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  <p:sldMasterId id="2147483927" r:id="rId2"/>
    <p:sldMasterId id="2147483935" r:id="rId3"/>
    <p:sldMasterId id="2147483938" r:id="rId4"/>
    <p:sldMasterId id="2147483941" r:id="rId5"/>
    <p:sldMasterId id="2147483944" r:id="rId6"/>
    <p:sldMasterId id="2147483947" r:id="rId7"/>
    <p:sldMasterId id="2147483950" r:id="rId8"/>
    <p:sldMasterId id="2147483953" r:id="rId9"/>
    <p:sldMasterId id="2147483956" r:id="rId10"/>
  </p:sldMasterIdLst>
  <p:notesMasterIdLst>
    <p:notesMasterId r:id="rId21"/>
  </p:notesMasterIdLst>
  <p:handoutMasterIdLst>
    <p:handoutMasterId r:id="rId22"/>
  </p:handoutMasterIdLst>
  <p:sldIdLst>
    <p:sldId id="2147378287" r:id="rId11"/>
    <p:sldId id="2147378267" r:id="rId12"/>
    <p:sldId id="2147378283" r:id="rId13"/>
    <p:sldId id="2147378278" r:id="rId14"/>
    <p:sldId id="2147378277" r:id="rId15"/>
    <p:sldId id="2147378280" r:id="rId16"/>
    <p:sldId id="2147378282" r:id="rId17"/>
    <p:sldId id="2147378279" r:id="rId18"/>
    <p:sldId id="2147378284" r:id="rId19"/>
    <p:sldId id="2147378281" r:id="rId2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1C1C"/>
    <a:srgbClr val="000000"/>
    <a:srgbClr val="0B0A0E"/>
    <a:srgbClr val="B5A6CE"/>
    <a:srgbClr val="FFFFFF"/>
    <a:srgbClr val="D5D4DD"/>
    <a:srgbClr val="ECBA9C"/>
    <a:srgbClr val="F5CDBB"/>
    <a:srgbClr val="EFC6AC"/>
    <a:srgbClr val="3D0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30" autoAdjust="0"/>
    <p:restoredTop sz="69128" autoAdjust="0"/>
  </p:normalViewPr>
  <p:slideViewPr>
    <p:cSldViewPr snapToGrid="0">
      <p:cViewPr>
        <p:scale>
          <a:sx n="50" d="100"/>
          <a:sy n="50" d="100"/>
        </p:scale>
        <p:origin x="420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0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30397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92A6CC-0153-7ED8-386A-FEB8664B4B4F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9C7A8E5-B033-621B-FEC7-113D500BB8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288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2225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723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7182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6582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4207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89611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5.svg"/><Relationship Id="rId7" Type="http://schemas.openxmlformats.org/officeDocument/2006/relationships/image" Target="../media/image1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image" Target="../media/image26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image" Target="../media/image16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svg"/><Relationship Id="rId7" Type="http://schemas.openxmlformats.org/officeDocument/2006/relationships/image" Target="../media/image22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1.png"/><Relationship Id="rId5" Type="http://schemas.openxmlformats.org/officeDocument/2006/relationships/image" Target="../media/image20.svg"/><Relationship Id="rId4" Type="http://schemas.openxmlformats.org/officeDocument/2006/relationships/image" Target="../media/image19.png"/><Relationship Id="rId9" Type="http://schemas.openxmlformats.org/officeDocument/2006/relationships/image" Target="../media/image24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image" Target="../media/image16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Box 137">
            <a:extLst>
              <a:ext uri="{FF2B5EF4-FFF2-40B4-BE49-F238E27FC236}">
                <a16:creationId xmlns:a16="http://schemas.microsoft.com/office/drawing/2014/main" id="{6D964063-8858-D38E-00F8-C96A6B1B480E}"/>
              </a:ext>
            </a:extLst>
          </p:cNvPr>
          <p:cNvSpPr txBox="1"/>
          <p:nvPr/>
        </p:nvSpPr>
        <p:spPr>
          <a:xfrm>
            <a:off x="17318479" y="9742553"/>
            <a:ext cx="454363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Cạnh tranh gay gắt từ các tập đoàn lớn.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Rủi ro bảo mật dữ liệu.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Thay đổi pháp lý về AI.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Xu hướng công nghệ thay đổi nhanh.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D4708B6D-B06B-D3C8-042A-349C759C659D}"/>
              </a:ext>
            </a:extLst>
          </p:cNvPr>
          <p:cNvSpPr txBox="1"/>
          <p:nvPr/>
        </p:nvSpPr>
        <p:spPr>
          <a:xfrm>
            <a:off x="2521891" y="10358106"/>
            <a:ext cx="4543630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Thị trường AI tăng trưởng nhanh.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Nhu cầu tự động hóa cao.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Hợp tác với các ngành khác.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Chính sách hỗ trợ công nghệ mới.</a:t>
            </a:r>
          </a:p>
        </p:txBody>
      </p: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2751B3C0-6EE6-05FA-0A59-39CBBEF43DD6}"/>
              </a:ext>
            </a:extLst>
          </p:cNvPr>
          <p:cNvGrpSpPr/>
          <p:nvPr/>
        </p:nvGrpSpPr>
        <p:grpSpPr>
          <a:xfrm>
            <a:off x="2635250" y="4500001"/>
            <a:ext cx="6251575" cy="391319"/>
            <a:chOff x="2635250" y="4500001"/>
            <a:chExt cx="6251575" cy="391319"/>
          </a:xfrm>
        </p:grpSpPr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692F299F-2FB4-9781-74E0-9BDBD35D5299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5861050" cy="0"/>
            </a:xfrm>
            <a:prstGeom prst="line">
              <a:avLst/>
            </a:prstGeom>
            <a:ln w="25400"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A5BFBB15-8842-FF20-0B99-9872DEA00468}"/>
                </a:ext>
              </a:extLst>
            </p:cNvPr>
            <p:cNvCxnSpPr>
              <a:cxnSpLocks/>
            </p:cNvCxnSpPr>
            <p:nvPr/>
          </p:nvCxnSpPr>
          <p:spPr>
            <a:xfrm>
              <a:off x="8496300" y="4515462"/>
              <a:ext cx="390525" cy="375858"/>
            </a:xfrm>
            <a:prstGeom prst="line">
              <a:avLst/>
            </a:prstGeom>
            <a:ln w="25400"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DE372204-C31F-7AE5-D5E5-495144ACE343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635000" cy="0"/>
            </a:xfrm>
            <a:prstGeom prst="line">
              <a:avLst/>
            </a:prstGeom>
            <a:ln w="101600" cap="rnd">
              <a:solidFill>
                <a:schemeClr val="accent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41119495-EF34-9E8D-9220-2E073697BD79}"/>
              </a:ext>
            </a:extLst>
          </p:cNvPr>
          <p:cNvGrpSpPr/>
          <p:nvPr/>
        </p:nvGrpSpPr>
        <p:grpSpPr>
          <a:xfrm flipH="1">
            <a:off x="15503229" y="4500001"/>
            <a:ext cx="6251575" cy="391319"/>
            <a:chOff x="2635250" y="4500001"/>
            <a:chExt cx="6251575" cy="391319"/>
          </a:xfrm>
        </p:grpSpPr>
        <p:cxnSp>
          <p:nvCxnSpPr>
            <p:cNvPr id="161" name="Straight Connector 160">
              <a:extLst>
                <a:ext uri="{FF2B5EF4-FFF2-40B4-BE49-F238E27FC236}">
                  <a16:creationId xmlns:a16="http://schemas.microsoft.com/office/drawing/2014/main" id="{AEE5AD5A-A2EA-BA4F-875C-076220E835DA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5861050" cy="0"/>
            </a:xfrm>
            <a:prstGeom prst="line">
              <a:avLst/>
            </a:prstGeom>
            <a:ln w="25400">
              <a:solidFill>
                <a:schemeClr val="accent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247393E5-B4ED-1F3A-52F1-C54587E8C51A}"/>
                </a:ext>
              </a:extLst>
            </p:cNvPr>
            <p:cNvCxnSpPr>
              <a:cxnSpLocks/>
            </p:cNvCxnSpPr>
            <p:nvPr/>
          </p:nvCxnSpPr>
          <p:spPr>
            <a:xfrm>
              <a:off x="8496300" y="4515462"/>
              <a:ext cx="390525" cy="375858"/>
            </a:xfrm>
            <a:prstGeom prst="line">
              <a:avLst/>
            </a:prstGeom>
            <a:ln w="25400">
              <a:solidFill>
                <a:schemeClr val="accent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9D22C056-4B61-9830-D4BD-5A5873F3F312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635000" cy="0"/>
            </a:xfrm>
            <a:prstGeom prst="line">
              <a:avLst/>
            </a:prstGeom>
            <a:ln w="101600" cap="rnd">
              <a:solidFill>
                <a:schemeClr val="accent2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00926DE1-09A7-4104-7F7A-8576026C1B55}"/>
              </a:ext>
            </a:extLst>
          </p:cNvPr>
          <p:cNvGrpSpPr/>
          <p:nvPr/>
        </p:nvGrpSpPr>
        <p:grpSpPr>
          <a:xfrm flipV="1">
            <a:off x="2635250" y="11546467"/>
            <a:ext cx="6251575" cy="391319"/>
            <a:chOff x="2635250" y="4500001"/>
            <a:chExt cx="6251575" cy="391319"/>
          </a:xfrm>
        </p:grpSpPr>
        <p:cxnSp>
          <p:nvCxnSpPr>
            <p:cNvPr id="165" name="Straight Connector 164">
              <a:extLst>
                <a:ext uri="{FF2B5EF4-FFF2-40B4-BE49-F238E27FC236}">
                  <a16:creationId xmlns:a16="http://schemas.microsoft.com/office/drawing/2014/main" id="{841A70BD-B54F-4110-CDCB-68ED0AD8D7AE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5861050" cy="0"/>
            </a:xfrm>
            <a:prstGeom prst="line">
              <a:avLst/>
            </a:prstGeom>
            <a:ln w="25400">
              <a:solidFill>
                <a:schemeClr val="accent6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251FF8F9-A8A4-ECDA-6CC3-8343FC938529}"/>
                </a:ext>
              </a:extLst>
            </p:cNvPr>
            <p:cNvCxnSpPr>
              <a:cxnSpLocks/>
            </p:cNvCxnSpPr>
            <p:nvPr/>
          </p:nvCxnSpPr>
          <p:spPr>
            <a:xfrm>
              <a:off x="8496300" y="4515462"/>
              <a:ext cx="390525" cy="375858"/>
            </a:xfrm>
            <a:prstGeom prst="line">
              <a:avLst/>
            </a:prstGeom>
            <a:ln w="25400">
              <a:solidFill>
                <a:schemeClr val="accent6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7B197065-4FC0-4C84-928B-EE01A69C9CE5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635000" cy="0"/>
            </a:xfrm>
            <a:prstGeom prst="line">
              <a:avLst/>
            </a:prstGeom>
            <a:ln w="101600" cap="rnd">
              <a:solidFill>
                <a:schemeClr val="accent6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9F3A84E5-2FB9-DB8A-3755-D494AD5EEBDA}"/>
              </a:ext>
            </a:extLst>
          </p:cNvPr>
          <p:cNvGrpSpPr/>
          <p:nvPr/>
        </p:nvGrpSpPr>
        <p:grpSpPr>
          <a:xfrm flipH="1" flipV="1">
            <a:off x="15503229" y="11546467"/>
            <a:ext cx="6251575" cy="391319"/>
            <a:chOff x="2635250" y="4500001"/>
            <a:chExt cx="6251575" cy="391319"/>
          </a:xfrm>
        </p:grpSpPr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9F8E9217-EF67-FD4B-ADDA-46F63C6A5F77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5861050" cy="0"/>
            </a:xfrm>
            <a:prstGeom prst="line">
              <a:avLst/>
            </a:prstGeom>
            <a:ln w="25400">
              <a:solidFill>
                <a:schemeClr val="accent3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331DC2ED-C611-A8F3-BB9F-1B1F124599E4}"/>
                </a:ext>
              </a:extLst>
            </p:cNvPr>
            <p:cNvCxnSpPr>
              <a:cxnSpLocks/>
            </p:cNvCxnSpPr>
            <p:nvPr/>
          </p:nvCxnSpPr>
          <p:spPr>
            <a:xfrm>
              <a:off x="8496300" y="4515462"/>
              <a:ext cx="390525" cy="375858"/>
            </a:xfrm>
            <a:prstGeom prst="line">
              <a:avLst/>
            </a:prstGeom>
            <a:ln w="25400">
              <a:solidFill>
                <a:schemeClr val="accent3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94640368-04D7-DE31-4B41-D1A5A433EDCA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635000" cy="0"/>
            </a:xfrm>
            <a:prstGeom prst="line">
              <a:avLst/>
            </a:prstGeom>
            <a:ln w="101600" cap="rnd">
              <a:solidFill>
                <a:schemeClr val="accent3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3B5F32EB-9B4D-8959-F505-72820D86E001}"/>
              </a:ext>
            </a:extLst>
          </p:cNvPr>
          <p:cNvGrpSpPr/>
          <p:nvPr/>
        </p:nvGrpSpPr>
        <p:grpSpPr>
          <a:xfrm>
            <a:off x="8188899" y="4098170"/>
            <a:ext cx="7971570" cy="7971570"/>
            <a:chOff x="8188899" y="4009680"/>
            <a:chExt cx="7971570" cy="7971570"/>
          </a:xfrm>
          <a:solidFill>
            <a:schemeClr val="bg1">
              <a:lumMod val="85000"/>
            </a:schemeClr>
          </a:solidFill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F4F0F8D-638F-223B-A832-BE86563A6217}"/>
                </a:ext>
              </a:extLst>
            </p:cNvPr>
            <p:cNvSpPr/>
            <p:nvPr/>
          </p:nvSpPr>
          <p:spPr>
            <a:xfrm rot="2700000">
              <a:off x="10416894" y="4009679"/>
              <a:ext cx="163405" cy="4619395"/>
            </a:xfrm>
            <a:custGeom>
              <a:avLst/>
              <a:gdLst>
                <a:gd name="csX0" fmla="*/ 1 w 163405"/>
                <a:gd name="csY0" fmla="*/ 0 h 4619395"/>
                <a:gd name="csX1" fmla="*/ 163405 w 163405"/>
                <a:gd name="csY1" fmla="*/ 163405 h 4619395"/>
                <a:gd name="csX2" fmla="*/ 163405 w 163405"/>
                <a:gd name="csY2" fmla="*/ 4455990 h 4619395"/>
                <a:gd name="csX3" fmla="*/ 0 w 163405"/>
                <a:gd name="csY3" fmla="*/ 4619395 h 4619395"/>
                <a:gd name="csX4" fmla="*/ 1 w 163405"/>
                <a:gd name="csY4" fmla="*/ 0 h 46193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63405" h="4619395">
                  <a:moveTo>
                    <a:pt x="1" y="0"/>
                  </a:moveTo>
                  <a:lnTo>
                    <a:pt x="163405" y="163405"/>
                  </a:lnTo>
                  <a:lnTo>
                    <a:pt x="163405" y="4455990"/>
                  </a:lnTo>
                  <a:lnTo>
                    <a:pt x="0" y="4619395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964FB37C-DB31-57B1-99C8-2B5320D6F7CA}"/>
                </a:ext>
              </a:extLst>
            </p:cNvPr>
            <p:cNvSpPr/>
            <p:nvPr/>
          </p:nvSpPr>
          <p:spPr>
            <a:xfrm rot="2700000">
              <a:off x="11541077" y="6237674"/>
              <a:ext cx="4619394" cy="163405"/>
            </a:xfrm>
            <a:custGeom>
              <a:avLst/>
              <a:gdLst>
                <a:gd name="csX0" fmla="*/ 0 w 4619394"/>
                <a:gd name="csY0" fmla="*/ 0 h 163405"/>
                <a:gd name="csX1" fmla="*/ 4619394 w 4619394"/>
                <a:gd name="csY1" fmla="*/ 0 h 163405"/>
                <a:gd name="csX2" fmla="*/ 4455989 w 4619394"/>
                <a:gd name="csY2" fmla="*/ 163405 h 163405"/>
                <a:gd name="csX3" fmla="*/ 163405 w 4619394"/>
                <a:gd name="csY3" fmla="*/ 163405 h 163405"/>
                <a:gd name="csX4" fmla="*/ 0 w 4619394"/>
                <a:gd name="csY4" fmla="*/ 0 h 16340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619394" h="163405">
                  <a:moveTo>
                    <a:pt x="0" y="0"/>
                  </a:moveTo>
                  <a:lnTo>
                    <a:pt x="4619394" y="0"/>
                  </a:lnTo>
                  <a:lnTo>
                    <a:pt x="4455989" y="163405"/>
                  </a:lnTo>
                  <a:lnTo>
                    <a:pt x="163405" y="16340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65BC42F-014C-2754-969B-31610964C2AB}"/>
                </a:ext>
              </a:extLst>
            </p:cNvPr>
            <p:cNvSpPr/>
            <p:nvPr/>
          </p:nvSpPr>
          <p:spPr>
            <a:xfrm rot="2700000">
              <a:off x="8188902" y="9589852"/>
              <a:ext cx="4619391" cy="163406"/>
            </a:xfrm>
            <a:custGeom>
              <a:avLst/>
              <a:gdLst>
                <a:gd name="csX0" fmla="*/ 0 w 4619391"/>
                <a:gd name="csY0" fmla="*/ 163405 h 163406"/>
                <a:gd name="csX1" fmla="*/ 163405 w 4619391"/>
                <a:gd name="csY1" fmla="*/ 0 h 163406"/>
                <a:gd name="csX2" fmla="*/ 4455985 w 4619391"/>
                <a:gd name="csY2" fmla="*/ 0 h 163406"/>
                <a:gd name="csX3" fmla="*/ 4619391 w 4619391"/>
                <a:gd name="csY3" fmla="*/ 163406 h 163406"/>
                <a:gd name="csX4" fmla="*/ 0 w 4619391"/>
                <a:gd name="csY4" fmla="*/ 163405 h 16340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619391" h="163406">
                  <a:moveTo>
                    <a:pt x="0" y="163405"/>
                  </a:moveTo>
                  <a:lnTo>
                    <a:pt x="163405" y="0"/>
                  </a:lnTo>
                  <a:lnTo>
                    <a:pt x="4455985" y="0"/>
                  </a:lnTo>
                  <a:lnTo>
                    <a:pt x="4619391" y="163406"/>
                  </a:lnTo>
                  <a:lnTo>
                    <a:pt x="0" y="16340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D9FB1CF1-C6ED-BA22-1110-F7A3C769059F}"/>
                </a:ext>
              </a:extLst>
            </p:cNvPr>
            <p:cNvSpPr/>
            <p:nvPr/>
          </p:nvSpPr>
          <p:spPr>
            <a:xfrm rot="2700000">
              <a:off x="13769071" y="7361859"/>
              <a:ext cx="163405" cy="4619391"/>
            </a:xfrm>
            <a:custGeom>
              <a:avLst/>
              <a:gdLst>
                <a:gd name="csX0" fmla="*/ 0 w 163405"/>
                <a:gd name="csY0" fmla="*/ 163405 h 4619391"/>
                <a:gd name="csX1" fmla="*/ 163405 w 163405"/>
                <a:gd name="csY1" fmla="*/ 0 h 4619391"/>
                <a:gd name="csX2" fmla="*/ 163405 w 163405"/>
                <a:gd name="csY2" fmla="*/ 4619391 h 4619391"/>
                <a:gd name="csX3" fmla="*/ 0 w 163405"/>
                <a:gd name="csY3" fmla="*/ 4455986 h 4619391"/>
                <a:gd name="csX4" fmla="*/ 0 w 163405"/>
                <a:gd name="csY4" fmla="*/ 163405 h 461939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63405" h="4619391">
                  <a:moveTo>
                    <a:pt x="0" y="163405"/>
                  </a:moveTo>
                  <a:lnTo>
                    <a:pt x="163405" y="0"/>
                  </a:lnTo>
                  <a:lnTo>
                    <a:pt x="163405" y="4619391"/>
                  </a:lnTo>
                  <a:lnTo>
                    <a:pt x="0" y="4455986"/>
                  </a:lnTo>
                  <a:lnTo>
                    <a:pt x="0" y="16340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2AE20C94-8152-C4C2-988D-11CD6D955AC5}"/>
              </a:ext>
            </a:extLst>
          </p:cNvPr>
          <p:cNvGrpSpPr/>
          <p:nvPr/>
        </p:nvGrpSpPr>
        <p:grpSpPr>
          <a:xfrm>
            <a:off x="7636537" y="3545810"/>
            <a:ext cx="9076295" cy="9076291"/>
            <a:chOff x="7636538" y="3457320"/>
            <a:chExt cx="9076295" cy="9076291"/>
          </a:xfrm>
          <a:solidFill>
            <a:schemeClr val="bg1"/>
          </a:solidFill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47054642-AFE6-057A-228A-EF30F1F7028C}"/>
                </a:ext>
              </a:extLst>
            </p:cNvPr>
            <p:cNvSpPr/>
            <p:nvPr/>
          </p:nvSpPr>
          <p:spPr>
            <a:xfrm rot="2700000">
              <a:off x="10181694" y="3457317"/>
              <a:ext cx="185270" cy="5275582"/>
            </a:xfrm>
            <a:custGeom>
              <a:avLst/>
              <a:gdLst>
                <a:gd name="csX0" fmla="*/ 0 w 185270"/>
                <a:gd name="csY0" fmla="*/ 0 h 5275582"/>
                <a:gd name="csX1" fmla="*/ 185270 w 185270"/>
                <a:gd name="csY1" fmla="*/ 185269 h 5275582"/>
                <a:gd name="csX2" fmla="*/ 185270 w 185270"/>
                <a:gd name="csY2" fmla="*/ 5090314 h 5275582"/>
                <a:gd name="csX3" fmla="*/ 1 w 185270"/>
                <a:gd name="csY3" fmla="*/ 5275582 h 5275582"/>
                <a:gd name="csX4" fmla="*/ 0 w 185270"/>
                <a:gd name="csY4" fmla="*/ 0 h 52755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85270" h="5275582">
                  <a:moveTo>
                    <a:pt x="0" y="0"/>
                  </a:moveTo>
                  <a:lnTo>
                    <a:pt x="185270" y="185269"/>
                  </a:lnTo>
                  <a:lnTo>
                    <a:pt x="185270" y="5090314"/>
                  </a:lnTo>
                  <a:lnTo>
                    <a:pt x="1" y="527558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3BCAB558-35BE-72B4-A734-2070C1284567}"/>
                </a:ext>
              </a:extLst>
            </p:cNvPr>
            <p:cNvSpPr/>
            <p:nvPr/>
          </p:nvSpPr>
          <p:spPr>
            <a:xfrm rot="2700000">
              <a:off x="11437250" y="6002475"/>
              <a:ext cx="5275580" cy="185270"/>
            </a:xfrm>
            <a:custGeom>
              <a:avLst/>
              <a:gdLst>
                <a:gd name="csX0" fmla="*/ 0 w 5275580"/>
                <a:gd name="csY0" fmla="*/ 0 h 185270"/>
                <a:gd name="csX1" fmla="*/ 5275580 w 5275580"/>
                <a:gd name="csY1" fmla="*/ 0 h 185270"/>
                <a:gd name="csX2" fmla="*/ 5090311 w 5275580"/>
                <a:gd name="csY2" fmla="*/ 185269 h 185270"/>
                <a:gd name="csX3" fmla="*/ 185269 w 5275580"/>
                <a:gd name="csY3" fmla="*/ 185270 h 185270"/>
                <a:gd name="csX4" fmla="*/ 0 w 5275580"/>
                <a:gd name="csY4" fmla="*/ 0 h 18527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275580" h="185270">
                  <a:moveTo>
                    <a:pt x="0" y="0"/>
                  </a:moveTo>
                  <a:lnTo>
                    <a:pt x="5275580" y="0"/>
                  </a:lnTo>
                  <a:lnTo>
                    <a:pt x="5090311" y="185269"/>
                  </a:lnTo>
                  <a:lnTo>
                    <a:pt x="185269" y="18527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DCAB092-E3D2-BC65-8AE8-2CC98179D0F1}"/>
                </a:ext>
              </a:extLst>
            </p:cNvPr>
            <p:cNvSpPr/>
            <p:nvPr/>
          </p:nvSpPr>
          <p:spPr>
            <a:xfrm rot="2700000">
              <a:off x="7636541" y="9803187"/>
              <a:ext cx="5275578" cy="185269"/>
            </a:xfrm>
            <a:custGeom>
              <a:avLst/>
              <a:gdLst>
                <a:gd name="csX0" fmla="*/ 0 w 5275578"/>
                <a:gd name="csY0" fmla="*/ 185269 h 185269"/>
                <a:gd name="csX1" fmla="*/ 185268 w 5275578"/>
                <a:gd name="csY1" fmla="*/ 1 h 185269"/>
                <a:gd name="csX2" fmla="*/ 5090309 w 5275578"/>
                <a:gd name="csY2" fmla="*/ 0 h 185269"/>
                <a:gd name="csX3" fmla="*/ 5275578 w 5275578"/>
                <a:gd name="csY3" fmla="*/ 185269 h 185269"/>
                <a:gd name="csX4" fmla="*/ 0 w 5275578"/>
                <a:gd name="csY4" fmla="*/ 185269 h 1852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275578" h="185269">
                  <a:moveTo>
                    <a:pt x="0" y="185269"/>
                  </a:moveTo>
                  <a:lnTo>
                    <a:pt x="185268" y="1"/>
                  </a:lnTo>
                  <a:lnTo>
                    <a:pt x="5090309" y="0"/>
                  </a:lnTo>
                  <a:lnTo>
                    <a:pt x="5275578" y="185269"/>
                  </a:lnTo>
                  <a:lnTo>
                    <a:pt x="0" y="18526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EF9EFE7-7FD9-5B2F-66C8-35F42407F5C2}"/>
                </a:ext>
              </a:extLst>
            </p:cNvPr>
            <p:cNvSpPr/>
            <p:nvPr/>
          </p:nvSpPr>
          <p:spPr>
            <a:xfrm rot="2700000">
              <a:off x="13982408" y="7258032"/>
              <a:ext cx="185269" cy="5275581"/>
            </a:xfrm>
            <a:custGeom>
              <a:avLst/>
              <a:gdLst>
                <a:gd name="csX0" fmla="*/ 0 w 185269"/>
                <a:gd name="csY0" fmla="*/ 185269 h 5275581"/>
                <a:gd name="csX1" fmla="*/ 185269 w 185269"/>
                <a:gd name="csY1" fmla="*/ 0 h 5275581"/>
                <a:gd name="csX2" fmla="*/ 185269 w 185269"/>
                <a:gd name="csY2" fmla="*/ 5275581 h 5275581"/>
                <a:gd name="csX3" fmla="*/ 0 w 185269"/>
                <a:gd name="csY3" fmla="*/ 5090312 h 5275581"/>
                <a:gd name="csX4" fmla="*/ 0 w 185269"/>
                <a:gd name="csY4" fmla="*/ 185269 h 527558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85269" h="5275581">
                  <a:moveTo>
                    <a:pt x="0" y="185269"/>
                  </a:moveTo>
                  <a:lnTo>
                    <a:pt x="185269" y="0"/>
                  </a:lnTo>
                  <a:lnTo>
                    <a:pt x="185269" y="5275581"/>
                  </a:lnTo>
                  <a:lnTo>
                    <a:pt x="0" y="5090312"/>
                  </a:lnTo>
                  <a:lnTo>
                    <a:pt x="0" y="18526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BA721E35-A675-9D59-EC93-9628C7F2D8E7}"/>
              </a:ext>
            </a:extLst>
          </p:cNvPr>
          <p:cNvGrpSpPr/>
          <p:nvPr/>
        </p:nvGrpSpPr>
        <p:grpSpPr>
          <a:xfrm>
            <a:off x="7026606" y="2935877"/>
            <a:ext cx="10296157" cy="10296156"/>
            <a:chOff x="7026606" y="2847386"/>
            <a:chExt cx="10296157" cy="10296156"/>
          </a:xfrm>
          <a:solidFill>
            <a:schemeClr val="bg1">
              <a:lumMod val="85000"/>
            </a:schemeClr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19A06DB6-7071-E8E1-F5AB-0C242E4195FA}"/>
                </a:ext>
              </a:extLst>
            </p:cNvPr>
            <p:cNvSpPr/>
            <p:nvPr/>
          </p:nvSpPr>
          <p:spPr>
            <a:xfrm rot="2700000">
              <a:off x="9921981" y="2847384"/>
              <a:ext cx="209413" cy="6000164"/>
            </a:xfrm>
            <a:custGeom>
              <a:avLst/>
              <a:gdLst>
                <a:gd name="csX0" fmla="*/ 0 w 209413"/>
                <a:gd name="csY0" fmla="*/ 0 h 6000164"/>
                <a:gd name="csX1" fmla="*/ 209412 w 209413"/>
                <a:gd name="csY1" fmla="*/ 209412 h 6000164"/>
                <a:gd name="csX2" fmla="*/ 209413 w 209413"/>
                <a:gd name="csY2" fmla="*/ 5790752 h 6000164"/>
                <a:gd name="csX3" fmla="*/ 1 w 209413"/>
                <a:gd name="csY3" fmla="*/ 6000164 h 6000164"/>
                <a:gd name="csX4" fmla="*/ 0 w 209413"/>
                <a:gd name="csY4" fmla="*/ 0 h 60001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9413" h="6000164">
                  <a:moveTo>
                    <a:pt x="0" y="0"/>
                  </a:moveTo>
                  <a:lnTo>
                    <a:pt x="209412" y="209412"/>
                  </a:lnTo>
                  <a:lnTo>
                    <a:pt x="209413" y="5790752"/>
                  </a:lnTo>
                  <a:lnTo>
                    <a:pt x="1" y="600016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5E88A755-1BB3-8B3B-4909-3A9EF44DE342}"/>
                </a:ext>
              </a:extLst>
            </p:cNvPr>
            <p:cNvSpPr/>
            <p:nvPr/>
          </p:nvSpPr>
          <p:spPr>
            <a:xfrm rot="2700000">
              <a:off x="11322602" y="5742761"/>
              <a:ext cx="6000162" cy="209412"/>
            </a:xfrm>
            <a:custGeom>
              <a:avLst/>
              <a:gdLst>
                <a:gd name="csX0" fmla="*/ 0 w 6000162"/>
                <a:gd name="csY0" fmla="*/ 0 h 209412"/>
                <a:gd name="csX1" fmla="*/ 6000162 w 6000162"/>
                <a:gd name="csY1" fmla="*/ 0 h 209412"/>
                <a:gd name="csX2" fmla="*/ 5790750 w 6000162"/>
                <a:gd name="csY2" fmla="*/ 209412 h 209412"/>
                <a:gd name="csX3" fmla="*/ 209412 w 6000162"/>
                <a:gd name="csY3" fmla="*/ 209412 h 209412"/>
                <a:gd name="csX4" fmla="*/ 0 w 6000162"/>
                <a:gd name="csY4" fmla="*/ 0 h 20941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6000162" h="209412">
                  <a:moveTo>
                    <a:pt x="0" y="0"/>
                  </a:moveTo>
                  <a:lnTo>
                    <a:pt x="6000162" y="0"/>
                  </a:lnTo>
                  <a:lnTo>
                    <a:pt x="5790750" y="209412"/>
                  </a:lnTo>
                  <a:lnTo>
                    <a:pt x="209412" y="20941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99DFECC-B7C8-A986-9E38-9281B267C128}"/>
                </a:ext>
              </a:extLst>
            </p:cNvPr>
            <p:cNvSpPr/>
            <p:nvPr/>
          </p:nvSpPr>
          <p:spPr>
            <a:xfrm rot="2700000">
              <a:off x="7026607" y="10038757"/>
              <a:ext cx="6000159" cy="209412"/>
            </a:xfrm>
            <a:custGeom>
              <a:avLst/>
              <a:gdLst>
                <a:gd name="csX0" fmla="*/ 0 w 6000159"/>
                <a:gd name="csY0" fmla="*/ 209412 h 209412"/>
                <a:gd name="csX1" fmla="*/ 209412 w 6000159"/>
                <a:gd name="csY1" fmla="*/ 0 h 209412"/>
                <a:gd name="csX2" fmla="*/ 5790748 w 6000159"/>
                <a:gd name="csY2" fmla="*/ 0 h 209412"/>
                <a:gd name="csX3" fmla="*/ 6000159 w 6000159"/>
                <a:gd name="csY3" fmla="*/ 209411 h 209412"/>
                <a:gd name="csX4" fmla="*/ 0 w 6000159"/>
                <a:gd name="csY4" fmla="*/ 209412 h 20941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6000159" h="209412">
                  <a:moveTo>
                    <a:pt x="0" y="209412"/>
                  </a:moveTo>
                  <a:lnTo>
                    <a:pt x="209412" y="0"/>
                  </a:lnTo>
                  <a:lnTo>
                    <a:pt x="5790748" y="0"/>
                  </a:lnTo>
                  <a:lnTo>
                    <a:pt x="6000159" y="209411"/>
                  </a:lnTo>
                  <a:lnTo>
                    <a:pt x="0" y="20941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16D7FC1-F598-0AF0-15AE-2CF18B24B5D1}"/>
                </a:ext>
              </a:extLst>
            </p:cNvPr>
            <p:cNvSpPr/>
            <p:nvPr/>
          </p:nvSpPr>
          <p:spPr>
            <a:xfrm rot="2700000">
              <a:off x="14217977" y="7143384"/>
              <a:ext cx="209412" cy="6000161"/>
            </a:xfrm>
            <a:custGeom>
              <a:avLst/>
              <a:gdLst>
                <a:gd name="csX0" fmla="*/ 0 w 209412"/>
                <a:gd name="csY0" fmla="*/ 209412 h 6000161"/>
                <a:gd name="csX1" fmla="*/ 209412 w 209412"/>
                <a:gd name="csY1" fmla="*/ 0 h 6000161"/>
                <a:gd name="csX2" fmla="*/ 209412 w 209412"/>
                <a:gd name="csY2" fmla="*/ 6000161 h 6000161"/>
                <a:gd name="csX3" fmla="*/ 0 w 209412"/>
                <a:gd name="csY3" fmla="*/ 5790750 h 6000161"/>
                <a:gd name="csX4" fmla="*/ 0 w 209412"/>
                <a:gd name="csY4" fmla="*/ 209412 h 600016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9412" h="6000161">
                  <a:moveTo>
                    <a:pt x="0" y="209412"/>
                  </a:moveTo>
                  <a:lnTo>
                    <a:pt x="209412" y="0"/>
                  </a:lnTo>
                  <a:lnTo>
                    <a:pt x="209412" y="6000161"/>
                  </a:lnTo>
                  <a:lnTo>
                    <a:pt x="0" y="5790750"/>
                  </a:lnTo>
                  <a:lnTo>
                    <a:pt x="0" y="20941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4" name="Pentagon 3">
            <a:extLst>
              <a:ext uri="{FF2B5EF4-FFF2-40B4-BE49-F238E27FC236}">
                <a16:creationId xmlns:a16="http://schemas.microsoft.com/office/drawing/2014/main" id="{01164512-ED01-7339-425F-3CEAC800413B}"/>
              </a:ext>
            </a:extLst>
          </p:cNvPr>
          <p:cNvSpPr/>
          <p:nvPr/>
        </p:nvSpPr>
        <p:spPr>
          <a:xfrm rot="18900000">
            <a:off x="8065779" y="4218460"/>
            <a:ext cx="3800894" cy="3619898"/>
          </a:xfrm>
          <a:prstGeom prst="pentagon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4639F0-068D-12E0-8E3C-44F3D83188E7}"/>
              </a:ext>
            </a:extLst>
          </p:cNvPr>
          <p:cNvSpPr txBox="1"/>
          <p:nvPr/>
        </p:nvSpPr>
        <p:spPr>
          <a:xfrm rot="18900000">
            <a:off x="9664856" y="6474234"/>
            <a:ext cx="180216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</a:rPr>
              <a:t>STRENGTHS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EA920A7C-DF71-B028-4602-FD2D9DB4C5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8900000">
            <a:off x="9417586" y="5479769"/>
            <a:ext cx="1097280" cy="1097280"/>
          </a:xfrm>
          <a:prstGeom prst="rect">
            <a:avLst/>
          </a:prstGeom>
        </p:spPr>
      </p:pic>
      <p:sp>
        <p:nvSpPr>
          <p:cNvPr id="23" name="Pentagon 22">
            <a:extLst>
              <a:ext uri="{FF2B5EF4-FFF2-40B4-BE49-F238E27FC236}">
                <a16:creationId xmlns:a16="http://schemas.microsoft.com/office/drawing/2014/main" id="{184897D6-A823-A701-3D26-34446C8E93EF}"/>
              </a:ext>
            </a:extLst>
          </p:cNvPr>
          <p:cNvSpPr/>
          <p:nvPr/>
        </p:nvSpPr>
        <p:spPr>
          <a:xfrm rot="8100000">
            <a:off x="12482696" y="8624521"/>
            <a:ext cx="3800894" cy="3619898"/>
          </a:xfrm>
          <a:prstGeom prst="pentagon">
            <a:avLst/>
          </a:prstGeom>
          <a:solidFill>
            <a:schemeClr val="accent3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B804866-481C-C5C4-03E1-5DD5B9B61907}"/>
              </a:ext>
            </a:extLst>
          </p:cNvPr>
          <p:cNvSpPr txBox="1"/>
          <p:nvPr/>
        </p:nvSpPr>
        <p:spPr>
          <a:xfrm rot="18900000">
            <a:off x="12882345" y="9680868"/>
            <a:ext cx="180216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</a:rPr>
              <a:t>THREATS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48A896F3-A22F-B0C4-6D50-8D43676B9C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8900000">
            <a:off x="13834503" y="9885830"/>
            <a:ext cx="1097280" cy="1097280"/>
          </a:xfrm>
          <a:prstGeom prst="rect">
            <a:avLst/>
          </a:prstGeom>
        </p:spPr>
      </p:pic>
      <p:sp>
        <p:nvSpPr>
          <p:cNvPr id="19" name="Pentagon 18">
            <a:extLst>
              <a:ext uri="{FF2B5EF4-FFF2-40B4-BE49-F238E27FC236}">
                <a16:creationId xmlns:a16="http://schemas.microsoft.com/office/drawing/2014/main" id="{FDC42EB6-E7F7-4B31-6B30-13CD5BE6110E}"/>
              </a:ext>
            </a:extLst>
          </p:cNvPr>
          <p:cNvSpPr/>
          <p:nvPr/>
        </p:nvSpPr>
        <p:spPr>
          <a:xfrm rot="13500000">
            <a:off x="8081755" y="8624521"/>
            <a:ext cx="3800894" cy="3619898"/>
          </a:xfrm>
          <a:prstGeom prst="pentagon">
            <a:avLst/>
          </a:prstGeom>
          <a:solidFill>
            <a:schemeClr val="accent6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C30FA84-C5E7-90D4-8CDF-A6AAAF8117F9}"/>
              </a:ext>
            </a:extLst>
          </p:cNvPr>
          <p:cNvSpPr txBox="1"/>
          <p:nvPr/>
        </p:nvSpPr>
        <p:spPr>
          <a:xfrm rot="2700000">
            <a:off x="9680832" y="9680868"/>
            <a:ext cx="180216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</a:rPr>
              <a:t>OPPORTUNITIES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53BF0EAE-8289-2ECE-E9F8-C92D2C920F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700000">
            <a:off x="9433562" y="9885830"/>
            <a:ext cx="1097280" cy="1097280"/>
          </a:xfrm>
          <a:prstGeom prst="rect">
            <a:avLst/>
          </a:prstGeom>
        </p:spPr>
      </p:pic>
      <p:sp>
        <p:nvSpPr>
          <p:cNvPr id="15" name="Pentagon 14">
            <a:extLst>
              <a:ext uri="{FF2B5EF4-FFF2-40B4-BE49-F238E27FC236}">
                <a16:creationId xmlns:a16="http://schemas.microsoft.com/office/drawing/2014/main" id="{86EBBD41-C1C8-3936-AD6F-3D10531AAB5B}"/>
              </a:ext>
            </a:extLst>
          </p:cNvPr>
          <p:cNvSpPr/>
          <p:nvPr/>
        </p:nvSpPr>
        <p:spPr>
          <a:xfrm rot="2700000">
            <a:off x="12482696" y="4218460"/>
            <a:ext cx="3800894" cy="3619898"/>
          </a:xfrm>
          <a:prstGeom prst="pentagon">
            <a:avLst/>
          </a:prstGeom>
          <a:solidFill>
            <a:schemeClr val="accent2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9CAAE59-A4DD-5F3E-A534-FAFC1F10BCCD}"/>
              </a:ext>
            </a:extLst>
          </p:cNvPr>
          <p:cNvSpPr txBox="1"/>
          <p:nvPr/>
        </p:nvSpPr>
        <p:spPr>
          <a:xfrm rot="2700000">
            <a:off x="12882345" y="6474234"/>
            <a:ext cx="180216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</a:rPr>
              <a:t>WEAKNESSES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C4E6414E-857D-45D6-AFD7-93F30306DDC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2700000">
            <a:off x="13834503" y="5479769"/>
            <a:ext cx="1097280" cy="1097280"/>
          </a:xfrm>
          <a:prstGeom prst="rect">
            <a:avLst/>
          </a:prstGeom>
        </p:spPr>
      </p:pic>
      <p:sp>
        <p:nvSpPr>
          <p:cNvPr id="129" name="TextBox 128">
            <a:extLst>
              <a:ext uri="{FF2B5EF4-FFF2-40B4-BE49-F238E27FC236}">
                <a16:creationId xmlns:a16="http://schemas.microsoft.com/office/drawing/2014/main" id="{57E65409-D6DF-6D48-DD47-0DB01318B993}"/>
              </a:ext>
            </a:extLst>
          </p:cNvPr>
          <p:cNvSpPr txBox="1"/>
          <p:nvPr/>
        </p:nvSpPr>
        <p:spPr>
          <a:xfrm>
            <a:off x="18399032" y="3765850"/>
            <a:ext cx="3463077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200" b="1" dirty="0">
                <a:solidFill>
                  <a:schemeClr val="tx2"/>
                </a:solidFill>
                <a:latin typeface="+mj-lt"/>
              </a:rPr>
              <a:t>WEAKNESSES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31B8D393-E227-ACBC-49F1-F0D14C577F36}"/>
              </a:ext>
            </a:extLst>
          </p:cNvPr>
          <p:cNvSpPr txBox="1"/>
          <p:nvPr/>
        </p:nvSpPr>
        <p:spPr>
          <a:xfrm>
            <a:off x="17318479" y="4808664"/>
            <a:ext cx="45436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Nguồn vốn hạn chế.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Thiếu thương hiệu mạnh.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Phụ thuộc vào nhân sự chủ chốt.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Quy trình nội bộ chưa tối ưu.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259FEB9B-A993-56B1-6840-F566B747330F}"/>
              </a:ext>
            </a:extLst>
          </p:cNvPr>
          <p:cNvSpPr txBox="1"/>
          <p:nvPr/>
        </p:nvSpPr>
        <p:spPr>
          <a:xfrm>
            <a:off x="2521891" y="3765851"/>
            <a:ext cx="3072750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+mj-lt"/>
              </a:rPr>
              <a:t>STRENGTHS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8D852F23-FDCD-1A5F-E6BA-E1584428E771}"/>
              </a:ext>
            </a:extLst>
          </p:cNvPr>
          <p:cNvSpPr txBox="1"/>
          <p:nvPr/>
        </p:nvSpPr>
        <p:spPr>
          <a:xfrm>
            <a:off x="2521891" y="4808664"/>
            <a:ext cx="4543630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000" dirty="0">
                <a:solidFill>
                  <a:schemeClr val="tx2"/>
                </a:solidFill>
              </a:rPr>
              <a:t>Công </a:t>
            </a:r>
            <a:r>
              <a:rPr lang="en-US" altLang="en-US" sz="2000" dirty="0" err="1">
                <a:solidFill>
                  <a:schemeClr val="tx2"/>
                </a:solidFill>
              </a:rPr>
              <a:t>nghệ</a:t>
            </a:r>
            <a:r>
              <a:rPr lang="en-US" altLang="en-US" sz="2000" dirty="0">
                <a:solidFill>
                  <a:schemeClr val="tx2"/>
                </a:solidFill>
              </a:rPr>
              <a:t> AI </a:t>
            </a:r>
            <a:r>
              <a:rPr lang="en-US" altLang="en-US" sz="2000" dirty="0" err="1">
                <a:solidFill>
                  <a:schemeClr val="tx2"/>
                </a:solidFill>
              </a:rPr>
              <a:t>tiên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tiến</a:t>
            </a:r>
            <a:r>
              <a:rPr lang="en-US" altLang="en-US" sz="2000" dirty="0">
                <a:solidFill>
                  <a:schemeClr val="tx2"/>
                </a:solidFill>
              </a:rPr>
              <a:t>, </a:t>
            </a:r>
            <a:r>
              <a:rPr lang="en-US" altLang="en-US" sz="2000" dirty="0" err="1">
                <a:solidFill>
                  <a:schemeClr val="tx2"/>
                </a:solidFill>
              </a:rPr>
              <a:t>độc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quyền</a:t>
            </a:r>
            <a:r>
              <a:rPr lang="en-US" altLang="en-US" sz="2000" dirty="0">
                <a:solidFill>
                  <a:schemeClr val="tx2"/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000" dirty="0" err="1">
                <a:solidFill>
                  <a:schemeClr val="tx2"/>
                </a:solidFill>
              </a:rPr>
              <a:t>Đội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ngũ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kỹ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thuật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giỏi</a:t>
            </a:r>
            <a:r>
              <a:rPr lang="en-US" altLang="en-US" sz="2000" dirty="0">
                <a:solidFill>
                  <a:schemeClr val="tx2"/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000" dirty="0" err="1">
                <a:solidFill>
                  <a:schemeClr val="tx2"/>
                </a:solidFill>
              </a:rPr>
              <a:t>Khả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năng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mở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rộng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sản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phẩm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linh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hoạt</a:t>
            </a:r>
            <a:r>
              <a:rPr lang="en-US" altLang="en-US" sz="2000" dirty="0">
                <a:solidFill>
                  <a:schemeClr val="tx2"/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000" dirty="0" err="1">
                <a:solidFill>
                  <a:schemeClr val="tx2"/>
                </a:solidFill>
              </a:rPr>
              <a:t>Phản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ứng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nhanh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với</a:t>
            </a:r>
            <a:r>
              <a:rPr lang="en-US" altLang="en-US" sz="2000" dirty="0">
                <a:solidFill>
                  <a:schemeClr val="tx2"/>
                </a:solidFill>
              </a:rPr>
              <a:t> xu </a:t>
            </a:r>
            <a:r>
              <a:rPr lang="en-US" altLang="en-US" sz="2000" dirty="0" err="1">
                <a:solidFill>
                  <a:schemeClr val="tx2"/>
                </a:solidFill>
              </a:rPr>
              <a:t>hướng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mới</a:t>
            </a:r>
            <a:r>
              <a:rPr lang="en-US" altLang="en-US" sz="20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FC6DC54F-CC4E-9D4E-B411-3B475218FD1A}"/>
              </a:ext>
            </a:extLst>
          </p:cNvPr>
          <p:cNvSpPr txBox="1"/>
          <p:nvPr/>
        </p:nvSpPr>
        <p:spPr>
          <a:xfrm>
            <a:off x="18399032" y="12131510"/>
            <a:ext cx="3463077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200" b="1" dirty="0">
                <a:solidFill>
                  <a:schemeClr val="tx2"/>
                </a:solidFill>
                <a:latin typeface="+mj-lt"/>
              </a:rPr>
              <a:t>THREATS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5BA51ED4-BAEE-A544-4266-1440A1C1FBB4}"/>
              </a:ext>
            </a:extLst>
          </p:cNvPr>
          <p:cNvSpPr txBox="1"/>
          <p:nvPr/>
        </p:nvSpPr>
        <p:spPr>
          <a:xfrm>
            <a:off x="2521890" y="12131510"/>
            <a:ext cx="379526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+mj-lt"/>
              </a:rPr>
              <a:t>OPPORTUNITIES</a:t>
            </a:r>
          </a:p>
        </p:txBody>
      </p:sp>
      <p:sp>
        <p:nvSpPr>
          <p:cNvPr id="157" name="!!MainTitle1">
            <a:extLst>
              <a:ext uri="{FF2B5EF4-FFF2-40B4-BE49-F238E27FC236}">
                <a16:creationId xmlns:a16="http://schemas.microsoft.com/office/drawing/2014/main" id="{9AE6E641-2D3A-FE3B-6F3A-4CDBF4CF2319}"/>
              </a:ext>
            </a:extLst>
          </p:cNvPr>
          <p:cNvSpPr txBox="1"/>
          <p:nvPr/>
        </p:nvSpPr>
        <p:spPr>
          <a:xfrm>
            <a:off x="8390225" y="1037172"/>
            <a:ext cx="760355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S.W.O.T</a:t>
            </a:r>
            <a:r>
              <a:rPr lang="en-US" sz="7500" b="1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Analysis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58" name="!!SubTitle">
            <a:extLst>
              <a:ext uri="{FF2B5EF4-FFF2-40B4-BE49-F238E27FC236}">
                <a16:creationId xmlns:a16="http://schemas.microsoft.com/office/drawing/2014/main" id="{021298D1-D382-A074-F779-4F867A2B555D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ysClr val="windowText" lastClr="000000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ysClr val="windowText" lastClr="000000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500" dirty="0">
                <a:solidFill>
                  <a:sysClr val="windowText" lastClr="000000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12432AC1-DECC-30DC-E978-D6211EE266BE}"/>
              </a:ext>
            </a:extLst>
          </p:cNvPr>
          <p:cNvSpPr>
            <a:spLocks/>
          </p:cNvSpPr>
          <p:nvPr/>
        </p:nvSpPr>
        <p:spPr bwMode="auto">
          <a:xfrm>
            <a:off x="11504264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179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0A40F3AD-6404-79B8-D1EF-AA408B39A74D}"/>
              </a:ext>
            </a:extLst>
          </p:cNvPr>
          <p:cNvGrpSpPr/>
          <p:nvPr/>
        </p:nvGrpSpPr>
        <p:grpSpPr>
          <a:xfrm>
            <a:off x="11112903" y="7223962"/>
            <a:ext cx="2123563" cy="2014953"/>
            <a:chOff x="11119540" y="6949107"/>
            <a:chExt cx="2123563" cy="2014953"/>
          </a:xfrm>
        </p:grpSpPr>
        <p:sp>
          <p:nvSpPr>
            <p:cNvPr id="236" name="TextBox 235">
              <a:extLst>
                <a:ext uri="{FF2B5EF4-FFF2-40B4-BE49-F238E27FC236}">
                  <a16:creationId xmlns:a16="http://schemas.microsoft.com/office/drawing/2014/main" id="{9B3AE75A-16B7-3069-73B3-BE92B6E7DCBD}"/>
                </a:ext>
              </a:extLst>
            </p:cNvPr>
            <p:cNvSpPr txBox="1"/>
            <p:nvPr/>
          </p:nvSpPr>
          <p:spPr>
            <a:xfrm>
              <a:off x="11119540" y="6949107"/>
              <a:ext cx="1038072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>
                      <a:lumMod val="75000"/>
                    </a:schemeClr>
                  </a:solidFill>
                  <a:latin typeface="+mj-lt"/>
                </a:rPr>
                <a:t>S</a:t>
              </a:r>
            </a:p>
          </p:txBody>
        </p:sp>
        <p:sp>
          <p:nvSpPr>
            <p:cNvPr id="237" name="TextBox 236">
              <a:extLst>
                <a:ext uri="{FF2B5EF4-FFF2-40B4-BE49-F238E27FC236}">
                  <a16:creationId xmlns:a16="http://schemas.microsoft.com/office/drawing/2014/main" id="{37CA71C7-ED6E-E675-20A0-D6EA97B94FAC}"/>
                </a:ext>
              </a:extLst>
            </p:cNvPr>
            <p:cNvSpPr txBox="1"/>
            <p:nvPr/>
          </p:nvSpPr>
          <p:spPr>
            <a:xfrm>
              <a:off x="12205031" y="6949107"/>
              <a:ext cx="1038072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>
                      <a:lumMod val="75000"/>
                    </a:schemeClr>
                  </a:solidFill>
                  <a:latin typeface="+mj-lt"/>
                </a:rPr>
                <a:t>W</a:t>
              </a:r>
            </a:p>
          </p:txBody>
        </p:sp>
        <p:sp>
          <p:nvSpPr>
            <p:cNvPr id="238" name="TextBox 237">
              <a:extLst>
                <a:ext uri="{FF2B5EF4-FFF2-40B4-BE49-F238E27FC236}">
                  <a16:creationId xmlns:a16="http://schemas.microsoft.com/office/drawing/2014/main" id="{F3BB539F-CA21-4628-4BA7-A4330311D225}"/>
                </a:ext>
              </a:extLst>
            </p:cNvPr>
            <p:cNvSpPr txBox="1"/>
            <p:nvPr/>
          </p:nvSpPr>
          <p:spPr>
            <a:xfrm>
              <a:off x="11119540" y="8040730"/>
              <a:ext cx="1038072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>
                      <a:lumMod val="75000"/>
                    </a:schemeClr>
                  </a:solidFill>
                  <a:latin typeface="+mj-lt"/>
                </a:rPr>
                <a:t>O</a:t>
              </a:r>
            </a:p>
          </p:txBody>
        </p:sp>
        <p:sp>
          <p:nvSpPr>
            <p:cNvPr id="239" name="TextBox 238">
              <a:extLst>
                <a:ext uri="{FF2B5EF4-FFF2-40B4-BE49-F238E27FC236}">
                  <a16:creationId xmlns:a16="http://schemas.microsoft.com/office/drawing/2014/main" id="{3CCA0C41-B86D-929B-0A67-B03531828FEB}"/>
                </a:ext>
              </a:extLst>
            </p:cNvPr>
            <p:cNvSpPr txBox="1"/>
            <p:nvPr/>
          </p:nvSpPr>
          <p:spPr>
            <a:xfrm>
              <a:off x="12205031" y="8040730"/>
              <a:ext cx="1038072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>
                      <a:lumMod val="75000"/>
                    </a:schemeClr>
                  </a:solidFill>
                  <a:latin typeface="+mj-lt"/>
                </a:rPr>
                <a:t>T</a:t>
              </a:r>
            </a:p>
          </p:txBody>
        </p:sp>
      </p:grp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2EE09893-5810-1B48-2977-FE833F252547}"/>
              </a:ext>
            </a:extLst>
          </p:cNvPr>
          <p:cNvGrpSpPr/>
          <p:nvPr/>
        </p:nvGrpSpPr>
        <p:grpSpPr>
          <a:xfrm>
            <a:off x="11317346" y="7374101"/>
            <a:ext cx="1714677" cy="1714677"/>
            <a:chOff x="11520669" y="7090709"/>
            <a:chExt cx="1714677" cy="1714677"/>
          </a:xfrm>
        </p:grpSpPr>
        <p:cxnSp>
          <p:nvCxnSpPr>
            <p:cNvPr id="241" name="Straight Connector 240">
              <a:extLst>
                <a:ext uri="{FF2B5EF4-FFF2-40B4-BE49-F238E27FC236}">
                  <a16:creationId xmlns:a16="http://schemas.microsoft.com/office/drawing/2014/main" id="{AD905743-3F1E-CADB-D0F1-F392BCCD5428}"/>
                </a:ext>
              </a:extLst>
            </p:cNvPr>
            <p:cNvCxnSpPr>
              <a:cxnSpLocks/>
            </p:cNvCxnSpPr>
            <p:nvPr/>
          </p:nvCxnSpPr>
          <p:spPr>
            <a:xfrm>
              <a:off x="12378008" y="7090709"/>
              <a:ext cx="0" cy="1714677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>
              <a:extLst>
                <a:ext uri="{FF2B5EF4-FFF2-40B4-BE49-F238E27FC236}">
                  <a16:creationId xmlns:a16="http://schemas.microsoft.com/office/drawing/2014/main" id="{A73E698C-C122-96E1-EA69-DDBE8F2C7FD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2378008" y="7090709"/>
              <a:ext cx="0" cy="1714677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838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"/>
    </mc:Choice>
    <mc:Fallback xmlns="">
      <p:transition spd="slow" advClick="0" advTm="1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6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2" dur="1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3" dur="1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6" dur="1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7" dur="1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9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0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1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3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4" dur="1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5" dur="1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2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2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2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25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25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25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100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8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19" dur="2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2" dur="10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10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10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1" dur="10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8" grpId="0"/>
          <p:bldP spid="139" grpId="0"/>
          <p:bldP spid="4" grpId="0" animBg="1"/>
          <p:bldP spid="6" grpId="0"/>
          <p:bldP spid="23" grpId="0" animBg="1"/>
          <p:bldP spid="24" grpId="0"/>
          <p:bldP spid="19" grpId="0" animBg="1"/>
          <p:bldP spid="20" grpId="0"/>
          <p:bldP spid="15" grpId="0" animBg="1"/>
          <p:bldP spid="16" grpId="0"/>
          <p:bldP spid="129" grpId="0"/>
          <p:bldP spid="130" grpId="0"/>
          <p:bldP spid="131" grpId="0"/>
          <p:bldP spid="132" grpId="0"/>
          <p:bldP spid="135" grpId="0"/>
          <p:bldP spid="136" grpId="0"/>
          <p:bldP spid="15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2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2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2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25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25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25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100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8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19" dur="2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2" dur="10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10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10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1" dur="10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8" grpId="0"/>
          <p:bldP spid="139" grpId="0"/>
          <p:bldP spid="4" grpId="0" animBg="1"/>
          <p:bldP spid="6" grpId="0"/>
          <p:bldP spid="23" grpId="0" animBg="1"/>
          <p:bldP spid="24" grpId="0"/>
          <p:bldP spid="19" grpId="0" animBg="1"/>
          <p:bldP spid="20" grpId="0"/>
          <p:bldP spid="15" grpId="0" animBg="1"/>
          <p:bldP spid="16" grpId="0"/>
          <p:bldP spid="129" grpId="0"/>
          <p:bldP spid="130" grpId="0"/>
          <p:bldP spid="131" grpId="0"/>
          <p:bldP spid="132" grpId="0"/>
          <p:bldP spid="135" grpId="0"/>
          <p:bldP spid="136" grpId="0"/>
          <p:bldP spid="158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FB16977-E873-6F0A-64C6-EAEB9F14FC93}"/>
              </a:ext>
            </a:extLst>
          </p:cNvPr>
          <p:cNvSpPr txBox="1"/>
          <p:nvPr/>
        </p:nvSpPr>
        <p:spPr>
          <a:xfrm>
            <a:off x="17318479" y="9742553"/>
            <a:ext cx="454363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Cạnh tranh gay gắt từ các tập đoàn lớn.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Rủi ro bảo mật dữ liệu.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Thay đổi pháp lý về AI.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Xu hướng công nghệ thay đổi nhanh.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D92E322-757F-9557-4A6C-D12312A5B6F0}"/>
              </a:ext>
            </a:extLst>
          </p:cNvPr>
          <p:cNvSpPr txBox="1"/>
          <p:nvPr/>
        </p:nvSpPr>
        <p:spPr>
          <a:xfrm>
            <a:off x="2521891" y="10358106"/>
            <a:ext cx="4543630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Thị trường AI tăng trưởng nhanh.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Nhu cầu tự động hóa cao.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Hợp tác với các ngành khác.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Chính sách hỗ trợ công nghệ mới.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8507B85-F4B4-D991-196C-E1A3E218F7CB}"/>
              </a:ext>
            </a:extLst>
          </p:cNvPr>
          <p:cNvGrpSpPr/>
          <p:nvPr/>
        </p:nvGrpSpPr>
        <p:grpSpPr>
          <a:xfrm>
            <a:off x="2635250" y="4500001"/>
            <a:ext cx="6251575" cy="391319"/>
            <a:chOff x="2635250" y="4500001"/>
            <a:chExt cx="6251575" cy="391319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62850F3-2351-F702-2CD2-9EB25CDB5B7A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5861050" cy="0"/>
            </a:xfrm>
            <a:prstGeom prst="line">
              <a:avLst/>
            </a:prstGeom>
            <a:ln w="25400"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4526575-EC2F-5791-9511-F29309514D4A}"/>
                </a:ext>
              </a:extLst>
            </p:cNvPr>
            <p:cNvCxnSpPr>
              <a:cxnSpLocks/>
            </p:cNvCxnSpPr>
            <p:nvPr/>
          </p:nvCxnSpPr>
          <p:spPr>
            <a:xfrm>
              <a:off x="8496300" y="4515462"/>
              <a:ext cx="390525" cy="375858"/>
            </a:xfrm>
            <a:prstGeom prst="line">
              <a:avLst/>
            </a:prstGeom>
            <a:ln w="25400"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EAD7A3B7-6F93-C96D-AD3B-416F9F323E9C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635000" cy="0"/>
            </a:xfrm>
            <a:prstGeom prst="line">
              <a:avLst/>
            </a:prstGeom>
            <a:ln w="101600" cap="rnd">
              <a:solidFill>
                <a:schemeClr val="accent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106F3B68-AC9E-BEFB-1590-19508183FE02}"/>
              </a:ext>
            </a:extLst>
          </p:cNvPr>
          <p:cNvGrpSpPr/>
          <p:nvPr/>
        </p:nvGrpSpPr>
        <p:grpSpPr>
          <a:xfrm flipH="1">
            <a:off x="15503229" y="4500001"/>
            <a:ext cx="6251575" cy="391319"/>
            <a:chOff x="2635250" y="4500001"/>
            <a:chExt cx="6251575" cy="391319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28B576E-3F52-966E-4C65-D1DB54E4A0CA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5861050" cy="0"/>
            </a:xfrm>
            <a:prstGeom prst="line">
              <a:avLst/>
            </a:prstGeom>
            <a:ln w="25400">
              <a:solidFill>
                <a:schemeClr val="accent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8EA88A2A-0B8F-F4DD-CC72-D538E98DAF2B}"/>
                </a:ext>
              </a:extLst>
            </p:cNvPr>
            <p:cNvCxnSpPr>
              <a:cxnSpLocks/>
            </p:cNvCxnSpPr>
            <p:nvPr/>
          </p:nvCxnSpPr>
          <p:spPr>
            <a:xfrm>
              <a:off x="8496300" y="4515462"/>
              <a:ext cx="390525" cy="375858"/>
            </a:xfrm>
            <a:prstGeom prst="line">
              <a:avLst/>
            </a:prstGeom>
            <a:ln w="25400">
              <a:solidFill>
                <a:schemeClr val="accent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0D8374B3-0D66-67DD-CA66-2149956C64F2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635000" cy="0"/>
            </a:xfrm>
            <a:prstGeom prst="line">
              <a:avLst/>
            </a:prstGeom>
            <a:ln w="101600" cap="rnd">
              <a:solidFill>
                <a:schemeClr val="accent2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052EF40-14A5-E699-3F1F-9568E7568B02}"/>
              </a:ext>
            </a:extLst>
          </p:cNvPr>
          <p:cNvGrpSpPr/>
          <p:nvPr/>
        </p:nvGrpSpPr>
        <p:grpSpPr>
          <a:xfrm flipV="1">
            <a:off x="2635250" y="11546467"/>
            <a:ext cx="6251575" cy="391319"/>
            <a:chOff x="2635250" y="4500001"/>
            <a:chExt cx="6251575" cy="391319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232F8DE-C7D4-B6C1-E851-D617FFD17B8A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5861050" cy="0"/>
            </a:xfrm>
            <a:prstGeom prst="line">
              <a:avLst/>
            </a:prstGeom>
            <a:ln w="25400">
              <a:solidFill>
                <a:schemeClr val="accent6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0AAEDA9-D427-C5B9-2F48-CC5A89C5E84F}"/>
                </a:ext>
              </a:extLst>
            </p:cNvPr>
            <p:cNvCxnSpPr>
              <a:cxnSpLocks/>
            </p:cNvCxnSpPr>
            <p:nvPr/>
          </p:nvCxnSpPr>
          <p:spPr>
            <a:xfrm>
              <a:off x="8496300" y="4515462"/>
              <a:ext cx="390525" cy="375858"/>
            </a:xfrm>
            <a:prstGeom prst="line">
              <a:avLst/>
            </a:prstGeom>
            <a:ln w="25400">
              <a:solidFill>
                <a:schemeClr val="accent6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9A78FB7-6B7A-08E2-6ACB-777058863634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635000" cy="0"/>
            </a:xfrm>
            <a:prstGeom prst="line">
              <a:avLst/>
            </a:prstGeom>
            <a:ln w="101600" cap="rnd">
              <a:solidFill>
                <a:schemeClr val="accent6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D523E9D-3FBD-9C63-FED2-5D4F39E6130B}"/>
              </a:ext>
            </a:extLst>
          </p:cNvPr>
          <p:cNvGrpSpPr/>
          <p:nvPr/>
        </p:nvGrpSpPr>
        <p:grpSpPr>
          <a:xfrm flipH="1" flipV="1">
            <a:off x="15503229" y="11546467"/>
            <a:ext cx="6251575" cy="391319"/>
            <a:chOff x="2635250" y="4500001"/>
            <a:chExt cx="6251575" cy="391319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590EB6E4-622F-908E-DA5D-DB0D7C10C266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5861050" cy="0"/>
            </a:xfrm>
            <a:prstGeom prst="line">
              <a:avLst/>
            </a:prstGeom>
            <a:ln w="25400">
              <a:solidFill>
                <a:schemeClr val="accent3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15FE84C-A4E8-4A37-4AF9-37202C4B1735}"/>
                </a:ext>
              </a:extLst>
            </p:cNvPr>
            <p:cNvCxnSpPr>
              <a:cxnSpLocks/>
            </p:cNvCxnSpPr>
            <p:nvPr/>
          </p:nvCxnSpPr>
          <p:spPr>
            <a:xfrm>
              <a:off x="8496300" y="4515462"/>
              <a:ext cx="390525" cy="375858"/>
            </a:xfrm>
            <a:prstGeom prst="line">
              <a:avLst/>
            </a:prstGeom>
            <a:ln w="25400">
              <a:solidFill>
                <a:schemeClr val="accent3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7D4EE68-5F56-9874-2045-EB224BF70026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635000" cy="0"/>
            </a:xfrm>
            <a:prstGeom prst="line">
              <a:avLst/>
            </a:prstGeom>
            <a:ln w="101600" cap="rnd">
              <a:solidFill>
                <a:schemeClr val="accent3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0D26CD1-F601-7388-48F1-DA2924A87D69}"/>
              </a:ext>
            </a:extLst>
          </p:cNvPr>
          <p:cNvGrpSpPr/>
          <p:nvPr/>
        </p:nvGrpSpPr>
        <p:grpSpPr>
          <a:xfrm>
            <a:off x="8188899" y="4098170"/>
            <a:ext cx="7971570" cy="7971570"/>
            <a:chOff x="8188899" y="4009680"/>
            <a:chExt cx="7971570" cy="7971570"/>
          </a:xfrm>
          <a:solidFill>
            <a:schemeClr val="bg1">
              <a:lumMod val="10000"/>
              <a:lumOff val="90000"/>
            </a:schemeClr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292854F-0D7E-38BB-07A4-62B5364DBEBE}"/>
                </a:ext>
              </a:extLst>
            </p:cNvPr>
            <p:cNvSpPr/>
            <p:nvPr/>
          </p:nvSpPr>
          <p:spPr>
            <a:xfrm rot="2700000">
              <a:off x="10416894" y="4009679"/>
              <a:ext cx="163405" cy="4619395"/>
            </a:xfrm>
            <a:custGeom>
              <a:avLst/>
              <a:gdLst>
                <a:gd name="csX0" fmla="*/ 1 w 163405"/>
                <a:gd name="csY0" fmla="*/ 0 h 4619395"/>
                <a:gd name="csX1" fmla="*/ 163405 w 163405"/>
                <a:gd name="csY1" fmla="*/ 163405 h 4619395"/>
                <a:gd name="csX2" fmla="*/ 163405 w 163405"/>
                <a:gd name="csY2" fmla="*/ 4455990 h 4619395"/>
                <a:gd name="csX3" fmla="*/ 0 w 163405"/>
                <a:gd name="csY3" fmla="*/ 4619395 h 4619395"/>
                <a:gd name="csX4" fmla="*/ 1 w 163405"/>
                <a:gd name="csY4" fmla="*/ 0 h 46193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63405" h="4619395">
                  <a:moveTo>
                    <a:pt x="1" y="0"/>
                  </a:moveTo>
                  <a:lnTo>
                    <a:pt x="163405" y="163405"/>
                  </a:lnTo>
                  <a:lnTo>
                    <a:pt x="163405" y="4455990"/>
                  </a:lnTo>
                  <a:lnTo>
                    <a:pt x="0" y="4619395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4A0C42C-03D9-F1D3-AF57-A2BBDE348BED}"/>
                </a:ext>
              </a:extLst>
            </p:cNvPr>
            <p:cNvSpPr/>
            <p:nvPr/>
          </p:nvSpPr>
          <p:spPr>
            <a:xfrm rot="2700000">
              <a:off x="11541077" y="6237674"/>
              <a:ext cx="4619394" cy="163405"/>
            </a:xfrm>
            <a:custGeom>
              <a:avLst/>
              <a:gdLst>
                <a:gd name="csX0" fmla="*/ 0 w 4619394"/>
                <a:gd name="csY0" fmla="*/ 0 h 163405"/>
                <a:gd name="csX1" fmla="*/ 4619394 w 4619394"/>
                <a:gd name="csY1" fmla="*/ 0 h 163405"/>
                <a:gd name="csX2" fmla="*/ 4455989 w 4619394"/>
                <a:gd name="csY2" fmla="*/ 163405 h 163405"/>
                <a:gd name="csX3" fmla="*/ 163405 w 4619394"/>
                <a:gd name="csY3" fmla="*/ 163405 h 163405"/>
                <a:gd name="csX4" fmla="*/ 0 w 4619394"/>
                <a:gd name="csY4" fmla="*/ 0 h 16340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619394" h="163405">
                  <a:moveTo>
                    <a:pt x="0" y="0"/>
                  </a:moveTo>
                  <a:lnTo>
                    <a:pt x="4619394" y="0"/>
                  </a:lnTo>
                  <a:lnTo>
                    <a:pt x="4455989" y="163405"/>
                  </a:lnTo>
                  <a:lnTo>
                    <a:pt x="163405" y="16340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179240E-8AC7-FB0B-70CE-0D1CCB7FB752}"/>
                </a:ext>
              </a:extLst>
            </p:cNvPr>
            <p:cNvSpPr/>
            <p:nvPr/>
          </p:nvSpPr>
          <p:spPr>
            <a:xfrm rot="2700000">
              <a:off x="8188902" y="9589852"/>
              <a:ext cx="4619391" cy="163406"/>
            </a:xfrm>
            <a:custGeom>
              <a:avLst/>
              <a:gdLst>
                <a:gd name="csX0" fmla="*/ 0 w 4619391"/>
                <a:gd name="csY0" fmla="*/ 163405 h 163406"/>
                <a:gd name="csX1" fmla="*/ 163405 w 4619391"/>
                <a:gd name="csY1" fmla="*/ 0 h 163406"/>
                <a:gd name="csX2" fmla="*/ 4455985 w 4619391"/>
                <a:gd name="csY2" fmla="*/ 0 h 163406"/>
                <a:gd name="csX3" fmla="*/ 4619391 w 4619391"/>
                <a:gd name="csY3" fmla="*/ 163406 h 163406"/>
                <a:gd name="csX4" fmla="*/ 0 w 4619391"/>
                <a:gd name="csY4" fmla="*/ 163405 h 16340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619391" h="163406">
                  <a:moveTo>
                    <a:pt x="0" y="163405"/>
                  </a:moveTo>
                  <a:lnTo>
                    <a:pt x="163405" y="0"/>
                  </a:lnTo>
                  <a:lnTo>
                    <a:pt x="4455985" y="0"/>
                  </a:lnTo>
                  <a:lnTo>
                    <a:pt x="4619391" y="163406"/>
                  </a:lnTo>
                  <a:lnTo>
                    <a:pt x="0" y="16340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CDEC73C-3F32-BE2A-8136-BA9552E26AE3}"/>
                </a:ext>
              </a:extLst>
            </p:cNvPr>
            <p:cNvSpPr/>
            <p:nvPr/>
          </p:nvSpPr>
          <p:spPr>
            <a:xfrm rot="2700000">
              <a:off x="13769071" y="7361859"/>
              <a:ext cx="163405" cy="4619391"/>
            </a:xfrm>
            <a:custGeom>
              <a:avLst/>
              <a:gdLst>
                <a:gd name="csX0" fmla="*/ 0 w 163405"/>
                <a:gd name="csY0" fmla="*/ 163405 h 4619391"/>
                <a:gd name="csX1" fmla="*/ 163405 w 163405"/>
                <a:gd name="csY1" fmla="*/ 0 h 4619391"/>
                <a:gd name="csX2" fmla="*/ 163405 w 163405"/>
                <a:gd name="csY2" fmla="*/ 4619391 h 4619391"/>
                <a:gd name="csX3" fmla="*/ 0 w 163405"/>
                <a:gd name="csY3" fmla="*/ 4455986 h 4619391"/>
                <a:gd name="csX4" fmla="*/ 0 w 163405"/>
                <a:gd name="csY4" fmla="*/ 163405 h 461939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63405" h="4619391">
                  <a:moveTo>
                    <a:pt x="0" y="163405"/>
                  </a:moveTo>
                  <a:lnTo>
                    <a:pt x="163405" y="0"/>
                  </a:lnTo>
                  <a:lnTo>
                    <a:pt x="163405" y="4619391"/>
                  </a:lnTo>
                  <a:lnTo>
                    <a:pt x="0" y="4455986"/>
                  </a:lnTo>
                  <a:lnTo>
                    <a:pt x="0" y="16340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44EB33E-E22B-8AB3-5A61-84C803EA338F}"/>
              </a:ext>
            </a:extLst>
          </p:cNvPr>
          <p:cNvGrpSpPr/>
          <p:nvPr/>
        </p:nvGrpSpPr>
        <p:grpSpPr>
          <a:xfrm>
            <a:off x="7636537" y="3545810"/>
            <a:ext cx="9076295" cy="9076291"/>
            <a:chOff x="7636538" y="3457320"/>
            <a:chExt cx="9076295" cy="9076291"/>
          </a:xfrm>
          <a:solidFill>
            <a:schemeClr val="bg1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502FDF4-ABF6-CB03-341C-BB71F131A986}"/>
                </a:ext>
              </a:extLst>
            </p:cNvPr>
            <p:cNvSpPr/>
            <p:nvPr/>
          </p:nvSpPr>
          <p:spPr>
            <a:xfrm rot="2700000">
              <a:off x="10181694" y="3457317"/>
              <a:ext cx="185270" cy="5275582"/>
            </a:xfrm>
            <a:custGeom>
              <a:avLst/>
              <a:gdLst>
                <a:gd name="csX0" fmla="*/ 0 w 185270"/>
                <a:gd name="csY0" fmla="*/ 0 h 5275582"/>
                <a:gd name="csX1" fmla="*/ 185270 w 185270"/>
                <a:gd name="csY1" fmla="*/ 185269 h 5275582"/>
                <a:gd name="csX2" fmla="*/ 185270 w 185270"/>
                <a:gd name="csY2" fmla="*/ 5090314 h 5275582"/>
                <a:gd name="csX3" fmla="*/ 1 w 185270"/>
                <a:gd name="csY3" fmla="*/ 5275582 h 5275582"/>
                <a:gd name="csX4" fmla="*/ 0 w 185270"/>
                <a:gd name="csY4" fmla="*/ 0 h 52755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85270" h="5275582">
                  <a:moveTo>
                    <a:pt x="0" y="0"/>
                  </a:moveTo>
                  <a:lnTo>
                    <a:pt x="185270" y="185269"/>
                  </a:lnTo>
                  <a:lnTo>
                    <a:pt x="185270" y="5090314"/>
                  </a:lnTo>
                  <a:lnTo>
                    <a:pt x="1" y="527558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B98F1EB-A075-E579-B6BE-515FF1F5BC39}"/>
                </a:ext>
              </a:extLst>
            </p:cNvPr>
            <p:cNvSpPr/>
            <p:nvPr/>
          </p:nvSpPr>
          <p:spPr>
            <a:xfrm rot="2700000">
              <a:off x="11437250" y="6002475"/>
              <a:ext cx="5275580" cy="185270"/>
            </a:xfrm>
            <a:custGeom>
              <a:avLst/>
              <a:gdLst>
                <a:gd name="csX0" fmla="*/ 0 w 5275580"/>
                <a:gd name="csY0" fmla="*/ 0 h 185270"/>
                <a:gd name="csX1" fmla="*/ 5275580 w 5275580"/>
                <a:gd name="csY1" fmla="*/ 0 h 185270"/>
                <a:gd name="csX2" fmla="*/ 5090311 w 5275580"/>
                <a:gd name="csY2" fmla="*/ 185269 h 185270"/>
                <a:gd name="csX3" fmla="*/ 185269 w 5275580"/>
                <a:gd name="csY3" fmla="*/ 185270 h 185270"/>
                <a:gd name="csX4" fmla="*/ 0 w 5275580"/>
                <a:gd name="csY4" fmla="*/ 0 h 18527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275580" h="185270">
                  <a:moveTo>
                    <a:pt x="0" y="0"/>
                  </a:moveTo>
                  <a:lnTo>
                    <a:pt x="5275580" y="0"/>
                  </a:lnTo>
                  <a:lnTo>
                    <a:pt x="5090311" y="185269"/>
                  </a:lnTo>
                  <a:lnTo>
                    <a:pt x="185269" y="18527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8880466-CD1A-332A-77D2-3EBEF5B19864}"/>
                </a:ext>
              </a:extLst>
            </p:cNvPr>
            <p:cNvSpPr/>
            <p:nvPr/>
          </p:nvSpPr>
          <p:spPr>
            <a:xfrm rot="2700000">
              <a:off x="7636541" y="9803187"/>
              <a:ext cx="5275578" cy="185269"/>
            </a:xfrm>
            <a:custGeom>
              <a:avLst/>
              <a:gdLst>
                <a:gd name="csX0" fmla="*/ 0 w 5275578"/>
                <a:gd name="csY0" fmla="*/ 185269 h 185269"/>
                <a:gd name="csX1" fmla="*/ 185268 w 5275578"/>
                <a:gd name="csY1" fmla="*/ 1 h 185269"/>
                <a:gd name="csX2" fmla="*/ 5090309 w 5275578"/>
                <a:gd name="csY2" fmla="*/ 0 h 185269"/>
                <a:gd name="csX3" fmla="*/ 5275578 w 5275578"/>
                <a:gd name="csY3" fmla="*/ 185269 h 185269"/>
                <a:gd name="csX4" fmla="*/ 0 w 5275578"/>
                <a:gd name="csY4" fmla="*/ 185269 h 1852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275578" h="185269">
                  <a:moveTo>
                    <a:pt x="0" y="185269"/>
                  </a:moveTo>
                  <a:lnTo>
                    <a:pt x="185268" y="1"/>
                  </a:lnTo>
                  <a:lnTo>
                    <a:pt x="5090309" y="0"/>
                  </a:lnTo>
                  <a:lnTo>
                    <a:pt x="5275578" y="185269"/>
                  </a:lnTo>
                  <a:lnTo>
                    <a:pt x="0" y="18526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E6A9E2C-0A55-BF43-5F84-6800E8CD8C32}"/>
                </a:ext>
              </a:extLst>
            </p:cNvPr>
            <p:cNvSpPr/>
            <p:nvPr/>
          </p:nvSpPr>
          <p:spPr>
            <a:xfrm rot="2700000">
              <a:off x="13982408" y="7258032"/>
              <a:ext cx="185269" cy="5275581"/>
            </a:xfrm>
            <a:custGeom>
              <a:avLst/>
              <a:gdLst>
                <a:gd name="csX0" fmla="*/ 0 w 185269"/>
                <a:gd name="csY0" fmla="*/ 185269 h 5275581"/>
                <a:gd name="csX1" fmla="*/ 185269 w 185269"/>
                <a:gd name="csY1" fmla="*/ 0 h 5275581"/>
                <a:gd name="csX2" fmla="*/ 185269 w 185269"/>
                <a:gd name="csY2" fmla="*/ 5275581 h 5275581"/>
                <a:gd name="csX3" fmla="*/ 0 w 185269"/>
                <a:gd name="csY3" fmla="*/ 5090312 h 5275581"/>
                <a:gd name="csX4" fmla="*/ 0 w 185269"/>
                <a:gd name="csY4" fmla="*/ 185269 h 527558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85269" h="5275581">
                  <a:moveTo>
                    <a:pt x="0" y="185269"/>
                  </a:moveTo>
                  <a:lnTo>
                    <a:pt x="185269" y="0"/>
                  </a:lnTo>
                  <a:lnTo>
                    <a:pt x="185269" y="5275581"/>
                  </a:lnTo>
                  <a:lnTo>
                    <a:pt x="0" y="5090312"/>
                  </a:lnTo>
                  <a:lnTo>
                    <a:pt x="0" y="18526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7BC1EAF-BA6C-585E-90A0-855B60BA05DB}"/>
              </a:ext>
            </a:extLst>
          </p:cNvPr>
          <p:cNvGrpSpPr/>
          <p:nvPr/>
        </p:nvGrpSpPr>
        <p:grpSpPr>
          <a:xfrm>
            <a:off x="7026606" y="2935877"/>
            <a:ext cx="10296157" cy="10296156"/>
            <a:chOff x="7026606" y="2847386"/>
            <a:chExt cx="10296157" cy="10296156"/>
          </a:xfrm>
          <a:solidFill>
            <a:schemeClr val="bg1">
              <a:lumMod val="75000"/>
              <a:lumOff val="25000"/>
            </a:schemeClr>
          </a:soli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97B27BD-25D6-102E-0FE4-3A5539213D47}"/>
                </a:ext>
              </a:extLst>
            </p:cNvPr>
            <p:cNvSpPr/>
            <p:nvPr/>
          </p:nvSpPr>
          <p:spPr>
            <a:xfrm rot="2700000">
              <a:off x="9921981" y="2847384"/>
              <a:ext cx="209413" cy="6000164"/>
            </a:xfrm>
            <a:custGeom>
              <a:avLst/>
              <a:gdLst>
                <a:gd name="csX0" fmla="*/ 0 w 209413"/>
                <a:gd name="csY0" fmla="*/ 0 h 6000164"/>
                <a:gd name="csX1" fmla="*/ 209412 w 209413"/>
                <a:gd name="csY1" fmla="*/ 209412 h 6000164"/>
                <a:gd name="csX2" fmla="*/ 209413 w 209413"/>
                <a:gd name="csY2" fmla="*/ 5790752 h 6000164"/>
                <a:gd name="csX3" fmla="*/ 1 w 209413"/>
                <a:gd name="csY3" fmla="*/ 6000164 h 6000164"/>
                <a:gd name="csX4" fmla="*/ 0 w 209413"/>
                <a:gd name="csY4" fmla="*/ 0 h 60001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9413" h="6000164">
                  <a:moveTo>
                    <a:pt x="0" y="0"/>
                  </a:moveTo>
                  <a:lnTo>
                    <a:pt x="209412" y="209412"/>
                  </a:lnTo>
                  <a:lnTo>
                    <a:pt x="209413" y="5790752"/>
                  </a:lnTo>
                  <a:lnTo>
                    <a:pt x="1" y="600016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FA68079-7012-EA27-F22B-2516D0A2B96B}"/>
                </a:ext>
              </a:extLst>
            </p:cNvPr>
            <p:cNvSpPr/>
            <p:nvPr/>
          </p:nvSpPr>
          <p:spPr>
            <a:xfrm rot="2700000">
              <a:off x="11322602" y="5742761"/>
              <a:ext cx="6000162" cy="209412"/>
            </a:xfrm>
            <a:custGeom>
              <a:avLst/>
              <a:gdLst>
                <a:gd name="csX0" fmla="*/ 0 w 6000162"/>
                <a:gd name="csY0" fmla="*/ 0 h 209412"/>
                <a:gd name="csX1" fmla="*/ 6000162 w 6000162"/>
                <a:gd name="csY1" fmla="*/ 0 h 209412"/>
                <a:gd name="csX2" fmla="*/ 5790750 w 6000162"/>
                <a:gd name="csY2" fmla="*/ 209412 h 209412"/>
                <a:gd name="csX3" fmla="*/ 209412 w 6000162"/>
                <a:gd name="csY3" fmla="*/ 209412 h 209412"/>
                <a:gd name="csX4" fmla="*/ 0 w 6000162"/>
                <a:gd name="csY4" fmla="*/ 0 h 20941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6000162" h="209412">
                  <a:moveTo>
                    <a:pt x="0" y="0"/>
                  </a:moveTo>
                  <a:lnTo>
                    <a:pt x="6000162" y="0"/>
                  </a:lnTo>
                  <a:lnTo>
                    <a:pt x="5790750" y="209412"/>
                  </a:lnTo>
                  <a:lnTo>
                    <a:pt x="209412" y="20941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6FB8428-B6B2-32B5-DE0A-9F92879A7F8D}"/>
                </a:ext>
              </a:extLst>
            </p:cNvPr>
            <p:cNvSpPr/>
            <p:nvPr/>
          </p:nvSpPr>
          <p:spPr>
            <a:xfrm rot="2700000">
              <a:off x="7026607" y="10038757"/>
              <a:ext cx="6000159" cy="209412"/>
            </a:xfrm>
            <a:custGeom>
              <a:avLst/>
              <a:gdLst>
                <a:gd name="csX0" fmla="*/ 0 w 6000159"/>
                <a:gd name="csY0" fmla="*/ 209412 h 209412"/>
                <a:gd name="csX1" fmla="*/ 209412 w 6000159"/>
                <a:gd name="csY1" fmla="*/ 0 h 209412"/>
                <a:gd name="csX2" fmla="*/ 5790748 w 6000159"/>
                <a:gd name="csY2" fmla="*/ 0 h 209412"/>
                <a:gd name="csX3" fmla="*/ 6000159 w 6000159"/>
                <a:gd name="csY3" fmla="*/ 209411 h 209412"/>
                <a:gd name="csX4" fmla="*/ 0 w 6000159"/>
                <a:gd name="csY4" fmla="*/ 209412 h 20941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6000159" h="209412">
                  <a:moveTo>
                    <a:pt x="0" y="209412"/>
                  </a:moveTo>
                  <a:lnTo>
                    <a:pt x="209412" y="0"/>
                  </a:lnTo>
                  <a:lnTo>
                    <a:pt x="5790748" y="0"/>
                  </a:lnTo>
                  <a:lnTo>
                    <a:pt x="6000159" y="209411"/>
                  </a:lnTo>
                  <a:lnTo>
                    <a:pt x="0" y="20941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36415B5-E342-F8AD-B200-4B23121D13DA}"/>
                </a:ext>
              </a:extLst>
            </p:cNvPr>
            <p:cNvSpPr/>
            <p:nvPr/>
          </p:nvSpPr>
          <p:spPr>
            <a:xfrm rot="2700000">
              <a:off x="14217977" y="7143384"/>
              <a:ext cx="209412" cy="6000161"/>
            </a:xfrm>
            <a:custGeom>
              <a:avLst/>
              <a:gdLst>
                <a:gd name="csX0" fmla="*/ 0 w 209412"/>
                <a:gd name="csY0" fmla="*/ 209412 h 6000161"/>
                <a:gd name="csX1" fmla="*/ 209412 w 209412"/>
                <a:gd name="csY1" fmla="*/ 0 h 6000161"/>
                <a:gd name="csX2" fmla="*/ 209412 w 209412"/>
                <a:gd name="csY2" fmla="*/ 6000161 h 6000161"/>
                <a:gd name="csX3" fmla="*/ 0 w 209412"/>
                <a:gd name="csY3" fmla="*/ 5790750 h 6000161"/>
                <a:gd name="csX4" fmla="*/ 0 w 209412"/>
                <a:gd name="csY4" fmla="*/ 209412 h 600016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9412" h="6000161">
                  <a:moveTo>
                    <a:pt x="0" y="209412"/>
                  </a:moveTo>
                  <a:lnTo>
                    <a:pt x="209412" y="0"/>
                  </a:lnTo>
                  <a:lnTo>
                    <a:pt x="209412" y="6000161"/>
                  </a:lnTo>
                  <a:lnTo>
                    <a:pt x="0" y="5790750"/>
                  </a:lnTo>
                  <a:lnTo>
                    <a:pt x="0" y="20941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35" name="Pentagon 34">
            <a:extLst>
              <a:ext uri="{FF2B5EF4-FFF2-40B4-BE49-F238E27FC236}">
                <a16:creationId xmlns:a16="http://schemas.microsoft.com/office/drawing/2014/main" id="{B6962FD6-2158-F4A4-E442-28DB4F959766}"/>
              </a:ext>
            </a:extLst>
          </p:cNvPr>
          <p:cNvSpPr/>
          <p:nvPr/>
        </p:nvSpPr>
        <p:spPr>
          <a:xfrm rot="18900000">
            <a:off x="8065779" y="4218460"/>
            <a:ext cx="3800894" cy="3619898"/>
          </a:xfrm>
          <a:prstGeom prst="pentagon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3D9C9D1-A561-0831-50CE-AC1F828FD21C}"/>
              </a:ext>
            </a:extLst>
          </p:cNvPr>
          <p:cNvSpPr txBox="1"/>
          <p:nvPr/>
        </p:nvSpPr>
        <p:spPr>
          <a:xfrm rot="18900000">
            <a:off x="9664856" y="6474234"/>
            <a:ext cx="180216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STRENGTHS</a:t>
            </a:r>
          </a:p>
        </p:txBody>
      </p:sp>
      <p:pic>
        <p:nvPicPr>
          <p:cNvPr id="37" name="Graphic 36">
            <a:extLst>
              <a:ext uri="{FF2B5EF4-FFF2-40B4-BE49-F238E27FC236}">
                <a16:creationId xmlns:a16="http://schemas.microsoft.com/office/drawing/2014/main" id="{0E2F33EA-43CC-4C0F-EFBE-BBE861C158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8900000">
            <a:off x="9417586" y="5479769"/>
            <a:ext cx="1097280" cy="1097280"/>
          </a:xfrm>
          <a:prstGeom prst="rect">
            <a:avLst/>
          </a:prstGeom>
        </p:spPr>
      </p:pic>
      <p:sp>
        <p:nvSpPr>
          <p:cNvPr id="38" name="Pentagon 37">
            <a:extLst>
              <a:ext uri="{FF2B5EF4-FFF2-40B4-BE49-F238E27FC236}">
                <a16:creationId xmlns:a16="http://schemas.microsoft.com/office/drawing/2014/main" id="{A76D91EF-8C76-B9EB-D03F-A6B248B7D195}"/>
              </a:ext>
            </a:extLst>
          </p:cNvPr>
          <p:cNvSpPr/>
          <p:nvPr/>
        </p:nvSpPr>
        <p:spPr>
          <a:xfrm rot="8100000">
            <a:off x="12482696" y="8624521"/>
            <a:ext cx="3800894" cy="3619898"/>
          </a:xfrm>
          <a:prstGeom prst="pentagon">
            <a:avLst/>
          </a:prstGeom>
          <a:solidFill>
            <a:schemeClr val="accent3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2164030-50DB-0511-7CD7-B231CB88080A}"/>
              </a:ext>
            </a:extLst>
          </p:cNvPr>
          <p:cNvSpPr txBox="1"/>
          <p:nvPr/>
        </p:nvSpPr>
        <p:spPr>
          <a:xfrm rot="18900000">
            <a:off x="12882345" y="9680868"/>
            <a:ext cx="180216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</a:rPr>
              <a:t>THREATS</a:t>
            </a:r>
          </a:p>
        </p:txBody>
      </p:sp>
      <p:pic>
        <p:nvPicPr>
          <p:cNvPr id="40" name="Graphic 39">
            <a:extLst>
              <a:ext uri="{FF2B5EF4-FFF2-40B4-BE49-F238E27FC236}">
                <a16:creationId xmlns:a16="http://schemas.microsoft.com/office/drawing/2014/main" id="{95A902D8-7A03-FF0D-99D3-31789EB40C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8900000">
            <a:off x="13834503" y="9885830"/>
            <a:ext cx="1097280" cy="1097280"/>
          </a:xfrm>
          <a:prstGeom prst="rect">
            <a:avLst/>
          </a:prstGeom>
        </p:spPr>
      </p:pic>
      <p:sp>
        <p:nvSpPr>
          <p:cNvPr id="41" name="Pentagon 40">
            <a:extLst>
              <a:ext uri="{FF2B5EF4-FFF2-40B4-BE49-F238E27FC236}">
                <a16:creationId xmlns:a16="http://schemas.microsoft.com/office/drawing/2014/main" id="{F78F4CF3-5099-604F-8934-723C65635D01}"/>
              </a:ext>
            </a:extLst>
          </p:cNvPr>
          <p:cNvSpPr/>
          <p:nvPr/>
        </p:nvSpPr>
        <p:spPr>
          <a:xfrm rot="13500000">
            <a:off x="8081755" y="8624521"/>
            <a:ext cx="3800894" cy="3619898"/>
          </a:xfrm>
          <a:prstGeom prst="pentagon">
            <a:avLst/>
          </a:prstGeom>
          <a:solidFill>
            <a:schemeClr val="accent6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E48FF19-A7AC-9AF6-37A2-4DB2E4274071}"/>
              </a:ext>
            </a:extLst>
          </p:cNvPr>
          <p:cNvSpPr txBox="1"/>
          <p:nvPr/>
        </p:nvSpPr>
        <p:spPr>
          <a:xfrm rot="2700000">
            <a:off x="9680832" y="9680868"/>
            <a:ext cx="180216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</a:rPr>
              <a:t>OPPORTUNITIES</a:t>
            </a:r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3DF1DF1C-DF15-1ACF-7923-A79E3BC0B5D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700000">
            <a:off x="9433562" y="9885830"/>
            <a:ext cx="1097280" cy="1097280"/>
          </a:xfrm>
          <a:prstGeom prst="rect">
            <a:avLst/>
          </a:prstGeom>
        </p:spPr>
      </p:pic>
      <p:sp>
        <p:nvSpPr>
          <p:cNvPr id="44" name="Pentagon 43">
            <a:extLst>
              <a:ext uri="{FF2B5EF4-FFF2-40B4-BE49-F238E27FC236}">
                <a16:creationId xmlns:a16="http://schemas.microsoft.com/office/drawing/2014/main" id="{2B7E2587-9A92-20B4-DD14-1EF499F6BB1F}"/>
              </a:ext>
            </a:extLst>
          </p:cNvPr>
          <p:cNvSpPr/>
          <p:nvPr/>
        </p:nvSpPr>
        <p:spPr>
          <a:xfrm rot="2700000">
            <a:off x="12482696" y="4218460"/>
            <a:ext cx="3800894" cy="3619898"/>
          </a:xfrm>
          <a:prstGeom prst="pentagon">
            <a:avLst/>
          </a:prstGeom>
          <a:solidFill>
            <a:schemeClr val="accent2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E71AF4B7-CC6F-58FC-F588-CDF32ECACCB6}"/>
              </a:ext>
            </a:extLst>
          </p:cNvPr>
          <p:cNvSpPr txBox="1"/>
          <p:nvPr/>
        </p:nvSpPr>
        <p:spPr>
          <a:xfrm rot="2700000">
            <a:off x="12882345" y="6474234"/>
            <a:ext cx="180216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WEAKNESSES</a:t>
            </a:r>
          </a:p>
        </p:txBody>
      </p:sp>
      <p:pic>
        <p:nvPicPr>
          <p:cNvPr id="78" name="Graphic 77">
            <a:extLst>
              <a:ext uri="{FF2B5EF4-FFF2-40B4-BE49-F238E27FC236}">
                <a16:creationId xmlns:a16="http://schemas.microsoft.com/office/drawing/2014/main" id="{F22FCA2D-0825-C708-EC3C-849986F613E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2700000">
            <a:off x="13834503" y="5479769"/>
            <a:ext cx="1097280" cy="1097280"/>
          </a:xfrm>
          <a:prstGeom prst="rect">
            <a:avLst/>
          </a:prstGeom>
        </p:spPr>
      </p:pic>
      <p:sp>
        <p:nvSpPr>
          <p:cNvPr id="79" name="TextBox 78">
            <a:extLst>
              <a:ext uri="{FF2B5EF4-FFF2-40B4-BE49-F238E27FC236}">
                <a16:creationId xmlns:a16="http://schemas.microsoft.com/office/drawing/2014/main" id="{F51A0393-C2F7-C76A-89E1-63AE4D955D23}"/>
              </a:ext>
            </a:extLst>
          </p:cNvPr>
          <p:cNvSpPr txBox="1"/>
          <p:nvPr/>
        </p:nvSpPr>
        <p:spPr>
          <a:xfrm>
            <a:off x="18399032" y="3765850"/>
            <a:ext cx="3463077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200" b="1" dirty="0">
                <a:solidFill>
                  <a:schemeClr val="tx2"/>
                </a:solidFill>
                <a:latin typeface="+mj-lt"/>
              </a:rPr>
              <a:t>WEAKNESSES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643C283-A96D-7026-8BC7-97602E03DF58}"/>
              </a:ext>
            </a:extLst>
          </p:cNvPr>
          <p:cNvSpPr txBox="1"/>
          <p:nvPr/>
        </p:nvSpPr>
        <p:spPr>
          <a:xfrm>
            <a:off x="17318479" y="4808664"/>
            <a:ext cx="45436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Nguồn vốn hạn chế.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Thiếu thương hiệu mạnh.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Phụ thuộc vào nhân sự chủ chốt.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Quy trình nội bộ chưa tối ưu.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CAE6FA3D-C72C-4A6D-68EE-5FF311DD0D54}"/>
              </a:ext>
            </a:extLst>
          </p:cNvPr>
          <p:cNvSpPr txBox="1"/>
          <p:nvPr/>
        </p:nvSpPr>
        <p:spPr>
          <a:xfrm>
            <a:off x="2521891" y="3765851"/>
            <a:ext cx="3072750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+mj-lt"/>
              </a:rPr>
              <a:t>STRENGTHS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0B931EB-3576-2A2B-D861-CC1C63D839DD}"/>
              </a:ext>
            </a:extLst>
          </p:cNvPr>
          <p:cNvSpPr txBox="1"/>
          <p:nvPr/>
        </p:nvSpPr>
        <p:spPr>
          <a:xfrm>
            <a:off x="2521891" y="4808664"/>
            <a:ext cx="4543630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000" dirty="0">
                <a:solidFill>
                  <a:schemeClr val="tx2"/>
                </a:solidFill>
              </a:rPr>
              <a:t>Công </a:t>
            </a:r>
            <a:r>
              <a:rPr lang="en-US" altLang="en-US" sz="2000" dirty="0" err="1">
                <a:solidFill>
                  <a:schemeClr val="tx2"/>
                </a:solidFill>
              </a:rPr>
              <a:t>nghệ</a:t>
            </a:r>
            <a:r>
              <a:rPr lang="en-US" altLang="en-US" sz="2000" dirty="0">
                <a:solidFill>
                  <a:schemeClr val="tx2"/>
                </a:solidFill>
              </a:rPr>
              <a:t> AI </a:t>
            </a:r>
            <a:r>
              <a:rPr lang="en-US" altLang="en-US" sz="2000" dirty="0" err="1">
                <a:solidFill>
                  <a:schemeClr val="tx2"/>
                </a:solidFill>
              </a:rPr>
              <a:t>tiên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tiến</a:t>
            </a:r>
            <a:r>
              <a:rPr lang="en-US" altLang="en-US" sz="2000" dirty="0">
                <a:solidFill>
                  <a:schemeClr val="tx2"/>
                </a:solidFill>
              </a:rPr>
              <a:t>, </a:t>
            </a:r>
            <a:r>
              <a:rPr lang="en-US" altLang="en-US" sz="2000" dirty="0" err="1">
                <a:solidFill>
                  <a:schemeClr val="tx2"/>
                </a:solidFill>
              </a:rPr>
              <a:t>độc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quyền</a:t>
            </a:r>
            <a:r>
              <a:rPr lang="en-US" altLang="en-US" sz="2000" dirty="0">
                <a:solidFill>
                  <a:schemeClr val="tx2"/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000" dirty="0" err="1">
                <a:solidFill>
                  <a:schemeClr val="tx2"/>
                </a:solidFill>
              </a:rPr>
              <a:t>Đội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ngũ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kỹ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thuật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giỏi</a:t>
            </a:r>
            <a:r>
              <a:rPr lang="en-US" altLang="en-US" sz="2000" dirty="0">
                <a:solidFill>
                  <a:schemeClr val="tx2"/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000" dirty="0" err="1">
                <a:solidFill>
                  <a:schemeClr val="tx2"/>
                </a:solidFill>
              </a:rPr>
              <a:t>Khả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năng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mở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rộng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sản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phẩm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linh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hoạt</a:t>
            </a:r>
            <a:r>
              <a:rPr lang="en-US" altLang="en-US" sz="2000" dirty="0">
                <a:solidFill>
                  <a:schemeClr val="tx2"/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000" dirty="0" err="1">
                <a:solidFill>
                  <a:schemeClr val="tx2"/>
                </a:solidFill>
              </a:rPr>
              <a:t>Phản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ứng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nhanh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với</a:t>
            </a:r>
            <a:r>
              <a:rPr lang="en-US" altLang="en-US" sz="2000" dirty="0">
                <a:solidFill>
                  <a:schemeClr val="tx2"/>
                </a:solidFill>
              </a:rPr>
              <a:t> xu </a:t>
            </a:r>
            <a:r>
              <a:rPr lang="en-US" altLang="en-US" sz="2000" dirty="0" err="1">
                <a:solidFill>
                  <a:schemeClr val="tx2"/>
                </a:solidFill>
              </a:rPr>
              <a:t>hướng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mới</a:t>
            </a:r>
            <a:r>
              <a:rPr lang="en-US" altLang="en-US" sz="20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B042E76-979B-D69E-0344-3A62C51F27C5}"/>
              </a:ext>
            </a:extLst>
          </p:cNvPr>
          <p:cNvSpPr txBox="1"/>
          <p:nvPr/>
        </p:nvSpPr>
        <p:spPr>
          <a:xfrm>
            <a:off x="18399032" y="12131510"/>
            <a:ext cx="3463077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200" b="1" dirty="0">
                <a:solidFill>
                  <a:schemeClr val="tx2"/>
                </a:solidFill>
                <a:latin typeface="+mj-lt"/>
              </a:rPr>
              <a:t>THREATS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C73FB844-A4CA-0C8D-D702-7E43F98A3C38}"/>
              </a:ext>
            </a:extLst>
          </p:cNvPr>
          <p:cNvSpPr txBox="1"/>
          <p:nvPr/>
        </p:nvSpPr>
        <p:spPr>
          <a:xfrm>
            <a:off x="2521890" y="12131510"/>
            <a:ext cx="379526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+mj-lt"/>
              </a:rPr>
              <a:t>OPPORTUNITIES</a:t>
            </a:r>
          </a:p>
        </p:txBody>
      </p:sp>
      <p:sp>
        <p:nvSpPr>
          <p:cNvPr id="85" name="!!MainTitle1">
            <a:extLst>
              <a:ext uri="{FF2B5EF4-FFF2-40B4-BE49-F238E27FC236}">
                <a16:creationId xmlns:a16="http://schemas.microsoft.com/office/drawing/2014/main" id="{CB15AEE7-453D-8ABA-CFD8-E2025A8E6E68}"/>
              </a:ext>
            </a:extLst>
          </p:cNvPr>
          <p:cNvSpPr txBox="1"/>
          <p:nvPr/>
        </p:nvSpPr>
        <p:spPr>
          <a:xfrm>
            <a:off x="8390225" y="1037172"/>
            <a:ext cx="760355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bg1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S.W.O.T</a:t>
            </a:r>
            <a:r>
              <a:rPr lang="en-US" sz="7500" b="1" noProof="0" dirty="0">
                <a:solidFill>
                  <a:schemeClr val="bg1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dirty="0">
                <a:solidFill>
                  <a:schemeClr val="bg1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Analysis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6" name="!!SubTitle">
            <a:extLst>
              <a:ext uri="{FF2B5EF4-FFF2-40B4-BE49-F238E27FC236}">
                <a16:creationId xmlns:a16="http://schemas.microsoft.com/office/drawing/2014/main" id="{ECFEB6B2-FE11-C522-EC22-895C0AB8D0B4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08AE0611-3734-1974-9E47-BDBD92B5D549}"/>
              </a:ext>
            </a:extLst>
          </p:cNvPr>
          <p:cNvSpPr>
            <a:spLocks/>
          </p:cNvSpPr>
          <p:nvPr/>
        </p:nvSpPr>
        <p:spPr bwMode="auto">
          <a:xfrm>
            <a:off x="11504264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179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07399BC6-1556-B951-7048-C70EA4309A1C}"/>
              </a:ext>
            </a:extLst>
          </p:cNvPr>
          <p:cNvGrpSpPr/>
          <p:nvPr/>
        </p:nvGrpSpPr>
        <p:grpSpPr>
          <a:xfrm>
            <a:off x="11112903" y="7223962"/>
            <a:ext cx="2123563" cy="2014953"/>
            <a:chOff x="11119540" y="6949107"/>
            <a:chExt cx="2123563" cy="2014953"/>
          </a:xfrm>
        </p:grpSpPr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DF248FD6-5F58-2837-7261-21DC99164003}"/>
                </a:ext>
              </a:extLst>
            </p:cNvPr>
            <p:cNvSpPr txBox="1"/>
            <p:nvPr/>
          </p:nvSpPr>
          <p:spPr>
            <a:xfrm>
              <a:off x="11119540" y="6949107"/>
              <a:ext cx="1038072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>
                      <a:lumMod val="75000"/>
                    </a:schemeClr>
                  </a:solidFill>
                  <a:latin typeface="+mj-lt"/>
                </a:rPr>
                <a:t>S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6DA81525-B57C-1B48-3DD3-E79F35734E59}"/>
                </a:ext>
              </a:extLst>
            </p:cNvPr>
            <p:cNvSpPr txBox="1"/>
            <p:nvPr/>
          </p:nvSpPr>
          <p:spPr>
            <a:xfrm>
              <a:off x="12205031" y="6949107"/>
              <a:ext cx="1038072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>
                      <a:lumMod val="75000"/>
                    </a:schemeClr>
                  </a:solidFill>
                  <a:latin typeface="+mj-lt"/>
                </a:rPr>
                <a:t>W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5BF182D7-3292-F94D-AF2B-EF0223C3D70B}"/>
                </a:ext>
              </a:extLst>
            </p:cNvPr>
            <p:cNvSpPr txBox="1"/>
            <p:nvPr/>
          </p:nvSpPr>
          <p:spPr>
            <a:xfrm>
              <a:off x="11119540" y="8040730"/>
              <a:ext cx="1038072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>
                      <a:lumMod val="75000"/>
                    </a:schemeClr>
                  </a:solidFill>
                  <a:latin typeface="+mj-lt"/>
                </a:rPr>
                <a:t>O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27488A3E-7FF4-8171-4125-481456462CC2}"/>
                </a:ext>
              </a:extLst>
            </p:cNvPr>
            <p:cNvSpPr txBox="1"/>
            <p:nvPr/>
          </p:nvSpPr>
          <p:spPr>
            <a:xfrm>
              <a:off x="12205031" y="8040730"/>
              <a:ext cx="1038072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>
                      <a:lumMod val="75000"/>
                    </a:schemeClr>
                  </a:solidFill>
                  <a:latin typeface="+mj-lt"/>
                </a:rPr>
                <a:t>T</a:t>
              </a: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C3A60F23-E092-62F1-3DB5-932A62B85C7F}"/>
              </a:ext>
            </a:extLst>
          </p:cNvPr>
          <p:cNvGrpSpPr/>
          <p:nvPr/>
        </p:nvGrpSpPr>
        <p:grpSpPr>
          <a:xfrm>
            <a:off x="11317346" y="7374101"/>
            <a:ext cx="1714677" cy="1714677"/>
            <a:chOff x="11520669" y="7090709"/>
            <a:chExt cx="1714677" cy="1714677"/>
          </a:xfrm>
        </p:grpSpPr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4F6CA22E-ED60-B777-1959-CF9F18E30CB5}"/>
                </a:ext>
              </a:extLst>
            </p:cNvPr>
            <p:cNvCxnSpPr>
              <a:cxnSpLocks/>
            </p:cNvCxnSpPr>
            <p:nvPr/>
          </p:nvCxnSpPr>
          <p:spPr>
            <a:xfrm>
              <a:off x="12378008" y="7090709"/>
              <a:ext cx="0" cy="1714677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9CFFF675-920E-A821-5729-DA3A797CD8B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2378008" y="7090709"/>
              <a:ext cx="0" cy="1714677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1276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blinds dir="vert"/>
      </p:transition>
    </mc:Choice>
    <mc:Fallback xmlns="">
      <p:transition spd="slow" advClick="0" advTm="15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6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2" dur="1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3" dur="1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6" dur="1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7" dur="1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9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0" dur="1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1" dur="1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3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4" dur="1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5" dur="1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2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2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2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8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19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2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1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35" grpId="0" animBg="1"/>
          <p:bldP spid="36" grpId="0"/>
          <p:bldP spid="38" grpId="0" animBg="1"/>
          <p:bldP spid="39" grpId="0"/>
          <p:bldP spid="41" grpId="0" animBg="1"/>
          <p:bldP spid="42" grpId="0"/>
          <p:bldP spid="44" grpId="0" animBg="1"/>
          <p:bldP spid="77" grpId="0"/>
          <p:bldP spid="79" grpId="0"/>
          <p:bldP spid="80" grpId="0"/>
          <p:bldP spid="81" grpId="0"/>
          <p:bldP spid="82" grpId="0"/>
          <p:bldP spid="83" grpId="0"/>
          <p:bldP spid="84" grpId="0"/>
          <p:bldP spid="8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2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2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2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8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19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2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1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35" grpId="0" animBg="1"/>
          <p:bldP spid="36" grpId="0"/>
          <p:bldP spid="38" grpId="0" animBg="1"/>
          <p:bldP spid="39" grpId="0"/>
          <p:bldP spid="41" grpId="0" animBg="1"/>
          <p:bldP spid="42" grpId="0"/>
          <p:bldP spid="44" grpId="0" animBg="1"/>
          <p:bldP spid="77" grpId="0"/>
          <p:bldP spid="79" grpId="0"/>
          <p:bldP spid="80" grpId="0"/>
          <p:bldP spid="81" grpId="0"/>
          <p:bldP spid="82" grpId="0"/>
          <p:bldP spid="83" grpId="0"/>
          <p:bldP spid="84" grpId="0"/>
          <p:bldP spid="86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TextBox 285">
            <a:extLst>
              <a:ext uri="{FF2B5EF4-FFF2-40B4-BE49-F238E27FC236}">
                <a16:creationId xmlns:a16="http://schemas.microsoft.com/office/drawing/2014/main" id="{F837EC12-A35C-41EC-BC6A-9DCE79306195}"/>
              </a:ext>
            </a:extLst>
          </p:cNvPr>
          <p:cNvSpPr txBox="1"/>
          <p:nvPr/>
        </p:nvSpPr>
        <p:spPr>
          <a:xfrm>
            <a:off x="17318479" y="9742553"/>
            <a:ext cx="454363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bg2">
                    <a:lumMod val="10000"/>
                    <a:lumOff val="90000"/>
                  </a:schemeClr>
                </a:solidFill>
              </a:rPr>
              <a:t>Cạnh tranh gay gắt từ các tập đoàn lớn.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bg2">
                    <a:lumMod val="10000"/>
                    <a:lumOff val="90000"/>
                  </a:schemeClr>
                </a:solidFill>
              </a:rPr>
              <a:t>Rủi ro bảo mật dữ liệu.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bg2">
                    <a:lumMod val="10000"/>
                    <a:lumOff val="90000"/>
                  </a:schemeClr>
                </a:solidFill>
              </a:rPr>
              <a:t>Thay đổi pháp lý về AI.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bg2">
                    <a:lumMod val="10000"/>
                    <a:lumOff val="90000"/>
                  </a:schemeClr>
                </a:solidFill>
              </a:rPr>
              <a:t>Xu hướng công nghệ thay đổi nhanh.</a:t>
            </a:r>
          </a:p>
        </p:txBody>
      </p:sp>
      <p:sp>
        <p:nvSpPr>
          <p:cNvPr id="287" name="TextBox 286">
            <a:extLst>
              <a:ext uri="{FF2B5EF4-FFF2-40B4-BE49-F238E27FC236}">
                <a16:creationId xmlns:a16="http://schemas.microsoft.com/office/drawing/2014/main" id="{0D1DEFB7-1F32-9AC8-F4BD-CF13C2E829D0}"/>
              </a:ext>
            </a:extLst>
          </p:cNvPr>
          <p:cNvSpPr txBox="1"/>
          <p:nvPr/>
        </p:nvSpPr>
        <p:spPr>
          <a:xfrm>
            <a:off x="2521891" y="10358106"/>
            <a:ext cx="4543630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bg2">
                    <a:lumMod val="10000"/>
                    <a:lumOff val="90000"/>
                  </a:schemeClr>
                </a:solidFill>
              </a:rPr>
              <a:t>Thị trường AI tăng trưởng nhanh.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bg2">
                    <a:lumMod val="10000"/>
                    <a:lumOff val="90000"/>
                  </a:schemeClr>
                </a:solidFill>
              </a:rPr>
              <a:t>Nhu cầu tự động hóa cao.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bg2">
                    <a:lumMod val="10000"/>
                    <a:lumOff val="90000"/>
                  </a:schemeClr>
                </a:solidFill>
              </a:rPr>
              <a:t>Hợp tác với các ngành khác.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bg2">
                    <a:lumMod val="10000"/>
                    <a:lumOff val="90000"/>
                  </a:schemeClr>
                </a:solidFill>
              </a:rPr>
              <a:t>Chính sách hỗ trợ công nghệ mới.</a:t>
            </a:r>
          </a:p>
        </p:txBody>
      </p:sp>
      <p:grpSp>
        <p:nvGrpSpPr>
          <p:cNvPr id="288" name="Group 287">
            <a:extLst>
              <a:ext uri="{FF2B5EF4-FFF2-40B4-BE49-F238E27FC236}">
                <a16:creationId xmlns:a16="http://schemas.microsoft.com/office/drawing/2014/main" id="{23806FAD-B8A4-868F-3933-CF47BA3A20B0}"/>
              </a:ext>
            </a:extLst>
          </p:cNvPr>
          <p:cNvGrpSpPr/>
          <p:nvPr/>
        </p:nvGrpSpPr>
        <p:grpSpPr>
          <a:xfrm>
            <a:off x="2635250" y="4500001"/>
            <a:ext cx="6251575" cy="391319"/>
            <a:chOff x="2635250" y="4500001"/>
            <a:chExt cx="6251575" cy="391319"/>
          </a:xfrm>
        </p:grpSpPr>
        <p:cxnSp>
          <p:nvCxnSpPr>
            <p:cNvPr id="289" name="Straight Connector 288">
              <a:extLst>
                <a:ext uri="{FF2B5EF4-FFF2-40B4-BE49-F238E27FC236}">
                  <a16:creationId xmlns:a16="http://schemas.microsoft.com/office/drawing/2014/main" id="{7C3A64EF-ED91-5EF8-9073-830A8D1F245D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5861050" cy="0"/>
            </a:xfrm>
            <a:prstGeom prst="line">
              <a:avLst/>
            </a:prstGeom>
            <a:ln w="25400"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Straight Connector 289">
              <a:extLst>
                <a:ext uri="{FF2B5EF4-FFF2-40B4-BE49-F238E27FC236}">
                  <a16:creationId xmlns:a16="http://schemas.microsoft.com/office/drawing/2014/main" id="{FCC89DDE-0F39-171B-96C8-084F9827D95D}"/>
                </a:ext>
              </a:extLst>
            </p:cNvPr>
            <p:cNvCxnSpPr>
              <a:cxnSpLocks/>
            </p:cNvCxnSpPr>
            <p:nvPr/>
          </p:nvCxnSpPr>
          <p:spPr>
            <a:xfrm>
              <a:off x="8496300" y="4515462"/>
              <a:ext cx="390525" cy="375858"/>
            </a:xfrm>
            <a:prstGeom prst="line">
              <a:avLst/>
            </a:prstGeom>
            <a:ln w="25400"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Straight Connector 290">
              <a:extLst>
                <a:ext uri="{FF2B5EF4-FFF2-40B4-BE49-F238E27FC236}">
                  <a16:creationId xmlns:a16="http://schemas.microsoft.com/office/drawing/2014/main" id="{B070C45A-AA9F-89C0-3D08-EA779A1F412C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635000" cy="0"/>
            </a:xfrm>
            <a:prstGeom prst="line">
              <a:avLst/>
            </a:prstGeom>
            <a:ln w="101600" cap="rnd">
              <a:solidFill>
                <a:schemeClr val="accent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2" name="Group 291">
            <a:extLst>
              <a:ext uri="{FF2B5EF4-FFF2-40B4-BE49-F238E27FC236}">
                <a16:creationId xmlns:a16="http://schemas.microsoft.com/office/drawing/2014/main" id="{91DC3D13-E975-BC38-3C47-8E403833CAC0}"/>
              </a:ext>
            </a:extLst>
          </p:cNvPr>
          <p:cNvGrpSpPr/>
          <p:nvPr/>
        </p:nvGrpSpPr>
        <p:grpSpPr>
          <a:xfrm flipH="1">
            <a:off x="15503229" y="4500001"/>
            <a:ext cx="6251575" cy="391319"/>
            <a:chOff x="2635250" y="4500001"/>
            <a:chExt cx="6251575" cy="391319"/>
          </a:xfrm>
        </p:grpSpPr>
        <p:cxnSp>
          <p:nvCxnSpPr>
            <p:cNvPr id="293" name="Straight Connector 292">
              <a:extLst>
                <a:ext uri="{FF2B5EF4-FFF2-40B4-BE49-F238E27FC236}">
                  <a16:creationId xmlns:a16="http://schemas.microsoft.com/office/drawing/2014/main" id="{799F2C5A-6E9D-378F-04D3-2D5385FA21AE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5861050" cy="0"/>
            </a:xfrm>
            <a:prstGeom prst="line">
              <a:avLst/>
            </a:prstGeom>
            <a:ln w="25400">
              <a:solidFill>
                <a:schemeClr val="accent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>
              <a:extLst>
                <a:ext uri="{FF2B5EF4-FFF2-40B4-BE49-F238E27FC236}">
                  <a16:creationId xmlns:a16="http://schemas.microsoft.com/office/drawing/2014/main" id="{ACA232B6-515A-E3AF-CE32-50CACF7B60E2}"/>
                </a:ext>
              </a:extLst>
            </p:cNvPr>
            <p:cNvCxnSpPr>
              <a:cxnSpLocks/>
            </p:cNvCxnSpPr>
            <p:nvPr/>
          </p:nvCxnSpPr>
          <p:spPr>
            <a:xfrm>
              <a:off x="8496300" y="4515462"/>
              <a:ext cx="390525" cy="375858"/>
            </a:xfrm>
            <a:prstGeom prst="line">
              <a:avLst/>
            </a:prstGeom>
            <a:ln w="25400">
              <a:solidFill>
                <a:schemeClr val="accent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Straight Connector 294">
              <a:extLst>
                <a:ext uri="{FF2B5EF4-FFF2-40B4-BE49-F238E27FC236}">
                  <a16:creationId xmlns:a16="http://schemas.microsoft.com/office/drawing/2014/main" id="{AF5C2649-0B6D-A91D-8F63-908CA69D502A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635000" cy="0"/>
            </a:xfrm>
            <a:prstGeom prst="line">
              <a:avLst/>
            </a:prstGeom>
            <a:ln w="101600" cap="rnd">
              <a:solidFill>
                <a:schemeClr val="accent2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6" name="Group 295">
            <a:extLst>
              <a:ext uri="{FF2B5EF4-FFF2-40B4-BE49-F238E27FC236}">
                <a16:creationId xmlns:a16="http://schemas.microsoft.com/office/drawing/2014/main" id="{EC229668-F96E-63DB-D871-72DECF4C0E57}"/>
              </a:ext>
            </a:extLst>
          </p:cNvPr>
          <p:cNvGrpSpPr/>
          <p:nvPr/>
        </p:nvGrpSpPr>
        <p:grpSpPr>
          <a:xfrm flipV="1">
            <a:off x="2635250" y="11546467"/>
            <a:ext cx="6251575" cy="391319"/>
            <a:chOff x="2635250" y="4500001"/>
            <a:chExt cx="6251575" cy="391319"/>
          </a:xfrm>
        </p:grpSpPr>
        <p:cxnSp>
          <p:nvCxnSpPr>
            <p:cNvPr id="297" name="Straight Connector 296">
              <a:extLst>
                <a:ext uri="{FF2B5EF4-FFF2-40B4-BE49-F238E27FC236}">
                  <a16:creationId xmlns:a16="http://schemas.microsoft.com/office/drawing/2014/main" id="{71BE10C1-0BA7-9170-6F6B-BF7C863112F1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5861050" cy="0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>
              <a:extLst>
                <a:ext uri="{FF2B5EF4-FFF2-40B4-BE49-F238E27FC236}">
                  <a16:creationId xmlns:a16="http://schemas.microsoft.com/office/drawing/2014/main" id="{624FD7A7-E13D-55B0-3983-EFAD88F2A34B}"/>
                </a:ext>
              </a:extLst>
            </p:cNvPr>
            <p:cNvCxnSpPr>
              <a:cxnSpLocks/>
            </p:cNvCxnSpPr>
            <p:nvPr/>
          </p:nvCxnSpPr>
          <p:spPr>
            <a:xfrm>
              <a:off x="8496300" y="4515462"/>
              <a:ext cx="390525" cy="375858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>
              <a:extLst>
                <a:ext uri="{FF2B5EF4-FFF2-40B4-BE49-F238E27FC236}">
                  <a16:creationId xmlns:a16="http://schemas.microsoft.com/office/drawing/2014/main" id="{121A6EAE-96D1-A938-9B37-4E6613F15D0C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635000" cy="0"/>
            </a:xfrm>
            <a:prstGeom prst="line">
              <a:avLst/>
            </a:prstGeom>
            <a:ln w="101600" cap="rnd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0" name="Group 299">
            <a:extLst>
              <a:ext uri="{FF2B5EF4-FFF2-40B4-BE49-F238E27FC236}">
                <a16:creationId xmlns:a16="http://schemas.microsoft.com/office/drawing/2014/main" id="{3F7BA366-1C03-B437-B52B-4BB5D63E4882}"/>
              </a:ext>
            </a:extLst>
          </p:cNvPr>
          <p:cNvGrpSpPr/>
          <p:nvPr/>
        </p:nvGrpSpPr>
        <p:grpSpPr>
          <a:xfrm flipH="1" flipV="1">
            <a:off x="15503229" y="11546467"/>
            <a:ext cx="6251575" cy="391319"/>
            <a:chOff x="2635250" y="4500001"/>
            <a:chExt cx="6251575" cy="391319"/>
          </a:xfrm>
        </p:grpSpPr>
        <p:cxnSp>
          <p:nvCxnSpPr>
            <p:cNvPr id="301" name="Straight Connector 300">
              <a:extLst>
                <a:ext uri="{FF2B5EF4-FFF2-40B4-BE49-F238E27FC236}">
                  <a16:creationId xmlns:a16="http://schemas.microsoft.com/office/drawing/2014/main" id="{1062E769-F3C1-D572-1838-015D0059ABD0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5861050" cy="0"/>
            </a:xfrm>
            <a:prstGeom prst="line">
              <a:avLst/>
            </a:prstGeom>
            <a:ln w="25400">
              <a:solidFill>
                <a:schemeClr val="accent3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>
              <a:extLst>
                <a:ext uri="{FF2B5EF4-FFF2-40B4-BE49-F238E27FC236}">
                  <a16:creationId xmlns:a16="http://schemas.microsoft.com/office/drawing/2014/main" id="{AAE27176-1F80-025F-6429-2DFC43C912BE}"/>
                </a:ext>
              </a:extLst>
            </p:cNvPr>
            <p:cNvCxnSpPr>
              <a:cxnSpLocks/>
            </p:cNvCxnSpPr>
            <p:nvPr/>
          </p:nvCxnSpPr>
          <p:spPr>
            <a:xfrm>
              <a:off x="8496300" y="4515462"/>
              <a:ext cx="390525" cy="375858"/>
            </a:xfrm>
            <a:prstGeom prst="line">
              <a:avLst/>
            </a:prstGeom>
            <a:ln w="25400">
              <a:solidFill>
                <a:schemeClr val="accent3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Straight Connector 302">
              <a:extLst>
                <a:ext uri="{FF2B5EF4-FFF2-40B4-BE49-F238E27FC236}">
                  <a16:creationId xmlns:a16="http://schemas.microsoft.com/office/drawing/2014/main" id="{328EE975-68D2-9D4D-2804-260F659C1C89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635000" cy="0"/>
            </a:xfrm>
            <a:prstGeom prst="line">
              <a:avLst/>
            </a:prstGeom>
            <a:ln w="101600" cap="rnd">
              <a:solidFill>
                <a:schemeClr val="accent3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4" name="Group 303">
            <a:extLst>
              <a:ext uri="{FF2B5EF4-FFF2-40B4-BE49-F238E27FC236}">
                <a16:creationId xmlns:a16="http://schemas.microsoft.com/office/drawing/2014/main" id="{B5878F6A-5794-D52B-12E8-3C42A5EBB700}"/>
              </a:ext>
            </a:extLst>
          </p:cNvPr>
          <p:cNvGrpSpPr/>
          <p:nvPr/>
        </p:nvGrpSpPr>
        <p:grpSpPr>
          <a:xfrm>
            <a:off x="8188899" y="4098170"/>
            <a:ext cx="7971570" cy="7971570"/>
            <a:chOff x="8188899" y="4009680"/>
            <a:chExt cx="7971570" cy="7971570"/>
          </a:xfrm>
          <a:solidFill>
            <a:schemeClr val="tx1">
              <a:lumMod val="90000"/>
              <a:lumOff val="10000"/>
            </a:schemeClr>
          </a:solidFill>
        </p:grpSpPr>
        <p:sp>
          <p:nvSpPr>
            <p:cNvPr id="305" name="Freeform: Shape 304">
              <a:extLst>
                <a:ext uri="{FF2B5EF4-FFF2-40B4-BE49-F238E27FC236}">
                  <a16:creationId xmlns:a16="http://schemas.microsoft.com/office/drawing/2014/main" id="{0592441C-3C32-5E81-37A8-10358474926E}"/>
                </a:ext>
              </a:extLst>
            </p:cNvPr>
            <p:cNvSpPr/>
            <p:nvPr/>
          </p:nvSpPr>
          <p:spPr>
            <a:xfrm rot="2700000">
              <a:off x="10416894" y="4009679"/>
              <a:ext cx="163405" cy="4619395"/>
            </a:xfrm>
            <a:custGeom>
              <a:avLst/>
              <a:gdLst>
                <a:gd name="csX0" fmla="*/ 1 w 163405"/>
                <a:gd name="csY0" fmla="*/ 0 h 4619395"/>
                <a:gd name="csX1" fmla="*/ 163405 w 163405"/>
                <a:gd name="csY1" fmla="*/ 163405 h 4619395"/>
                <a:gd name="csX2" fmla="*/ 163405 w 163405"/>
                <a:gd name="csY2" fmla="*/ 4455990 h 4619395"/>
                <a:gd name="csX3" fmla="*/ 0 w 163405"/>
                <a:gd name="csY3" fmla="*/ 4619395 h 4619395"/>
                <a:gd name="csX4" fmla="*/ 1 w 163405"/>
                <a:gd name="csY4" fmla="*/ 0 h 46193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63405" h="4619395">
                  <a:moveTo>
                    <a:pt x="1" y="0"/>
                  </a:moveTo>
                  <a:lnTo>
                    <a:pt x="163405" y="163405"/>
                  </a:lnTo>
                  <a:lnTo>
                    <a:pt x="163405" y="4455990"/>
                  </a:lnTo>
                  <a:lnTo>
                    <a:pt x="0" y="4619395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06" name="Freeform: Shape 305">
              <a:extLst>
                <a:ext uri="{FF2B5EF4-FFF2-40B4-BE49-F238E27FC236}">
                  <a16:creationId xmlns:a16="http://schemas.microsoft.com/office/drawing/2014/main" id="{45776AB2-8B56-0E02-D9D4-DF44202680B0}"/>
                </a:ext>
              </a:extLst>
            </p:cNvPr>
            <p:cNvSpPr/>
            <p:nvPr/>
          </p:nvSpPr>
          <p:spPr>
            <a:xfrm rot="2700000">
              <a:off x="11541077" y="6237674"/>
              <a:ext cx="4619394" cy="163405"/>
            </a:xfrm>
            <a:custGeom>
              <a:avLst/>
              <a:gdLst>
                <a:gd name="csX0" fmla="*/ 0 w 4619394"/>
                <a:gd name="csY0" fmla="*/ 0 h 163405"/>
                <a:gd name="csX1" fmla="*/ 4619394 w 4619394"/>
                <a:gd name="csY1" fmla="*/ 0 h 163405"/>
                <a:gd name="csX2" fmla="*/ 4455989 w 4619394"/>
                <a:gd name="csY2" fmla="*/ 163405 h 163405"/>
                <a:gd name="csX3" fmla="*/ 163405 w 4619394"/>
                <a:gd name="csY3" fmla="*/ 163405 h 163405"/>
                <a:gd name="csX4" fmla="*/ 0 w 4619394"/>
                <a:gd name="csY4" fmla="*/ 0 h 16340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619394" h="163405">
                  <a:moveTo>
                    <a:pt x="0" y="0"/>
                  </a:moveTo>
                  <a:lnTo>
                    <a:pt x="4619394" y="0"/>
                  </a:lnTo>
                  <a:lnTo>
                    <a:pt x="4455989" y="163405"/>
                  </a:lnTo>
                  <a:lnTo>
                    <a:pt x="163405" y="16340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07" name="Freeform: Shape 306">
              <a:extLst>
                <a:ext uri="{FF2B5EF4-FFF2-40B4-BE49-F238E27FC236}">
                  <a16:creationId xmlns:a16="http://schemas.microsoft.com/office/drawing/2014/main" id="{9905FD56-0ED7-B3F8-65AF-9B92BF0CED72}"/>
                </a:ext>
              </a:extLst>
            </p:cNvPr>
            <p:cNvSpPr/>
            <p:nvPr/>
          </p:nvSpPr>
          <p:spPr>
            <a:xfrm rot="2700000">
              <a:off x="8188902" y="9589852"/>
              <a:ext cx="4619391" cy="163406"/>
            </a:xfrm>
            <a:custGeom>
              <a:avLst/>
              <a:gdLst>
                <a:gd name="csX0" fmla="*/ 0 w 4619391"/>
                <a:gd name="csY0" fmla="*/ 163405 h 163406"/>
                <a:gd name="csX1" fmla="*/ 163405 w 4619391"/>
                <a:gd name="csY1" fmla="*/ 0 h 163406"/>
                <a:gd name="csX2" fmla="*/ 4455985 w 4619391"/>
                <a:gd name="csY2" fmla="*/ 0 h 163406"/>
                <a:gd name="csX3" fmla="*/ 4619391 w 4619391"/>
                <a:gd name="csY3" fmla="*/ 163406 h 163406"/>
                <a:gd name="csX4" fmla="*/ 0 w 4619391"/>
                <a:gd name="csY4" fmla="*/ 163405 h 16340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619391" h="163406">
                  <a:moveTo>
                    <a:pt x="0" y="163405"/>
                  </a:moveTo>
                  <a:lnTo>
                    <a:pt x="163405" y="0"/>
                  </a:lnTo>
                  <a:lnTo>
                    <a:pt x="4455985" y="0"/>
                  </a:lnTo>
                  <a:lnTo>
                    <a:pt x="4619391" y="163406"/>
                  </a:lnTo>
                  <a:lnTo>
                    <a:pt x="0" y="16340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08" name="Freeform: Shape 307">
              <a:extLst>
                <a:ext uri="{FF2B5EF4-FFF2-40B4-BE49-F238E27FC236}">
                  <a16:creationId xmlns:a16="http://schemas.microsoft.com/office/drawing/2014/main" id="{CCF6E9C0-B47E-C1FD-F6C4-6FCE6533106C}"/>
                </a:ext>
              </a:extLst>
            </p:cNvPr>
            <p:cNvSpPr/>
            <p:nvPr/>
          </p:nvSpPr>
          <p:spPr>
            <a:xfrm rot="2700000">
              <a:off x="13769071" y="7361859"/>
              <a:ext cx="163405" cy="4619391"/>
            </a:xfrm>
            <a:custGeom>
              <a:avLst/>
              <a:gdLst>
                <a:gd name="csX0" fmla="*/ 0 w 163405"/>
                <a:gd name="csY0" fmla="*/ 163405 h 4619391"/>
                <a:gd name="csX1" fmla="*/ 163405 w 163405"/>
                <a:gd name="csY1" fmla="*/ 0 h 4619391"/>
                <a:gd name="csX2" fmla="*/ 163405 w 163405"/>
                <a:gd name="csY2" fmla="*/ 4619391 h 4619391"/>
                <a:gd name="csX3" fmla="*/ 0 w 163405"/>
                <a:gd name="csY3" fmla="*/ 4455986 h 4619391"/>
                <a:gd name="csX4" fmla="*/ 0 w 163405"/>
                <a:gd name="csY4" fmla="*/ 163405 h 461939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63405" h="4619391">
                  <a:moveTo>
                    <a:pt x="0" y="163405"/>
                  </a:moveTo>
                  <a:lnTo>
                    <a:pt x="163405" y="0"/>
                  </a:lnTo>
                  <a:lnTo>
                    <a:pt x="163405" y="4619391"/>
                  </a:lnTo>
                  <a:lnTo>
                    <a:pt x="0" y="4455986"/>
                  </a:lnTo>
                  <a:lnTo>
                    <a:pt x="0" y="16340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09" name="Group 308">
            <a:extLst>
              <a:ext uri="{FF2B5EF4-FFF2-40B4-BE49-F238E27FC236}">
                <a16:creationId xmlns:a16="http://schemas.microsoft.com/office/drawing/2014/main" id="{833825E7-2161-B2FF-3A08-332CCA4743D0}"/>
              </a:ext>
            </a:extLst>
          </p:cNvPr>
          <p:cNvGrpSpPr/>
          <p:nvPr/>
        </p:nvGrpSpPr>
        <p:grpSpPr>
          <a:xfrm>
            <a:off x="7636537" y="3545810"/>
            <a:ext cx="9076295" cy="9076291"/>
            <a:chOff x="7636538" y="3457320"/>
            <a:chExt cx="9076295" cy="9076291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310" name="Freeform: Shape 309">
              <a:extLst>
                <a:ext uri="{FF2B5EF4-FFF2-40B4-BE49-F238E27FC236}">
                  <a16:creationId xmlns:a16="http://schemas.microsoft.com/office/drawing/2014/main" id="{9138A8A5-943B-839A-89EF-90DFBDB01183}"/>
                </a:ext>
              </a:extLst>
            </p:cNvPr>
            <p:cNvSpPr/>
            <p:nvPr/>
          </p:nvSpPr>
          <p:spPr>
            <a:xfrm rot="2700000">
              <a:off x="10181694" y="3457317"/>
              <a:ext cx="185270" cy="5275582"/>
            </a:xfrm>
            <a:custGeom>
              <a:avLst/>
              <a:gdLst>
                <a:gd name="csX0" fmla="*/ 0 w 185270"/>
                <a:gd name="csY0" fmla="*/ 0 h 5275582"/>
                <a:gd name="csX1" fmla="*/ 185270 w 185270"/>
                <a:gd name="csY1" fmla="*/ 185269 h 5275582"/>
                <a:gd name="csX2" fmla="*/ 185270 w 185270"/>
                <a:gd name="csY2" fmla="*/ 5090314 h 5275582"/>
                <a:gd name="csX3" fmla="*/ 1 w 185270"/>
                <a:gd name="csY3" fmla="*/ 5275582 h 5275582"/>
                <a:gd name="csX4" fmla="*/ 0 w 185270"/>
                <a:gd name="csY4" fmla="*/ 0 h 52755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85270" h="5275582">
                  <a:moveTo>
                    <a:pt x="0" y="0"/>
                  </a:moveTo>
                  <a:lnTo>
                    <a:pt x="185270" y="185269"/>
                  </a:lnTo>
                  <a:lnTo>
                    <a:pt x="185270" y="5090314"/>
                  </a:lnTo>
                  <a:lnTo>
                    <a:pt x="1" y="527558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1" name="Freeform: Shape 310">
              <a:extLst>
                <a:ext uri="{FF2B5EF4-FFF2-40B4-BE49-F238E27FC236}">
                  <a16:creationId xmlns:a16="http://schemas.microsoft.com/office/drawing/2014/main" id="{0B9EEAE2-4CA1-AF61-EA4B-ADA3ABE0A901}"/>
                </a:ext>
              </a:extLst>
            </p:cNvPr>
            <p:cNvSpPr/>
            <p:nvPr/>
          </p:nvSpPr>
          <p:spPr>
            <a:xfrm rot="2700000">
              <a:off x="11437250" y="6002475"/>
              <a:ext cx="5275580" cy="185270"/>
            </a:xfrm>
            <a:custGeom>
              <a:avLst/>
              <a:gdLst>
                <a:gd name="csX0" fmla="*/ 0 w 5275580"/>
                <a:gd name="csY0" fmla="*/ 0 h 185270"/>
                <a:gd name="csX1" fmla="*/ 5275580 w 5275580"/>
                <a:gd name="csY1" fmla="*/ 0 h 185270"/>
                <a:gd name="csX2" fmla="*/ 5090311 w 5275580"/>
                <a:gd name="csY2" fmla="*/ 185269 h 185270"/>
                <a:gd name="csX3" fmla="*/ 185269 w 5275580"/>
                <a:gd name="csY3" fmla="*/ 185270 h 185270"/>
                <a:gd name="csX4" fmla="*/ 0 w 5275580"/>
                <a:gd name="csY4" fmla="*/ 0 h 18527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275580" h="185270">
                  <a:moveTo>
                    <a:pt x="0" y="0"/>
                  </a:moveTo>
                  <a:lnTo>
                    <a:pt x="5275580" y="0"/>
                  </a:lnTo>
                  <a:lnTo>
                    <a:pt x="5090311" y="185269"/>
                  </a:lnTo>
                  <a:lnTo>
                    <a:pt x="185269" y="18527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2" name="Freeform: Shape 311">
              <a:extLst>
                <a:ext uri="{FF2B5EF4-FFF2-40B4-BE49-F238E27FC236}">
                  <a16:creationId xmlns:a16="http://schemas.microsoft.com/office/drawing/2014/main" id="{66E580DD-78AA-8B34-CEAB-D058EEC79930}"/>
                </a:ext>
              </a:extLst>
            </p:cNvPr>
            <p:cNvSpPr/>
            <p:nvPr/>
          </p:nvSpPr>
          <p:spPr>
            <a:xfrm rot="2700000">
              <a:off x="7636541" y="9803187"/>
              <a:ext cx="5275578" cy="185269"/>
            </a:xfrm>
            <a:custGeom>
              <a:avLst/>
              <a:gdLst>
                <a:gd name="csX0" fmla="*/ 0 w 5275578"/>
                <a:gd name="csY0" fmla="*/ 185269 h 185269"/>
                <a:gd name="csX1" fmla="*/ 185268 w 5275578"/>
                <a:gd name="csY1" fmla="*/ 1 h 185269"/>
                <a:gd name="csX2" fmla="*/ 5090309 w 5275578"/>
                <a:gd name="csY2" fmla="*/ 0 h 185269"/>
                <a:gd name="csX3" fmla="*/ 5275578 w 5275578"/>
                <a:gd name="csY3" fmla="*/ 185269 h 185269"/>
                <a:gd name="csX4" fmla="*/ 0 w 5275578"/>
                <a:gd name="csY4" fmla="*/ 185269 h 1852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275578" h="185269">
                  <a:moveTo>
                    <a:pt x="0" y="185269"/>
                  </a:moveTo>
                  <a:lnTo>
                    <a:pt x="185268" y="1"/>
                  </a:lnTo>
                  <a:lnTo>
                    <a:pt x="5090309" y="0"/>
                  </a:lnTo>
                  <a:lnTo>
                    <a:pt x="5275578" y="185269"/>
                  </a:lnTo>
                  <a:lnTo>
                    <a:pt x="0" y="18526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3" name="Freeform: Shape 312">
              <a:extLst>
                <a:ext uri="{FF2B5EF4-FFF2-40B4-BE49-F238E27FC236}">
                  <a16:creationId xmlns:a16="http://schemas.microsoft.com/office/drawing/2014/main" id="{52D8895E-82F7-AF78-BA1C-448A07327240}"/>
                </a:ext>
              </a:extLst>
            </p:cNvPr>
            <p:cNvSpPr/>
            <p:nvPr/>
          </p:nvSpPr>
          <p:spPr>
            <a:xfrm rot="2700000">
              <a:off x="13982408" y="7258032"/>
              <a:ext cx="185269" cy="5275581"/>
            </a:xfrm>
            <a:custGeom>
              <a:avLst/>
              <a:gdLst>
                <a:gd name="csX0" fmla="*/ 0 w 185269"/>
                <a:gd name="csY0" fmla="*/ 185269 h 5275581"/>
                <a:gd name="csX1" fmla="*/ 185269 w 185269"/>
                <a:gd name="csY1" fmla="*/ 0 h 5275581"/>
                <a:gd name="csX2" fmla="*/ 185269 w 185269"/>
                <a:gd name="csY2" fmla="*/ 5275581 h 5275581"/>
                <a:gd name="csX3" fmla="*/ 0 w 185269"/>
                <a:gd name="csY3" fmla="*/ 5090312 h 5275581"/>
                <a:gd name="csX4" fmla="*/ 0 w 185269"/>
                <a:gd name="csY4" fmla="*/ 185269 h 527558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85269" h="5275581">
                  <a:moveTo>
                    <a:pt x="0" y="185269"/>
                  </a:moveTo>
                  <a:lnTo>
                    <a:pt x="185269" y="0"/>
                  </a:lnTo>
                  <a:lnTo>
                    <a:pt x="185269" y="5275581"/>
                  </a:lnTo>
                  <a:lnTo>
                    <a:pt x="0" y="5090312"/>
                  </a:lnTo>
                  <a:lnTo>
                    <a:pt x="0" y="18526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14" name="Group 313">
            <a:extLst>
              <a:ext uri="{FF2B5EF4-FFF2-40B4-BE49-F238E27FC236}">
                <a16:creationId xmlns:a16="http://schemas.microsoft.com/office/drawing/2014/main" id="{A7D37873-B5B8-7BF6-FFFE-573D42A9E0B0}"/>
              </a:ext>
            </a:extLst>
          </p:cNvPr>
          <p:cNvGrpSpPr/>
          <p:nvPr/>
        </p:nvGrpSpPr>
        <p:grpSpPr>
          <a:xfrm>
            <a:off x="7026606" y="2935877"/>
            <a:ext cx="10296157" cy="10296156"/>
            <a:chOff x="7026606" y="2847386"/>
            <a:chExt cx="10296157" cy="1029615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15" name="Freeform: Shape 314">
              <a:extLst>
                <a:ext uri="{FF2B5EF4-FFF2-40B4-BE49-F238E27FC236}">
                  <a16:creationId xmlns:a16="http://schemas.microsoft.com/office/drawing/2014/main" id="{01465C66-15B2-9DDD-B913-73D4C596A46A}"/>
                </a:ext>
              </a:extLst>
            </p:cNvPr>
            <p:cNvSpPr/>
            <p:nvPr/>
          </p:nvSpPr>
          <p:spPr>
            <a:xfrm rot="2700000">
              <a:off x="9921981" y="2847384"/>
              <a:ext cx="209413" cy="6000164"/>
            </a:xfrm>
            <a:custGeom>
              <a:avLst/>
              <a:gdLst>
                <a:gd name="csX0" fmla="*/ 0 w 209413"/>
                <a:gd name="csY0" fmla="*/ 0 h 6000164"/>
                <a:gd name="csX1" fmla="*/ 209412 w 209413"/>
                <a:gd name="csY1" fmla="*/ 209412 h 6000164"/>
                <a:gd name="csX2" fmla="*/ 209413 w 209413"/>
                <a:gd name="csY2" fmla="*/ 5790752 h 6000164"/>
                <a:gd name="csX3" fmla="*/ 1 w 209413"/>
                <a:gd name="csY3" fmla="*/ 6000164 h 6000164"/>
                <a:gd name="csX4" fmla="*/ 0 w 209413"/>
                <a:gd name="csY4" fmla="*/ 0 h 60001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9413" h="6000164">
                  <a:moveTo>
                    <a:pt x="0" y="0"/>
                  </a:moveTo>
                  <a:lnTo>
                    <a:pt x="209412" y="209412"/>
                  </a:lnTo>
                  <a:lnTo>
                    <a:pt x="209413" y="5790752"/>
                  </a:lnTo>
                  <a:lnTo>
                    <a:pt x="1" y="600016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6" name="Freeform: Shape 315">
              <a:extLst>
                <a:ext uri="{FF2B5EF4-FFF2-40B4-BE49-F238E27FC236}">
                  <a16:creationId xmlns:a16="http://schemas.microsoft.com/office/drawing/2014/main" id="{0D701101-3778-F8C5-5C75-BF6D902DB3B6}"/>
                </a:ext>
              </a:extLst>
            </p:cNvPr>
            <p:cNvSpPr/>
            <p:nvPr/>
          </p:nvSpPr>
          <p:spPr>
            <a:xfrm rot="2700000">
              <a:off x="11322602" y="5742761"/>
              <a:ext cx="6000162" cy="209412"/>
            </a:xfrm>
            <a:custGeom>
              <a:avLst/>
              <a:gdLst>
                <a:gd name="csX0" fmla="*/ 0 w 6000162"/>
                <a:gd name="csY0" fmla="*/ 0 h 209412"/>
                <a:gd name="csX1" fmla="*/ 6000162 w 6000162"/>
                <a:gd name="csY1" fmla="*/ 0 h 209412"/>
                <a:gd name="csX2" fmla="*/ 5790750 w 6000162"/>
                <a:gd name="csY2" fmla="*/ 209412 h 209412"/>
                <a:gd name="csX3" fmla="*/ 209412 w 6000162"/>
                <a:gd name="csY3" fmla="*/ 209412 h 209412"/>
                <a:gd name="csX4" fmla="*/ 0 w 6000162"/>
                <a:gd name="csY4" fmla="*/ 0 h 20941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6000162" h="209412">
                  <a:moveTo>
                    <a:pt x="0" y="0"/>
                  </a:moveTo>
                  <a:lnTo>
                    <a:pt x="6000162" y="0"/>
                  </a:lnTo>
                  <a:lnTo>
                    <a:pt x="5790750" y="209412"/>
                  </a:lnTo>
                  <a:lnTo>
                    <a:pt x="209412" y="20941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7" name="Freeform: Shape 316">
              <a:extLst>
                <a:ext uri="{FF2B5EF4-FFF2-40B4-BE49-F238E27FC236}">
                  <a16:creationId xmlns:a16="http://schemas.microsoft.com/office/drawing/2014/main" id="{A921DAC0-86B6-F9BC-294F-4B61EE2C9221}"/>
                </a:ext>
              </a:extLst>
            </p:cNvPr>
            <p:cNvSpPr/>
            <p:nvPr/>
          </p:nvSpPr>
          <p:spPr>
            <a:xfrm rot="2700000">
              <a:off x="7026607" y="10038757"/>
              <a:ext cx="6000159" cy="209412"/>
            </a:xfrm>
            <a:custGeom>
              <a:avLst/>
              <a:gdLst>
                <a:gd name="csX0" fmla="*/ 0 w 6000159"/>
                <a:gd name="csY0" fmla="*/ 209412 h 209412"/>
                <a:gd name="csX1" fmla="*/ 209412 w 6000159"/>
                <a:gd name="csY1" fmla="*/ 0 h 209412"/>
                <a:gd name="csX2" fmla="*/ 5790748 w 6000159"/>
                <a:gd name="csY2" fmla="*/ 0 h 209412"/>
                <a:gd name="csX3" fmla="*/ 6000159 w 6000159"/>
                <a:gd name="csY3" fmla="*/ 209411 h 209412"/>
                <a:gd name="csX4" fmla="*/ 0 w 6000159"/>
                <a:gd name="csY4" fmla="*/ 209412 h 20941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6000159" h="209412">
                  <a:moveTo>
                    <a:pt x="0" y="209412"/>
                  </a:moveTo>
                  <a:lnTo>
                    <a:pt x="209412" y="0"/>
                  </a:lnTo>
                  <a:lnTo>
                    <a:pt x="5790748" y="0"/>
                  </a:lnTo>
                  <a:lnTo>
                    <a:pt x="6000159" y="209411"/>
                  </a:lnTo>
                  <a:lnTo>
                    <a:pt x="0" y="20941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8" name="Freeform: Shape 317">
              <a:extLst>
                <a:ext uri="{FF2B5EF4-FFF2-40B4-BE49-F238E27FC236}">
                  <a16:creationId xmlns:a16="http://schemas.microsoft.com/office/drawing/2014/main" id="{E7404ED9-A587-7DD8-5C0B-25EE2EF820AC}"/>
                </a:ext>
              </a:extLst>
            </p:cNvPr>
            <p:cNvSpPr/>
            <p:nvPr/>
          </p:nvSpPr>
          <p:spPr>
            <a:xfrm rot="2700000">
              <a:off x="14217977" y="7143384"/>
              <a:ext cx="209412" cy="6000161"/>
            </a:xfrm>
            <a:custGeom>
              <a:avLst/>
              <a:gdLst>
                <a:gd name="csX0" fmla="*/ 0 w 209412"/>
                <a:gd name="csY0" fmla="*/ 209412 h 6000161"/>
                <a:gd name="csX1" fmla="*/ 209412 w 209412"/>
                <a:gd name="csY1" fmla="*/ 0 h 6000161"/>
                <a:gd name="csX2" fmla="*/ 209412 w 209412"/>
                <a:gd name="csY2" fmla="*/ 6000161 h 6000161"/>
                <a:gd name="csX3" fmla="*/ 0 w 209412"/>
                <a:gd name="csY3" fmla="*/ 5790750 h 6000161"/>
                <a:gd name="csX4" fmla="*/ 0 w 209412"/>
                <a:gd name="csY4" fmla="*/ 209412 h 600016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9412" h="6000161">
                  <a:moveTo>
                    <a:pt x="0" y="209412"/>
                  </a:moveTo>
                  <a:lnTo>
                    <a:pt x="209412" y="0"/>
                  </a:lnTo>
                  <a:lnTo>
                    <a:pt x="209412" y="6000161"/>
                  </a:lnTo>
                  <a:lnTo>
                    <a:pt x="0" y="5790750"/>
                  </a:lnTo>
                  <a:lnTo>
                    <a:pt x="0" y="20941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319" name="Pentagon 318">
            <a:extLst>
              <a:ext uri="{FF2B5EF4-FFF2-40B4-BE49-F238E27FC236}">
                <a16:creationId xmlns:a16="http://schemas.microsoft.com/office/drawing/2014/main" id="{D65E2899-1476-3711-C260-40AC505E70F2}"/>
              </a:ext>
            </a:extLst>
          </p:cNvPr>
          <p:cNvSpPr/>
          <p:nvPr/>
        </p:nvSpPr>
        <p:spPr>
          <a:xfrm rot="18900000">
            <a:off x="8065779" y="4218460"/>
            <a:ext cx="3800894" cy="3619898"/>
          </a:xfrm>
          <a:prstGeom prst="pentagon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TextBox 319">
            <a:extLst>
              <a:ext uri="{FF2B5EF4-FFF2-40B4-BE49-F238E27FC236}">
                <a16:creationId xmlns:a16="http://schemas.microsoft.com/office/drawing/2014/main" id="{D6853706-CEBD-FA62-379D-56926DDC34FF}"/>
              </a:ext>
            </a:extLst>
          </p:cNvPr>
          <p:cNvSpPr txBox="1"/>
          <p:nvPr/>
        </p:nvSpPr>
        <p:spPr>
          <a:xfrm rot="18900000">
            <a:off x="9664856" y="6474234"/>
            <a:ext cx="180216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</a:rPr>
              <a:t>STRENGTHS</a:t>
            </a:r>
          </a:p>
        </p:txBody>
      </p:sp>
      <p:pic>
        <p:nvPicPr>
          <p:cNvPr id="321" name="Graphic 320">
            <a:extLst>
              <a:ext uri="{FF2B5EF4-FFF2-40B4-BE49-F238E27FC236}">
                <a16:creationId xmlns:a16="http://schemas.microsoft.com/office/drawing/2014/main" id="{ECD3F22D-DFE4-FF52-4F4F-1AD4DF1AC7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8900000">
            <a:off x="9417586" y="5479769"/>
            <a:ext cx="1097280" cy="1097280"/>
          </a:xfrm>
          <a:prstGeom prst="rect">
            <a:avLst/>
          </a:prstGeom>
        </p:spPr>
      </p:pic>
      <p:sp>
        <p:nvSpPr>
          <p:cNvPr id="322" name="Pentagon 321">
            <a:extLst>
              <a:ext uri="{FF2B5EF4-FFF2-40B4-BE49-F238E27FC236}">
                <a16:creationId xmlns:a16="http://schemas.microsoft.com/office/drawing/2014/main" id="{9F4B3868-452C-FBC8-5DB0-FDAD2226E4AD}"/>
              </a:ext>
            </a:extLst>
          </p:cNvPr>
          <p:cNvSpPr/>
          <p:nvPr/>
        </p:nvSpPr>
        <p:spPr>
          <a:xfrm rot="8100000">
            <a:off x="12482696" y="8624521"/>
            <a:ext cx="3800894" cy="3619898"/>
          </a:xfrm>
          <a:prstGeom prst="pentagon">
            <a:avLst/>
          </a:prstGeom>
          <a:solidFill>
            <a:schemeClr val="accent3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" name="TextBox 322">
            <a:extLst>
              <a:ext uri="{FF2B5EF4-FFF2-40B4-BE49-F238E27FC236}">
                <a16:creationId xmlns:a16="http://schemas.microsoft.com/office/drawing/2014/main" id="{A399C9AA-A6A9-2CB2-68EC-F9A7156DC61B}"/>
              </a:ext>
            </a:extLst>
          </p:cNvPr>
          <p:cNvSpPr txBox="1"/>
          <p:nvPr/>
        </p:nvSpPr>
        <p:spPr>
          <a:xfrm rot="18900000">
            <a:off x="12882345" y="9680868"/>
            <a:ext cx="180216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</a:rPr>
              <a:t>THREATS</a:t>
            </a:r>
          </a:p>
        </p:txBody>
      </p:sp>
      <p:pic>
        <p:nvPicPr>
          <p:cNvPr id="324" name="Graphic 323">
            <a:extLst>
              <a:ext uri="{FF2B5EF4-FFF2-40B4-BE49-F238E27FC236}">
                <a16:creationId xmlns:a16="http://schemas.microsoft.com/office/drawing/2014/main" id="{AB9F29EB-BFB4-DB14-09BE-93DA0DD9E4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8900000">
            <a:off x="13834503" y="9885830"/>
            <a:ext cx="1097280" cy="1097280"/>
          </a:xfrm>
          <a:prstGeom prst="rect">
            <a:avLst/>
          </a:prstGeom>
        </p:spPr>
      </p:pic>
      <p:sp>
        <p:nvSpPr>
          <p:cNvPr id="325" name="Pentagon 324">
            <a:extLst>
              <a:ext uri="{FF2B5EF4-FFF2-40B4-BE49-F238E27FC236}">
                <a16:creationId xmlns:a16="http://schemas.microsoft.com/office/drawing/2014/main" id="{F8B0A242-A74F-32FB-9D4B-AD209E4244A7}"/>
              </a:ext>
            </a:extLst>
          </p:cNvPr>
          <p:cNvSpPr/>
          <p:nvPr/>
        </p:nvSpPr>
        <p:spPr>
          <a:xfrm rot="13500000">
            <a:off x="8081755" y="8624521"/>
            <a:ext cx="3800894" cy="3619898"/>
          </a:xfrm>
          <a:prstGeom prst="pentagon">
            <a:avLst/>
          </a:prstGeom>
          <a:solidFill>
            <a:schemeClr val="bg2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EAB252CE-A83A-D6BC-AFA2-06DA7E42EE6B}"/>
              </a:ext>
            </a:extLst>
          </p:cNvPr>
          <p:cNvSpPr txBox="1"/>
          <p:nvPr/>
        </p:nvSpPr>
        <p:spPr>
          <a:xfrm rot="2700000">
            <a:off x="9680832" y="9680868"/>
            <a:ext cx="180216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</a:rPr>
              <a:t>OPPORTUNITIES</a:t>
            </a:r>
          </a:p>
        </p:txBody>
      </p:sp>
      <p:pic>
        <p:nvPicPr>
          <p:cNvPr id="327" name="Graphic 326">
            <a:extLst>
              <a:ext uri="{FF2B5EF4-FFF2-40B4-BE49-F238E27FC236}">
                <a16:creationId xmlns:a16="http://schemas.microsoft.com/office/drawing/2014/main" id="{E63CBED9-3E98-FAEC-FD50-E42516461EE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700000">
            <a:off x="9433562" y="9885830"/>
            <a:ext cx="1097280" cy="1097280"/>
          </a:xfrm>
          <a:prstGeom prst="rect">
            <a:avLst/>
          </a:prstGeom>
        </p:spPr>
      </p:pic>
      <p:sp>
        <p:nvSpPr>
          <p:cNvPr id="328" name="Pentagon 327">
            <a:extLst>
              <a:ext uri="{FF2B5EF4-FFF2-40B4-BE49-F238E27FC236}">
                <a16:creationId xmlns:a16="http://schemas.microsoft.com/office/drawing/2014/main" id="{13E7E5B4-BB60-C83C-AD6F-ED0B30A58C4B}"/>
              </a:ext>
            </a:extLst>
          </p:cNvPr>
          <p:cNvSpPr/>
          <p:nvPr/>
        </p:nvSpPr>
        <p:spPr>
          <a:xfrm rot="2700000">
            <a:off x="12482696" y="4218460"/>
            <a:ext cx="3800894" cy="3619898"/>
          </a:xfrm>
          <a:prstGeom prst="pentagon">
            <a:avLst/>
          </a:prstGeom>
          <a:solidFill>
            <a:schemeClr val="accent2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9" name="TextBox 328">
            <a:extLst>
              <a:ext uri="{FF2B5EF4-FFF2-40B4-BE49-F238E27FC236}">
                <a16:creationId xmlns:a16="http://schemas.microsoft.com/office/drawing/2014/main" id="{9E6EC6BE-49A7-37FC-81CE-EB8B7A3C3DC3}"/>
              </a:ext>
            </a:extLst>
          </p:cNvPr>
          <p:cNvSpPr txBox="1"/>
          <p:nvPr/>
        </p:nvSpPr>
        <p:spPr>
          <a:xfrm rot="2700000">
            <a:off x="12882345" y="6474234"/>
            <a:ext cx="180216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</a:rPr>
              <a:t>WEAKNESSES</a:t>
            </a:r>
          </a:p>
        </p:txBody>
      </p:sp>
      <p:pic>
        <p:nvPicPr>
          <p:cNvPr id="330" name="Graphic 329">
            <a:extLst>
              <a:ext uri="{FF2B5EF4-FFF2-40B4-BE49-F238E27FC236}">
                <a16:creationId xmlns:a16="http://schemas.microsoft.com/office/drawing/2014/main" id="{660908FA-AF2E-5ED8-714A-D6F917D3B2F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2700000">
            <a:off x="13834503" y="5479769"/>
            <a:ext cx="1097280" cy="1097280"/>
          </a:xfrm>
          <a:prstGeom prst="rect">
            <a:avLst/>
          </a:prstGeom>
        </p:spPr>
      </p:pic>
      <p:sp>
        <p:nvSpPr>
          <p:cNvPr id="331" name="TextBox 330">
            <a:extLst>
              <a:ext uri="{FF2B5EF4-FFF2-40B4-BE49-F238E27FC236}">
                <a16:creationId xmlns:a16="http://schemas.microsoft.com/office/drawing/2014/main" id="{0B17F20F-AC57-264B-34FB-F1A62B7CD817}"/>
              </a:ext>
            </a:extLst>
          </p:cNvPr>
          <p:cNvSpPr txBox="1"/>
          <p:nvPr/>
        </p:nvSpPr>
        <p:spPr>
          <a:xfrm>
            <a:off x="18399032" y="3765850"/>
            <a:ext cx="3463077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200" b="1" dirty="0">
                <a:solidFill>
                  <a:schemeClr val="bg2">
                    <a:lumMod val="10000"/>
                    <a:lumOff val="90000"/>
                  </a:schemeClr>
                </a:solidFill>
                <a:latin typeface="+mj-lt"/>
              </a:rPr>
              <a:t>WEAKNESSES</a:t>
            </a:r>
          </a:p>
        </p:txBody>
      </p:sp>
      <p:sp>
        <p:nvSpPr>
          <p:cNvPr id="332" name="TextBox 331">
            <a:extLst>
              <a:ext uri="{FF2B5EF4-FFF2-40B4-BE49-F238E27FC236}">
                <a16:creationId xmlns:a16="http://schemas.microsoft.com/office/drawing/2014/main" id="{D64CCBAE-A093-7774-D293-DC2DD769A009}"/>
              </a:ext>
            </a:extLst>
          </p:cNvPr>
          <p:cNvSpPr txBox="1"/>
          <p:nvPr/>
        </p:nvSpPr>
        <p:spPr>
          <a:xfrm>
            <a:off x="17318479" y="4808664"/>
            <a:ext cx="45436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Nguồn vốn hạn chế.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Thiếu thương hiệu mạnh.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Phụ thuộc vào nhân sự chủ chốt.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Quy trình nội bộ chưa tối ưu.</a:t>
            </a:r>
          </a:p>
        </p:txBody>
      </p:sp>
      <p:sp>
        <p:nvSpPr>
          <p:cNvPr id="333" name="TextBox 332">
            <a:extLst>
              <a:ext uri="{FF2B5EF4-FFF2-40B4-BE49-F238E27FC236}">
                <a16:creationId xmlns:a16="http://schemas.microsoft.com/office/drawing/2014/main" id="{27BFCD44-FA0A-1C71-DEBE-4DC9A4C12A5C}"/>
              </a:ext>
            </a:extLst>
          </p:cNvPr>
          <p:cNvSpPr txBox="1"/>
          <p:nvPr/>
        </p:nvSpPr>
        <p:spPr>
          <a:xfrm>
            <a:off x="2521891" y="3765851"/>
            <a:ext cx="3072750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200" b="1" dirty="0">
                <a:solidFill>
                  <a:schemeClr val="bg2">
                    <a:lumMod val="10000"/>
                    <a:lumOff val="90000"/>
                  </a:schemeClr>
                </a:solidFill>
                <a:latin typeface="+mj-lt"/>
              </a:rPr>
              <a:t>STRENGTHS</a:t>
            </a:r>
          </a:p>
        </p:txBody>
      </p:sp>
      <p:sp>
        <p:nvSpPr>
          <p:cNvPr id="334" name="TextBox 333">
            <a:extLst>
              <a:ext uri="{FF2B5EF4-FFF2-40B4-BE49-F238E27FC236}">
                <a16:creationId xmlns:a16="http://schemas.microsoft.com/office/drawing/2014/main" id="{FD33C4C3-3EAA-D465-BAD2-3242FCEE3809}"/>
              </a:ext>
            </a:extLst>
          </p:cNvPr>
          <p:cNvSpPr txBox="1"/>
          <p:nvPr/>
        </p:nvSpPr>
        <p:spPr>
          <a:xfrm>
            <a:off x="2521891" y="4808664"/>
            <a:ext cx="4543630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000" dirty="0">
                <a:solidFill>
                  <a:schemeClr val="bg2">
                    <a:lumMod val="10000"/>
                    <a:lumOff val="90000"/>
                  </a:schemeClr>
                </a:solidFill>
              </a:rPr>
              <a:t>Công </a:t>
            </a:r>
            <a:r>
              <a:rPr lang="en-US" altLang="en-US" sz="2000" dirty="0" err="1">
                <a:solidFill>
                  <a:schemeClr val="bg2">
                    <a:lumMod val="10000"/>
                    <a:lumOff val="90000"/>
                  </a:schemeClr>
                </a:solidFill>
              </a:rPr>
              <a:t>nghệ</a:t>
            </a:r>
            <a:r>
              <a:rPr lang="en-US" altLang="en-US" sz="2000" dirty="0">
                <a:solidFill>
                  <a:schemeClr val="bg2">
                    <a:lumMod val="10000"/>
                    <a:lumOff val="90000"/>
                  </a:schemeClr>
                </a:solidFill>
              </a:rPr>
              <a:t> AI </a:t>
            </a:r>
            <a:r>
              <a:rPr lang="en-US" altLang="en-US" sz="2000" dirty="0" err="1">
                <a:solidFill>
                  <a:schemeClr val="bg2">
                    <a:lumMod val="10000"/>
                    <a:lumOff val="90000"/>
                  </a:schemeClr>
                </a:solidFill>
              </a:rPr>
              <a:t>tiên</a:t>
            </a:r>
            <a:r>
              <a:rPr lang="en-US" altLang="en-US" sz="2000" dirty="0">
                <a:solidFill>
                  <a:schemeClr val="bg2">
                    <a:lumMod val="10000"/>
                    <a:lumOff val="90000"/>
                  </a:schemeClr>
                </a:solidFill>
              </a:rPr>
              <a:t> </a:t>
            </a:r>
            <a:r>
              <a:rPr lang="en-US" altLang="en-US" sz="2000" dirty="0" err="1">
                <a:solidFill>
                  <a:schemeClr val="bg2">
                    <a:lumMod val="10000"/>
                    <a:lumOff val="90000"/>
                  </a:schemeClr>
                </a:solidFill>
              </a:rPr>
              <a:t>tiến</a:t>
            </a:r>
            <a:r>
              <a:rPr lang="en-US" altLang="en-US" sz="2000" dirty="0">
                <a:solidFill>
                  <a:schemeClr val="bg2">
                    <a:lumMod val="10000"/>
                    <a:lumOff val="90000"/>
                  </a:schemeClr>
                </a:solidFill>
              </a:rPr>
              <a:t>, </a:t>
            </a:r>
            <a:r>
              <a:rPr lang="en-US" altLang="en-US" sz="2000" dirty="0" err="1">
                <a:solidFill>
                  <a:schemeClr val="bg2">
                    <a:lumMod val="10000"/>
                    <a:lumOff val="90000"/>
                  </a:schemeClr>
                </a:solidFill>
              </a:rPr>
              <a:t>độc</a:t>
            </a:r>
            <a:r>
              <a:rPr lang="en-US" altLang="en-US" sz="2000" dirty="0">
                <a:solidFill>
                  <a:schemeClr val="bg2">
                    <a:lumMod val="10000"/>
                    <a:lumOff val="90000"/>
                  </a:schemeClr>
                </a:solidFill>
              </a:rPr>
              <a:t> </a:t>
            </a:r>
            <a:r>
              <a:rPr lang="en-US" altLang="en-US" sz="2000" dirty="0" err="1">
                <a:solidFill>
                  <a:schemeClr val="bg2">
                    <a:lumMod val="10000"/>
                    <a:lumOff val="90000"/>
                  </a:schemeClr>
                </a:solidFill>
              </a:rPr>
              <a:t>quyền</a:t>
            </a:r>
            <a:r>
              <a:rPr lang="en-US" altLang="en-US" sz="2000" dirty="0">
                <a:solidFill>
                  <a:schemeClr val="bg2">
                    <a:lumMod val="10000"/>
                    <a:lumOff val="90000"/>
                  </a:schemeClr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000" dirty="0" err="1">
                <a:solidFill>
                  <a:schemeClr val="bg2">
                    <a:lumMod val="10000"/>
                    <a:lumOff val="90000"/>
                  </a:schemeClr>
                </a:solidFill>
              </a:rPr>
              <a:t>Đội</a:t>
            </a:r>
            <a:r>
              <a:rPr lang="en-US" altLang="en-US" sz="2000" dirty="0">
                <a:solidFill>
                  <a:schemeClr val="bg2">
                    <a:lumMod val="10000"/>
                    <a:lumOff val="90000"/>
                  </a:schemeClr>
                </a:solidFill>
              </a:rPr>
              <a:t> </a:t>
            </a:r>
            <a:r>
              <a:rPr lang="en-US" altLang="en-US" sz="2000" dirty="0" err="1">
                <a:solidFill>
                  <a:schemeClr val="bg2">
                    <a:lumMod val="10000"/>
                    <a:lumOff val="90000"/>
                  </a:schemeClr>
                </a:solidFill>
              </a:rPr>
              <a:t>ngũ</a:t>
            </a:r>
            <a:r>
              <a:rPr lang="en-US" altLang="en-US" sz="2000" dirty="0">
                <a:solidFill>
                  <a:schemeClr val="bg2">
                    <a:lumMod val="10000"/>
                    <a:lumOff val="90000"/>
                  </a:schemeClr>
                </a:solidFill>
              </a:rPr>
              <a:t> </a:t>
            </a:r>
            <a:r>
              <a:rPr lang="en-US" altLang="en-US" sz="2000" dirty="0" err="1">
                <a:solidFill>
                  <a:schemeClr val="bg2">
                    <a:lumMod val="10000"/>
                    <a:lumOff val="90000"/>
                  </a:schemeClr>
                </a:solidFill>
              </a:rPr>
              <a:t>kỹ</a:t>
            </a:r>
            <a:r>
              <a:rPr lang="en-US" altLang="en-US" sz="2000" dirty="0">
                <a:solidFill>
                  <a:schemeClr val="bg2">
                    <a:lumMod val="10000"/>
                    <a:lumOff val="90000"/>
                  </a:schemeClr>
                </a:solidFill>
              </a:rPr>
              <a:t> </a:t>
            </a:r>
            <a:r>
              <a:rPr lang="en-US" altLang="en-US" sz="2000" dirty="0" err="1">
                <a:solidFill>
                  <a:schemeClr val="bg2">
                    <a:lumMod val="10000"/>
                    <a:lumOff val="90000"/>
                  </a:schemeClr>
                </a:solidFill>
              </a:rPr>
              <a:t>thuật</a:t>
            </a:r>
            <a:r>
              <a:rPr lang="en-US" altLang="en-US" sz="2000" dirty="0">
                <a:solidFill>
                  <a:schemeClr val="bg2">
                    <a:lumMod val="10000"/>
                    <a:lumOff val="90000"/>
                  </a:schemeClr>
                </a:solidFill>
              </a:rPr>
              <a:t> </a:t>
            </a:r>
            <a:r>
              <a:rPr lang="en-US" altLang="en-US" sz="2000" dirty="0" err="1">
                <a:solidFill>
                  <a:schemeClr val="bg2">
                    <a:lumMod val="10000"/>
                    <a:lumOff val="90000"/>
                  </a:schemeClr>
                </a:solidFill>
              </a:rPr>
              <a:t>giỏi</a:t>
            </a:r>
            <a:r>
              <a:rPr lang="en-US" altLang="en-US" sz="2000" dirty="0">
                <a:solidFill>
                  <a:schemeClr val="bg2">
                    <a:lumMod val="10000"/>
                    <a:lumOff val="90000"/>
                  </a:schemeClr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000" dirty="0" err="1">
                <a:solidFill>
                  <a:schemeClr val="bg2">
                    <a:lumMod val="10000"/>
                    <a:lumOff val="90000"/>
                  </a:schemeClr>
                </a:solidFill>
              </a:rPr>
              <a:t>Khả</a:t>
            </a:r>
            <a:r>
              <a:rPr lang="en-US" altLang="en-US" sz="2000" dirty="0">
                <a:solidFill>
                  <a:schemeClr val="bg2">
                    <a:lumMod val="10000"/>
                    <a:lumOff val="90000"/>
                  </a:schemeClr>
                </a:solidFill>
              </a:rPr>
              <a:t> </a:t>
            </a:r>
            <a:r>
              <a:rPr lang="en-US" altLang="en-US" sz="2000" dirty="0" err="1">
                <a:solidFill>
                  <a:schemeClr val="bg2">
                    <a:lumMod val="10000"/>
                    <a:lumOff val="90000"/>
                  </a:schemeClr>
                </a:solidFill>
              </a:rPr>
              <a:t>năng</a:t>
            </a:r>
            <a:r>
              <a:rPr lang="en-US" altLang="en-US" sz="2000" dirty="0">
                <a:solidFill>
                  <a:schemeClr val="bg2">
                    <a:lumMod val="10000"/>
                    <a:lumOff val="90000"/>
                  </a:schemeClr>
                </a:solidFill>
              </a:rPr>
              <a:t> </a:t>
            </a:r>
            <a:r>
              <a:rPr lang="en-US" altLang="en-US" sz="2000" dirty="0" err="1">
                <a:solidFill>
                  <a:schemeClr val="bg2">
                    <a:lumMod val="10000"/>
                    <a:lumOff val="90000"/>
                  </a:schemeClr>
                </a:solidFill>
              </a:rPr>
              <a:t>mở</a:t>
            </a:r>
            <a:r>
              <a:rPr lang="en-US" altLang="en-US" sz="2000" dirty="0">
                <a:solidFill>
                  <a:schemeClr val="bg2">
                    <a:lumMod val="10000"/>
                    <a:lumOff val="90000"/>
                  </a:schemeClr>
                </a:solidFill>
              </a:rPr>
              <a:t> </a:t>
            </a:r>
            <a:r>
              <a:rPr lang="en-US" altLang="en-US" sz="2000" dirty="0" err="1">
                <a:solidFill>
                  <a:schemeClr val="bg2">
                    <a:lumMod val="10000"/>
                    <a:lumOff val="90000"/>
                  </a:schemeClr>
                </a:solidFill>
              </a:rPr>
              <a:t>rộng</a:t>
            </a:r>
            <a:r>
              <a:rPr lang="en-US" altLang="en-US" sz="2000" dirty="0">
                <a:solidFill>
                  <a:schemeClr val="bg2">
                    <a:lumMod val="10000"/>
                    <a:lumOff val="90000"/>
                  </a:schemeClr>
                </a:solidFill>
              </a:rPr>
              <a:t> </a:t>
            </a:r>
            <a:r>
              <a:rPr lang="en-US" altLang="en-US" sz="2000" dirty="0" err="1">
                <a:solidFill>
                  <a:schemeClr val="bg2">
                    <a:lumMod val="10000"/>
                    <a:lumOff val="90000"/>
                  </a:schemeClr>
                </a:solidFill>
              </a:rPr>
              <a:t>sản</a:t>
            </a:r>
            <a:r>
              <a:rPr lang="en-US" altLang="en-US" sz="2000" dirty="0">
                <a:solidFill>
                  <a:schemeClr val="bg2">
                    <a:lumMod val="10000"/>
                    <a:lumOff val="90000"/>
                  </a:schemeClr>
                </a:solidFill>
              </a:rPr>
              <a:t> </a:t>
            </a:r>
            <a:r>
              <a:rPr lang="en-US" altLang="en-US" sz="2000" dirty="0" err="1">
                <a:solidFill>
                  <a:schemeClr val="bg2">
                    <a:lumMod val="10000"/>
                    <a:lumOff val="90000"/>
                  </a:schemeClr>
                </a:solidFill>
              </a:rPr>
              <a:t>phẩm</a:t>
            </a:r>
            <a:r>
              <a:rPr lang="en-US" altLang="en-US" sz="2000" dirty="0">
                <a:solidFill>
                  <a:schemeClr val="bg2">
                    <a:lumMod val="10000"/>
                    <a:lumOff val="90000"/>
                  </a:schemeClr>
                </a:solidFill>
              </a:rPr>
              <a:t> </a:t>
            </a:r>
            <a:r>
              <a:rPr lang="en-US" altLang="en-US" sz="2000" dirty="0" err="1">
                <a:solidFill>
                  <a:schemeClr val="bg2">
                    <a:lumMod val="10000"/>
                    <a:lumOff val="90000"/>
                  </a:schemeClr>
                </a:solidFill>
              </a:rPr>
              <a:t>linh</a:t>
            </a:r>
            <a:r>
              <a:rPr lang="en-US" altLang="en-US" sz="2000" dirty="0">
                <a:solidFill>
                  <a:schemeClr val="bg2">
                    <a:lumMod val="10000"/>
                    <a:lumOff val="90000"/>
                  </a:schemeClr>
                </a:solidFill>
              </a:rPr>
              <a:t> </a:t>
            </a:r>
            <a:r>
              <a:rPr lang="en-US" altLang="en-US" sz="2000" dirty="0" err="1">
                <a:solidFill>
                  <a:schemeClr val="bg2">
                    <a:lumMod val="10000"/>
                    <a:lumOff val="90000"/>
                  </a:schemeClr>
                </a:solidFill>
              </a:rPr>
              <a:t>hoạt</a:t>
            </a:r>
            <a:r>
              <a:rPr lang="en-US" altLang="en-US" sz="2000" dirty="0">
                <a:solidFill>
                  <a:schemeClr val="bg2">
                    <a:lumMod val="10000"/>
                    <a:lumOff val="90000"/>
                  </a:schemeClr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000" dirty="0" err="1">
                <a:solidFill>
                  <a:schemeClr val="bg2">
                    <a:lumMod val="10000"/>
                    <a:lumOff val="90000"/>
                  </a:schemeClr>
                </a:solidFill>
              </a:rPr>
              <a:t>Phản</a:t>
            </a:r>
            <a:r>
              <a:rPr lang="en-US" altLang="en-US" sz="2000" dirty="0">
                <a:solidFill>
                  <a:schemeClr val="bg2">
                    <a:lumMod val="10000"/>
                    <a:lumOff val="90000"/>
                  </a:schemeClr>
                </a:solidFill>
              </a:rPr>
              <a:t> </a:t>
            </a:r>
            <a:r>
              <a:rPr lang="en-US" altLang="en-US" sz="2000" dirty="0" err="1">
                <a:solidFill>
                  <a:schemeClr val="bg2">
                    <a:lumMod val="10000"/>
                    <a:lumOff val="90000"/>
                  </a:schemeClr>
                </a:solidFill>
              </a:rPr>
              <a:t>ứng</a:t>
            </a:r>
            <a:r>
              <a:rPr lang="en-US" altLang="en-US" sz="2000" dirty="0">
                <a:solidFill>
                  <a:schemeClr val="bg2">
                    <a:lumMod val="10000"/>
                    <a:lumOff val="90000"/>
                  </a:schemeClr>
                </a:solidFill>
              </a:rPr>
              <a:t> </a:t>
            </a:r>
            <a:r>
              <a:rPr lang="en-US" altLang="en-US" sz="2000" dirty="0" err="1">
                <a:solidFill>
                  <a:schemeClr val="bg2">
                    <a:lumMod val="10000"/>
                    <a:lumOff val="90000"/>
                  </a:schemeClr>
                </a:solidFill>
              </a:rPr>
              <a:t>nhanh</a:t>
            </a:r>
            <a:r>
              <a:rPr lang="en-US" altLang="en-US" sz="2000" dirty="0">
                <a:solidFill>
                  <a:schemeClr val="bg2">
                    <a:lumMod val="10000"/>
                    <a:lumOff val="90000"/>
                  </a:schemeClr>
                </a:solidFill>
              </a:rPr>
              <a:t> </a:t>
            </a:r>
            <a:r>
              <a:rPr lang="en-US" altLang="en-US" sz="2000" dirty="0" err="1">
                <a:solidFill>
                  <a:schemeClr val="bg2">
                    <a:lumMod val="10000"/>
                    <a:lumOff val="90000"/>
                  </a:schemeClr>
                </a:solidFill>
              </a:rPr>
              <a:t>với</a:t>
            </a:r>
            <a:r>
              <a:rPr lang="en-US" altLang="en-US" sz="2000" dirty="0">
                <a:solidFill>
                  <a:schemeClr val="bg2">
                    <a:lumMod val="10000"/>
                    <a:lumOff val="90000"/>
                  </a:schemeClr>
                </a:solidFill>
              </a:rPr>
              <a:t> xu </a:t>
            </a:r>
            <a:r>
              <a:rPr lang="en-US" altLang="en-US" sz="2000" dirty="0" err="1">
                <a:solidFill>
                  <a:schemeClr val="bg2">
                    <a:lumMod val="10000"/>
                    <a:lumOff val="90000"/>
                  </a:schemeClr>
                </a:solidFill>
              </a:rPr>
              <a:t>hướng</a:t>
            </a:r>
            <a:r>
              <a:rPr lang="en-US" altLang="en-US" sz="2000" dirty="0">
                <a:solidFill>
                  <a:schemeClr val="bg2">
                    <a:lumMod val="10000"/>
                    <a:lumOff val="90000"/>
                  </a:schemeClr>
                </a:solidFill>
              </a:rPr>
              <a:t> </a:t>
            </a:r>
            <a:r>
              <a:rPr lang="en-US" altLang="en-US" sz="2000" dirty="0" err="1">
                <a:solidFill>
                  <a:schemeClr val="bg2">
                    <a:lumMod val="10000"/>
                    <a:lumOff val="90000"/>
                  </a:schemeClr>
                </a:solidFill>
              </a:rPr>
              <a:t>mới</a:t>
            </a:r>
            <a:r>
              <a:rPr lang="en-US" altLang="en-US" sz="2000" dirty="0">
                <a:solidFill>
                  <a:schemeClr val="bg2">
                    <a:lumMod val="10000"/>
                    <a:lumOff val="90000"/>
                  </a:schemeClr>
                </a:solidFill>
              </a:rPr>
              <a:t>.</a:t>
            </a:r>
          </a:p>
        </p:txBody>
      </p:sp>
      <p:sp>
        <p:nvSpPr>
          <p:cNvPr id="335" name="TextBox 334">
            <a:extLst>
              <a:ext uri="{FF2B5EF4-FFF2-40B4-BE49-F238E27FC236}">
                <a16:creationId xmlns:a16="http://schemas.microsoft.com/office/drawing/2014/main" id="{A6CDE8B1-0C36-74D4-E381-1A7D743B1E50}"/>
              </a:ext>
            </a:extLst>
          </p:cNvPr>
          <p:cNvSpPr txBox="1"/>
          <p:nvPr/>
        </p:nvSpPr>
        <p:spPr>
          <a:xfrm>
            <a:off x="18399032" y="12131510"/>
            <a:ext cx="3463077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200" b="1" dirty="0">
                <a:solidFill>
                  <a:schemeClr val="bg2">
                    <a:lumMod val="10000"/>
                    <a:lumOff val="90000"/>
                  </a:schemeClr>
                </a:solidFill>
                <a:latin typeface="+mj-lt"/>
              </a:rPr>
              <a:t>THREATS</a:t>
            </a:r>
          </a:p>
        </p:txBody>
      </p:sp>
      <p:sp>
        <p:nvSpPr>
          <p:cNvPr id="336" name="TextBox 335">
            <a:extLst>
              <a:ext uri="{FF2B5EF4-FFF2-40B4-BE49-F238E27FC236}">
                <a16:creationId xmlns:a16="http://schemas.microsoft.com/office/drawing/2014/main" id="{07391527-3E2F-98F9-839D-0242FDFA63DB}"/>
              </a:ext>
            </a:extLst>
          </p:cNvPr>
          <p:cNvSpPr txBox="1"/>
          <p:nvPr/>
        </p:nvSpPr>
        <p:spPr>
          <a:xfrm>
            <a:off x="2521890" y="12131510"/>
            <a:ext cx="379526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200" b="1" dirty="0">
                <a:solidFill>
                  <a:schemeClr val="bg2">
                    <a:lumMod val="10000"/>
                    <a:lumOff val="90000"/>
                  </a:schemeClr>
                </a:solidFill>
                <a:latin typeface="+mj-lt"/>
              </a:rPr>
              <a:t>OPPORTUNITIES</a:t>
            </a:r>
          </a:p>
        </p:txBody>
      </p:sp>
      <p:sp>
        <p:nvSpPr>
          <p:cNvPr id="337" name="!!MainTitle1">
            <a:extLst>
              <a:ext uri="{FF2B5EF4-FFF2-40B4-BE49-F238E27FC236}">
                <a16:creationId xmlns:a16="http://schemas.microsoft.com/office/drawing/2014/main" id="{2F8EE2EA-BF9A-78F7-1639-4491EDFE4D08}"/>
              </a:ext>
            </a:extLst>
          </p:cNvPr>
          <p:cNvSpPr txBox="1"/>
          <p:nvPr/>
        </p:nvSpPr>
        <p:spPr>
          <a:xfrm>
            <a:off x="8390225" y="1037172"/>
            <a:ext cx="760355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S.W.O.T</a:t>
            </a:r>
            <a:r>
              <a:rPr lang="en-US" sz="7500" b="1" noProof="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Analysis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38" name="!!SubTitle">
            <a:extLst>
              <a:ext uri="{FF2B5EF4-FFF2-40B4-BE49-F238E27FC236}">
                <a16:creationId xmlns:a16="http://schemas.microsoft.com/office/drawing/2014/main" id="{E8F7E1E8-9084-AEB4-B958-2DAC53740795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10000"/>
                    <a:lumOff val="9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10000"/>
                    <a:lumOff val="9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10000"/>
                    <a:lumOff val="9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10000"/>
                    <a:lumOff val="9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  <a:lumOff val="9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39" name="Rectangle 338">
            <a:extLst>
              <a:ext uri="{FF2B5EF4-FFF2-40B4-BE49-F238E27FC236}">
                <a16:creationId xmlns:a16="http://schemas.microsoft.com/office/drawing/2014/main" id="{95A8A47D-E0C0-D855-1BD8-4144E32026E5}"/>
              </a:ext>
            </a:extLst>
          </p:cNvPr>
          <p:cNvSpPr>
            <a:spLocks/>
          </p:cNvSpPr>
          <p:nvPr/>
        </p:nvSpPr>
        <p:spPr bwMode="auto">
          <a:xfrm>
            <a:off x="11504264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179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340" name="Group 339">
            <a:extLst>
              <a:ext uri="{FF2B5EF4-FFF2-40B4-BE49-F238E27FC236}">
                <a16:creationId xmlns:a16="http://schemas.microsoft.com/office/drawing/2014/main" id="{52BAEC48-8359-6514-59AA-F0F0D5C9EE8B}"/>
              </a:ext>
            </a:extLst>
          </p:cNvPr>
          <p:cNvGrpSpPr/>
          <p:nvPr/>
        </p:nvGrpSpPr>
        <p:grpSpPr>
          <a:xfrm>
            <a:off x="11112903" y="7223962"/>
            <a:ext cx="2123563" cy="2014953"/>
            <a:chOff x="11119540" y="6949107"/>
            <a:chExt cx="2123563" cy="2014953"/>
          </a:xfrm>
        </p:grpSpPr>
        <p:sp>
          <p:nvSpPr>
            <p:cNvPr id="341" name="TextBox 340">
              <a:extLst>
                <a:ext uri="{FF2B5EF4-FFF2-40B4-BE49-F238E27FC236}">
                  <a16:creationId xmlns:a16="http://schemas.microsoft.com/office/drawing/2014/main" id="{D44269D8-3A28-6C69-FE26-F0F16651DAAD}"/>
                </a:ext>
              </a:extLst>
            </p:cNvPr>
            <p:cNvSpPr txBox="1"/>
            <p:nvPr/>
          </p:nvSpPr>
          <p:spPr>
            <a:xfrm>
              <a:off x="11119540" y="6949107"/>
              <a:ext cx="1038072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2"/>
                  </a:solidFill>
                  <a:latin typeface="+mj-lt"/>
                </a:rPr>
                <a:t>S</a:t>
              </a:r>
            </a:p>
          </p:txBody>
        </p:sp>
        <p:sp>
          <p:nvSpPr>
            <p:cNvPr id="342" name="TextBox 341">
              <a:extLst>
                <a:ext uri="{FF2B5EF4-FFF2-40B4-BE49-F238E27FC236}">
                  <a16:creationId xmlns:a16="http://schemas.microsoft.com/office/drawing/2014/main" id="{065658F4-E292-72A7-F434-E16D805F77A2}"/>
                </a:ext>
              </a:extLst>
            </p:cNvPr>
            <p:cNvSpPr txBox="1"/>
            <p:nvPr/>
          </p:nvSpPr>
          <p:spPr>
            <a:xfrm>
              <a:off x="12205031" y="6949107"/>
              <a:ext cx="1038072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2"/>
                  </a:solidFill>
                  <a:latin typeface="+mj-lt"/>
                </a:rPr>
                <a:t>W</a:t>
              </a:r>
            </a:p>
          </p:txBody>
        </p:sp>
        <p:sp>
          <p:nvSpPr>
            <p:cNvPr id="343" name="TextBox 342">
              <a:extLst>
                <a:ext uri="{FF2B5EF4-FFF2-40B4-BE49-F238E27FC236}">
                  <a16:creationId xmlns:a16="http://schemas.microsoft.com/office/drawing/2014/main" id="{545F20B6-CDDA-4945-13E5-B8C426F0A82F}"/>
                </a:ext>
              </a:extLst>
            </p:cNvPr>
            <p:cNvSpPr txBox="1"/>
            <p:nvPr/>
          </p:nvSpPr>
          <p:spPr>
            <a:xfrm>
              <a:off x="11119540" y="8040730"/>
              <a:ext cx="1038072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2"/>
                  </a:solidFill>
                  <a:latin typeface="+mj-lt"/>
                </a:rPr>
                <a:t>O</a:t>
              </a:r>
            </a:p>
          </p:txBody>
        </p:sp>
        <p:sp>
          <p:nvSpPr>
            <p:cNvPr id="344" name="TextBox 343">
              <a:extLst>
                <a:ext uri="{FF2B5EF4-FFF2-40B4-BE49-F238E27FC236}">
                  <a16:creationId xmlns:a16="http://schemas.microsoft.com/office/drawing/2014/main" id="{8F2976BA-CFB7-07C1-94AA-021769CA30B5}"/>
                </a:ext>
              </a:extLst>
            </p:cNvPr>
            <p:cNvSpPr txBox="1"/>
            <p:nvPr/>
          </p:nvSpPr>
          <p:spPr>
            <a:xfrm>
              <a:off x="12205031" y="8040730"/>
              <a:ext cx="1038072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2"/>
                  </a:solidFill>
                  <a:latin typeface="+mj-lt"/>
                </a:rPr>
                <a:t>T</a:t>
              </a:r>
            </a:p>
          </p:txBody>
        </p:sp>
      </p:grpSp>
      <p:grpSp>
        <p:nvGrpSpPr>
          <p:cNvPr id="345" name="Group 344">
            <a:extLst>
              <a:ext uri="{FF2B5EF4-FFF2-40B4-BE49-F238E27FC236}">
                <a16:creationId xmlns:a16="http://schemas.microsoft.com/office/drawing/2014/main" id="{2DAF8C65-6BFE-BAA2-9FD7-0C6EF5E5ABB5}"/>
              </a:ext>
            </a:extLst>
          </p:cNvPr>
          <p:cNvGrpSpPr/>
          <p:nvPr/>
        </p:nvGrpSpPr>
        <p:grpSpPr>
          <a:xfrm>
            <a:off x="11317346" y="7374101"/>
            <a:ext cx="1714677" cy="1714677"/>
            <a:chOff x="11520669" y="7090709"/>
            <a:chExt cx="1714677" cy="1714677"/>
          </a:xfrm>
        </p:grpSpPr>
        <p:cxnSp>
          <p:nvCxnSpPr>
            <p:cNvPr id="346" name="Straight Connector 345">
              <a:extLst>
                <a:ext uri="{FF2B5EF4-FFF2-40B4-BE49-F238E27FC236}">
                  <a16:creationId xmlns:a16="http://schemas.microsoft.com/office/drawing/2014/main" id="{46A41A58-3F2A-D512-F4BF-91B4A61509DD}"/>
                </a:ext>
              </a:extLst>
            </p:cNvPr>
            <p:cNvCxnSpPr>
              <a:cxnSpLocks/>
            </p:cNvCxnSpPr>
            <p:nvPr/>
          </p:nvCxnSpPr>
          <p:spPr>
            <a:xfrm>
              <a:off x="12378008" y="7090709"/>
              <a:ext cx="0" cy="1714677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Straight Connector 346">
              <a:extLst>
                <a:ext uri="{FF2B5EF4-FFF2-40B4-BE49-F238E27FC236}">
                  <a16:creationId xmlns:a16="http://schemas.microsoft.com/office/drawing/2014/main" id="{60C40BED-8DBF-8B81-0274-210C00BAB83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2378008" y="7090709"/>
              <a:ext cx="0" cy="1714677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2227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25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25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25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25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25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25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25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25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25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25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25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25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8" presetClass="emph" presetSubtype="0" autoRev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127" dur="200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8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0" dur="10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10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10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10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" grpId="0"/>
      <p:bldP spid="287" grpId="0"/>
      <p:bldP spid="319" grpId="0" animBg="1"/>
      <p:bldP spid="320" grpId="0"/>
      <p:bldP spid="322" grpId="0" animBg="1"/>
      <p:bldP spid="323" grpId="0"/>
      <p:bldP spid="325" grpId="0" animBg="1"/>
      <p:bldP spid="326" grpId="0"/>
      <p:bldP spid="328" grpId="0" animBg="1"/>
      <p:bldP spid="329" grpId="0"/>
      <p:bldP spid="331" grpId="0"/>
      <p:bldP spid="332" grpId="0"/>
      <p:bldP spid="333" grpId="0"/>
      <p:bldP spid="334" grpId="0"/>
      <p:bldP spid="335" grpId="0"/>
      <p:bldP spid="336" grpId="0"/>
      <p:bldP spid="3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>
            <a:extLst>
              <a:ext uri="{FF2B5EF4-FFF2-40B4-BE49-F238E27FC236}">
                <a16:creationId xmlns:a16="http://schemas.microsoft.com/office/drawing/2014/main" id="{ED50194E-109E-C076-AF13-40789BBFE402}"/>
              </a:ext>
            </a:extLst>
          </p:cNvPr>
          <p:cNvSpPr txBox="1"/>
          <p:nvPr/>
        </p:nvSpPr>
        <p:spPr>
          <a:xfrm>
            <a:off x="17318479" y="9742553"/>
            <a:ext cx="454363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Cạnh tranh gay gắt từ các tập đoàn lớn.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Rủi ro bảo mật dữ liệu.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Thay đổi pháp lý về AI.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Xu hướng công nghệ thay đổi nhanh.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43EB89E-21D7-F947-A370-6EC7C81C410F}"/>
              </a:ext>
            </a:extLst>
          </p:cNvPr>
          <p:cNvSpPr txBox="1"/>
          <p:nvPr/>
        </p:nvSpPr>
        <p:spPr>
          <a:xfrm>
            <a:off x="2521891" y="10358106"/>
            <a:ext cx="4543630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Thị trường AI tăng trưởng nhanh.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Nhu cầu tự động hóa cao.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Hợp tác với các ngành khác.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Chính sách hỗ trợ công nghệ mới.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6D7A31D-45EB-893C-EE3E-2626E6E3F3DC}"/>
              </a:ext>
            </a:extLst>
          </p:cNvPr>
          <p:cNvGrpSpPr/>
          <p:nvPr/>
        </p:nvGrpSpPr>
        <p:grpSpPr>
          <a:xfrm>
            <a:off x="2635250" y="4500001"/>
            <a:ext cx="6251575" cy="391319"/>
            <a:chOff x="2635250" y="4500001"/>
            <a:chExt cx="6251575" cy="391319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EF2CF174-C11B-FBA3-BAFB-21F6387A5ABE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5861050" cy="0"/>
            </a:xfrm>
            <a:prstGeom prst="line">
              <a:avLst/>
            </a:prstGeom>
            <a:ln w="25400"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9825BDC-3B3D-EF05-D9FF-85315DC63593}"/>
                </a:ext>
              </a:extLst>
            </p:cNvPr>
            <p:cNvCxnSpPr>
              <a:cxnSpLocks/>
            </p:cNvCxnSpPr>
            <p:nvPr/>
          </p:nvCxnSpPr>
          <p:spPr>
            <a:xfrm>
              <a:off x="8496300" y="4515462"/>
              <a:ext cx="390525" cy="375858"/>
            </a:xfrm>
            <a:prstGeom prst="line">
              <a:avLst/>
            </a:prstGeom>
            <a:ln w="25400"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A014672-B15F-BE83-F02F-141321715D3B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635000" cy="0"/>
            </a:xfrm>
            <a:prstGeom prst="line">
              <a:avLst/>
            </a:prstGeom>
            <a:ln w="101600" cap="rnd">
              <a:solidFill>
                <a:schemeClr val="accent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2F2B6A6-1D29-6D1E-E37E-646E2FED61D5}"/>
              </a:ext>
            </a:extLst>
          </p:cNvPr>
          <p:cNvGrpSpPr/>
          <p:nvPr/>
        </p:nvGrpSpPr>
        <p:grpSpPr>
          <a:xfrm flipH="1">
            <a:off x="15503229" y="4500001"/>
            <a:ext cx="6251575" cy="391319"/>
            <a:chOff x="2635250" y="4500001"/>
            <a:chExt cx="6251575" cy="391319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ED4424A-0360-F7BC-E6BC-7B2995C6D63F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5861050" cy="0"/>
            </a:xfrm>
            <a:prstGeom prst="line">
              <a:avLst/>
            </a:prstGeom>
            <a:ln w="25400">
              <a:solidFill>
                <a:schemeClr val="accent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0EF04DC0-4F13-C3E8-B329-0416A4389D9B}"/>
                </a:ext>
              </a:extLst>
            </p:cNvPr>
            <p:cNvCxnSpPr>
              <a:cxnSpLocks/>
            </p:cNvCxnSpPr>
            <p:nvPr/>
          </p:nvCxnSpPr>
          <p:spPr>
            <a:xfrm>
              <a:off x="8496300" y="4515462"/>
              <a:ext cx="390525" cy="375858"/>
            </a:xfrm>
            <a:prstGeom prst="line">
              <a:avLst/>
            </a:prstGeom>
            <a:ln w="25400">
              <a:solidFill>
                <a:schemeClr val="accent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0897EFF9-7823-02B4-154F-E1AAF1077B30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635000" cy="0"/>
            </a:xfrm>
            <a:prstGeom prst="line">
              <a:avLst/>
            </a:prstGeom>
            <a:ln w="101600" cap="rnd">
              <a:solidFill>
                <a:schemeClr val="accent2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04065C5-84B2-CB25-46D3-EF2D45E188A4}"/>
              </a:ext>
            </a:extLst>
          </p:cNvPr>
          <p:cNvGrpSpPr/>
          <p:nvPr/>
        </p:nvGrpSpPr>
        <p:grpSpPr>
          <a:xfrm flipV="1">
            <a:off x="2635250" y="11546467"/>
            <a:ext cx="6251575" cy="391319"/>
            <a:chOff x="2635250" y="4500001"/>
            <a:chExt cx="6251575" cy="391319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27C5FD59-A599-823C-5CFF-21FED26CC81B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5861050" cy="0"/>
            </a:xfrm>
            <a:prstGeom prst="line">
              <a:avLst/>
            </a:prstGeom>
            <a:ln w="25400">
              <a:solidFill>
                <a:schemeClr val="accent6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F281333B-E65A-B8E6-B084-E2695CA6C5B3}"/>
                </a:ext>
              </a:extLst>
            </p:cNvPr>
            <p:cNvCxnSpPr>
              <a:cxnSpLocks/>
            </p:cNvCxnSpPr>
            <p:nvPr/>
          </p:nvCxnSpPr>
          <p:spPr>
            <a:xfrm>
              <a:off x="8496300" y="4515462"/>
              <a:ext cx="390525" cy="375858"/>
            </a:xfrm>
            <a:prstGeom prst="line">
              <a:avLst/>
            </a:prstGeom>
            <a:ln w="25400">
              <a:solidFill>
                <a:schemeClr val="accent6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C8D85692-D333-AAD7-6FDE-6EDE4A5883E3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635000" cy="0"/>
            </a:xfrm>
            <a:prstGeom prst="line">
              <a:avLst/>
            </a:prstGeom>
            <a:ln w="101600" cap="rnd">
              <a:solidFill>
                <a:schemeClr val="accent6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F63810EB-B312-706D-C092-0BFDAB186D37}"/>
              </a:ext>
            </a:extLst>
          </p:cNvPr>
          <p:cNvGrpSpPr/>
          <p:nvPr/>
        </p:nvGrpSpPr>
        <p:grpSpPr>
          <a:xfrm flipH="1" flipV="1">
            <a:off x="15503229" y="11546467"/>
            <a:ext cx="6251575" cy="391319"/>
            <a:chOff x="2635250" y="4500001"/>
            <a:chExt cx="6251575" cy="391319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3F568307-C3F7-9129-DBC9-566834C16ACF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5861050" cy="0"/>
            </a:xfrm>
            <a:prstGeom prst="line">
              <a:avLst/>
            </a:prstGeom>
            <a:ln w="25400">
              <a:solidFill>
                <a:schemeClr val="accent3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0CF587C0-5184-A154-88F2-CF33FE08DFF5}"/>
                </a:ext>
              </a:extLst>
            </p:cNvPr>
            <p:cNvCxnSpPr>
              <a:cxnSpLocks/>
            </p:cNvCxnSpPr>
            <p:nvPr/>
          </p:nvCxnSpPr>
          <p:spPr>
            <a:xfrm>
              <a:off x="8496300" y="4515462"/>
              <a:ext cx="390525" cy="375858"/>
            </a:xfrm>
            <a:prstGeom prst="line">
              <a:avLst/>
            </a:prstGeom>
            <a:ln w="25400">
              <a:solidFill>
                <a:schemeClr val="accent3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8B3E1420-AE1A-C2E7-D3E9-9AA5FDAB7B3D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635000" cy="0"/>
            </a:xfrm>
            <a:prstGeom prst="line">
              <a:avLst/>
            </a:prstGeom>
            <a:ln w="101600" cap="rnd">
              <a:solidFill>
                <a:schemeClr val="accent3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7B24BA15-0B0F-DD46-CD08-888A8084C548}"/>
              </a:ext>
            </a:extLst>
          </p:cNvPr>
          <p:cNvGrpSpPr/>
          <p:nvPr/>
        </p:nvGrpSpPr>
        <p:grpSpPr>
          <a:xfrm>
            <a:off x="8188899" y="4098170"/>
            <a:ext cx="7971570" cy="7971570"/>
            <a:chOff x="8188899" y="4009680"/>
            <a:chExt cx="7971570" cy="7971570"/>
          </a:xfrm>
          <a:solidFill>
            <a:schemeClr val="bg1">
              <a:lumMod val="85000"/>
            </a:schemeClr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C365D5D3-ACB2-252D-BDAB-A4E287E87DB8}"/>
                </a:ext>
              </a:extLst>
            </p:cNvPr>
            <p:cNvSpPr/>
            <p:nvPr/>
          </p:nvSpPr>
          <p:spPr>
            <a:xfrm rot="2700000">
              <a:off x="10416894" y="4009679"/>
              <a:ext cx="163405" cy="4619395"/>
            </a:xfrm>
            <a:custGeom>
              <a:avLst/>
              <a:gdLst>
                <a:gd name="csX0" fmla="*/ 1 w 163405"/>
                <a:gd name="csY0" fmla="*/ 0 h 4619395"/>
                <a:gd name="csX1" fmla="*/ 163405 w 163405"/>
                <a:gd name="csY1" fmla="*/ 163405 h 4619395"/>
                <a:gd name="csX2" fmla="*/ 163405 w 163405"/>
                <a:gd name="csY2" fmla="*/ 4455990 h 4619395"/>
                <a:gd name="csX3" fmla="*/ 0 w 163405"/>
                <a:gd name="csY3" fmla="*/ 4619395 h 4619395"/>
                <a:gd name="csX4" fmla="*/ 1 w 163405"/>
                <a:gd name="csY4" fmla="*/ 0 h 46193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63405" h="4619395">
                  <a:moveTo>
                    <a:pt x="1" y="0"/>
                  </a:moveTo>
                  <a:lnTo>
                    <a:pt x="163405" y="163405"/>
                  </a:lnTo>
                  <a:lnTo>
                    <a:pt x="163405" y="4455990"/>
                  </a:lnTo>
                  <a:lnTo>
                    <a:pt x="0" y="4619395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67A0144-E5BC-C74D-2D5E-C33AACA5733D}"/>
                </a:ext>
              </a:extLst>
            </p:cNvPr>
            <p:cNvSpPr/>
            <p:nvPr/>
          </p:nvSpPr>
          <p:spPr>
            <a:xfrm rot="2700000">
              <a:off x="11541077" y="6237674"/>
              <a:ext cx="4619394" cy="163405"/>
            </a:xfrm>
            <a:custGeom>
              <a:avLst/>
              <a:gdLst>
                <a:gd name="csX0" fmla="*/ 0 w 4619394"/>
                <a:gd name="csY0" fmla="*/ 0 h 163405"/>
                <a:gd name="csX1" fmla="*/ 4619394 w 4619394"/>
                <a:gd name="csY1" fmla="*/ 0 h 163405"/>
                <a:gd name="csX2" fmla="*/ 4455989 w 4619394"/>
                <a:gd name="csY2" fmla="*/ 163405 h 163405"/>
                <a:gd name="csX3" fmla="*/ 163405 w 4619394"/>
                <a:gd name="csY3" fmla="*/ 163405 h 163405"/>
                <a:gd name="csX4" fmla="*/ 0 w 4619394"/>
                <a:gd name="csY4" fmla="*/ 0 h 16340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619394" h="163405">
                  <a:moveTo>
                    <a:pt x="0" y="0"/>
                  </a:moveTo>
                  <a:lnTo>
                    <a:pt x="4619394" y="0"/>
                  </a:lnTo>
                  <a:lnTo>
                    <a:pt x="4455989" y="163405"/>
                  </a:lnTo>
                  <a:lnTo>
                    <a:pt x="163405" y="16340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CFE79A4-E123-B5C0-1A71-D6A210C35563}"/>
                </a:ext>
              </a:extLst>
            </p:cNvPr>
            <p:cNvSpPr/>
            <p:nvPr/>
          </p:nvSpPr>
          <p:spPr>
            <a:xfrm rot="2700000">
              <a:off x="8188902" y="9589852"/>
              <a:ext cx="4619391" cy="163406"/>
            </a:xfrm>
            <a:custGeom>
              <a:avLst/>
              <a:gdLst>
                <a:gd name="csX0" fmla="*/ 0 w 4619391"/>
                <a:gd name="csY0" fmla="*/ 163405 h 163406"/>
                <a:gd name="csX1" fmla="*/ 163405 w 4619391"/>
                <a:gd name="csY1" fmla="*/ 0 h 163406"/>
                <a:gd name="csX2" fmla="*/ 4455985 w 4619391"/>
                <a:gd name="csY2" fmla="*/ 0 h 163406"/>
                <a:gd name="csX3" fmla="*/ 4619391 w 4619391"/>
                <a:gd name="csY3" fmla="*/ 163406 h 163406"/>
                <a:gd name="csX4" fmla="*/ 0 w 4619391"/>
                <a:gd name="csY4" fmla="*/ 163405 h 16340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619391" h="163406">
                  <a:moveTo>
                    <a:pt x="0" y="163405"/>
                  </a:moveTo>
                  <a:lnTo>
                    <a:pt x="163405" y="0"/>
                  </a:lnTo>
                  <a:lnTo>
                    <a:pt x="4455985" y="0"/>
                  </a:lnTo>
                  <a:lnTo>
                    <a:pt x="4619391" y="163406"/>
                  </a:lnTo>
                  <a:lnTo>
                    <a:pt x="0" y="16340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F5E4977-2E1B-4293-18B4-6EA04532DFC2}"/>
                </a:ext>
              </a:extLst>
            </p:cNvPr>
            <p:cNvSpPr/>
            <p:nvPr/>
          </p:nvSpPr>
          <p:spPr>
            <a:xfrm rot="2700000">
              <a:off x="13769071" y="7361859"/>
              <a:ext cx="163405" cy="4619391"/>
            </a:xfrm>
            <a:custGeom>
              <a:avLst/>
              <a:gdLst>
                <a:gd name="csX0" fmla="*/ 0 w 163405"/>
                <a:gd name="csY0" fmla="*/ 163405 h 4619391"/>
                <a:gd name="csX1" fmla="*/ 163405 w 163405"/>
                <a:gd name="csY1" fmla="*/ 0 h 4619391"/>
                <a:gd name="csX2" fmla="*/ 163405 w 163405"/>
                <a:gd name="csY2" fmla="*/ 4619391 h 4619391"/>
                <a:gd name="csX3" fmla="*/ 0 w 163405"/>
                <a:gd name="csY3" fmla="*/ 4455986 h 4619391"/>
                <a:gd name="csX4" fmla="*/ 0 w 163405"/>
                <a:gd name="csY4" fmla="*/ 163405 h 461939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63405" h="4619391">
                  <a:moveTo>
                    <a:pt x="0" y="163405"/>
                  </a:moveTo>
                  <a:lnTo>
                    <a:pt x="163405" y="0"/>
                  </a:lnTo>
                  <a:lnTo>
                    <a:pt x="163405" y="4619391"/>
                  </a:lnTo>
                  <a:lnTo>
                    <a:pt x="0" y="4455986"/>
                  </a:lnTo>
                  <a:lnTo>
                    <a:pt x="0" y="16340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A35DB706-085D-C396-A82E-E3755F442AFC}"/>
              </a:ext>
            </a:extLst>
          </p:cNvPr>
          <p:cNvGrpSpPr/>
          <p:nvPr/>
        </p:nvGrpSpPr>
        <p:grpSpPr>
          <a:xfrm>
            <a:off x="7636537" y="3545810"/>
            <a:ext cx="9076295" cy="9076291"/>
            <a:chOff x="7636538" y="3457320"/>
            <a:chExt cx="9076295" cy="9076291"/>
          </a:xfrm>
          <a:solidFill>
            <a:schemeClr val="bg1"/>
          </a:solidFill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DBEC3C0E-4940-CF56-5377-A3D21B410FBD}"/>
                </a:ext>
              </a:extLst>
            </p:cNvPr>
            <p:cNvSpPr/>
            <p:nvPr/>
          </p:nvSpPr>
          <p:spPr>
            <a:xfrm rot="2700000">
              <a:off x="10181694" y="3457317"/>
              <a:ext cx="185270" cy="5275582"/>
            </a:xfrm>
            <a:custGeom>
              <a:avLst/>
              <a:gdLst>
                <a:gd name="csX0" fmla="*/ 0 w 185270"/>
                <a:gd name="csY0" fmla="*/ 0 h 5275582"/>
                <a:gd name="csX1" fmla="*/ 185270 w 185270"/>
                <a:gd name="csY1" fmla="*/ 185269 h 5275582"/>
                <a:gd name="csX2" fmla="*/ 185270 w 185270"/>
                <a:gd name="csY2" fmla="*/ 5090314 h 5275582"/>
                <a:gd name="csX3" fmla="*/ 1 w 185270"/>
                <a:gd name="csY3" fmla="*/ 5275582 h 5275582"/>
                <a:gd name="csX4" fmla="*/ 0 w 185270"/>
                <a:gd name="csY4" fmla="*/ 0 h 52755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85270" h="5275582">
                  <a:moveTo>
                    <a:pt x="0" y="0"/>
                  </a:moveTo>
                  <a:lnTo>
                    <a:pt x="185270" y="185269"/>
                  </a:lnTo>
                  <a:lnTo>
                    <a:pt x="185270" y="5090314"/>
                  </a:lnTo>
                  <a:lnTo>
                    <a:pt x="1" y="527558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DB3D089-FA85-B274-58BF-A46EA09D4C94}"/>
                </a:ext>
              </a:extLst>
            </p:cNvPr>
            <p:cNvSpPr/>
            <p:nvPr/>
          </p:nvSpPr>
          <p:spPr>
            <a:xfrm rot="2700000">
              <a:off x="11437250" y="6002475"/>
              <a:ext cx="5275580" cy="185270"/>
            </a:xfrm>
            <a:custGeom>
              <a:avLst/>
              <a:gdLst>
                <a:gd name="csX0" fmla="*/ 0 w 5275580"/>
                <a:gd name="csY0" fmla="*/ 0 h 185270"/>
                <a:gd name="csX1" fmla="*/ 5275580 w 5275580"/>
                <a:gd name="csY1" fmla="*/ 0 h 185270"/>
                <a:gd name="csX2" fmla="*/ 5090311 w 5275580"/>
                <a:gd name="csY2" fmla="*/ 185269 h 185270"/>
                <a:gd name="csX3" fmla="*/ 185269 w 5275580"/>
                <a:gd name="csY3" fmla="*/ 185270 h 185270"/>
                <a:gd name="csX4" fmla="*/ 0 w 5275580"/>
                <a:gd name="csY4" fmla="*/ 0 h 18527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275580" h="185270">
                  <a:moveTo>
                    <a:pt x="0" y="0"/>
                  </a:moveTo>
                  <a:lnTo>
                    <a:pt x="5275580" y="0"/>
                  </a:lnTo>
                  <a:lnTo>
                    <a:pt x="5090311" y="185269"/>
                  </a:lnTo>
                  <a:lnTo>
                    <a:pt x="185269" y="18527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B9DF54B0-6B90-ADE9-CFA5-52E89FCF19DE}"/>
                </a:ext>
              </a:extLst>
            </p:cNvPr>
            <p:cNvSpPr/>
            <p:nvPr/>
          </p:nvSpPr>
          <p:spPr>
            <a:xfrm rot="2700000">
              <a:off x="7636541" y="9803187"/>
              <a:ext cx="5275578" cy="185269"/>
            </a:xfrm>
            <a:custGeom>
              <a:avLst/>
              <a:gdLst>
                <a:gd name="csX0" fmla="*/ 0 w 5275578"/>
                <a:gd name="csY0" fmla="*/ 185269 h 185269"/>
                <a:gd name="csX1" fmla="*/ 185268 w 5275578"/>
                <a:gd name="csY1" fmla="*/ 1 h 185269"/>
                <a:gd name="csX2" fmla="*/ 5090309 w 5275578"/>
                <a:gd name="csY2" fmla="*/ 0 h 185269"/>
                <a:gd name="csX3" fmla="*/ 5275578 w 5275578"/>
                <a:gd name="csY3" fmla="*/ 185269 h 185269"/>
                <a:gd name="csX4" fmla="*/ 0 w 5275578"/>
                <a:gd name="csY4" fmla="*/ 185269 h 1852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275578" h="185269">
                  <a:moveTo>
                    <a:pt x="0" y="185269"/>
                  </a:moveTo>
                  <a:lnTo>
                    <a:pt x="185268" y="1"/>
                  </a:lnTo>
                  <a:lnTo>
                    <a:pt x="5090309" y="0"/>
                  </a:lnTo>
                  <a:lnTo>
                    <a:pt x="5275578" y="185269"/>
                  </a:lnTo>
                  <a:lnTo>
                    <a:pt x="0" y="18526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F930D15-9C2E-7BDE-A3C5-80C56A7BEF8B}"/>
                </a:ext>
              </a:extLst>
            </p:cNvPr>
            <p:cNvSpPr/>
            <p:nvPr/>
          </p:nvSpPr>
          <p:spPr>
            <a:xfrm rot="2700000">
              <a:off x="13982408" y="7258032"/>
              <a:ext cx="185269" cy="5275581"/>
            </a:xfrm>
            <a:custGeom>
              <a:avLst/>
              <a:gdLst>
                <a:gd name="csX0" fmla="*/ 0 w 185269"/>
                <a:gd name="csY0" fmla="*/ 185269 h 5275581"/>
                <a:gd name="csX1" fmla="*/ 185269 w 185269"/>
                <a:gd name="csY1" fmla="*/ 0 h 5275581"/>
                <a:gd name="csX2" fmla="*/ 185269 w 185269"/>
                <a:gd name="csY2" fmla="*/ 5275581 h 5275581"/>
                <a:gd name="csX3" fmla="*/ 0 w 185269"/>
                <a:gd name="csY3" fmla="*/ 5090312 h 5275581"/>
                <a:gd name="csX4" fmla="*/ 0 w 185269"/>
                <a:gd name="csY4" fmla="*/ 185269 h 527558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85269" h="5275581">
                  <a:moveTo>
                    <a:pt x="0" y="185269"/>
                  </a:moveTo>
                  <a:lnTo>
                    <a:pt x="185269" y="0"/>
                  </a:lnTo>
                  <a:lnTo>
                    <a:pt x="185269" y="5275581"/>
                  </a:lnTo>
                  <a:lnTo>
                    <a:pt x="0" y="5090312"/>
                  </a:lnTo>
                  <a:lnTo>
                    <a:pt x="0" y="18526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25F5D308-75DB-73FB-9E14-628B80D93364}"/>
              </a:ext>
            </a:extLst>
          </p:cNvPr>
          <p:cNvGrpSpPr/>
          <p:nvPr/>
        </p:nvGrpSpPr>
        <p:grpSpPr>
          <a:xfrm>
            <a:off x="7026606" y="2935877"/>
            <a:ext cx="10296157" cy="10296156"/>
            <a:chOff x="7026606" y="2847386"/>
            <a:chExt cx="10296157" cy="10296156"/>
          </a:xfrm>
          <a:solidFill>
            <a:schemeClr val="bg1">
              <a:lumMod val="85000"/>
            </a:schemeClr>
          </a:solidFill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C12AE44-1DD0-A061-96D8-EACC1EBD6F4D}"/>
                </a:ext>
              </a:extLst>
            </p:cNvPr>
            <p:cNvSpPr/>
            <p:nvPr/>
          </p:nvSpPr>
          <p:spPr>
            <a:xfrm rot="2700000">
              <a:off x="9921981" y="2847384"/>
              <a:ext cx="209413" cy="6000164"/>
            </a:xfrm>
            <a:custGeom>
              <a:avLst/>
              <a:gdLst>
                <a:gd name="csX0" fmla="*/ 0 w 209413"/>
                <a:gd name="csY0" fmla="*/ 0 h 6000164"/>
                <a:gd name="csX1" fmla="*/ 209412 w 209413"/>
                <a:gd name="csY1" fmla="*/ 209412 h 6000164"/>
                <a:gd name="csX2" fmla="*/ 209413 w 209413"/>
                <a:gd name="csY2" fmla="*/ 5790752 h 6000164"/>
                <a:gd name="csX3" fmla="*/ 1 w 209413"/>
                <a:gd name="csY3" fmla="*/ 6000164 h 6000164"/>
                <a:gd name="csX4" fmla="*/ 0 w 209413"/>
                <a:gd name="csY4" fmla="*/ 0 h 60001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9413" h="6000164">
                  <a:moveTo>
                    <a:pt x="0" y="0"/>
                  </a:moveTo>
                  <a:lnTo>
                    <a:pt x="209412" y="209412"/>
                  </a:lnTo>
                  <a:lnTo>
                    <a:pt x="209413" y="5790752"/>
                  </a:lnTo>
                  <a:lnTo>
                    <a:pt x="1" y="600016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7F6CF6EF-E4A7-B742-CEDF-D2CFD10355B2}"/>
                </a:ext>
              </a:extLst>
            </p:cNvPr>
            <p:cNvSpPr/>
            <p:nvPr/>
          </p:nvSpPr>
          <p:spPr>
            <a:xfrm rot="2700000">
              <a:off x="11322602" y="5742761"/>
              <a:ext cx="6000162" cy="209412"/>
            </a:xfrm>
            <a:custGeom>
              <a:avLst/>
              <a:gdLst>
                <a:gd name="csX0" fmla="*/ 0 w 6000162"/>
                <a:gd name="csY0" fmla="*/ 0 h 209412"/>
                <a:gd name="csX1" fmla="*/ 6000162 w 6000162"/>
                <a:gd name="csY1" fmla="*/ 0 h 209412"/>
                <a:gd name="csX2" fmla="*/ 5790750 w 6000162"/>
                <a:gd name="csY2" fmla="*/ 209412 h 209412"/>
                <a:gd name="csX3" fmla="*/ 209412 w 6000162"/>
                <a:gd name="csY3" fmla="*/ 209412 h 209412"/>
                <a:gd name="csX4" fmla="*/ 0 w 6000162"/>
                <a:gd name="csY4" fmla="*/ 0 h 20941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6000162" h="209412">
                  <a:moveTo>
                    <a:pt x="0" y="0"/>
                  </a:moveTo>
                  <a:lnTo>
                    <a:pt x="6000162" y="0"/>
                  </a:lnTo>
                  <a:lnTo>
                    <a:pt x="5790750" y="209412"/>
                  </a:lnTo>
                  <a:lnTo>
                    <a:pt x="209412" y="20941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D3B7B73-CC83-7934-7377-1FEE11E26116}"/>
                </a:ext>
              </a:extLst>
            </p:cNvPr>
            <p:cNvSpPr/>
            <p:nvPr/>
          </p:nvSpPr>
          <p:spPr>
            <a:xfrm rot="2700000">
              <a:off x="7026607" y="10038757"/>
              <a:ext cx="6000159" cy="209412"/>
            </a:xfrm>
            <a:custGeom>
              <a:avLst/>
              <a:gdLst>
                <a:gd name="csX0" fmla="*/ 0 w 6000159"/>
                <a:gd name="csY0" fmla="*/ 209412 h 209412"/>
                <a:gd name="csX1" fmla="*/ 209412 w 6000159"/>
                <a:gd name="csY1" fmla="*/ 0 h 209412"/>
                <a:gd name="csX2" fmla="*/ 5790748 w 6000159"/>
                <a:gd name="csY2" fmla="*/ 0 h 209412"/>
                <a:gd name="csX3" fmla="*/ 6000159 w 6000159"/>
                <a:gd name="csY3" fmla="*/ 209411 h 209412"/>
                <a:gd name="csX4" fmla="*/ 0 w 6000159"/>
                <a:gd name="csY4" fmla="*/ 209412 h 20941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6000159" h="209412">
                  <a:moveTo>
                    <a:pt x="0" y="209412"/>
                  </a:moveTo>
                  <a:lnTo>
                    <a:pt x="209412" y="0"/>
                  </a:lnTo>
                  <a:lnTo>
                    <a:pt x="5790748" y="0"/>
                  </a:lnTo>
                  <a:lnTo>
                    <a:pt x="6000159" y="209411"/>
                  </a:lnTo>
                  <a:lnTo>
                    <a:pt x="0" y="20941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9D6A75C0-C30F-2443-7C14-AD7A437F422E}"/>
                </a:ext>
              </a:extLst>
            </p:cNvPr>
            <p:cNvSpPr/>
            <p:nvPr/>
          </p:nvSpPr>
          <p:spPr>
            <a:xfrm rot="2700000">
              <a:off x="14217977" y="7143384"/>
              <a:ext cx="209412" cy="6000161"/>
            </a:xfrm>
            <a:custGeom>
              <a:avLst/>
              <a:gdLst>
                <a:gd name="csX0" fmla="*/ 0 w 209412"/>
                <a:gd name="csY0" fmla="*/ 209412 h 6000161"/>
                <a:gd name="csX1" fmla="*/ 209412 w 209412"/>
                <a:gd name="csY1" fmla="*/ 0 h 6000161"/>
                <a:gd name="csX2" fmla="*/ 209412 w 209412"/>
                <a:gd name="csY2" fmla="*/ 6000161 h 6000161"/>
                <a:gd name="csX3" fmla="*/ 0 w 209412"/>
                <a:gd name="csY3" fmla="*/ 5790750 h 6000161"/>
                <a:gd name="csX4" fmla="*/ 0 w 209412"/>
                <a:gd name="csY4" fmla="*/ 209412 h 600016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9412" h="6000161">
                  <a:moveTo>
                    <a:pt x="0" y="209412"/>
                  </a:moveTo>
                  <a:lnTo>
                    <a:pt x="209412" y="0"/>
                  </a:lnTo>
                  <a:lnTo>
                    <a:pt x="209412" y="6000161"/>
                  </a:lnTo>
                  <a:lnTo>
                    <a:pt x="0" y="5790750"/>
                  </a:lnTo>
                  <a:lnTo>
                    <a:pt x="0" y="20941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67" name="Pentagon 66">
            <a:extLst>
              <a:ext uri="{FF2B5EF4-FFF2-40B4-BE49-F238E27FC236}">
                <a16:creationId xmlns:a16="http://schemas.microsoft.com/office/drawing/2014/main" id="{FE1E0113-FF0D-D623-BD47-26EA3DC82EE5}"/>
              </a:ext>
            </a:extLst>
          </p:cNvPr>
          <p:cNvSpPr/>
          <p:nvPr/>
        </p:nvSpPr>
        <p:spPr>
          <a:xfrm rot="18900000">
            <a:off x="8065779" y="4218460"/>
            <a:ext cx="3800894" cy="3619898"/>
          </a:xfrm>
          <a:prstGeom prst="pentagon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C2C97D3-2DDF-FC41-7119-35DAD3BDA91A}"/>
              </a:ext>
            </a:extLst>
          </p:cNvPr>
          <p:cNvSpPr txBox="1"/>
          <p:nvPr/>
        </p:nvSpPr>
        <p:spPr>
          <a:xfrm rot="18900000">
            <a:off x="9664856" y="6474234"/>
            <a:ext cx="180216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</a:rPr>
              <a:t>STRENGTHS</a:t>
            </a:r>
          </a:p>
        </p:txBody>
      </p:sp>
      <p:pic>
        <p:nvPicPr>
          <p:cNvPr id="69" name="Graphic 68">
            <a:extLst>
              <a:ext uri="{FF2B5EF4-FFF2-40B4-BE49-F238E27FC236}">
                <a16:creationId xmlns:a16="http://schemas.microsoft.com/office/drawing/2014/main" id="{191E2721-7F88-04C2-6EC1-D778DB3F44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8900000">
            <a:off x="9417586" y="5479769"/>
            <a:ext cx="1097280" cy="1097280"/>
          </a:xfrm>
          <a:prstGeom prst="rect">
            <a:avLst/>
          </a:prstGeom>
        </p:spPr>
      </p:pic>
      <p:sp>
        <p:nvSpPr>
          <p:cNvPr id="70" name="Pentagon 69">
            <a:extLst>
              <a:ext uri="{FF2B5EF4-FFF2-40B4-BE49-F238E27FC236}">
                <a16:creationId xmlns:a16="http://schemas.microsoft.com/office/drawing/2014/main" id="{649AFBF2-3DA6-B8C9-825E-56AB6734FFE5}"/>
              </a:ext>
            </a:extLst>
          </p:cNvPr>
          <p:cNvSpPr/>
          <p:nvPr/>
        </p:nvSpPr>
        <p:spPr>
          <a:xfrm rot="8100000">
            <a:off x="12482696" y="8624521"/>
            <a:ext cx="3800894" cy="3619898"/>
          </a:xfrm>
          <a:prstGeom prst="pentagon">
            <a:avLst/>
          </a:prstGeom>
          <a:solidFill>
            <a:schemeClr val="accent3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DEF6B16-ED6B-A420-DFBA-5FDD1E517A71}"/>
              </a:ext>
            </a:extLst>
          </p:cNvPr>
          <p:cNvSpPr txBox="1"/>
          <p:nvPr/>
        </p:nvSpPr>
        <p:spPr>
          <a:xfrm rot="18900000">
            <a:off x="12882345" y="9680868"/>
            <a:ext cx="180216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</a:rPr>
              <a:t>THREATS</a:t>
            </a:r>
          </a:p>
        </p:txBody>
      </p:sp>
      <p:pic>
        <p:nvPicPr>
          <p:cNvPr id="72" name="Graphic 71">
            <a:extLst>
              <a:ext uri="{FF2B5EF4-FFF2-40B4-BE49-F238E27FC236}">
                <a16:creationId xmlns:a16="http://schemas.microsoft.com/office/drawing/2014/main" id="{910CE452-CEA0-6684-58E9-924C4AD8EB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8900000">
            <a:off x="13834503" y="9885830"/>
            <a:ext cx="1097280" cy="1097280"/>
          </a:xfrm>
          <a:prstGeom prst="rect">
            <a:avLst/>
          </a:prstGeom>
        </p:spPr>
      </p:pic>
      <p:sp>
        <p:nvSpPr>
          <p:cNvPr id="73" name="Pentagon 72">
            <a:extLst>
              <a:ext uri="{FF2B5EF4-FFF2-40B4-BE49-F238E27FC236}">
                <a16:creationId xmlns:a16="http://schemas.microsoft.com/office/drawing/2014/main" id="{3A09D25B-04B7-39F8-988A-61301289F731}"/>
              </a:ext>
            </a:extLst>
          </p:cNvPr>
          <p:cNvSpPr/>
          <p:nvPr/>
        </p:nvSpPr>
        <p:spPr>
          <a:xfrm rot="13500000">
            <a:off x="8081755" y="8624521"/>
            <a:ext cx="3800894" cy="3619898"/>
          </a:xfrm>
          <a:prstGeom prst="pentagon">
            <a:avLst/>
          </a:prstGeom>
          <a:solidFill>
            <a:schemeClr val="accent6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3E874CD-2DD4-168A-B043-B23CFC375EDE}"/>
              </a:ext>
            </a:extLst>
          </p:cNvPr>
          <p:cNvSpPr txBox="1"/>
          <p:nvPr/>
        </p:nvSpPr>
        <p:spPr>
          <a:xfrm rot="2700000">
            <a:off x="9680832" y="9680868"/>
            <a:ext cx="180216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</a:rPr>
              <a:t>OPPORTUNITIES</a:t>
            </a:r>
          </a:p>
        </p:txBody>
      </p:sp>
      <p:pic>
        <p:nvPicPr>
          <p:cNvPr id="75" name="Graphic 74">
            <a:extLst>
              <a:ext uri="{FF2B5EF4-FFF2-40B4-BE49-F238E27FC236}">
                <a16:creationId xmlns:a16="http://schemas.microsoft.com/office/drawing/2014/main" id="{5B9206F7-7863-CD52-AFA7-C3003287EC3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700000">
            <a:off x="9433562" y="9885830"/>
            <a:ext cx="1097280" cy="1097280"/>
          </a:xfrm>
          <a:prstGeom prst="rect">
            <a:avLst/>
          </a:prstGeom>
        </p:spPr>
      </p:pic>
      <p:sp>
        <p:nvSpPr>
          <p:cNvPr id="76" name="Pentagon 75">
            <a:extLst>
              <a:ext uri="{FF2B5EF4-FFF2-40B4-BE49-F238E27FC236}">
                <a16:creationId xmlns:a16="http://schemas.microsoft.com/office/drawing/2014/main" id="{55FEBEC8-71CB-629F-4752-A822A4A029F4}"/>
              </a:ext>
            </a:extLst>
          </p:cNvPr>
          <p:cNvSpPr/>
          <p:nvPr/>
        </p:nvSpPr>
        <p:spPr>
          <a:xfrm rot="2700000">
            <a:off x="12482696" y="4218460"/>
            <a:ext cx="3800894" cy="3619898"/>
          </a:xfrm>
          <a:prstGeom prst="pentagon">
            <a:avLst/>
          </a:prstGeom>
          <a:solidFill>
            <a:schemeClr val="accent2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752E3C6F-83FA-3764-1EC4-A3B178B59627}"/>
              </a:ext>
            </a:extLst>
          </p:cNvPr>
          <p:cNvSpPr txBox="1"/>
          <p:nvPr/>
        </p:nvSpPr>
        <p:spPr>
          <a:xfrm rot="2700000">
            <a:off x="12882345" y="6474234"/>
            <a:ext cx="180216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</a:rPr>
              <a:t>WEAKNESSES</a:t>
            </a:r>
          </a:p>
        </p:txBody>
      </p:sp>
      <p:pic>
        <p:nvPicPr>
          <p:cNvPr id="78" name="Graphic 77">
            <a:extLst>
              <a:ext uri="{FF2B5EF4-FFF2-40B4-BE49-F238E27FC236}">
                <a16:creationId xmlns:a16="http://schemas.microsoft.com/office/drawing/2014/main" id="{3218893E-62A6-F33D-7B8E-EDAA3ED017F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2700000">
            <a:off x="13834503" y="5479769"/>
            <a:ext cx="1097280" cy="1097280"/>
          </a:xfrm>
          <a:prstGeom prst="rect">
            <a:avLst/>
          </a:prstGeom>
        </p:spPr>
      </p:pic>
      <p:sp>
        <p:nvSpPr>
          <p:cNvPr id="79" name="TextBox 78">
            <a:extLst>
              <a:ext uri="{FF2B5EF4-FFF2-40B4-BE49-F238E27FC236}">
                <a16:creationId xmlns:a16="http://schemas.microsoft.com/office/drawing/2014/main" id="{261AB74B-7552-9BDF-6A35-8E92991E3DD9}"/>
              </a:ext>
            </a:extLst>
          </p:cNvPr>
          <p:cNvSpPr txBox="1"/>
          <p:nvPr/>
        </p:nvSpPr>
        <p:spPr>
          <a:xfrm>
            <a:off x="18399032" y="3765850"/>
            <a:ext cx="3463077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200" b="1" dirty="0">
                <a:solidFill>
                  <a:schemeClr val="tx2"/>
                </a:solidFill>
                <a:latin typeface="+mj-lt"/>
              </a:rPr>
              <a:t>WEAKNESSES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1A786EB7-CB8A-FB4C-6328-6C7CC7A572F0}"/>
              </a:ext>
            </a:extLst>
          </p:cNvPr>
          <p:cNvSpPr txBox="1"/>
          <p:nvPr/>
        </p:nvSpPr>
        <p:spPr>
          <a:xfrm>
            <a:off x="17318479" y="4808664"/>
            <a:ext cx="45436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Nguồn vốn hạn chế.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Thiếu thương hiệu mạnh.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Phụ thuộc vào nhân sự chủ chốt.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Quy trình nội bộ chưa tối ưu.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94F0EF7-1CF1-4F6F-F007-ECD61F71C2F1}"/>
              </a:ext>
            </a:extLst>
          </p:cNvPr>
          <p:cNvSpPr txBox="1"/>
          <p:nvPr/>
        </p:nvSpPr>
        <p:spPr>
          <a:xfrm>
            <a:off x="2521891" y="3765851"/>
            <a:ext cx="3072750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+mj-lt"/>
              </a:rPr>
              <a:t>STRENGTHS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41DF88E-CA4C-648B-F298-285107C09ED5}"/>
              </a:ext>
            </a:extLst>
          </p:cNvPr>
          <p:cNvSpPr txBox="1"/>
          <p:nvPr/>
        </p:nvSpPr>
        <p:spPr>
          <a:xfrm>
            <a:off x="2521891" y="4808664"/>
            <a:ext cx="4543630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000" dirty="0">
                <a:solidFill>
                  <a:schemeClr val="tx2"/>
                </a:solidFill>
              </a:rPr>
              <a:t>Công </a:t>
            </a:r>
            <a:r>
              <a:rPr lang="en-US" altLang="en-US" sz="2000" dirty="0" err="1">
                <a:solidFill>
                  <a:schemeClr val="tx2"/>
                </a:solidFill>
              </a:rPr>
              <a:t>nghệ</a:t>
            </a:r>
            <a:r>
              <a:rPr lang="en-US" altLang="en-US" sz="2000" dirty="0">
                <a:solidFill>
                  <a:schemeClr val="tx2"/>
                </a:solidFill>
              </a:rPr>
              <a:t> AI </a:t>
            </a:r>
            <a:r>
              <a:rPr lang="en-US" altLang="en-US" sz="2000" dirty="0" err="1">
                <a:solidFill>
                  <a:schemeClr val="tx2"/>
                </a:solidFill>
              </a:rPr>
              <a:t>tiên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tiến</a:t>
            </a:r>
            <a:r>
              <a:rPr lang="en-US" altLang="en-US" sz="2000" dirty="0">
                <a:solidFill>
                  <a:schemeClr val="tx2"/>
                </a:solidFill>
              </a:rPr>
              <a:t>, </a:t>
            </a:r>
            <a:r>
              <a:rPr lang="en-US" altLang="en-US" sz="2000" dirty="0" err="1">
                <a:solidFill>
                  <a:schemeClr val="tx2"/>
                </a:solidFill>
              </a:rPr>
              <a:t>độc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quyền</a:t>
            </a:r>
            <a:r>
              <a:rPr lang="en-US" altLang="en-US" sz="2000" dirty="0">
                <a:solidFill>
                  <a:schemeClr val="tx2"/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000" dirty="0" err="1">
                <a:solidFill>
                  <a:schemeClr val="tx2"/>
                </a:solidFill>
              </a:rPr>
              <a:t>Đội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ngũ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kỹ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thuật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giỏi</a:t>
            </a:r>
            <a:r>
              <a:rPr lang="en-US" altLang="en-US" sz="2000" dirty="0">
                <a:solidFill>
                  <a:schemeClr val="tx2"/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000" dirty="0" err="1">
                <a:solidFill>
                  <a:schemeClr val="tx2"/>
                </a:solidFill>
              </a:rPr>
              <a:t>Khả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năng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mở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rộng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sản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phẩm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linh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hoạt</a:t>
            </a:r>
            <a:r>
              <a:rPr lang="en-US" altLang="en-US" sz="2000" dirty="0">
                <a:solidFill>
                  <a:schemeClr val="tx2"/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000" dirty="0" err="1">
                <a:solidFill>
                  <a:schemeClr val="tx2"/>
                </a:solidFill>
              </a:rPr>
              <a:t>Phản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ứng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nhanh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với</a:t>
            </a:r>
            <a:r>
              <a:rPr lang="en-US" altLang="en-US" sz="2000" dirty="0">
                <a:solidFill>
                  <a:schemeClr val="tx2"/>
                </a:solidFill>
              </a:rPr>
              <a:t> xu </a:t>
            </a:r>
            <a:r>
              <a:rPr lang="en-US" altLang="en-US" sz="2000" dirty="0" err="1">
                <a:solidFill>
                  <a:schemeClr val="tx2"/>
                </a:solidFill>
              </a:rPr>
              <a:t>hướng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mới</a:t>
            </a:r>
            <a:r>
              <a:rPr lang="en-US" altLang="en-US" sz="20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EE8236E4-E016-4C1D-129D-E432F2FC2A55}"/>
              </a:ext>
            </a:extLst>
          </p:cNvPr>
          <p:cNvSpPr txBox="1"/>
          <p:nvPr/>
        </p:nvSpPr>
        <p:spPr>
          <a:xfrm>
            <a:off x="18399032" y="12131510"/>
            <a:ext cx="3463077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200" b="1" dirty="0">
                <a:solidFill>
                  <a:schemeClr val="tx2"/>
                </a:solidFill>
                <a:latin typeface="+mj-lt"/>
              </a:rPr>
              <a:t>THREATS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8AB56760-B73A-316B-3992-12B9D1B74A4A}"/>
              </a:ext>
            </a:extLst>
          </p:cNvPr>
          <p:cNvSpPr txBox="1"/>
          <p:nvPr/>
        </p:nvSpPr>
        <p:spPr>
          <a:xfrm>
            <a:off x="2521890" y="12131510"/>
            <a:ext cx="379526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+mj-lt"/>
              </a:rPr>
              <a:t>OPPORTUNITIES</a:t>
            </a:r>
          </a:p>
        </p:txBody>
      </p:sp>
      <p:sp>
        <p:nvSpPr>
          <p:cNvPr id="85" name="!!MainTitle1">
            <a:extLst>
              <a:ext uri="{FF2B5EF4-FFF2-40B4-BE49-F238E27FC236}">
                <a16:creationId xmlns:a16="http://schemas.microsoft.com/office/drawing/2014/main" id="{6ED7DCF6-D944-78C8-DA48-9BDB3FF26F49}"/>
              </a:ext>
            </a:extLst>
          </p:cNvPr>
          <p:cNvSpPr txBox="1"/>
          <p:nvPr/>
        </p:nvSpPr>
        <p:spPr>
          <a:xfrm>
            <a:off x="8390225" y="1037172"/>
            <a:ext cx="760355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S.W.O.T</a:t>
            </a:r>
            <a:r>
              <a:rPr lang="en-US" sz="7500" b="1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Analysis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6" name="!!SubTitle">
            <a:extLst>
              <a:ext uri="{FF2B5EF4-FFF2-40B4-BE49-F238E27FC236}">
                <a16:creationId xmlns:a16="http://schemas.microsoft.com/office/drawing/2014/main" id="{3740633F-3327-2527-2553-77EEFD9C2DE4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ysClr val="windowText" lastClr="000000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ysClr val="windowText" lastClr="000000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500" dirty="0">
                <a:solidFill>
                  <a:sysClr val="windowText" lastClr="000000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E02D8476-2963-E510-7707-771C9C814FA9}"/>
              </a:ext>
            </a:extLst>
          </p:cNvPr>
          <p:cNvSpPr>
            <a:spLocks/>
          </p:cNvSpPr>
          <p:nvPr/>
        </p:nvSpPr>
        <p:spPr bwMode="auto">
          <a:xfrm>
            <a:off x="11504264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179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44E6D59F-5618-AE33-70FE-1F6A757C91A1}"/>
              </a:ext>
            </a:extLst>
          </p:cNvPr>
          <p:cNvGrpSpPr/>
          <p:nvPr/>
        </p:nvGrpSpPr>
        <p:grpSpPr>
          <a:xfrm>
            <a:off x="11112903" y="7223962"/>
            <a:ext cx="2123563" cy="2014953"/>
            <a:chOff x="11119540" y="6949107"/>
            <a:chExt cx="2123563" cy="2014953"/>
          </a:xfrm>
        </p:grpSpPr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CDC26504-8059-50BA-289F-E036A4AEDDFA}"/>
                </a:ext>
              </a:extLst>
            </p:cNvPr>
            <p:cNvSpPr txBox="1"/>
            <p:nvPr/>
          </p:nvSpPr>
          <p:spPr>
            <a:xfrm>
              <a:off x="11119540" y="6949107"/>
              <a:ext cx="1038072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>
                      <a:lumMod val="75000"/>
                    </a:schemeClr>
                  </a:solidFill>
                  <a:latin typeface="+mj-lt"/>
                </a:rPr>
                <a:t>S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471AEC63-3681-4595-AD14-9E17256A325F}"/>
                </a:ext>
              </a:extLst>
            </p:cNvPr>
            <p:cNvSpPr txBox="1"/>
            <p:nvPr/>
          </p:nvSpPr>
          <p:spPr>
            <a:xfrm>
              <a:off x="12205031" y="6949107"/>
              <a:ext cx="1038072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>
                      <a:lumMod val="75000"/>
                    </a:schemeClr>
                  </a:solidFill>
                  <a:latin typeface="+mj-lt"/>
                </a:rPr>
                <a:t>W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5CC0A20C-EFE5-5314-DF6E-9C82633F74AA}"/>
                </a:ext>
              </a:extLst>
            </p:cNvPr>
            <p:cNvSpPr txBox="1"/>
            <p:nvPr/>
          </p:nvSpPr>
          <p:spPr>
            <a:xfrm>
              <a:off x="11119540" y="8040730"/>
              <a:ext cx="1038072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>
                      <a:lumMod val="75000"/>
                    </a:schemeClr>
                  </a:solidFill>
                  <a:latin typeface="+mj-lt"/>
                </a:rPr>
                <a:t>O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7750D298-4CE5-5929-F2DF-1F3D264924F1}"/>
                </a:ext>
              </a:extLst>
            </p:cNvPr>
            <p:cNvSpPr txBox="1"/>
            <p:nvPr/>
          </p:nvSpPr>
          <p:spPr>
            <a:xfrm>
              <a:off x="12205031" y="8040730"/>
              <a:ext cx="1038072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>
                      <a:lumMod val="75000"/>
                    </a:schemeClr>
                  </a:solidFill>
                  <a:latin typeface="+mj-lt"/>
                </a:rPr>
                <a:t>T</a:t>
              </a: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E73774E5-508F-5DAC-A3C4-FBD7846B1500}"/>
              </a:ext>
            </a:extLst>
          </p:cNvPr>
          <p:cNvGrpSpPr/>
          <p:nvPr/>
        </p:nvGrpSpPr>
        <p:grpSpPr>
          <a:xfrm>
            <a:off x="11317346" y="7374101"/>
            <a:ext cx="1714677" cy="1714677"/>
            <a:chOff x="11520669" y="7090709"/>
            <a:chExt cx="1714677" cy="1714677"/>
          </a:xfrm>
        </p:grpSpPr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9DA67942-D824-B608-B26E-B71915937311}"/>
                </a:ext>
              </a:extLst>
            </p:cNvPr>
            <p:cNvCxnSpPr>
              <a:cxnSpLocks/>
            </p:cNvCxnSpPr>
            <p:nvPr/>
          </p:nvCxnSpPr>
          <p:spPr>
            <a:xfrm>
              <a:off x="12378008" y="7090709"/>
              <a:ext cx="0" cy="1714677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67533BFD-C884-E384-0DE6-EF038F9E5CF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2378008" y="7090709"/>
              <a:ext cx="0" cy="1714677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5859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prism dir="d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9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2" dur="1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3" dur="1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3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6" dur="1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7" dur="1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6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0" dur="1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1" dur="1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4" dur="1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5" dur="1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2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2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2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2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8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19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2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1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/>
          <p:bldP spid="35" grpId="0"/>
          <p:bldP spid="67" grpId="0" animBg="1"/>
          <p:bldP spid="68" grpId="0"/>
          <p:bldP spid="70" grpId="0" animBg="1"/>
          <p:bldP spid="71" grpId="0"/>
          <p:bldP spid="73" grpId="0" animBg="1"/>
          <p:bldP spid="74" grpId="0"/>
          <p:bldP spid="76" grpId="0" animBg="1"/>
          <p:bldP spid="77" grpId="0"/>
          <p:bldP spid="79" grpId="0"/>
          <p:bldP spid="80" grpId="0"/>
          <p:bldP spid="81" grpId="0"/>
          <p:bldP spid="82" grpId="0"/>
          <p:bldP spid="83" grpId="0"/>
          <p:bldP spid="84" grpId="0"/>
          <p:bldP spid="8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2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2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2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2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8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19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2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1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/>
          <p:bldP spid="35" grpId="0"/>
          <p:bldP spid="67" grpId="0" animBg="1"/>
          <p:bldP spid="68" grpId="0"/>
          <p:bldP spid="70" grpId="0" animBg="1"/>
          <p:bldP spid="71" grpId="0"/>
          <p:bldP spid="73" grpId="0" animBg="1"/>
          <p:bldP spid="74" grpId="0"/>
          <p:bldP spid="76" grpId="0" animBg="1"/>
          <p:bldP spid="77" grpId="0"/>
          <p:bldP spid="79" grpId="0"/>
          <p:bldP spid="80" grpId="0"/>
          <p:bldP spid="81" grpId="0"/>
          <p:bldP spid="82" grpId="0"/>
          <p:bldP spid="83" grpId="0"/>
          <p:bldP spid="84" grpId="0"/>
          <p:bldP spid="86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Box 95">
            <a:extLst>
              <a:ext uri="{FF2B5EF4-FFF2-40B4-BE49-F238E27FC236}">
                <a16:creationId xmlns:a16="http://schemas.microsoft.com/office/drawing/2014/main" id="{15EF898D-526C-6A3F-1257-63DB0545811E}"/>
              </a:ext>
            </a:extLst>
          </p:cNvPr>
          <p:cNvSpPr txBox="1"/>
          <p:nvPr/>
        </p:nvSpPr>
        <p:spPr>
          <a:xfrm>
            <a:off x="17318479" y="9742553"/>
            <a:ext cx="454363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Cạnh tranh gay gắt từ các tập đoàn lớn.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Rủi ro bảo mật dữ liệu.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Thay đổi pháp lý về AI.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Xu hướng công nghệ thay đổi nhanh.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B3BCEA8-D9C3-9CCD-7D0A-E87D7729ECAF}"/>
              </a:ext>
            </a:extLst>
          </p:cNvPr>
          <p:cNvSpPr txBox="1"/>
          <p:nvPr/>
        </p:nvSpPr>
        <p:spPr>
          <a:xfrm>
            <a:off x="2521891" y="10358106"/>
            <a:ext cx="4543630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Thị trường AI tăng trưởng nhanh.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Nhu cầu tự động hóa cao.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Hợp tác với các ngành khác.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Chính sách hỗ trợ công nghệ mới.</a:t>
            </a:r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2ADD08C6-B610-1F1A-8FF9-AB012E10FC77}"/>
              </a:ext>
            </a:extLst>
          </p:cNvPr>
          <p:cNvGrpSpPr/>
          <p:nvPr/>
        </p:nvGrpSpPr>
        <p:grpSpPr>
          <a:xfrm>
            <a:off x="2635250" y="4500001"/>
            <a:ext cx="6251575" cy="391319"/>
            <a:chOff x="2635250" y="4500001"/>
            <a:chExt cx="6251575" cy="391319"/>
          </a:xfrm>
        </p:grpSpPr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AD8CEA64-985C-4977-D206-75584EF6A6F0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5861050" cy="0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25C2C709-0640-A063-F99E-E607064FE11F}"/>
                </a:ext>
              </a:extLst>
            </p:cNvPr>
            <p:cNvCxnSpPr>
              <a:cxnSpLocks/>
            </p:cNvCxnSpPr>
            <p:nvPr/>
          </p:nvCxnSpPr>
          <p:spPr>
            <a:xfrm>
              <a:off x="8496300" y="4515462"/>
              <a:ext cx="390525" cy="375858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8C649420-4B7E-A58E-0702-D891BCBB0501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635000" cy="0"/>
            </a:xfrm>
            <a:prstGeom prst="line">
              <a:avLst/>
            </a:prstGeom>
            <a:ln w="101600" cap="rnd">
              <a:solidFill>
                <a:srgbClr val="FF0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1CC8B943-B28A-0608-967B-ACFDA9DCD351}"/>
              </a:ext>
            </a:extLst>
          </p:cNvPr>
          <p:cNvGrpSpPr/>
          <p:nvPr/>
        </p:nvGrpSpPr>
        <p:grpSpPr>
          <a:xfrm flipH="1">
            <a:off x="15503229" y="4500001"/>
            <a:ext cx="6251575" cy="391319"/>
            <a:chOff x="2635250" y="4500001"/>
            <a:chExt cx="6251575" cy="391319"/>
          </a:xfrm>
        </p:grpSpPr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97DE1DDE-A5DA-96DF-34EE-9F7E66FD4AD6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5861050" cy="0"/>
            </a:xfrm>
            <a:prstGeom prst="line">
              <a:avLst/>
            </a:prstGeom>
            <a:ln w="25400">
              <a:solidFill>
                <a:schemeClr val="accent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1D63E9FF-EDEB-F31D-82EB-878342DE1DD0}"/>
                </a:ext>
              </a:extLst>
            </p:cNvPr>
            <p:cNvCxnSpPr>
              <a:cxnSpLocks/>
            </p:cNvCxnSpPr>
            <p:nvPr/>
          </p:nvCxnSpPr>
          <p:spPr>
            <a:xfrm>
              <a:off x="8496300" y="4515462"/>
              <a:ext cx="390525" cy="375858"/>
            </a:xfrm>
            <a:prstGeom prst="line">
              <a:avLst/>
            </a:prstGeom>
            <a:ln w="25400">
              <a:solidFill>
                <a:schemeClr val="accent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1B06F56D-A43C-E75C-41C0-980DCBD31169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635000" cy="0"/>
            </a:xfrm>
            <a:prstGeom prst="line">
              <a:avLst/>
            </a:prstGeom>
            <a:ln w="101600" cap="rnd">
              <a:solidFill>
                <a:schemeClr val="accent2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9FC13C47-E3B4-70D5-2D13-7F1763282891}"/>
              </a:ext>
            </a:extLst>
          </p:cNvPr>
          <p:cNvGrpSpPr/>
          <p:nvPr/>
        </p:nvGrpSpPr>
        <p:grpSpPr>
          <a:xfrm flipV="1">
            <a:off x="2635250" y="11546467"/>
            <a:ext cx="6251575" cy="391319"/>
            <a:chOff x="2635250" y="4500001"/>
            <a:chExt cx="6251575" cy="391319"/>
          </a:xfrm>
        </p:grpSpPr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B00A3C87-E27E-D29D-AFF0-51236AE9DFAA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5861050" cy="0"/>
            </a:xfrm>
            <a:prstGeom prst="line">
              <a:avLst/>
            </a:prstGeom>
            <a:ln w="25400">
              <a:solidFill>
                <a:schemeClr val="accent6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E3B68E5A-8AD2-AD99-750D-9308ADAEE2C1}"/>
                </a:ext>
              </a:extLst>
            </p:cNvPr>
            <p:cNvCxnSpPr>
              <a:cxnSpLocks/>
            </p:cNvCxnSpPr>
            <p:nvPr/>
          </p:nvCxnSpPr>
          <p:spPr>
            <a:xfrm>
              <a:off x="8496300" y="4515462"/>
              <a:ext cx="390525" cy="375858"/>
            </a:xfrm>
            <a:prstGeom prst="line">
              <a:avLst/>
            </a:prstGeom>
            <a:ln w="25400">
              <a:solidFill>
                <a:schemeClr val="accent6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B7029B47-1339-B497-20D5-7AA31B24C534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635000" cy="0"/>
            </a:xfrm>
            <a:prstGeom prst="line">
              <a:avLst/>
            </a:prstGeom>
            <a:ln w="101600" cap="rnd">
              <a:solidFill>
                <a:schemeClr val="accent6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AA66A052-9DB9-19FD-7649-2EE198E118DD}"/>
              </a:ext>
            </a:extLst>
          </p:cNvPr>
          <p:cNvGrpSpPr/>
          <p:nvPr/>
        </p:nvGrpSpPr>
        <p:grpSpPr>
          <a:xfrm flipH="1" flipV="1">
            <a:off x="15503229" y="11546467"/>
            <a:ext cx="6251575" cy="391319"/>
            <a:chOff x="2635250" y="4500001"/>
            <a:chExt cx="6251575" cy="391319"/>
          </a:xfrm>
        </p:grpSpPr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23E49835-4137-9D5A-5AA9-A2ACB288D881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5861050" cy="0"/>
            </a:xfrm>
            <a:prstGeom prst="line">
              <a:avLst/>
            </a:prstGeom>
            <a:ln w="25400">
              <a:solidFill>
                <a:schemeClr val="accent3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D0CB4D43-84FA-499C-8B45-E91313C4B392}"/>
                </a:ext>
              </a:extLst>
            </p:cNvPr>
            <p:cNvCxnSpPr>
              <a:cxnSpLocks/>
            </p:cNvCxnSpPr>
            <p:nvPr/>
          </p:nvCxnSpPr>
          <p:spPr>
            <a:xfrm>
              <a:off x="8496300" y="4515462"/>
              <a:ext cx="390525" cy="375858"/>
            </a:xfrm>
            <a:prstGeom prst="line">
              <a:avLst/>
            </a:prstGeom>
            <a:ln w="25400">
              <a:solidFill>
                <a:schemeClr val="accent3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73966E08-D0D1-DE7C-2BB1-E97B329904EC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635000" cy="0"/>
            </a:xfrm>
            <a:prstGeom prst="line">
              <a:avLst/>
            </a:prstGeom>
            <a:ln w="101600" cap="rnd">
              <a:solidFill>
                <a:schemeClr val="accent3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683966BF-22F2-5F2B-91C8-1B6EDCD9C4E5}"/>
              </a:ext>
            </a:extLst>
          </p:cNvPr>
          <p:cNvGrpSpPr/>
          <p:nvPr/>
        </p:nvGrpSpPr>
        <p:grpSpPr>
          <a:xfrm>
            <a:off x="8188899" y="4098170"/>
            <a:ext cx="7971570" cy="7971570"/>
            <a:chOff x="8188899" y="4009680"/>
            <a:chExt cx="7971570" cy="7971570"/>
          </a:xfrm>
          <a:solidFill>
            <a:schemeClr val="bg1">
              <a:lumMod val="85000"/>
            </a:schemeClr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3426830D-4CA4-FD72-2817-6A67B4D9C0E7}"/>
                </a:ext>
              </a:extLst>
            </p:cNvPr>
            <p:cNvSpPr/>
            <p:nvPr/>
          </p:nvSpPr>
          <p:spPr>
            <a:xfrm rot="2700000">
              <a:off x="10416894" y="4009679"/>
              <a:ext cx="163405" cy="4619395"/>
            </a:xfrm>
            <a:custGeom>
              <a:avLst/>
              <a:gdLst>
                <a:gd name="csX0" fmla="*/ 1 w 163405"/>
                <a:gd name="csY0" fmla="*/ 0 h 4619395"/>
                <a:gd name="csX1" fmla="*/ 163405 w 163405"/>
                <a:gd name="csY1" fmla="*/ 163405 h 4619395"/>
                <a:gd name="csX2" fmla="*/ 163405 w 163405"/>
                <a:gd name="csY2" fmla="*/ 4455990 h 4619395"/>
                <a:gd name="csX3" fmla="*/ 0 w 163405"/>
                <a:gd name="csY3" fmla="*/ 4619395 h 4619395"/>
                <a:gd name="csX4" fmla="*/ 1 w 163405"/>
                <a:gd name="csY4" fmla="*/ 0 h 46193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63405" h="4619395">
                  <a:moveTo>
                    <a:pt x="1" y="0"/>
                  </a:moveTo>
                  <a:lnTo>
                    <a:pt x="163405" y="163405"/>
                  </a:lnTo>
                  <a:lnTo>
                    <a:pt x="163405" y="4455990"/>
                  </a:lnTo>
                  <a:lnTo>
                    <a:pt x="0" y="4619395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DEF44E4D-A255-9F2C-198E-2A50C06E872A}"/>
                </a:ext>
              </a:extLst>
            </p:cNvPr>
            <p:cNvSpPr/>
            <p:nvPr/>
          </p:nvSpPr>
          <p:spPr>
            <a:xfrm rot="2700000">
              <a:off x="11541077" y="6237674"/>
              <a:ext cx="4619394" cy="163405"/>
            </a:xfrm>
            <a:custGeom>
              <a:avLst/>
              <a:gdLst>
                <a:gd name="csX0" fmla="*/ 0 w 4619394"/>
                <a:gd name="csY0" fmla="*/ 0 h 163405"/>
                <a:gd name="csX1" fmla="*/ 4619394 w 4619394"/>
                <a:gd name="csY1" fmla="*/ 0 h 163405"/>
                <a:gd name="csX2" fmla="*/ 4455989 w 4619394"/>
                <a:gd name="csY2" fmla="*/ 163405 h 163405"/>
                <a:gd name="csX3" fmla="*/ 163405 w 4619394"/>
                <a:gd name="csY3" fmla="*/ 163405 h 163405"/>
                <a:gd name="csX4" fmla="*/ 0 w 4619394"/>
                <a:gd name="csY4" fmla="*/ 0 h 16340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619394" h="163405">
                  <a:moveTo>
                    <a:pt x="0" y="0"/>
                  </a:moveTo>
                  <a:lnTo>
                    <a:pt x="4619394" y="0"/>
                  </a:lnTo>
                  <a:lnTo>
                    <a:pt x="4455989" y="163405"/>
                  </a:lnTo>
                  <a:lnTo>
                    <a:pt x="163405" y="16340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6253EBBE-EFC1-2ABE-BABE-F42D017B7766}"/>
                </a:ext>
              </a:extLst>
            </p:cNvPr>
            <p:cNvSpPr/>
            <p:nvPr/>
          </p:nvSpPr>
          <p:spPr>
            <a:xfrm rot="2700000">
              <a:off x="8188902" y="9589852"/>
              <a:ext cx="4619391" cy="163406"/>
            </a:xfrm>
            <a:custGeom>
              <a:avLst/>
              <a:gdLst>
                <a:gd name="csX0" fmla="*/ 0 w 4619391"/>
                <a:gd name="csY0" fmla="*/ 163405 h 163406"/>
                <a:gd name="csX1" fmla="*/ 163405 w 4619391"/>
                <a:gd name="csY1" fmla="*/ 0 h 163406"/>
                <a:gd name="csX2" fmla="*/ 4455985 w 4619391"/>
                <a:gd name="csY2" fmla="*/ 0 h 163406"/>
                <a:gd name="csX3" fmla="*/ 4619391 w 4619391"/>
                <a:gd name="csY3" fmla="*/ 163406 h 163406"/>
                <a:gd name="csX4" fmla="*/ 0 w 4619391"/>
                <a:gd name="csY4" fmla="*/ 163405 h 16340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619391" h="163406">
                  <a:moveTo>
                    <a:pt x="0" y="163405"/>
                  </a:moveTo>
                  <a:lnTo>
                    <a:pt x="163405" y="0"/>
                  </a:lnTo>
                  <a:lnTo>
                    <a:pt x="4455985" y="0"/>
                  </a:lnTo>
                  <a:lnTo>
                    <a:pt x="4619391" y="163406"/>
                  </a:lnTo>
                  <a:lnTo>
                    <a:pt x="0" y="16340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AD6445F3-388C-824A-5976-C1903BFEE80C}"/>
                </a:ext>
              </a:extLst>
            </p:cNvPr>
            <p:cNvSpPr/>
            <p:nvPr/>
          </p:nvSpPr>
          <p:spPr>
            <a:xfrm rot="2700000">
              <a:off x="13769071" y="7361859"/>
              <a:ext cx="163405" cy="4619391"/>
            </a:xfrm>
            <a:custGeom>
              <a:avLst/>
              <a:gdLst>
                <a:gd name="csX0" fmla="*/ 0 w 163405"/>
                <a:gd name="csY0" fmla="*/ 163405 h 4619391"/>
                <a:gd name="csX1" fmla="*/ 163405 w 163405"/>
                <a:gd name="csY1" fmla="*/ 0 h 4619391"/>
                <a:gd name="csX2" fmla="*/ 163405 w 163405"/>
                <a:gd name="csY2" fmla="*/ 4619391 h 4619391"/>
                <a:gd name="csX3" fmla="*/ 0 w 163405"/>
                <a:gd name="csY3" fmla="*/ 4455986 h 4619391"/>
                <a:gd name="csX4" fmla="*/ 0 w 163405"/>
                <a:gd name="csY4" fmla="*/ 163405 h 461939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63405" h="4619391">
                  <a:moveTo>
                    <a:pt x="0" y="163405"/>
                  </a:moveTo>
                  <a:lnTo>
                    <a:pt x="163405" y="0"/>
                  </a:lnTo>
                  <a:lnTo>
                    <a:pt x="163405" y="4619391"/>
                  </a:lnTo>
                  <a:lnTo>
                    <a:pt x="0" y="4455986"/>
                  </a:lnTo>
                  <a:lnTo>
                    <a:pt x="0" y="16340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7F3EA864-7416-2228-E76D-69C29416C464}"/>
              </a:ext>
            </a:extLst>
          </p:cNvPr>
          <p:cNvGrpSpPr/>
          <p:nvPr/>
        </p:nvGrpSpPr>
        <p:grpSpPr>
          <a:xfrm>
            <a:off x="7636537" y="3545810"/>
            <a:ext cx="9076295" cy="9076291"/>
            <a:chOff x="7636538" y="3457320"/>
            <a:chExt cx="9076295" cy="9076291"/>
          </a:xfrm>
          <a:solidFill>
            <a:schemeClr val="bg1">
              <a:lumMod val="20000"/>
              <a:lumOff val="80000"/>
            </a:schemeClr>
          </a:solidFill>
        </p:grpSpPr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3A2E8B52-FBCF-11A8-2012-617961FF5A1B}"/>
                </a:ext>
              </a:extLst>
            </p:cNvPr>
            <p:cNvSpPr/>
            <p:nvPr/>
          </p:nvSpPr>
          <p:spPr>
            <a:xfrm rot="2700000">
              <a:off x="10181694" y="3457317"/>
              <a:ext cx="185270" cy="5275582"/>
            </a:xfrm>
            <a:custGeom>
              <a:avLst/>
              <a:gdLst>
                <a:gd name="csX0" fmla="*/ 0 w 185270"/>
                <a:gd name="csY0" fmla="*/ 0 h 5275582"/>
                <a:gd name="csX1" fmla="*/ 185270 w 185270"/>
                <a:gd name="csY1" fmla="*/ 185269 h 5275582"/>
                <a:gd name="csX2" fmla="*/ 185270 w 185270"/>
                <a:gd name="csY2" fmla="*/ 5090314 h 5275582"/>
                <a:gd name="csX3" fmla="*/ 1 w 185270"/>
                <a:gd name="csY3" fmla="*/ 5275582 h 5275582"/>
                <a:gd name="csX4" fmla="*/ 0 w 185270"/>
                <a:gd name="csY4" fmla="*/ 0 h 52755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85270" h="5275582">
                  <a:moveTo>
                    <a:pt x="0" y="0"/>
                  </a:moveTo>
                  <a:lnTo>
                    <a:pt x="185270" y="185269"/>
                  </a:lnTo>
                  <a:lnTo>
                    <a:pt x="185270" y="5090314"/>
                  </a:lnTo>
                  <a:lnTo>
                    <a:pt x="1" y="527558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0484400-2EFF-01DF-A94B-98F755246351}"/>
                </a:ext>
              </a:extLst>
            </p:cNvPr>
            <p:cNvSpPr/>
            <p:nvPr/>
          </p:nvSpPr>
          <p:spPr>
            <a:xfrm rot="2700000">
              <a:off x="11437250" y="6002475"/>
              <a:ext cx="5275580" cy="185270"/>
            </a:xfrm>
            <a:custGeom>
              <a:avLst/>
              <a:gdLst>
                <a:gd name="csX0" fmla="*/ 0 w 5275580"/>
                <a:gd name="csY0" fmla="*/ 0 h 185270"/>
                <a:gd name="csX1" fmla="*/ 5275580 w 5275580"/>
                <a:gd name="csY1" fmla="*/ 0 h 185270"/>
                <a:gd name="csX2" fmla="*/ 5090311 w 5275580"/>
                <a:gd name="csY2" fmla="*/ 185269 h 185270"/>
                <a:gd name="csX3" fmla="*/ 185269 w 5275580"/>
                <a:gd name="csY3" fmla="*/ 185270 h 185270"/>
                <a:gd name="csX4" fmla="*/ 0 w 5275580"/>
                <a:gd name="csY4" fmla="*/ 0 h 18527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275580" h="185270">
                  <a:moveTo>
                    <a:pt x="0" y="0"/>
                  </a:moveTo>
                  <a:lnTo>
                    <a:pt x="5275580" y="0"/>
                  </a:lnTo>
                  <a:lnTo>
                    <a:pt x="5090311" y="185269"/>
                  </a:lnTo>
                  <a:lnTo>
                    <a:pt x="185269" y="18527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942F6D08-CCAB-81F2-949D-E8907848D962}"/>
                </a:ext>
              </a:extLst>
            </p:cNvPr>
            <p:cNvSpPr/>
            <p:nvPr/>
          </p:nvSpPr>
          <p:spPr>
            <a:xfrm rot="2700000">
              <a:off x="7636541" y="9803187"/>
              <a:ext cx="5275578" cy="185269"/>
            </a:xfrm>
            <a:custGeom>
              <a:avLst/>
              <a:gdLst>
                <a:gd name="csX0" fmla="*/ 0 w 5275578"/>
                <a:gd name="csY0" fmla="*/ 185269 h 185269"/>
                <a:gd name="csX1" fmla="*/ 185268 w 5275578"/>
                <a:gd name="csY1" fmla="*/ 1 h 185269"/>
                <a:gd name="csX2" fmla="*/ 5090309 w 5275578"/>
                <a:gd name="csY2" fmla="*/ 0 h 185269"/>
                <a:gd name="csX3" fmla="*/ 5275578 w 5275578"/>
                <a:gd name="csY3" fmla="*/ 185269 h 185269"/>
                <a:gd name="csX4" fmla="*/ 0 w 5275578"/>
                <a:gd name="csY4" fmla="*/ 185269 h 1852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275578" h="185269">
                  <a:moveTo>
                    <a:pt x="0" y="185269"/>
                  </a:moveTo>
                  <a:lnTo>
                    <a:pt x="185268" y="1"/>
                  </a:lnTo>
                  <a:lnTo>
                    <a:pt x="5090309" y="0"/>
                  </a:lnTo>
                  <a:lnTo>
                    <a:pt x="5275578" y="185269"/>
                  </a:lnTo>
                  <a:lnTo>
                    <a:pt x="0" y="18526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AFF7FEC9-C8D1-6B16-11BF-E42F9FCD5581}"/>
                </a:ext>
              </a:extLst>
            </p:cNvPr>
            <p:cNvSpPr/>
            <p:nvPr/>
          </p:nvSpPr>
          <p:spPr>
            <a:xfrm rot="2700000">
              <a:off x="13982408" y="7258032"/>
              <a:ext cx="185269" cy="5275581"/>
            </a:xfrm>
            <a:custGeom>
              <a:avLst/>
              <a:gdLst>
                <a:gd name="csX0" fmla="*/ 0 w 185269"/>
                <a:gd name="csY0" fmla="*/ 185269 h 5275581"/>
                <a:gd name="csX1" fmla="*/ 185269 w 185269"/>
                <a:gd name="csY1" fmla="*/ 0 h 5275581"/>
                <a:gd name="csX2" fmla="*/ 185269 w 185269"/>
                <a:gd name="csY2" fmla="*/ 5275581 h 5275581"/>
                <a:gd name="csX3" fmla="*/ 0 w 185269"/>
                <a:gd name="csY3" fmla="*/ 5090312 h 5275581"/>
                <a:gd name="csX4" fmla="*/ 0 w 185269"/>
                <a:gd name="csY4" fmla="*/ 185269 h 527558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85269" h="5275581">
                  <a:moveTo>
                    <a:pt x="0" y="185269"/>
                  </a:moveTo>
                  <a:lnTo>
                    <a:pt x="185269" y="0"/>
                  </a:lnTo>
                  <a:lnTo>
                    <a:pt x="185269" y="5275581"/>
                  </a:lnTo>
                  <a:lnTo>
                    <a:pt x="0" y="5090312"/>
                  </a:lnTo>
                  <a:lnTo>
                    <a:pt x="0" y="18526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A4F0415F-F2A4-5641-43B2-EAC323108CAC}"/>
              </a:ext>
            </a:extLst>
          </p:cNvPr>
          <p:cNvGrpSpPr/>
          <p:nvPr/>
        </p:nvGrpSpPr>
        <p:grpSpPr>
          <a:xfrm>
            <a:off x="7026606" y="2935877"/>
            <a:ext cx="10296157" cy="10296156"/>
            <a:chOff x="7026606" y="2847386"/>
            <a:chExt cx="10296157" cy="10296156"/>
          </a:xfrm>
          <a:solidFill>
            <a:schemeClr val="bg1">
              <a:lumMod val="85000"/>
            </a:schemeClr>
          </a:solidFill>
        </p:grpSpPr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CAAEF14E-88E5-13A4-EA7A-013062273FBF}"/>
                </a:ext>
              </a:extLst>
            </p:cNvPr>
            <p:cNvSpPr/>
            <p:nvPr/>
          </p:nvSpPr>
          <p:spPr>
            <a:xfrm rot="2700000">
              <a:off x="9921981" y="2847384"/>
              <a:ext cx="209413" cy="6000164"/>
            </a:xfrm>
            <a:custGeom>
              <a:avLst/>
              <a:gdLst>
                <a:gd name="csX0" fmla="*/ 0 w 209413"/>
                <a:gd name="csY0" fmla="*/ 0 h 6000164"/>
                <a:gd name="csX1" fmla="*/ 209412 w 209413"/>
                <a:gd name="csY1" fmla="*/ 209412 h 6000164"/>
                <a:gd name="csX2" fmla="*/ 209413 w 209413"/>
                <a:gd name="csY2" fmla="*/ 5790752 h 6000164"/>
                <a:gd name="csX3" fmla="*/ 1 w 209413"/>
                <a:gd name="csY3" fmla="*/ 6000164 h 6000164"/>
                <a:gd name="csX4" fmla="*/ 0 w 209413"/>
                <a:gd name="csY4" fmla="*/ 0 h 60001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9413" h="6000164">
                  <a:moveTo>
                    <a:pt x="0" y="0"/>
                  </a:moveTo>
                  <a:lnTo>
                    <a:pt x="209412" y="209412"/>
                  </a:lnTo>
                  <a:lnTo>
                    <a:pt x="209413" y="5790752"/>
                  </a:lnTo>
                  <a:lnTo>
                    <a:pt x="1" y="600016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3212B5CC-6884-59A3-072F-0BDD4B35179C}"/>
                </a:ext>
              </a:extLst>
            </p:cNvPr>
            <p:cNvSpPr/>
            <p:nvPr/>
          </p:nvSpPr>
          <p:spPr>
            <a:xfrm rot="2700000">
              <a:off x="11322602" y="5742761"/>
              <a:ext cx="6000162" cy="209412"/>
            </a:xfrm>
            <a:custGeom>
              <a:avLst/>
              <a:gdLst>
                <a:gd name="csX0" fmla="*/ 0 w 6000162"/>
                <a:gd name="csY0" fmla="*/ 0 h 209412"/>
                <a:gd name="csX1" fmla="*/ 6000162 w 6000162"/>
                <a:gd name="csY1" fmla="*/ 0 h 209412"/>
                <a:gd name="csX2" fmla="*/ 5790750 w 6000162"/>
                <a:gd name="csY2" fmla="*/ 209412 h 209412"/>
                <a:gd name="csX3" fmla="*/ 209412 w 6000162"/>
                <a:gd name="csY3" fmla="*/ 209412 h 209412"/>
                <a:gd name="csX4" fmla="*/ 0 w 6000162"/>
                <a:gd name="csY4" fmla="*/ 0 h 20941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6000162" h="209412">
                  <a:moveTo>
                    <a:pt x="0" y="0"/>
                  </a:moveTo>
                  <a:lnTo>
                    <a:pt x="6000162" y="0"/>
                  </a:lnTo>
                  <a:lnTo>
                    <a:pt x="5790750" y="209412"/>
                  </a:lnTo>
                  <a:lnTo>
                    <a:pt x="209412" y="20941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AFB4AE5F-B96B-97AD-2D50-4A6438E41984}"/>
                </a:ext>
              </a:extLst>
            </p:cNvPr>
            <p:cNvSpPr/>
            <p:nvPr/>
          </p:nvSpPr>
          <p:spPr>
            <a:xfrm rot="2700000">
              <a:off x="7026607" y="10038757"/>
              <a:ext cx="6000159" cy="209412"/>
            </a:xfrm>
            <a:custGeom>
              <a:avLst/>
              <a:gdLst>
                <a:gd name="csX0" fmla="*/ 0 w 6000159"/>
                <a:gd name="csY0" fmla="*/ 209412 h 209412"/>
                <a:gd name="csX1" fmla="*/ 209412 w 6000159"/>
                <a:gd name="csY1" fmla="*/ 0 h 209412"/>
                <a:gd name="csX2" fmla="*/ 5790748 w 6000159"/>
                <a:gd name="csY2" fmla="*/ 0 h 209412"/>
                <a:gd name="csX3" fmla="*/ 6000159 w 6000159"/>
                <a:gd name="csY3" fmla="*/ 209411 h 209412"/>
                <a:gd name="csX4" fmla="*/ 0 w 6000159"/>
                <a:gd name="csY4" fmla="*/ 209412 h 20941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6000159" h="209412">
                  <a:moveTo>
                    <a:pt x="0" y="209412"/>
                  </a:moveTo>
                  <a:lnTo>
                    <a:pt x="209412" y="0"/>
                  </a:lnTo>
                  <a:lnTo>
                    <a:pt x="5790748" y="0"/>
                  </a:lnTo>
                  <a:lnTo>
                    <a:pt x="6000159" y="209411"/>
                  </a:lnTo>
                  <a:lnTo>
                    <a:pt x="0" y="20941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9488CA97-03A5-F602-BBF7-3E0C140105D5}"/>
                </a:ext>
              </a:extLst>
            </p:cNvPr>
            <p:cNvSpPr/>
            <p:nvPr/>
          </p:nvSpPr>
          <p:spPr>
            <a:xfrm rot="2700000">
              <a:off x="14217977" y="7143384"/>
              <a:ext cx="209412" cy="6000161"/>
            </a:xfrm>
            <a:custGeom>
              <a:avLst/>
              <a:gdLst>
                <a:gd name="csX0" fmla="*/ 0 w 209412"/>
                <a:gd name="csY0" fmla="*/ 209412 h 6000161"/>
                <a:gd name="csX1" fmla="*/ 209412 w 209412"/>
                <a:gd name="csY1" fmla="*/ 0 h 6000161"/>
                <a:gd name="csX2" fmla="*/ 209412 w 209412"/>
                <a:gd name="csY2" fmla="*/ 6000161 h 6000161"/>
                <a:gd name="csX3" fmla="*/ 0 w 209412"/>
                <a:gd name="csY3" fmla="*/ 5790750 h 6000161"/>
                <a:gd name="csX4" fmla="*/ 0 w 209412"/>
                <a:gd name="csY4" fmla="*/ 209412 h 600016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9412" h="6000161">
                  <a:moveTo>
                    <a:pt x="0" y="209412"/>
                  </a:moveTo>
                  <a:lnTo>
                    <a:pt x="209412" y="0"/>
                  </a:lnTo>
                  <a:lnTo>
                    <a:pt x="209412" y="6000161"/>
                  </a:lnTo>
                  <a:lnTo>
                    <a:pt x="0" y="5790750"/>
                  </a:lnTo>
                  <a:lnTo>
                    <a:pt x="0" y="20941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29" name="Pentagon 128">
            <a:extLst>
              <a:ext uri="{FF2B5EF4-FFF2-40B4-BE49-F238E27FC236}">
                <a16:creationId xmlns:a16="http://schemas.microsoft.com/office/drawing/2014/main" id="{6EE30C1D-8889-F25A-5B67-53D68050C578}"/>
              </a:ext>
            </a:extLst>
          </p:cNvPr>
          <p:cNvSpPr/>
          <p:nvPr/>
        </p:nvSpPr>
        <p:spPr>
          <a:xfrm rot="18900000">
            <a:off x="8065779" y="4218460"/>
            <a:ext cx="3800894" cy="3619898"/>
          </a:xfrm>
          <a:prstGeom prst="pentagon">
            <a:avLst/>
          </a:prstGeom>
          <a:solidFill>
            <a:srgbClr val="FF0000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B9AD5E87-BE7B-1068-92EE-89FAFD0BB238}"/>
              </a:ext>
            </a:extLst>
          </p:cNvPr>
          <p:cNvSpPr txBox="1"/>
          <p:nvPr/>
        </p:nvSpPr>
        <p:spPr>
          <a:xfrm rot="18900000">
            <a:off x="9664856" y="6474234"/>
            <a:ext cx="180216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</a:rPr>
              <a:t>STRENGTHS</a:t>
            </a:r>
          </a:p>
        </p:txBody>
      </p:sp>
      <p:pic>
        <p:nvPicPr>
          <p:cNvPr id="131" name="Graphic 130">
            <a:extLst>
              <a:ext uri="{FF2B5EF4-FFF2-40B4-BE49-F238E27FC236}">
                <a16:creationId xmlns:a16="http://schemas.microsoft.com/office/drawing/2014/main" id="{0E580058-58F1-740C-B0EC-FF7B8A8651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8900000">
            <a:off x="9417586" y="5479769"/>
            <a:ext cx="1097280" cy="1097280"/>
          </a:xfrm>
          <a:prstGeom prst="rect">
            <a:avLst/>
          </a:prstGeom>
        </p:spPr>
      </p:pic>
      <p:sp>
        <p:nvSpPr>
          <p:cNvPr id="132" name="Pentagon 131">
            <a:extLst>
              <a:ext uri="{FF2B5EF4-FFF2-40B4-BE49-F238E27FC236}">
                <a16:creationId xmlns:a16="http://schemas.microsoft.com/office/drawing/2014/main" id="{14198C85-D6BB-89EE-DBA8-763CA1B388B6}"/>
              </a:ext>
            </a:extLst>
          </p:cNvPr>
          <p:cNvSpPr/>
          <p:nvPr/>
        </p:nvSpPr>
        <p:spPr>
          <a:xfrm rot="8100000">
            <a:off x="12482696" y="8624521"/>
            <a:ext cx="3800894" cy="3619898"/>
          </a:xfrm>
          <a:prstGeom prst="pentagon">
            <a:avLst/>
          </a:prstGeom>
          <a:solidFill>
            <a:schemeClr val="accent3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85DD1A7B-6621-5E65-FBA2-41A622122A09}"/>
              </a:ext>
            </a:extLst>
          </p:cNvPr>
          <p:cNvSpPr txBox="1"/>
          <p:nvPr/>
        </p:nvSpPr>
        <p:spPr>
          <a:xfrm rot="18900000">
            <a:off x="12882345" y="9680868"/>
            <a:ext cx="180216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</a:rPr>
              <a:t>THREATS</a:t>
            </a:r>
          </a:p>
        </p:txBody>
      </p:sp>
      <p:pic>
        <p:nvPicPr>
          <p:cNvPr id="134" name="Graphic 133">
            <a:extLst>
              <a:ext uri="{FF2B5EF4-FFF2-40B4-BE49-F238E27FC236}">
                <a16:creationId xmlns:a16="http://schemas.microsoft.com/office/drawing/2014/main" id="{68973B4F-1807-421F-8E79-F575BFB684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8900000">
            <a:off x="13834503" y="9885830"/>
            <a:ext cx="1097280" cy="1097280"/>
          </a:xfrm>
          <a:prstGeom prst="rect">
            <a:avLst/>
          </a:prstGeom>
        </p:spPr>
      </p:pic>
      <p:sp>
        <p:nvSpPr>
          <p:cNvPr id="135" name="Pentagon 134">
            <a:extLst>
              <a:ext uri="{FF2B5EF4-FFF2-40B4-BE49-F238E27FC236}">
                <a16:creationId xmlns:a16="http://schemas.microsoft.com/office/drawing/2014/main" id="{5C0E6FAF-83EE-5662-DBA8-F27E14F16DDB}"/>
              </a:ext>
            </a:extLst>
          </p:cNvPr>
          <p:cNvSpPr/>
          <p:nvPr/>
        </p:nvSpPr>
        <p:spPr>
          <a:xfrm rot="13500000">
            <a:off x="8081755" y="8624521"/>
            <a:ext cx="3800894" cy="3619898"/>
          </a:xfrm>
          <a:prstGeom prst="pentagon">
            <a:avLst/>
          </a:prstGeom>
          <a:solidFill>
            <a:schemeClr val="accent6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D9AED8C9-B438-7C9D-9F33-09E6A82B7369}"/>
              </a:ext>
            </a:extLst>
          </p:cNvPr>
          <p:cNvSpPr txBox="1"/>
          <p:nvPr/>
        </p:nvSpPr>
        <p:spPr>
          <a:xfrm rot="2700000">
            <a:off x="9680832" y="9680868"/>
            <a:ext cx="180216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</a:rPr>
              <a:t>OPPORTUNITIES</a:t>
            </a:r>
          </a:p>
        </p:txBody>
      </p:sp>
      <p:pic>
        <p:nvPicPr>
          <p:cNvPr id="137" name="Graphic 136">
            <a:extLst>
              <a:ext uri="{FF2B5EF4-FFF2-40B4-BE49-F238E27FC236}">
                <a16:creationId xmlns:a16="http://schemas.microsoft.com/office/drawing/2014/main" id="{7EF7AE51-30BE-CFC4-5FB7-DC1D2B0BC9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700000">
            <a:off x="9433562" y="9885830"/>
            <a:ext cx="1097280" cy="1097280"/>
          </a:xfrm>
          <a:prstGeom prst="rect">
            <a:avLst/>
          </a:prstGeom>
        </p:spPr>
      </p:pic>
      <p:sp>
        <p:nvSpPr>
          <p:cNvPr id="138" name="Pentagon 137">
            <a:extLst>
              <a:ext uri="{FF2B5EF4-FFF2-40B4-BE49-F238E27FC236}">
                <a16:creationId xmlns:a16="http://schemas.microsoft.com/office/drawing/2014/main" id="{5E588602-7EBF-5AC3-55D9-B7F3F4CCB0E6}"/>
              </a:ext>
            </a:extLst>
          </p:cNvPr>
          <p:cNvSpPr/>
          <p:nvPr/>
        </p:nvSpPr>
        <p:spPr>
          <a:xfrm rot="2700000">
            <a:off x="12482696" y="4218460"/>
            <a:ext cx="3800894" cy="3619898"/>
          </a:xfrm>
          <a:prstGeom prst="pentagon">
            <a:avLst/>
          </a:prstGeom>
          <a:solidFill>
            <a:schemeClr val="accent2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8A2B2777-E430-407C-BE69-AE159CEEEDF3}"/>
              </a:ext>
            </a:extLst>
          </p:cNvPr>
          <p:cNvSpPr txBox="1"/>
          <p:nvPr/>
        </p:nvSpPr>
        <p:spPr>
          <a:xfrm rot="2700000">
            <a:off x="12882345" y="6474234"/>
            <a:ext cx="180216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</a:rPr>
              <a:t>WEAKNESSES</a:t>
            </a:r>
          </a:p>
        </p:txBody>
      </p:sp>
      <p:pic>
        <p:nvPicPr>
          <p:cNvPr id="140" name="Graphic 139">
            <a:extLst>
              <a:ext uri="{FF2B5EF4-FFF2-40B4-BE49-F238E27FC236}">
                <a16:creationId xmlns:a16="http://schemas.microsoft.com/office/drawing/2014/main" id="{F58204FF-74BB-A9E8-95C8-D837AE8929A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2700000">
            <a:off x="13834503" y="5479769"/>
            <a:ext cx="1097280" cy="1097280"/>
          </a:xfrm>
          <a:prstGeom prst="rect">
            <a:avLst/>
          </a:prstGeom>
        </p:spPr>
      </p:pic>
      <p:sp>
        <p:nvSpPr>
          <p:cNvPr id="141" name="TextBox 140">
            <a:extLst>
              <a:ext uri="{FF2B5EF4-FFF2-40B4-BE49-F238E27FC236}">
                <a16:creationId xmlns:a16="http://schemas.microsoft.com/office/drawing/2014/main" id="{F1BFF60E-5250-5428-B647-3EC2A3B17FA7}"/>
              </a:ext>
            </a:extLst>
          </p:cNvPr>
          <p:cNvSpPr txBox="1"/>
          <p:nvPr/>
        </p:nvSpPr>
        <p:spPr>
          <a:xfrm>
            <a:off x="18399032" y="3765850"/>
            <a:ext cx="3463077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200" b="1" dirty="0">
                <a:solidFill>
                  <a:schemeClr val="tx2"/>
                </a:solidFill>
                <a:latin typeface="+mj-lt"/>
              </a:rPr>
              <a:t>WEAKNESSES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707D34BA-219A-F9C6-0094-7E9421CB7CA6}"/>
              </a:ext>
            </a:extLst>
          </p:cNvPr>
          <p:cNvSpPr txBox="1"/>
          <p:nvPr/>
        </p:nvSpPr>
        <p:spPr>
          <a:xfrm>
            <a:off x="17318479" y="4808664"/>
            <a:ext cx="45436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Nguồn vốn hạn chế.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Thiếu thương hiệu mạnh.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Phụ thuộc vào nhân sự chủ chốt.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Quy trình nội bộ chưa tối ưu.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9E208917-4460-9366-0BEC-A0B3F7658A4F}"/>
              </a:ext>
            </a:extLst>
          </p:cNvPr>
          <p:cNvSpPr txBox="1"/>
          <p:nvPr/>
        </p:nvSpPr>
        <p:spPr>
          <a:xfrm>
            <a:off x="2521891" y="3765851"/>
            <a:ext cx="3072750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+mj-lt"/>
              </a:rPr>
              <a:t>STRENGTHS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9F100513-9CD7-D199-D7A8-09EFA25CB22F}"/>
              </a:ext>
            </a:extLst>
          </p:cNvPr>
          <p:cNvSpPr txBox="1"/>
          <p:nvPr/>
        </p:nvSpPr>
        <p:spPr>
          <a:xfrm>
            <a:off x="2521891" y="4808664"/>
            <a:ext cx="4543630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0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Công </a:t>
            </a:r>
            <a:r>
              <a:rPr lang="en-US" altLang="en-US" sz="2000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nghệ</a:t>
            </a:r>
            <a:r>
              <a:rPr lang="en-US" altLang="en-US" sz="20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AI </a:t>
            </a:r>
            <a:r>
              <a:rPr lang="en-US" altLang="en-US" sz="2000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tiên</a:t>
            </a:r>
            <a:r>
              <a:rPr lang="en-US" altLang="en-US" sz="20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</a:t>
            </a:r>
            <a:r>
              <a:rPr lang="en-US" altLang="en-US" sz="2000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tiến</a:t>
            </a:r>
            <a:r>
              <a:rPr lang="en-US" altLang="en-US" sz="20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, </a:t>
            </a:r>
            <a:r>
              <a:rPr lang="en-US" altLang="en-US" sz="2000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độc</a:t>
            </a:r>
            <a:r>
              <a:rPr lang="en-US" altLang="en-US" sz="20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</a:t>
            </a:r>
            <a:r>
              <a:rPr lang="en-US" altLang="en-US" sz="2000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quyền</a:t>
            </a:r>
            <a:r>
              <a:rPr lang="en-US" altLang="en-US" sz="20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000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Đội</a:t>
            </a:r>
            <a:r>
              <a:rPr lang="en-US" altLang="en-US" sz="20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</a:t>
            </a:r>
            <a:r>
              <a:rPr lang="en-US" altLang="en-US" sz="2000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ngũ</a:t>
            </a:r>
            <a:r>
              <a:rPr lang="en-US" altLang="en-US" sz="20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</a:t>
            </a:r>
            <a:r>
              <a:rPr lang="en-US" altLang="en-US" sz="2000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kỹ</a:t>
            </a:r>
            <a:r>
              <a:rPr lang="en-US" altLang="en-US" sz="20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</a:t>
            </a:r>
            <a:r>
              <a:rPr lang="en-US" altLang="en-US" sz="2000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thuật</a:t>
            </a:r>
            <a:r>
              <a:rPr lang="en-US" altLang="en-US" sz="20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</a:t>
            </a:r>
            <a:r>
              <a:rPr lang="en-US" altLang="en-US" sz="2000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giỏi</a:t>
            </a:r>
            <a:r>
              <a:rPr lang="en-US" altLang="en-US" sz="20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000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Khả</a:t>
            </a:r>
            <a:r>
              <a:rPr lang="en-US" altLang="en-US" sz="20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</a:t>
            </a:r>
            <a:r>
              <a:rPr lang="en-US" altLang="en-US" sz="2000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năng</a:t>
            </a:r>
            <a:r>
              <a:rPr lang="en-US" altLang="en-US" sz="20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</a:t>
            </a:r>
            <a:r>
              <a:rPr lang="en-US" altLang="en-US" sz="2000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mở</a:t>
            </a:r>
            <a:r>
              <a:rPr lang="en-US" altLang="en-US" sz="20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</a:t>
            </a:r>
            <a:r>
              <a:rPr lang="en-US" altLang="en-US" sz="2000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rộng</a:t>
            </a:r>
            <a:r>
              <a:rPr lang="en-US" altLang="en-US" sz="20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</a:t>
            </a:r>
            <a:r>
              <a:rPr lang="en-US" altLang="en-US" sz="2000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sản</a:t>
            </a:r>
            <a:r>
              <a:rPr lang="en-US" altLang="en-US" sz="20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</a:t>
            </a:r>
            <a:r>
              <a:rPr lang="en-US" altLang="en-US" sz="2000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phẩm</a:t>
            </a:r>
            <a:r>
              <a:rPr lang="en-US" altLang="en-US" sz="20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</a:t>
            </a:r>
            <a:r>
              <a:rPr lang="en-US" altLang="en-US" sz="2000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linh</a:t>
            </a:r>
            <a:r>
              <a:rPr lang="en-US" altLang="en-US" sz="20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</a:t>
            </a:r>
            <a:r>
              <a:rPr lang="en-US" altLang="en-US" sz="2000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hoạt</a:t>
            </a:r>
            <a:r>
              <a:rPr lang="en-US" altLang="en-US" sz="20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000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Phản</a:t>
            </a:r>
            <a:r>
              <a:rPr lang="en-US" altLang="en-US" sz="20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</a:t>
            </a:r>
            <a:r>
              <a:rPr lang="en-US" altLang="en-US" sz="2000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ứng</a:t>
            </a:r>
            <a:r>
              <a:rPr lang="en-US" altLang="en-US" sz="20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</a:t>
            </a:r>
            <a:r>
              <a:rPr lang="en-US" altLang="en-US" sz="2000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nhanh</a:t>
            </a:r>
            <a:r>
              <a:rPr lang="en-US" altLang="en-US" sz="20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</a:t>
            </a:r>
            <a:r>
              <a:rPr lang="en-US" altLang="en-US" sz="2000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với</a:t>
            </a:r>
            <a:r>
              <a:rPr lang="en-US" altLang="en-US" sz="20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xu </a:t>
            </a:r>
            <a:r>
              <a:rPr lang="en-US" altLang="en-US" sz="2000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hướng</a:t>
            </a:r>
            <a:r>
              <a:rPr lang="en-US" altLang="en-US" sz="20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</a:t>
            </a:r>
            <a:r>
              <a:rPr lang="en-US" altLang="en-US" sz="2000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mới</a:t>
            </a:r>
            <a:r>
              <a:rPr lang="en-US" altLang="en-US" sz="20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.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DF359926-DF7E-396D-4097-16402431889D}"/>
              </a:ext>
            </a:extLst>
          </p:cNvPr>
          <p:cNvSpPr txBox="1"/>
          <p:nvPr/>
        </p:nvSpPr>
        <p:spPr>
          <a:xfrm>
            <a:off x="18399032" y="12131510"/>
            <a:ext cx="3463077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200" b="1" dirty="0">
                <a:solidFill>
                  <a:schemeClr val="tx2"/>
                </a:solidFill>
                <a:latin typeface="+mj-lt"/>
              </a:rPr>
              <a:t>THREATS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035E92C2-1A9D-FED9-4DEC-1E808452544E}"/>
              </a:ext>
            </a:extLst>
          </p:cNvPr>
          <p:cNvSpPr txBox="1"/>
          <p:nvPr/>
        </p:nvSpPr>
        <p:spPr>
          <a:xfrm>
            <a:off x="2521890" y="12131510"/>
            <a:ext cx="379526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+mj-lt"/>
              </a:rPr>
              <a:t>OPPORTUNITIES</a:t>
            </a:r>
          </a:p>
        </p:txBody>
      </p:sp>
      <p:sp>
        <p:nvSpPr>
          <p:cNvPr id="147" name="!!MainTitle1">
            <a:extLst>
              <a:ext uri="{FF2B5EF4-FFF2-40B4-BE49-F238E27FC236}">
                <a16:creationId xmlns:a16="http://schemas.microsoft.com/office/drawing/2014/main" id="{392B48C3-0A6C-B091-C991-552369135C74}"/>
              </a:ext>
            </a:extLst>
          </p:cNvPr>
          <p:cNvSpPr txBox="1"/>
          <p:nvPr/>
        </p:nvSpPr>
        <p:spPr>
          <a:xfrm>
            <a:off x="8390225" y="1037172"/>
            <a:ext cx="760355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S.W.O.T</a:t>
            </a:r>
            <a:r>
              <a:rPr lang="en-US" sz="7500" b="1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Analysis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8" name="!!SubTitle">
            <a:extLst>
              <a:ext uri="{FF2B5EF4-FFF2-40B4-BE49-F238E27FC236}">
                <a16:creationId xmlns:a16="http://schemas.microsoft.com/office/drawing/2014/main" id="{140D6EA5-1A69-7C55-9BC0-4F7766625680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3E747581-74DF-B157-C83E-EE8683B25FDC}"/>
              </a:ext>
            </a:extLst>
          </p:cNvPr>
          <p:cNvSpPr>
            <a:spLocks/>
          </p:cNvSpPr>
          <p:nvPr/>
        </p:nvSpPr>
        <p:spPr bwMode="auto">
          <a:xfrm>
            <a:off x="11504264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179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DAF2A755-B97A-B2A4-5FA2-61C9CFA9DD17}"/>
              </a:ext>
            </a:extLst>
          </p:cNvPr>
          <p:cNvGrpSpPr/>
          <p:nvPr/>
        </p:nvGrpSpPr>
        <p:grpSpPr>
          <a:xfrm>
            <a:off x="11112903" y="7223962"/>
            <a:ext cx="2123563" cy="2014953"/>
            <a:chOff x="11119540" y="6949107"/>
            <a:chExt cx="2123563" cy="2014953"/>
          </a:xfrm>
        </p:grpSpPr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33B9A420-16B1-2DEB-5AD2-C0F84BAFB4AB}"/>
                </a:ext>
              </a:extLst>
            </p:cNvPr>
            <p:cNvSpPr txBox="1"/>
            <p:nvPr/>
          </p:nvSpPr>
          <p:spPr>
            <a:xfrm>
              <a:off x="11119540" y="6949107"/>
              <a:ext cx="1038072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>
                      <a:lumMod val="75000"/>
                    </a:schemeClr>
                  </a:solidFill>
                  <a:latin typeface="+mj-lt"/>
                </a:rPr>
                <a:t>S</a:t>
              </a: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ADE1E986-29A5-833D-1076-70A21E852349}"/>
                </a:ext>
              </a:extLst>
            </p:cNvPr>
            <p:cNvSpPr txBox="1"/>
            <p:nvPr/>
          </p:nvSpPr>
          <p:spPr>
            <a:xfrm>
              <a:off x="12205031" y="6949107"/>
              <a:ext cx="1038072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>
                      <a:lumMod val="75000"/>
                    </a:schemeClr>
                  </a:solidFill>
                  <a:latin typeface="+mj-lt"/>
                </a:rPr>
                <a:t>W</a:t>
              </a:r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1050ECC5-3ACC-266E-749D-556A6B426E11}"/>
                </a:ext>
              </a:extLst>
            </p:cNvPr>
            <p:cNvSpPr txBox="1"/>
            <p:nvPr/>
          </p:nvSpPr>
          <p:spPr>
            <a:xfrm>
              <a:off x="11119540" y="8040730"/>
              <a:ext cx="1038072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>
                      <a:lumMod val="75000"/>
                    </a:schemeClr>
                  </a:solidFill>
                  <a:latin typeface="+mj-lt"/>
                </a:rPr>
                <a:t>O</a:t>
              </a: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EF603201-A2FE-0E86-9512-C629D1C1DCEE}"/>
                </a:ext>
              </a:extLst>
            </p:cNvPr>
            <p:cNvSpPr txBox="1"/>
            <p:nvPr/>
          </p:nvSpPr>
          <p:spPr>
            <a:xfrm>
              <a:off x="12205031" y="8040730"/>
              <a:ext cx="1038072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>
                      <a:lumMod val="75000"/>
                    </a:schemeClr>
                  </a:solidFill>
                  <a:latin typeface="+mj-lt"/>
                </a:rPr>
                <a:t>T</a:t>
              </a:r>
            </a:p>
          </p:txBody>
        </p: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D0E496BE-7B3F-E273-7B25-EF0690C2EFE7}"/>
              </a:ext>
            </a:extLst>
          </p:cNvPr>
          <p:cNvGrpSpPr/>
          <p:nvPr/>
        </p:nvGrpSpPr>
        <p:grpSpPr>
          <a:xfrm>
            <a:off x="11317346" y="7374101"/>
            <a:ext cx="1714677" cy="1714677"/>
            <a:chOff x="11520669" y="7090709"/>
            <a:chExt cx="1714677" cy="1714677"/>
          </a:xfrm>
        </p:grpSpPr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E971FA69-C87D-EF5C-F834-48545DD827AD}"/>
                </a:ext>
              </a:extLst>
            </p:cNvPr>
            <p:cNvCxnSpPr>
              <a:cxnSpLocks/>
            </p:cNvCxnSpPr>
            <p:nvPr/>
          </p:nvCxnSpPr>
          <p:spPr>
            <a:xfrm>
              <a:off x="12378008" y="7090709"/>
              <a:ext cx="0" cy="1714677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F42F40D1-5DE1-8A1B-9F53-DEB3412FB34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2378008" y="7090709"/>
              <a:ext cx="0" cy="1714677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186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pan dir="u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6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2" dur="1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3" dur="1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6" dur="1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7" dur="1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9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0" dur="1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1" dur="1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3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4" dur="1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5" dur="1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2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2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2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2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2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2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2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2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10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8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19" dur="2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2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1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6" grpId="0"/>
          <p:bldP spid="97" grpId="0"/>
          <p:bldP spid="129" grpId="0" animBg="1"/>
          <p:bldP spid="130" grpId="0"/>
          <p:bldP spid="132" grpId="0" animBg="1"/>
          <p:bldP spid="133" grpId="0"/>
          <p:bldP spid="135" grpId="0" animBg="1"/>
          <p:bldP spid="136" grpId="0"/>
          <p:bldP spid="138" grpId="0" animBg="1"/>
          <p:bldP spid="139" grpId="0"/>
          <p:bldP spid="141" grpId="0"/>
          <p:bldP spid="142" grpId="0"/>
          <p:bldP spid="143" grpId="0"/>
          <p:bldP spid="144" grpId="0"/>
          <p:bldP spid="145" grpId="0"/>
          <p:bldP spid="146" grpId="0"/>
          <p:bldP spid="14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2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2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2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2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2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2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2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2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10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8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19" dur="2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2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1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6" grpId="0"/>
          <p:bldP spid="97" grpId="0"/>
          <p:bldP spid="129" grpId="0" animBg="1"/>
          <p:bldP spid="130" grpId="0"/>
          <p:bldP spid="132" grpId="0" animBg="1"/>
          <p:bldP spid="133" grpId="0"/>
          <p:bldP spid="135" grpId="0" animBg="1"/>
          <p:bldP spid="136" grpId="0"/>
          <p:bldP spid="138" grpId="0" animBg="1"/>
          <p:bldP spid="139" grpId="0"/>
          <p:bldP spid="141" grpId="0"/>
          <p:bldP spid="142" grpId="0"/>
          <p:bldP spid="143" grpId="0"/>
          <p:bldP spid="144" grpId="0"/>
          <p:bldP spid="145" grpId="0"/>
          <p:bldP spid="146" grpId="0"/>
          <p:bldP spid="148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Box 95">
            <a:extLst>
              <a:ext uri="{FF2B5EF4-FFF2-40B4-BE49-F238E27FC236}">
                <a16:creationId xmlns:a16="http://schemas.microsoft.com/office/drawing/2014/main" id="{B1720D43-3AFF-3D98-170C-0123D9655254}"/>
              </a:ext>
            </a:extLst>
          </p:cNvPr>
          <p:cNvSpPr txBox="1"/>
          <p:nvPr/>
        </p:nvSpPr>
        <p:spPr>
          <a:xfrm>
            <a:off x="17318479" y="9742553"/>
            <a:ext cx="454363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Cạnh tranh gay gắt từ các tập đoàn lớn.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Rủi ro bảo mật dữ liệu.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Thay đổi pháp lý về AI.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Xu hướng công nghệ thay đổi nhanh.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DC82E1D-1233-8DA0-896C-CDDE237AE262}"/>
              </a:ext>
            </a:extLst>
          </p:cNvPr>
          <p:cNvSpPr txBox="1"/>
          <p:nvPr/>
        </p:nvSpPr>
        <p:spPr>
          <a:xfrm>
            <a:off x="2521891" y="10358106"/>
            <a:ext cx="4543630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Thị trường AI tăng trưởng nhanh.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Nhu cầu tự động hóa cao.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Hợp tác với các ngành khác.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Chính sách hỗ trợ công nghệ mới.</a:t>
            </a:r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6AC51494-864A-A77A-232B-467D4266FF70}"/>
              </a:ext>
            </a:extLst>
          </p:cNvPr>
          <p:cNvGrpSpPr/>
          <p:nvPr/>
        </p:nvGrpSpPr>
        <p:grpSpPr>
          <a:xfrm>
            <a:off x="2635250" y="4500001"/>
            <a:ext cx="6251575" cy="391319"/>
            <a:chOff x="2635250" y="4500001"/>
            <a:chExt cx="6251575" cy="391319"/>
          </a:xfrm>
        </p:grpSpPr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F1635FD4-A78B-4398-889D-49FE38D31AFC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5861050" cy="0"/>
            </a:xfrm>
            <a:prstGeom prst="line">
              <a:avLst/>
            </a:prstGeom>
            <a:ln w="25400"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46EEF53D-60B6-CF4A-A1E7-72F385784DCA}"/>
                </a:ext>
              </a:extLst>
            </p:cNvPr>
            <p:cNvCxnSpPr>
              <a:cxnSpLocks/>
            </p:cNvCxnSpPr>
            <p:nvPr/>
          </p:nvCxnSpPr>
          <p:spPr>
            <a:xfrm>
              <a:off x="8496300" y="4515462"/>
              <a:ext cx="390525" cy="375858"/>
            </a:xfrm>
            <a:prstGeom prst="line">
              <a:avLst/>
            </a:prstGeom>
            <a:ln w="25400"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BA186D76-9262-0615-6DF7-CEC02D622F39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635000" cy="0"/>
            </a:xfrm>
            <a:prstGeom prst="line">
              <a:avLst/>
            </a:prstGeom>
            <a:ln w="101600" cap="rnd">
              <a:solidFill>
                <a:schemeClr val="accent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4E21ABC7-019F-5077-F05B-A37940E11EE6}"/>
              </a:ext>
            </a:extLst>
          </p:cNvPr>
          <p:cNvGrpSpPr/>
          <p:nvPr/>
        </p:nvGrpSpPr>
        <p:grpSpPr>
          <a:xfrm flipH="1">
            <a:off x="15503229" y="4500001"/>
            <a:ext cx="6251575" cy="391319"/>
            <a:chOff x="2635250" y="4500001"/>
            <a:chExt cx="6251575" cy="391319"/>
          </a:xfrm>
        </p:grpSpPr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71835722-2CB9-35A5-74FC-ED8199D0D6F7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5861050" cy="0"/>
            </a:xfrm>
            <a:prstGeom prst="line">
              <a:avLst/>
            </a:prstGeom>
            <a:ln w="25400">
              <a:solidFill>
                <a:schemeClr val="accent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8CDC069F-F885-79FA-4865-F4A40840CF50}"/>
                </a:ext>
              </a:extLst>
            </p:cNvPr>
            <p:cNvCxnSpPr>
              <a:cxnSpLocks/>
            </p:cNvCxnSpPr>
            <p:nvPr/>
          </p:nvCxnSpPr>
          <p:spPr>
            <a:xfrm>
              <a:off x="8496300" y="4515462"/>
              <a:ext cx="390525" cy="375858"/>
            </a:xfrm>
            <a:prstGeom prst="line">
              <a:avLst/>
            </a:prstGeom>
            <a:ln w="25400">
              <a:solidFill>
                <a:schemeClr val="accent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57A4B11B-1D8E-BA55-9D45-5DBDE19DFEB7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635000" cy="0"/>
            </a:xfrm>
            <a:prstGeom prst="line">
              <a:avLst/>
            </a:prstGeom>
            <a:ln w="101600" cap="rnd">
              <a:solidFill>
                <a:schemeClr val="accent2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636AF861-DD45-B604-0F8A-5E1756C8B7B5}"/>
              </a:ext>
            </a:extLst>
          </p:cNvPr>
          <p:cNvGrpSpPr/>
          <p:nvPr/>
        </p:nvGrpSpPr>
        <p:grpSpPr>
          <a:xfrm flipV="1">
            <a:off x="2635250" y="11546467"/>
            <a:ext cx="6251575" cy="391319"/>
            <a:chOff x="2635250" y="4500001"/>
            <a:chExt cx="6251575" cy="391319"/>
          </a:xfrm>
        </p:grpSpPr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8EBAD512-A0E4-B1EE-9E93-3A5E5653DDBF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5861050" cy="0"/>
            </a:xfrm>
            <a:prstGeom prst="line">
              <a:avLst/>
            </a:prstGeom>
            <a:ln w="25400">
              <a:solidFill>
                <a:schemeClr val="accent6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10E75AB5-29DA-1986-B3CB-4C7B1CFFF65F}"/>
                </a:ext>
              </a:extLst>
            </p:cNvPr>
            <p:cNvCxnSpPr>
              <a:cxnSpLocks/>
            </p:cNvCxnSpPr>
            <p:nvPr/>
          </p:nvCxnSpPr>
          <p:spPr>
            <a:xfrm>
              <a:off x="8496300" y="4515462"/>
              <a:ext cx="390525" cy="375858"/>
            </a:xfrm>
            <a:prstGeom prst="line">
              <a:avLst/>
            </a:prstGeom>
            <a:ln w="25400">
              <a:solidFill>
                <a:schemeClr val="accent6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6ADD250D-6F9B-C76E-1F53-8066448124B0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635000" cy="0"/>
            </a:xfrm>
            <a:prstGeom prst="line">
              <a:avLst/>
            </a:prstGeom>
            <a:ln w="101600" cap="rnd">
              <a:solidFill>
                <a:schemeClr val="accent6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E7F2F770-CA09-95A0-8C10-12A11A6658C3}"/>
              </a:ext>
            </a:extLst>
          </p:cNvPr>
          <p:cNvGrpSpPr/>
          <p:nvPr/>
        </p:nvGrpSpPr>
        <p:grpSpPr>
          <a:xfrm flipH="1" flipV="1">
            <a:off x="15503229" y="11546467"/>
            <a:ext cx="6251575" cy="391319"/>
            <a:chOff x="2635250" y="4500001"/>
            <a:chExt cx="6251575" cy="391319"/>
          </a:xfrm>
        </p:grpSpPr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A0C636A1-E590-93DA-0125-F3ABB489A493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5861050" cy="0"/>
            </a:xfrm>
            <a:prstGeom prst="line">
              <a:avLst/>
            </a:prstGeom>
            <a:ln w="25400">
              <a:solidFill>
                <a:schemeClr val="accent3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99AD5E99-15B7-2927-4071-D0737C394689}"/>
                </a:ext>
              </a:extLst>
            </p:cNvPr>
            <p:cNvCxnSpPr>
              <a:cxnSpLocks/>
            </p:cNvCxnSpPr>
            <p:nvPr/>
          </p:nvCxnSpPr>
          <p:spPr>
            <a:xfrm>
              <a:off x="8496300" y="4515462"/>
              <a:ext cx="390525" cy="375858"/>
            </a:xfrm>
            <a:prstGeom prst="line">
              <a:avLst/>
            </a:prstGeom>
            <a:ln w="25400">
              <a:solidFill>
                <a:schemeClr val="accent3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8A2894B2-FAEE-ECD2-B50A-C58A83D036D1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635000" cy="0"/>
            </a:xfrm>
            <a:prstGeom prst="line">
              <a:avLst/>
            </a:prstGeom>
            <a:ln w="101600" cap="rnd">
              <a:solidFill>
                <a:schemeClr val="accent3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F52C9000-3BE1-8FFB-7EA0-A478E2C44EA4}"/>
              </a:ext>
            </a:extLst>
          </p:cNvPr>
          <p:cNvGrpSpPr/>
          <p:nvPr/>
        </p:nvGrpSpPr>
        <p:grpSpPr>
          <a:xfrm>
            <a:off x="8188899" y="4098170"/>
            <a:ext cx="7971570" cy="7971570"/>
            <a:chOff x="8188899" y="4009680"/>
            <a:chExt cx="7971570" cy="7971570"/>
          </a:xfrm>
          <a:solidFill>
            <a:schemeClr val="bg1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BA934BB3-FE79-8BC4-DABA-B366EBF3C94D}"/>
                </a:ext>
              </a:extLst>
            </p:cNvPr>
            <p:cNvSpPr/>
            <p:nvPr/>
          </p:nvSpPr>
          <p:spPr>
            <a:xfrm rot="2700000">
              <a:off x="10416894" y="4009679"/>
              <a:ext cx="163405" cy="4619395"/>
            </a:xfrm>
            <a:custGeom>
              <a:avLst/>
              <a:gdLst>
                <a:gd name="csX0" fmla="*/ 1 w 163405"/>
                <a:gd name="csY0" fmla="*/ 0 h 4619395"/>
                <a:gd name="csX1" fmla="*/ 163405 w 163405"/>
                <a:gd name="csY1" fmla="*/ 163405 h 4619395"/>
                <a:gd name="csX2" fmla="*/ 163405 w 163405"/>
                <a:gd name="csY2" fmla="*/ 4455990 h 4619395"/>
                <a:gd name="csX3" fmla="*/ 0 w 163405"/>
                <a:gd name="csY3" fmla="*/ 4619395 h 4619395"/>
                <a:gd name="csX4" fmla="*/ 1 w 163405"/>
                <a:gd name="csY4" fmla="*/ 0 h 46193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63405" h="4619395">
                  <a:moveTo>
                    <a:pt x="1" y="0"/>
                  </a:moveTo>
                  <a:lnTo>
                    <a:pt x="163405" y="163405"/>
                  </a:lnTo>
                  <a:lnTo>
                    <a:pt x="163405" y="4455990"/>
                  </a:lnTo>
                  <a:lnTo>
                    <a:pt x="0" y="4619395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F8A08818-C19D-A02D-F10F-9D669C9CAEEF}"/>
                </a:ext>
              </a:extLst>
            </p:cNvPr>
            <p:cNvSpPr/>
            <p:nvPr/>
          </p:nvSpPr>
          <p:spPr>
            <a:xfrm rot="2700000">
              <a:off x="11541077" y="6237674"/>
              <a:ext cx="4619394" cy="163405"/>
            </a:xfrm>
            <a:custGeom>
              <a:avLst/>
              <a:gdLst>
                <a:gd name="csX0" fmla="*/ 0 w 4619394"/>
                <a:gd name="csY0" fmla="*/ 0 h 163405"/>
                <a:gd name="csX1" fmla="*/ 4619394 w 4619394"/>
                <a:gd name="csY1" fmla="*/ 0 h 163405"/>
                <a:gd name="csX2" fmla="*/ 4455989 w 4619394"/>
                <a:gd name="csY2" fmla="*/ 163405 h 163405"/>
                <a:gd name="csX3" fmla="*/ 163405 w 4619394"/>
                <a:gd name="csY3" fmla="*/ 163405 h 163405"/>
                <a:gd name="csX4" fmla="*/ 0 w 4619394"/>
                <a:gd name="csY4" fmla="*/ 0 h 16340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619394" h="163405">
                  <a:moveTo>
                    <a:pt x="0" y="0"/>
                  </a:moveTo>
                  <a:lnTo>
                    <a:pt x="4619394" y="0"/>
                  </a:lnTo>
                  <a:lnTo>
                    <a:pt x="4455989" y="163405"/>
                  </a:lnTo>
                  <a:lnTo>
                    <a:pt x="163405" y="16340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DF0B27B-6106-A710-30D1-1AEBD4986B28}"/>
                </a:ext>
              </a:extLst>
            </p:cNvPr>
            <p:cNvSpPr/>
            <p:nvPr/>
          </p:nvSpPr>
          <p:spPr>
            <a:xfrm rot="2700000">
              <a:off x="8188902" y="9589852"/>
              <a:ext cx="4619391" cy="163406"/>
            </a:xfrm>
            <a:custGeom>
              <a:avLst/>
              <a:gdLst>
                <a:gd name="csX0" fmla="*/ 0 w 4619391"/>
                <a:gd name="csY0" fmla="*/ 163405 h 163406"/>
                <a:gd name="csX1" fmla="*/ 163405 w 4619391"/>
                <a:gd name="csY1" fmla="*/ 0 h 163406"/>
                <a:gd name="csX2" fmla="*/ 4455985 w 4619391"/>
                <a:gd name="csY2" fmla="*/ 0 h 163406"/>
                <a:gd name="csX3" fmla="*/ 4619391 w 4619391"/>
                <a:gd name="csY3" fmla="*/ 163406 h 163406"/>
                <a:gd name="csX4" fmla="*/ 0 w 4619391"/>
                <a:gd name="csY4" fmla="*/ 163405 h 16340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619391" h="163406">
                  <a:moveTo>
                    <a:pt x="0" y="163405"/>
                  </a:moveTo>
                  <a:lnTo>
                    <a:pt x="163405" y="0"/>
                  </a:lnTo>
                  <a:lnTo>
                    <a:pt x="4455985" y="0"/>
                  </a:lnTo>
                  <a:lnTo>
                    <a:pt x="4619391" y="163406"/>
                  </a:lnTo>
                  <a:lnTo>
                    <a:pt x="0" y="16340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AEA165E9-0D15-F197-C253-495411EBBD02}"/>
                </a:ext>
              </a:extLst>
            </p:cNvPr>
            <p:cNvSpPr/>
            <p:nvPr/>
          </p:nvSpPr>
          <p:spPr>
            <a:xfrm rot="2700000">
              <a:off x="13769071" y="7361859"/>
              <a:ext cx="163405" cy="4619391"/>
            </a:xfrm>
            <a:custGeom>
              <a:avLst/>
              <a:gdLst>
                <a:gd name="csX0" fmla="*/ 0 w 163405"/>
                <a:gd name="csY0" fmla="*/ 163405 h 4619391"/>
                <a:gd name="csX1" fmla="*/ 163405 w 163405"/>
                <a:gd name="csY1" fmla="*/ 0 h 4619391"/>
                <a:gd name="csX2" fmla="*/ 163405 w 163405"/>
                <a:gd name="csY2" fmla="*/ 4619391 h 4619391"/>
                <a:gd name="csX3" fmla="*/ 0 w 163405"/>
                <a:gd name="csY3" fmla="*/ 4455986 h 4619391"/>
                <a:gd name="csX4" fmla="*/ 0 w 163405"/>
                <a:gd name="csY4" fmla="*/ 163405 h 461939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63405" h="4619391">
                  <a:moveTo>
                    <a:pt x="0" y="163405"/>
                  </a:moveTo>
                  <a:lnTo>
                    <a:pt x="163405" y="0"/>
                  </a:lnTo>
                  <a:lnTo>
                    <a:pt x="163405" y="4619391"/>
                  </a:lnTo>
                  <a:lnTo>
                    <a:pt x="0" y="4455986"/>
                  </a:lnTo>
                  <a:lnTo>
                    <a:pt x="0" y="16340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B26D81F9-7B33-26C0-9D95-C0F865A9E71B}"/>
              </a:ext>
            </a:extLst>
          </p:cNvPr>
          <p:cNvGrpSpPr/>
          <p:nvPr/>
        </p:nvGrpSpPr>
        <p:grpSpPr>
          <a:xfrm>
            <a:off x="7636537" y="3545810"/>
            <a:ext cx="9076295" cy="9076291"/>
            <a:chOff x="7636538" y="3457320"/>
            <a:chExt cx="9076295" cy="9076291"/>
          </a:xfrm>
          <a:solidFill>
            <a:schemeClr val="bg1">
              <a:lumMod val="85000"/>
            </a:schemeClr>
          </a:solidFill>
        </p:grpSpPr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222E2764-22F4-9398-BDB0-38E499EE6A10}"/>
                </a:ext>
              </a:extLst>
            </p:cNvPr>
            <p:cNvSpPr/>
            <p:nvPr/>
          </p:nvSpPr>
          <p:spPr>
            <a:xfrm rot="2700000">
              <a:off x="10181694" y="3457317"/>
              <a:ext cx="185270" cy="5275582"/>
            </a:xfrm>
            <a:custGeom>
              <a:avLst/>
              <a:gdLst>
                <a:gd name="csX0" fmla="*/ 0 w 185270"/>
                <a:gd name="csY0" fmla="*/ 0 h 5275582"/>
                <a:gd name="csX1" fmla="*/ 185270 w 185270"/>
                <a:gd name="csY1" fmla="*/ 185269 h 5275582"/>
                <a:gd name="csX2" fmla="*/ 185270 w 185270"/>
                <a:gd name="csY2" fmla="*/ 5090314 h 5275582"/>
                <a:gd name="csX3" fmla="*/ 1 w 185270"/>
                <a:gd name="csY3" fmla="*/ 5275582 h 5275582"/>
                <a:gd name="csX4" fmla="*/ 0 w 185270"/>
                <a:gd name="csY4" fmla="*/ 0 h 52755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85270" h="5275582">
                  <a:moveTo>
                    <a:pt x="0" y="0"/>
                  </a:moveTo>
                  <a:lnTo>
                    <a:pt x="185270" y="185269"/>
                  </a:lnTo>
                  <a:lnTo>
                    <a:pt x="185270" y="5090314"/>
                  </a:lnTo>
                  <a:lnTo>
                    <a:pt x="1" y="527558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66CF60A3-AADC-43D2-1846-52DCDB43B197}"/>
                </a:ext>
              </a:extLst>
            </p:cNvPr>
            <p:cNvSpPr/>
            <p:nvPr/>
          </p:nvSpPr>
          <p:spPr>
            <a:xfrm rot="2700000">
              <a:off x="11437250" y="6002475"/>
              <a:ext cx="5275580" cy="185270"/>
            </a:xfrm>
            <a:custGeom>
              <a:avLst/>
              <a:gdLst>
                <a:gd name="csX0" fmla="*/ 0 w 5275580"/>
                <a:gd name="csY0" fmla="*/ 0 h 185270"/>
                <a:gd name="csX1" fmla="*/ 5275580 w 5275580"/>
                <a:gd name="csY1" fmla="*/ 0 h 185270"/>
                <a:gd name="csX2" fmla="*/ 5090311 w 5275580"/>
                <a:gd name="csY2" fmla="*/ 185269 h 185270"/>
                <a:gd name="csX3" fmla="*/ 185269 w 5275580"/>
                <a:gd name="csY3" fmla="*/ 185270 h 185270"/>
                <a:gd name="csX4" fmla="*/ 0 w 5275580"/>
                <a:gd name="csY4" fmla="*/ 0 h 18527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275580" h="185270">
                  <a:moveTo>
                    <a:pt x="0" y="0"/>
                  </a:moveTo>
                  <a:lnTo>
                    <a:pt x="5275580" y="0"/>
                  </a:lnTo>
                  <a:lnTo>
                    <a:pt x="5090311" y="185269"/>
                  </a:lnTo>
                  <a:lnTo>
                    <a:pt x="185269" y="18527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08238ED9-2B8E-B36E-E60B-B63EC006D4CC}"/>
                </a:ext>
              </a:extLst>
            </p:cNvPr>
            <p:cNvSpPr/>
            <p:nvPr/>
          </p:nvSpPr>
          <p:spPr>
            <a:xfrm rot="2700000">
              <a:off x="7636541" y="9803187"/>
              <a:ext cx="5275578" cy="185269"/>
            </a:xfrm>
            <a:custGeom>
              <a:avLst/>
              <a:gdLst>
                <a:gd name="csX0" fmla="*/ 0 w 5275578"/>
                <a:gd name="csY0" fmla="*/ 185269 h 185269"/>
                <a:gd name="csX1" fmla="*/ 185268 w 5275578"/>
                <a:gd name="csY1" fmla="*/ 1 h 185269"/>
                <a:gd name="csX2" fmla="*/ 5090309 w 5275578"/>
                <a:gd name="csY2" fmla="*/ 0 h 185269"/>
                <a:gd name="csX3" fmla="*/ 5275578 w 5275578"/>
                <a:gd name="csY3" fmla="*/ 185269 h 185269"/>
                <a:gd name="csX4" fmla="*/ 0 w 5275578"/>
                <a:gd name="csY4" fmla="*/ 185269 h 1852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275578" h="185269">
                  <a:moveTo>
                    <a:pt x="0" y="185269"/>
                  </a:moveTo>
                  <a:lnTo>
                    <a:pt x="185268" y="1"/>
                  </a:lnTo>
                  <a:lnTo>
                    <a:pt x="5090309" y="0"/>
                  </a:lnTo>
                  <a:lnTo>
                    <a:pt x="5275578" y="185269"/>
                  </a:lnTo>
                  <a:lnTo>
                    <a:pt x="0" y="18526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4FFFD4C7-6652-A6EB-FE50-DC077D5A23FE}"/>
                </a:ext>
              </a:extLst>
            </p:cNvPr>
            <p:cNvSpPr/>
            <p:nvPr/>
          </p:nvSpPr>
          <p:spPr>
            <a:xfrm rot="2700000">
              <a:off x="13982408" y="7258032"/>
              <a:ext cx="185269" cy="5275581"/>
            </a:xfrm>
            <a:custGeom>
              <a:avLst/>
              <a:gdLst>
                <a:gd name="csX0" fmla="*/ 0 w 185269"/>
                <a:gd name="csY0" fmla="*/ 185269 h 5275581"/>
                <a:gd name="csX1" fmla="*/ 185269 w 185269"/>
                <a:gd name="csY1" fmla="*/ 0 h 5275581"/>
                <a:gd name="csX2" fmla="*/ 185269 w 185269"/>
                <a:gd name="csY2" fmla="*/ 5275581 h 5275581"/>
                <a:gd name="csX3" fmla="*/ 0 w 185269"/>
                <a:gd name="csY3" fmla="*/ 5090312 h 5275581"/>
                <a:gd name="csX4" fmla="*/ 0 w 185269"/>
                <a:gd name="csY4" fmla="*/ 185269 h 527558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85269" h="5275581">
                  <a:moveTo>
                    <a:pt x="0" y="185269"/>
                  </a:moveTo>
                  <a:lnTo>
                    <a:pt x="185269" y="0"/>
                  </a:lnTo>
                  <a:lnTo>
                    <a:pt x="185269" y="5275581"/>
                  </a:lnTo>
                  <a:lnTo>
                    <a:pt x="0" y="5090312"/>
                  </a:lnTo>
                  <a:lnTo>
                    <a:pt x="0" y="18526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824E743C-D3C1-1900-1BEC-5919CE96D6E3}"/>
              </a:ext>
            </a:extLst>
          </p:cNvPr>
          <p:cNvGrpSpPr/>
          <p:nvPr/>
        </p:nvGrpSpPr>
        <p:grpSpPr>
          <a:xfrm>
            <a:off x="7026606" y="2935877"/>
            <a:ext cx="10296157" cy="10296156"/>
            <a:chOff x="7026606" y="2847386"/>
            <a:chExt cx="10296157" cy="10296156"/>
          </a:xfrm>
          <a:solidFill>
            <a:schemeClr val="bg1"/>
          </a:solidFill>
        </p:grpSpPr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0D850F75-47B2-E606-7CC3-A68730D62FF0}"/>
                </a:ext>
              </a:extLst>
            </p:cNvPr>
            <p:cNvSpPr/>
            <p:nvPr/>
          </p:nvSpPr>
          <p:spPr>
            <a:xfrm rot="2700000">
              <a:off x="9921981" y="2847384"/>
              <a:ext cx="209413" cy="6000164"/>
            </a:xfrm>
            <a:custGeom>
              <a:avLst/>
              <a:gdLst>
                <a:gd name="csX0" fmla="*/ 0 w 209413"/>
                <a:gd name="csY0" fmla="*/ 0 h 6000164"/>
                <a:gd name="csX1" fmla="*/ 209412 w 209413"/>
                <a:gd name="csY1" fmla="*/ 209412 h 6000164"/>
                <a:gd name="csX2" fmla="*/ 209413 w 209413"/>
                <a:gd name="csY2" fmla="*/ 5790752 h 6000164"/>
                <a:gd name="csX3" fmla="*/ 1 w 209413"/>
                <a:gd name="csY3" fmla="*/ 6000164 h 6000164"/>
                <a:gd name="csX4" fmla="*/ 0 w 209413"/>
                <a:gd name="csY4" fmla="*/ 0 h 60001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9413" h="6000164">
                  <a:moveTo>
                    <a:pt x="0" y="0"/>
                  </a:moveTo>
                  <a:lnTo>
                    <a:pt x="209412" y="209412"/>
                  </a:lnTo>
                  <a:lnTo>
                    <a:pt x="209413" y="5790752"/>
                  </a:lnTo>
                  <a:lnTo>
                    <a:pt x="1" y="600016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9508A92F-BE2D-EDF2-AD6C-70CF21E1F3A2}"/>
                </a:ext>
              </a:extLst>
            </p:cNvPr>
            <p:cNvSpPr/>
            <p:nvPr/>
          </p:nvSpPr>
          <p:spPr>
            <a:xfrm rot="2700000">
              <a:off x="11322602" y="5742761"/>
              <a:ext cx="6000162" cy="209412"/>
            </a:xfrm>
            <a:custGeom>
              <a:avLst/>
              <a:gdLst>
                <a:gd name="csX0" fmla="*/ 0 w 6000162"/>
                <a:gd name="csY0" fmla="*/ 0 h 209412"/>
                <a:gd name="csX1" fmla="*/ 6000162 w 6000162"/>
                <a:gd name="csY1" fmla="*/ 0 h 209412"/>
                <a:gd name="csX2" fmla="*/ 5790750 w 6000162"/>
                <a:gd name="csY2" fmla="*/ 209412 h 209412"/>
                <a:gd name="csX3" fmla="*/ 209412 w 6000162"/>
                <a:gd name="csY3" fmla="*/ 209412 h 209412"/>
                <a:gd name="csX4" fmla="*/ 0 w 6000162"/>
                <a:gd name="csY4" fmla="*/ 0 h 20941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6000162" h="209412">
                  <a:moveTo>
                    <a:pt x="0" y="0"/>
                  </a:moveTo>
                  <a:lnTo>
                    <a:pt x="6000162" y="0"/>
                  </a:lnTo>
                  <a:lnTo>
                    <a:pt x="5790750" y="209412"/>
                  </a:lnTo>
                  <a:lnTo>
                    <a:pt x="209412" y="20941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810BEC19-89BF-C74B-E1C2-DBCAA45BE594}"/>
                </a:ext>
              </a:extLst>
            </p:cNvPr>
            <p:cNvSpPr/>
            <p:nvPr/>
          </p:nvSpPr>
          <p:spPr>
            <a:xfrm rot="2700000">
              <a:off x="7026607" y="10038757"/>
              <a:ext cx="6000159" cy="209412"/>
            </a:xfrm>
            <a:custGeom>
              <a:avLst/>
              <a:gdLst>
                <a:gd name="csX0" fmla="*/ 0 w 6000159"/>
                <a:gd name="csY0" fmla="*/ 209412 h 209412"/>
                <a:gd name="csX1" fmla="*/ 209412 w 6000159"/>
                <a:gd name="csY1" fmla="*/ 0 h 209412"/>
                <a:gd name="csX2" fmla="*/ 5790748 w 6000159"/>
                <a:gd name="csY2" fmla="*/ 0 h 209412"/>
                <a:gd name="csX3" fmla="*/ 6000159 w 6000159"/>
                <a:gd name="csY3" fmla="*/ 209411 h 209412"/>
                <a:gd name="csX4" fmla="*/ 0 w 6000159"/>
                <a:gd name="csY4" fmla="*/ 209412 h 20941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6000159" h="209412">
                  <a:moveTo>
                    <a:pt x="0" y="209412"/>
                  </a:moveTo>
                  <a:lnTo>
                    <a:pt x="209412" y="0"/>
                  </a:lnTo>
                  <a:lnTo>
                    <a:pt x="5790748" y="0"/>
                  </a:lnTo>
                  <a:lnTo>
                    <a:pt x="6000159" y="209411"/>
                  </a:lnTo>
                  <a:lnTo>
                    <a:pt x="0" y="20941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9BC6ECA1-F4FD-0E01-C748-F629640FFF01}"/>
                </a:ext>
              </a:extLst>
            </p:cNvPr>
            <p:cNvSpPr/>
            <p:nvPr/>
          </p:nvSpPr>
          <p:spPr>
            <a:xfrm rot="2700000">
              <a:off x="14217977" y="7143384"/>
              <a:ext cx="209412" cy="6000161"/>
            </a:xfrm>
            <a:custGeom>
              <a:avLst/>
              <a:gdLst>
                <a:gd name="csX0" fmla="*/ 0 w 209412"/>
                <a:gd name="csY0" fmla="*/ 209412 h 6000161"/>
                <a:gd name="csX1" fmla="*/ 209412 w 209412"/>
                <a:gd name="csY1" fmla="*/ 0 h 6000161"/>
                <a:gd name="csX2" fmla="*/ 209412 w 209412"/>
                <a:gd name="csY2" fmla="*/ 6000161 h 6000161"/>
                <a:gd name="csX3" fmla="*/ 0 w 209412"/>
                <a:gd name="csY3" fmla="*/ 5790750 h 6000161"/>
                <a:gd name="csX4" fmla="*/ 0 w 209412"/>
                <a:gd name="csY4" fmla="*/ 209412 h 600016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9412" h="6000161">
                  <a:moveTo>
                    <a:pt x="0" y="209412"/>
                  </a:moveTo>
                  <a:lnTo>
                    <a:pt x="209412" y="0"/>
                  </a:lnTo>
                  <a:lnTo>
                    <a:pt x="209412" y="6000161"/>
                  </a:lnTo>
                  <a:lnTo>
                    <a:pt x="0" y="5790750"/>
                  </a:lnTo>
                  <a:lnTo>
                    <a:pt x="0" y="20941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29" name="Pentagon 128">
            <a:extLst>
              <a:ext uri="{FF2B5EF4-FFF2-40B4-BE49-F238E27FC236}">
                <a16:creationId xmlns:a16="http://schemas.microsoft.com/office/drawing/2014/main" id="{49BBC918-4762-E324-4E9F-51A5B1FC5CCD}"/>
              </a:ext>
            </a:extLst>
          </p:cNvPr>
          <p:cNvSpPr/>
          <p:nvPr/>
        </p:nvSpPr>
        <p:spPr>
          <a:xfrm rot="18900000">
            <a:off x="8065779" y="4218460"/>
            <a:ext cx="3800894" cy="3619898"/>
          </a:xfrm>
          <a:prstGeom prst="pentagon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42C13C4C-1DCC-F74E-6CD4-0F9100B1D803}"/>
              </a:ext>
            </a:extLst>
          </p:cNvPr>
          <p:cNvSpPr txBox="1"/>
          <p:nvPr/>
        </p:nvSpPr>
        <p:spPr>
          <a:xfrm rot="18900000">
            <a:off x="9664856" y="6474234"/>
            <a:ext cx="180216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</a:rPr>
              <a:t>STRENGTHS</a:t>
            </a:r>
          </a:p>
        </p:txBody>
      </p:sp>
      <p:pic>
        <p:nvPicPr>
          <p:cNvPr id="131" name="Graphic 130">
            <a:extLst>
              <a:ext uri="{FF2B5EF4-FFF2-40B4-BE49-F238E27FC236}">
                <a16:creationId xmlns:a16="http://schemas.microsoft.com/office/drawing/2014/main" id="{65CC18AF-F58A-3E29-3D1B-5CAB7E756E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8900000">
            <a:off x="9417586" y="5479769"/>
            <a:ext cx="1097280" cy="1097280"/>
          </a:xfrm>
          <a:prstGeom prst="rect">
            <a:avLst/>
          </a:prstGeom>
        </p:spPr>
      </p:pic>
      <p:sp>
        <p:nvSpPr>
          <p:cNvPr id="132" name="Pentagon 131">
            <a:extLst>
              <a:ext uri="{FF2B5EF4-FFF2-40B4-BE49-F238E27FC236}">
                <a16:creationId xmlns:a16="http://schemas.microsoft.com/office/drawing/2014/main" id="{9B67FA78-B227-7F05-93B4-C6FE9C9F3F92}"/>
              </a:ext>
            </a:extLst>
          </p:cNvPr>
          <p:cNvSpPr/>
          <p:nvPr/>
        </p:nvSpPr>
        <p:spPr>
          <a:xfrm rot="8100000">
            <a:off x="12482696" y="8624521"/>
            <a:ext cx="3800894" cy="3619898"/>
          </a:xfrm>
          <a:prstGeom prst="pentagon">
            <a:avLst/>
          </a:prstGeom>
          <a:solidFill>
            <a:schemeClr val="accent3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2086EBB6-219D-C8D1-193D-91C11579489A}"/>
              </a:ext>
            </a:extLst>
          </p:cNvPr>
          <p:cNvSpPr txBox="1"/>
          <p:nvPr/>
        </p:nvSpPr>
        <p:spPr>
          <a:xfrm rot="18900000">
            <a:off x="12882345" y="9680868"/>
            <a:ext cx="180216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</a:rPr>
              <a:t>THREATS</a:t>
            </a:r>
          </a:p>
        </p:txBody>
      </p:sp>
      <p:pic>
        <p:nvPicPr>
          <p:cNvPr id="134" name="Graphic 133">
            <a:extLst>
              <a:ext uri="{FF2B5EF4-FFF2-40B4-BE49-F238E27FC236}">
                <a16:creationId xmlns:a16="http://schemas.microsoft.com/office/drawing/2014/main" id="{187E9FC7-EE45-B72F-E0A9-1025EEA796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8900000">
            <a:off x="13834503" y="9885830"/>
            <a:ext cx="1097280" cy="1097280"/>
          </a:xfrm>
          <a:prstGeom prst="rect">
            <a:avLst/>
          </a:prstGeom>
        </p:spPr>
      </p:pic>
      <p:sp>
        <p:nvSpPr>
          <p:cNvPr id="135" name="Pentagon 134">
            <a:extLst>
              <a:ext uri="{FF2B5EF4-FFF2-40B4-BE49-F238E27FC236}">
                <a16:creationId xmlns:a16="http://schemas.microsoft.com/office/drawing/2014/main" id="{A2A7AC8C-4A96-A0C8-2301-F6165541003A}"/>
              </a:ext>
            </a:extLst>
          </p:cNvPr>
          <p:cNvSpPr/>
          <p:nvPr/>
        </p:nvSpPr>
        <p:spPr>
          <a:xfrm rot="13500000">
            <a:off x="8081755" y="8624521"/>
            <a:ext cx="3800894" cy="3619898"/>
          </a:xfrm>
          <a:prstGeom prst="pentagon">
            <a:avLst/>
          </a:prstGeom>
          <a:solidFill>
            <a:schemeClr val="accent6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977A5480-E611-C52F-F57B-D75C0AB484C2}"/>
              </a:ext>
            </a:extLst>
          </p:cNvPr>
          <p:cNvSpPr txBox="1"/>
          <p:nvPr/>
        </p:nvSpPr>
        <p:spPr>
          <a:xfrm rot="2700000">
            <a:off x="9680832" y="9680868"/>
            <a:ext cx="180216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</a:rPr>
              <a:t>OPPORTUNITIES</a:t>
            </a:r>
          </a:p>
        </p:txBody>
      </p:sp>
      <p:pic>
        <p:nvPicPr>
          <p:cNvPr id="137" name="Graphic 136">
            <a:extLst>
              <a:ext uri="{FF2B5EF4-FFF2-40B4-BE49-F238E27FC236}">
                <a16:creationId xmlns:a16="http://schemas.microsoft.com/office/drawing/2014/main" id="{58028482-16D1-0515-0664-42D473F09FB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700000">
            <a:off x="9433562" y="9885830"/>
            <a:ext cx="1097280" cy="1097280"/>
          </a:xfrm>
          <a:prstGeom prst="rect">
            <a:avLst/>
          </a:prstGeom>
        </p:spPr>
      </p:pic>
      <p:sp>
        <p:nvSpPr>
          <p:cNvPr id="138" name="Pentagon 137">
            <a:extLst>
              <a:ext uri="{FF2B5EF4-FFF2-40B4-BE49-F238E27FC236}">
                <a16:creationId xmlns:a16="http://schemas.microsoft.com/office/drawing/2014/main" id="{6D593611-D24D-144F-C79E-6CEF8D3349B0}"/>
              </a:ext>
            </a:extLst>
          </p:cNvPr>
          <p:cNvSpPr/>
          <p:nvPr/>
        </p:nvSpPr>
        <p:spPr>
          <a:xfrm rot="2700000">
            <a:off x="12482696" y="4218460"/>
            <a:ext cx="3800894" cy="3619898"/>
          </a:xfrm>
          <a:prstGeom prst="pentagon">
            <a:avLst/>
          </a:prstGeom>
          <a:solidFill>
            <a:schemeClr val="accent2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57337792-C581-08A4-A998-3F4B3239CA9A}"/>
              </a:ext>
            </a:extLst>
          </p:cNvPr>
          <p:cNvSpPr txBox="1"/>
          <p:nvPr/>
        </p:nvSpPr>
        <p:spPr>
          <a:xfrm rot="2700000">
            <a:off x="12882345" y="6474234"/>
            <a:ext cx="180216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</a:rPr>
              <a:t>WEAKNESSES</a:t>
            </a:r>
          </a:p>
        </p:txBody>
      </p:sp>
      <p:pic>
        <p:nvPicPr>
          <p:cNvPr id="140" name="Graphic 139">
            <a:extLst>
              <a:ext uri="{FF2B5EF4-FFF2-40B4-BE49-F238E27FC236}">
                <a16:creationId xmlns:a16="http://schemas.microsoft.com/office/drawing/2014/main" id="{52EC5463-74ED-E39A-5697-C9D2B4CB13A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2700000">
            <a:off x="13834503" y="5479769"/>
            <a:ext cx="1097280" cy="1097280"/>
          </a:xfrm>
          <a:prstGeom prst="rect">
            <a:avLst/>
          </a:prstGeom>
        </p:spPr>
      </p:pic>
      <p:sp>
        <p:nvSpPr>
          <p:cNvPr id="141" name="TextBox 140">
            <a:extLst>
              <a:ext uri="{FF2B5EF4-FFF2-40B4-BE49-F238E27FC236}">
                <a16:creationId xmlns:a16="http://schemas.microsoft.com/office/drawing/2014/main" id="{BF0EF39A-7B13-9EF2-7572-178498D30263}"/>
              </a:ext>
            </a:extLst>
          </p:cNvPr>
          <p:cNvSpPr txBox="1"/>
          <p:nvPr/>
        </p:nvSpPr>
        <p:spPr>
          <a:xfrm>
            <a:off x="18399032" y="3765850"/>
            <a:ext cx="3463077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200" b="1" dirty="0">
                <a:solidFill>
                  <a:schemeClr val="tx2"/>
                </a:solidFill>
                <a:latin typeface="+mj-lt"/>
              </a:rPr>
              <a:t>WEAKNESSES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BE0E2230-2C28-9125-D656-43148FE685E4}"/>
              </a:ext>
            </a:extLst>
          </p:cNvPr>
          <p:cNvSpPr txBox="1"/>
          <p:nvPr/>
        </p:nvSpPr>
        <p:spPr>
          <a:xfrm>
            <a:off x="17318479" y="4808664"/>
            <a:ext cx="45436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Nguồn vốn hạn chế.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Thiếu thương hiệu mạnh.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Phụ thuộc vào nhân sự chủ chốt.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Quy trình nội bộ chưa tối ưu.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85832906-D3B4-C850-4CDE-7B5ACAA00317}"/>
              </a:ext>
            </a:extLst>
          </p:cNvPr>
          <p:cNvSpPr txBox="1"/>
          <p:nvPr/>
        </p:nvSpPr>
        <p:spPr>
          <a:xfrm>
            <a:off x="2521891" y="3765851"/>
            <a:ext cx="3072750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+mj-lt"/>
              </a:rPr>
              <a:t>STRENGTHS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DB1EF37-E004-8C06-6E07-5618068652DD}"/>
              </a:ext>
            </a:extLst>
          </p:cNvPr>
          <p:cNvSpPr txBox="1"/>
          <p:nvPr/>
        </p:nvSpPr>
        <p:spPr>
          <a:xfrm>
            <a:off x="2521891" y="4808664"/>
            <a:ext cx="4543630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000" dirty="0">
                <a:solidFill>
                  <a:schemeClr val="tx2"/>
                </a:solidFill>
              </a:rPr>
              <a:t>Công </a:t>
            </a:r>
            <a:r>
              <a:rPr lang="en-US" altLang="en-US" sz="2000" dirty="0" err="1">
                <a:solidFill>
                  <a:schemeClr val="tx2"/>
                </a:solidFill>
              </a:rPr>
              <a:t>nghệ</a:t>
            </a:r>
            <a:r>
              <a:rPr lang="en-US" altLang="en-US" sz="2000" dirty="0">
                <a:solidFill>
                  <a:schemeClr val="tx2"/>
                </a:solidFill>
              </a:rPr>
              <a:t> AI </a:t>
            </a:r>
            <a:r>
              <a:rPr lang="en-US" altLang="en-US" sz="2000" dirty="0" err="1">
                <a:solidFill>
                  <a:schemeClr val="tx2"/>
                </a:solidFill>
              </a:rPr>
              <a:t>tiên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tiến</a:t>
            </a:r>
            <a:r>
              <a:rPr lang="en-US" altLang="en-US" sz="2000" dirty="0">
                <a:solidFill>
                  <a:schemeClr val="tx2"/>
                </a:solidFill>
              </a:rPr>
              <a:t>, </a:t>
            </a:r>
            <a:r>
              <a:rPr lang="en-US" altLang="en-US" sz="2000" dirty="0" err="1">
                <a:solidFill>
                  <a:schemeClr val="tx2"/>
                </a:solidFill>
              </a:rPr>
              <a:t>độc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quyền</a:t>
            </a:r>
            <a:r>
              <a:rPr lang="en-US" altLang="en-US" sz="2000" dirty="0">
                <a:solidFill>
                  <a:schemeClr val="tx2"/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000" dirty="0" err="1">
                <a:solidFill>
                  <a:schemeClr val="tx2"/>
                </a:solidFill>
              </a:rPr>
              <a:t>Đội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ngũ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kỹ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thuật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giỏi</a:t>
            </a:r>
            <a:r>
              <a:rPr lang="en-US" altLang="en-US" sz="2000" dirty="0">
                <a:solidFill>
                  <a:schemeClr val="tx2"/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000" dirty="0" err="1">
                <a:solidFill>
                  <a:schemeClr val="tx2"/>
                </a:solidFill>
              </a:rPr>
              <a:t>Khả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năng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mở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rộng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sản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phẩm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linh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hoạt</a:t>
            </a:r>
            <a:r>
              <a:rPr lang="en-US" altLang="en-US" sz="2000" dirty="0">
                <a:solidFill>
                  <a:schemeClr val="tx2"/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000" dirty="0" err="1">
                <a:solidFill>
                  <a:schemeClr val="tx2"/>
                </a:solidFill>
              </a:rPr>
              <a:t>Phản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ứng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nhanh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với</a:t>
            </a:r>
            <a:r>
              <a:rPr lang="en-US" altLang="en-US" sz="2000" dirty="0">
                <a:solidFill>
                  <a:schemeClr val="tx2"/>
                </a:solidFill>
              </a:rPr>
              <a:t> xu </a:t>
            </a:r>
            <a:r>
              <a:rPr lang="en-US" altLang="en-US" sz="2000" dirty="0" err="1">
                <a:solidFill>
                  <a:schemeClr val="tx2"/>
                </a:solidFill>
              </a:rPr>
              <a:t>hướng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mới</a:t>
            </a:r>
            <a:r>
              <a:rPr lang="en-US" altLang="en-US" sz="20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35BD4EB0-C6D7-F70D-D4C7-FD50181F6E9B}"/>
              </a:ext>
            </a:extLst>
          </p:cNvPr>
          <p:cNvSpPr txBox="1"/>
          <p:nvPr/>
        </p:nvSpPr>
        <p:spPr>
          <a:xfrm>
            <a:off x="18399032" y="12131510"/>
            <a:ext cx="3463077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200" b="1" dirty="0">
                <a:solidFill>
                  <a:schemeClr val="tx2"/>
                </a:solidFill>
                <a:latin typeface="+mj-lt"/>
              </a:rPr>
              <a:t>THREATS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C3F75103-0803-F4D7-605A-E7C8C6327212}"/>
              </a:ext>
            </a:extLst>
          </p:cNvPr>
          <p:cNvSpPr txBox="1"/>
          <p:nvPr/>
        </p:nvSpPr>
        <p:spPr>
          <a:xfrm>
            <a:off x="2521890" y="12131510"/>
            <a:ext cx="379526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+mj-lt"/>
              </a:rPr>
              <a:t>OPPORTUNITIES</a:t>
            </a:r>
          </a:p>
        </p:txBody>
      </p:sp>
      <p:sp>
        <p:nvSpPr>
          <p:cNvPr id="147" name="!!MainTitle1">
            <a:extLst>
              <a:ext uri="{FF2B5EF4-FFF2-40B4-BE49-F238E27FC236}">
                <a16:creationId xmlns:a16="http://schemas.microsoft.com/office/drawing/2014/main" id="{51BC6629-2907-6C12-E42A-3CDE39C0D439}"/>
              </a:ext>
            </a:extLst>
          </p:cNvPr>
          <p:cNvSpPr txBox="1"/>
          <p:nvPr/>
        </p:nvSpPr>
        <p:spPr>
          <a:xfrm>
            <a:off x="8390225" y="1037172"/>
            <a:ext cx="760355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S.W.O.T</a:t>
            </a:r>
            <a:r>
              <a:rPr lang="en-US" sz="7500" b="1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Analysis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8" name="!!SubTitle">
            <a:extLst>
              <a:ext uri="{FF2B5EF4-FFF2-40B4-BE49-F238E27FC236}">
                <a16:creationId xmlns:a16="http://schemas.microsoft.com/office/drawing/2014/main" id="{5E877E84-2E01-4888-F612-E03D17741EEE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ysClr val="windowText" lastClr="000000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ysClr val="windowText" lastClr="000000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500" dirty="0">
                <a:solidFill>
                  <a:sysClr val="windowText" lastClr="000000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EE52838A-718F-5370-A806-1044F90BCA4D}"/>
              </a:ext>
            </a:extLst>
          </p:cNvPr>
          <p:cNvSpPr>
            <a:spLocks/>
          </p:cNvSpPr>
          <p:nvPr/>
        </p:nvSpPr>
        <p:spPr bwMode="auto">
          <a:xfrm>
            <a:off x="11504264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179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FE79B221-334A-9F05-0D5A-E934351D34F5}"/>
              </a:ext>
            </a:extLst>
          </p:cNvPr>
          <p:cNvGrpSpPr/>
          <p:nvPr/>
        </p:nvGrpSpPr>
        <p:grpSpPr>
          <a:xfrm>
            <a:off x="11112903" y="7223962"/>
            <a:ext cx="2123563" cy="2014953"/>
            <a:chOff x="11119540" y="6949107"/>
            <a:chExt cx="2123563" cy="2014953"/>
          </a:xfrm>
        </p:grpSpPr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F5CA3C6F-922F-FA06-AB0F-BFA18D23FC53}"/>
                </a:ext>
              </a:extLst>
            </p:cNvPr>
            <p:cNvSpPr txBox="1"/>
            <p:nvPr/>
          </p:nvSpPr>
          <p:spPr>
            <a:xfrm>
              <a:off x="11119540" y="6949107"/>
              <a:ext cx="1038072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>
                      <a:lumMod val="75000"/>
                    </a:schemeClr>
                  </a:solidFill>
                  <a:latin typeface="+mj-lt"/>
                </a:rPr>
                <a:t>S</a:t>
              </a: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94F5AEAA-2561-1A04-82E4-5A3C6D933803}"/>
                </a:ext>
              </a:extLst>
            </p:cNvPr>
            <p:cNvSpPr txBox="1"/>
            <p:nvPr/>
          </p:nvSpPr>
          <p:spPr>
            <a:xfrm>
              <a:off x="12205031" y="6949107"/>
              <a:ext cx="1038072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>
                      <a:lumMod val="75000"/>
                    </a:schemeClr>
                  </a:solidFill>
                  <a:latin typeface="+mj-lt"/>
                </a:rPr>
                <a:t>W</a:t>
              </a:r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889C27CE-A66F-A41D-DD2C-81825D90545E}"/>
                </a:ext>
              </a:extLst>
            </p:cNvPr>
            <p:cNvSpPr txBox="1"/>
            <p:nvPr/>
          </p:nvSpPr>
          <p:spPr>
            <a:xfrm>
              <a:off x="11119540" y="8040730"/>
              <a:ext cx="1038072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>
                      <a:lumMod val="75000"/>
                    </a:schemeClr>
                  </a:solidFill>
                  <a:latin typeface="+mj-lt"/>
                </a:rPr>
                <a:t>O</a:t>
              </a: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C3D57EC9-79C6-F95D-B9C5-44A11F19CB8A}"/>
                </a:ext>
              </a:extLst>
            </p:cNvPr>
            <p:cNvSpPr txBox="1"/>
            <p:nvPr/>
          </p:nvSpPr>
          <p:spPr>
            <a:xfrm>
              <a:off x="12205031" y="8040730"/>
              <a:ext cx="1038072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>
                      <a:lumMod val="75000"/>
                    </a:schemeClr>
                  </a:solidFill>
                  <a:latin typeface="+mj-lt"/>
                </a:rPr>
                <a:t>T</a:t>
              </a:r>
            </a:p>
          </p:txBody>
        </p: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E2CC42AF-B285-7DE1-5497-0BEF950D41D2}"/>
              </a:ext>
            </a:extLst>
          </p:cNvPr>
          <p:cNvGrpSpPr/>
          <p:nvPr/>
        </p:nvGrpSpPr>
        <p:grpSpPr>
          <a:xfrm>
            <a:off x="11317346" y="7374101"/>
            <a:ext cx="1714677" cy="1714677"/>
            <a:chOff x="11520669" y="7090709"/>
            <a:chExt cx="1714677" cy="1714677"/>
          </a:xfrm>
        </p:grpSpPr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70D85232-2969-88FF-5D8B-C4D43307D401}"/>
                </a:ext>
              </a:extLst>
            </p:cNvPr>
            <p:cNvCxnSpPr>
              <a:cxnSpLocks/>
            </p:cNvCxnSpPr>
            <p:nvPr/>
          </p:nvCxnSpPr>
          <p:spPr>
            <a:xfrm>
              <a:off x="12378008" y="7090709"/>
              <a:ext cx="0" cy="1714677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511D8477-F93E-08F5-F267-8968B25228A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2378008" y="7090709"/>
              <a:ext cx="0" cy="1714677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092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prism dir="u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9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2" dur="1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3" dur="1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3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6" dur="1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7" dur="1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6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0" dur="1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1" dur="1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4" dur="1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5" dur="1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2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2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2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2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2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2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2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2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10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8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19" dur="2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2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1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6" grpId="0"/>
          <p:bldP spid="97" grpId="0"/>
          <p:bldP spid="129" grpId="0" animBg="1"/>
          <p:bldP spid="130" grpId="0"/>
          <p:bldP spid="132" grpId="0" animBg="1"/>
          <p:bldP spid="133" grpId="0"/>
          <p:bldP spid="135" grpId="0" animBg="1"/>
          <p:bldP spid="136" grpId="0"/>
          <p:bldP spid="138" grpId="0" animBg="1"/>
          <p:bldP spid="139" grpId="0"/>
          <p:bldP spid="141" grpId="0"/>
          <p:bldP spid="142" grpId="0"/>
          <p:bldP spid="143" grpId="0"/>
          <p:bldP spid="144" grpId="0"/>
          <p:bldP spid="145" grpId="0"/>
          <p:bldP spid="146" grpId="0"/>
          <p:bldP spid="14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2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2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2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2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2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2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2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2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10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8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19" dur="2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2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1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6" grpId="0"/>
          <p:bldP spid="97" grpId="0"/>
          <p:bldP spid="129" grpId="0" animBg="1"/>
          <p:bldP spid="130" grpId="0"/>
          <p:bldP spid="132" grpId="0" animBg="1"/>
          <p:bldP spid="133" grpId="0"/>
          <p:bldP spid="135" grpId="0" animBg="1"/>
          <p:bldP spid="136" grpId="0"/>
          <p:bldP spid="138" grpId="0" animBg="1"/>
          <p:bldP spid="139" grpId="0"/>
          <p:bldP spid="141" grpId="0"/>
          <p:bldP spid="142" grpId="0"/>
          <p:bldP spid="143" grpId="0"/>
          <p:bldP spid="144" grpId="0"/>
          <p:bldP spid="145" grpId="0"/>
          <p:bldP spid="146" grpId="0"/>
          <p:bldP spid="148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E723F1-DCCC-7869-3D75-D8F75CC5CEBE}"/>
              </a:ext>
            </a:extLst>
          </p:cNvPr>
          <p:cNvSpPr txBox="1"/>
          <p:nvPr/>
        </p:nvSpPr>
        <p:spPr>
          <a:xfrm>
            <a:off x="17318479" y="9742553"/>
            <a:ext cx="454363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Cạnh tranh gay gắt từ các tập đoàn lớn.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Rủi ro bảo mật dữ liệu.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Thay đổi pháp lý về AI.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Xu hướng công nghệ thay đổi nhanh.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32A0DC-01AC-0CAE-AF8B-5C3C000922D7}"/>
              </a:ext>
            </a:extLst>
          </p:cNvPr>
          <p:cNvSpPr txBox="1"/>
          <p:nvPr/>
        </p:nvSpPr>
        <p:spPr>
          <a:xfrm>
            <a:off x="2521891" y="10358106"/>
            <a:ext cx="4543630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Thị trường AI tăng trưởng nhanh.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Nhu cầu tự động hóa cao.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Hợp tác với các ngành khác.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Chính sách hỗ trợ công nghệ mới.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41EA0E1-E28B-457E-37BD-D99ADA30BAB9}"/>
              </a:ext>
            </a:extLst>
          </p:cNvPr>
          <p:cNvGrpSpPr/>
          <p:nvPr/>
        </p:nvGrpSpPr>
        <p:grpSpPr>
          <a:xfrm>
            <a:off x="2635250" y="4500001"/>
            <a:ext cx="6251575" cy="391319"/>
            <a:chOff x="2635250" y="4500001"/>
            <a:chExt cx="6251575" cy="391319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315E43D7-F952-0094-E1E1-D2A405F879F1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5861050" cy="0"/>
            </a:xfrm>
            <a:prstGeom prst="line">
              <a:avLst/>
            </a:prstGeom>
            <a:ln w="25400"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5E34B92-F14B-77DB-427A-5A0FA88C9E3F}"/>
                </a:ext>
              </a:extLst>
            </p:cNvPr>
            <p:cNvCxnSpPr>
              <a:cxnSpLocks/>
            </p:cNvCxnSpPr>
            <p:nvPr/>
          </p:nvCxnSpPr>
          <p:spPr>
            <a:xfrm>
              <a:off x="8496300" y="4515462"/>
              <a:ext cx="390525" cy="375858"/>
            </a:xfrm>
            <a:prstGeom prst="line">
              <a:avLst/>
            </a:prstGeom>
            <a:ln w="25400"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A35C8A76-CBEC-5173-9870-F740809A7ACA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635000" cy="0"/>
            </a:xfrm>
            <a:prstGeom prst="line">
              <a:avLst/>
            </a:prstGeom>
            <a:ln w="101600" cap="rnd">
              <a:solidFill>
                <a:schemeClr val="accent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32A87D0C-077E-6A88-65F9-3DE2594E85B6}"/>
              </a:ext>
            </a:extLst>
          </p:cNvPr>
          <p:cNvGrpSpPr/>
          <p:nvPr/>
        </p:nvGrpSpPr>
        <p:grpSpPr>
          <a:xfrm flipH="1">
            <a:off x="15503229" y="4500001"/>
            <a:ext cx="6251575" cy="391319"/>
            <a:chOff x="2635250" y="4500001"/>
            <a:chExt cx="6251575" cy="391319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83DABFA-CA62-B34D-B89A-0F33E2E47FA7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5861050" cy="0"/>
            </a:xfrm>
            <a:prstGeom prst="line">
              <a:avLst/>
            </a:prstGeom>
            <a:ln w="25400">
              <a:solidFill>
                <a:schemeClr val="accent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F919875-C650-39A2-9B15-D36A8167E0C6}"/>
                </a:ext>
              </a:extLst>
            </p:cNvPr>
            <p:cNvCxnSpPr>
              <a:cxnSpLocks/>
            </p:cNvCxnSpPr>
            <p:nvPr/>
          </p:nvCxnSpPr>
          <p:spPr>
            <a:xfrm>
              <a:off x="8496300" y="4515462"/>
              <a:ext cx="390525" cy="375858"/>
            </a:xfrm>
            <a:prstGeom prst="line">
              <a:avLst/>
            </a:prstGeom>
            <a:ln w="25400">
              <a:solidFill>
                <a:schemeClr val="accent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83905AD-7BE1-5E9D-918A-760181C9A514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635000" cy="0"/>
            </a:xfrm>
            <a:prstGeom prst="line">
              <a:avLst/>
            </a:prstGeom>
            <a:ln w="101600" cap="rnd">
              <a:solidFill>
                <a:schemeClr val="accent2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B5EF62A-191A-9160-7BAC-5B69119A427C}"/>
              </a:ext>
            </a:extLst>
          </p:cNvPr>
          <p:cNvGrpSpPr/>
          <p:nvPr/>
        </p:nvGrpSpPr>
        <p:grpSpPr>
          <a:xfrm flipV="1">
            <a:off x="2635250" y="11546467"/>
            <a:ext cx="6251575" cy="391319"/>
            <a:chOff x="2635250" y="4500001"/>
            <a:chExt cx="6251575" cy="391319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024D2AD3-382C-76F4-FB6E-2D5544293326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5861050" cy="0"/>
            </a:xfrm>
            <a:prstGeom prst="line">
              <a:avLst/>
            </a:prstGeom>
            <a:ln w="25400">
              <a:solidFill>
                <a:schemeClr val="accent6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B173C7B-0BD2-FA2C-DF57-F32AA2D1F05D}"/>
                </a:ext>
              </a:extLst>
            </p:cNvPr>
            <p:cNvCxnSpPr>
              <a:cxnSpLocks/>
            </p:cNvCxnSpPr>
            <p:nvPr/>
          </p:nvCxnSpPr>
          <p:spPr>
            <a:xfrm>
              <a:off x="8496300" y="4515462"/>
              <a:ext cx="390525" cy="375858"/>
            </a:xfrm>
            <a:prstGeom prst="line">
              <a:avLst/>
            </a:prstGeom>
            <a:ln w="25400">
              <a:solidFill>
                <a:schemeClr val="accent6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6979F00-C72C-BCA1-E43C-3D2E824550FD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635000" cy="0"/>
            </a:xfrm>
            <a:prstGeom prst="line">
              <a:avLst/>
            </a:prstGeom>
            <a:ln w="101600" cap="rnd">
              <a:solidFill>
                <a:schemeClr val="accent6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8889043-E9EC-D6B4-DFB4-F285E80A2EB1}"/>
              </a:ext>
            </a:extLst>
          </p:cNvPr>
          <p:cNvGrpSpPr/>
          <p:nvPr/>
        </p:nvGrpSpPr>
        <p:grpSpPr>
          <a:xfrm flipH="1" flipV="1">
            <a:off x="15503229" y="11546467"/>
            <a:ext cx="6251575" cy="391319"/>
            <a:chOff x="2635250" y="4500001"/>
            <a:chExt cx="6251575" cy="391319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51029E96-3A3F-35D4-E235-6C35F47FB538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5861050" cy="0"/>
            </a:xfrm>
            <a:prstGeom prst="line">
              <a:avLst/>
            </a:prstGeom>
            <a:ln w="25400">
              <a:solidFill>
                <a:schemeClr val="accent3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44D3A03-8271-D99B-F1E0-69CD521DE536}"/>
                </a:ext>
              </a:extLst>
            </p:cNvPr>
            <p:cNvCxnSpPr>
              <a:cxnSpLocks/>
            </p:cNvCxnSpPr>
            <p:nvPr/>
          </p:nvCxnSpPr>
          <p:spPr>
            <a:xfrm>
              <a:off x="8496300" y="4515462"/>
              <a:ext cx="390525" cy="375858"/>
            </a:xfrm>
            <a:prstGeom prst="line">
              <a:avLst/>
            </a:prstGeom>
            <a:ln w="25400">
              <a:solidFill>
                <a:schemeClr val="accent3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115B16E3-A937-54AD-260C-8FBD6DD0E1E7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635000" cy="0"/>
            </a:xfrm>
            <a:prstGeom prst="line">
              <a:avLst/>
            </a:prstGeom>
            <a:ln w="101600" cap="rnd">
              <a:solidFill>
                <a:schemeClr val="accent3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DE5152E-0349-3B51-9DCB-C56D60D94C67}"/>
              </a:ext>
            </a:extLst>
          </p:cNvPr>
          <p:cNvGrpSpPr/>
          <p:nvPr/>
        </p:nvGrpSpPr>
        <p:grpSpPr>
          <a:xfrm>
            <a:off x="8188899" y="4098170"/>
            <a:ext cx="7971570" cy="7971570"/>
            <a:chOff x="8188899" y="4009680"/>
            <a:chExt cx="7971570" cy="7971570"/>
          </a:xfrm>
          <a:solidFill>
            <a:schemeClr val="bg2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AD75888-8574-5F9A-146B-35A79FBBD5C5}"/>
                </a:ext>
              </a:extLst>
            </p:cNvPr>
            <p:cNvSpPr/>
            <p:nvPr/>
          </p:nvSpPr>
          <p:spPr>
            <a:xfrm rot="2700000">
              <a:off x="10416894" y="4009679"/>
              <a:ext cx="163405" cy="4619395"/>
            </a:xfrm>
            <a:custGeom>
              <a:avLst/>
              <a:gdLst>
                <a:gd name="csX0" fmla="*/ 1 w 163405"/>
                <a:gd name="csY0" fmla="*/ 0 h 4619395"/>
                <a:gd name="csX1" fmla="*/ 163405 w 163405"/>
                <a:gd name="csY1" fmla="*/ 163405 h 4619395"/>
                <a:gd name="csX2" fmla="*/ 163405 w 163405"/>
                <a:gd name="csY2" fmla="*/ 4455990 h 4619395"/>
                <a:gd name="csX3" fmla="*/ 0 w 163405"/>
                <a:gd name="csY3" fmla="*/ 4619395 h 4619395"/>
                <a:gd name="csX4" fmla="*/ 1 w 163405"/>
                <a:gd name="csY4" fmla="*/ 0 h 46193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63405" h="4619395">
                  <a:moveTo>
                    <a:pt x="1" y="0"/>
                  </a:moveTo>
                  <a:lnTo>
                    <a:pt x="163405" y="163405"/>
                  </a:lnTo>
                  <a:lnTo>
                    <a:pt x="163405" y="4455990"/>
                  </a:lnTo>
                  <a:lnTo>
                    <a:pt x="0" y="4619395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B750686-96B2-6BCE-5244-65F2F99BFD8E}"/>
                </a:ext>
              </a:extLst>
            </p:cNvPr>
            <p:cNvSpPr/>
            <p:nvPr/>
          </p:nvSpPr>
          <p:spPr>
            <a:xfrm rot="2700000">
              <a:off x="11541077" y="6237674"/>
              <a:ext cx="4619394" cy="163405"/>
            </a:xfrm>
            <a:custGeom>
              <a:avLst/>
              <a:gdLst>
                <a:gd name="csX0" fmla="*/ 0 w 4619394"/>
                <a:gd name="csY0" fmla="*/ 0 h 163405"/>
                <a:gd name="csX1" fmla="*/ 4619394 w 4619394"/>
                <a:gd name="csY1" fmla="*/ 0 h 163405"/>
                <a:gd name="csX2" fmla="*/ 4455989 w 4619394"/>
                <a:gd name="csY2" fmla="*/ 163405 h 163405"/>
                <a:gd name="csX3" fmla="*/ 163405 w 4619394"/>
                <a:gd name="csY3" fmla="*/ 163405 h 163405"/>
                <a:gd name="csX4" fmla="*/ 0 w 4619394"/>
                <a:gd name="csY4" fmla="*/ 0 h 16340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619394" h="163405">
                  <a:moveTo>
                    <a:pt x="0" y="0"/>
                  </a:moveTo>
                  <a:lnTo>
                    <a:pt x="4619394" y="0"/>
                  </a:lnTo>
                  <a:lnTo>
                    <a:pt x="4455989" y="163405"/>
                  </a:lnTo>
                  <a:lnTo>
                    <a:pt x="163405" y="16340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F12F636-580A-8C0C-3EF4-2C349531604D}"/>
                </a:ext>
              </a:extLst>
            </p:cNvPr>
            <p:cNvSpPr/>
            <p:nvPr/>
          </p:nvSpPr>
          <p:spPr>
            <a:xfrm rot="2700000">
              <a:off x="8188902" y="9589852"/>
              <a:ext cx="4619391" cy="163406"/>
            </a:xfrm>
            <a:custGeom>
              <a:avLst/>
              <a:gdLst>
                <a:gd name="csX0" fmla="*/ 0 w 4619391"/>
                <a:gd name="csY0" fmla="*/ 163405 h 163406"/>
                <a:gd name="csX1" fmla="*/ 163405 w 4619391"/>
                <a:gd name="csY1" fmla="*/ 0 h 163406"/>
                <a:gd name="csX2" fmla="*/ 4455985 w 4619391"/>
                <a:gd name="csY2" fmla="*/ 0 h 163406"/>
                <a:gd name="csX3" fmla="*/ 4619391 w 4619391"/>
                <a:gd name="csY3" fmla="*/ 163406 h 163406"/>
                <a:gd name="csX4" fmla="*/ 0 w 4619391"/>
                <a:gd name="csY4" fmla="*/ 163405 h 16340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619391" h="163406">
                  <a:moveTo>
                    <a:pt x="0" y="163405"/>
                  </a:moveTo>
                  <a:lnTo>
                    <a:pt x="163405" y="0"/>
                  </a:lnTo>
                  <a:lnTo>
                    <a:pt x="4455985" y="0"/>
                  </a:lnTo>
                  <a:lnTo>
                    <a:pt x="4619391" y="163406"/>
                  </a:lnTo>
                  <a:lnTo>
                    <a:pt x="0" y="16340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769B3BC-20D2-3825-E768-039E14648978}"/>
                </a:ext>
              </a:extLst>
            </p:cNvPr>
            <p:cNvSpPr/>
            <p:nvPr/>
          </p:nvSpPr>
          <p:spPr>
            <a:xfrm rot="2700000">
              <a:off x="13769071" y="7361859"/>
              <a:ext cx="163405" cy="4619391"/>
            </a:xfrm>
            <a:custGeom>
              <a:avLst/>
              <a:gdLst>
                <a:gd name="csX0" fmla="*/ 0 w 163405"/>
                <a:gd name="csY0" fmla="*/ 163405 h 4619391"/>
                <a:gd name="csX1" fmla="*/ 163405 w 163405"/>
                <a:gd name="csY1" fmla="*/ 0 h 4619391"/>
                <a:gd name="csX2" fmla="*/ 163405 w 163405"/>
                <a:gd name="csY2" fmla="*/ 4619391 h 4619391"/>
                <a:gd name="csX3" fmla="*/ 0 w 163405"/>
                <a:gd name="csY3" fmla="*/ 4455986 h 4619391"/>
                <a:gd name="csX4" fmla="*/ 0 w 163405"/>
                <a:gd name="csY4" fmla="*/ 163405 h 461939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63405" h="4619391">
                  <a:moveTo>
                    <a:pt x="0" y="163405"/>
                  </a:moveTo>
                  <a:lnTo>
                    <a:pt x="163405" y="0"/>
                  </a:lnTo>
                  <a:lnTo>
                    <a:pt x="163405" y="4619391"/>
                  </a:lnTo>
                  <a:lnTo>
                    <a:pt x="0" y="4455986"/>
                  </a:lnTo>
                  <a:lnTo>
                    <a:pt x="0" y="16340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08E9BD6-453E-0ED9-70BE-FA45757E2E44}"/>
              </a:ext>
            </a:extLst>
          </p:cNvPr>
          <p:cNvGrpSpPr/>
          <p:nvPr/>
        </p:nvGrpSpPr>
        <p:grpSpPr>
          <a:xfrm>
            <a:off x="7636537" y="3545810"/>
            <a:ext cx="9076295" cy="9076291"/>
            <a:chOff x="7636538" y="3457320"/>
            <a:chExt cx="9076295" cy="9076291"/>
          </a:xfrm>
          <a:solidFill>
            <a:schemeClr val="bg1">
              <a:lumMod val="40000"/>
              <a:lumOff val="60000"/>
            </a:schemeClr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50C3EF4-3950-6C3C-1749-1857AF45412D}"/>
                </a:ext>
              </a:extLst>
            </p:cNvPr>
            <p:cNvSpPr/>
            <p:nvPr/>
          </p:nvSpPr>
          <p:spPr>
            <a:xfrm rot="2700000">
              <a:off x="10181694" y="3457317"/>
              <a:ext cx="185270" cy="5275582"/>
            </a:xfrm>
            <a:custGeom>
              <a:avLst/>
              <a:gdLst>
                <a:gd name="csX0" fmla="*/ 0 w 185270"/>
                <a:gd name="csY0" fmla="*/ 0 h 5275582"/>
                <a:gd name="csX1" fmla="*/ 185270 w 185270"/>
                <a:gd name="csY1" fmla="*/ 185269 h 5275582"/>
                <a:gd name="csX2" fmla="*/ 185270 w 185270"/>
                <a:gd name="csY2" fmla="*/ 5090314 h 5275582"/>
                <a:gd name="csX3" fmla="*/ 1 w 185270"/>
                <a:gd name="csY3" fmla="*/ 5275582 h 5275582"/>
                <a:gd name="csX4" fmla="*/ 0 w 185270"/>
                <a:gd name="csY4" fmla="*/ 0 h 52755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85270" h="5275582">
                  <a:moveTo>
                    <a:pt x="0" y="0"/>
                  </a:moveTo>
                  <a:lnTo>
                    <a:pt x="185270" y="185269"/>
                  </a:lnTo>
                  <a:lnTo>
                    <a:pt x="185270" y="5090314"/>
                  </a:lnTo>
                  <a:lnTo>
                    <a:pt x="1" y="527558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0731453B-25EA-6BEB-A730-0295F9F9B33A}"/>
                </a:ext>
              </a:extLst>
            </p:cNvPr>
            <p:cNvSpPr/>
            <p:nvPr/>
          </p:nvSpPr>
          <p:spPr>
            <a:xfrm rot="2700000">
              <a:off x="11437250" y="6002475"/>
              <a:ext cx="5275580" cy="185270"/>
            </a:xfrm>
            <a:custGeom>
              <a:avLst/>
              <a:gdLst>
                <a:gd name="csX0" fmla="*/ 0 w 5275580"/>
                <a:gd name="csY0" fmla="*/ 0 h 185270"/>
                <a:gd name="csX1" fmla="*/ 5275580 w 5275580"/>
                <a:gd name="csY1" fmla="*/ 0 h 185270"/>
                <a:gd name="csX2" fmla="*/ 5090311 w 5275580"/>
                <a:gd name="csY2" fmla="*/ 185269 h 185270"/>
                <a:gd name="csX3" fmla="*/ 185269 w 5275580"/>
                <a:gd name="csY3" fmla="*/ 185270 h 185270"/>
                <a:gd name="csX4" fmla="*/ 0 w 5275580"/>
                <a:gd name="csY4" fmla="*/ 0 h 18527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275580" h="185270">
                  <a:moveTo>
                    <a:pt x="0" y="0"/>
                  </a:moveTo>
                  <a:lnTo>
                    <a:pt x="5275580" y="0"/>
                  </a:lnTo>
                  <a:lnTo>
                    <a:pt x="5090311" y="185269"/>
                  </a:lnTo>
                  <a:lnTo>
                    <a:pt x="185269" y="18527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C48A01A-C8B4-DD46-02CF-94B4EA3F7F2A}"/>
                </a:ext>
              </a:extLst>
            </p:cNvPr>
            <p:cNvSpPr/>
            <p:nvPr/>
          </p:nvSpPr>
          <p:spPr>
            <a:xfrm rot="2700000">
              <a:off x="7636541" y="9803187"/>
              <a:ext cx="5275578" cy="185269"/>
            </a:xfrm>
            <a:custGeom>
              <a:avLst/>
              <a:gdLst>
                <a:gd name="csX0" fmla="*/ 0 w 5275578"/>
                <a:gd name="csY0" fmla="*/ 185269 h 185269"/>
                <a:gd name="csX1" fmla="*/ 185268 w 5275578"/>
                <a:gd name="csY1" fmla="*/ 1 h 185269"/>
                <a:gd name="csX2" fmla="*/ 5090309 w 5275578"/>
                <a:gd name="csY2" fmla="*/ 0 h 185269"/>
                <a:gd name="csX3" fmla="*/ 5275578 w 5275578"/>
                <a:gd name="csY3" fmla="*/ 185269 h 185269"/>
                <a:gd name="csX4" fmla="*/ 0 w 5275578"/>
                <a:gd name="csY4" fmla="*/ 185269 h 1852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275578" h="185269">
                  <a:moveTo>
                    <a:pt x="0" y="185269"/>
                  </a:moveTo>
                  <a:lnTo>
                    <a:pt x="185268" y="1"/>
                  </a:lnTo>
                  <a:lnTo>
                    <a:pt x="5090309" y="0"/>
                  </a:lnTo>
                  <a:lnTo>
                    <a:pt x="5275578" y="185269"/>
                  </a:lnTo>
                  <a:lnTo>
                    <a:pt x="0" y="18526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72BC31D-BC11-B336-D5FD-71BE90630871}"/>
                </a:ext>
              </a:extLst>
            </p:cNvPr>
            <p:cNvSpPr/>
            <p:nvPr/>
          </p:nvSpPr>
          <p:spPr>
            <a:xfrm rot="2700000">
              <a:off x="13982408" y="7258032"/>
              <a:ext cx="185269" cy="5275581"/>
            </a:xfrm>
            <a:custGeom>
              <a:avLst/>
              <a:gdLst>
                <a:gd name="csX0" fmla="*/ 0 w 185269"/>
                <a:gd name="csY0" fmla="*/ 185269 h 5275581"/>
                <a:gd name="csX1" fmla="*/ 185269 w 185269"/>
                <a:gd name="csY1" fmla="*/ 0 h 5275581"/>
                <a:gd name="csX2" fmla="*/ 185269 w 185269"/>
                <a:gd name="csY2" fmla="*/ 5275581 h 5275581"/>
                <a:gd name="csX3" fmla="*/ 0 w 185269"/>
                <a:gd name="csY3" fmla="*/ 5090312 h 5275581"/>
                <a:gd name="csX4" fmla="*/ 0 w 185269"/>
                <a:gd name="csY4" fmla="*/ 185269 h 527558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85269" h="5275581">
                  <a:moveTo>
                    <a:pt x="0" y="185269"/>
                  </a:moveTo>
                  <a:lnTo>
                    <a:pt x="185269" y="0"/>
                  </a:lnTo>
                  <a:lnTo>
                    <a:pt x="185269" y="5275581"/>
                  </a:lnTo>
                  <a:lnTo>
                    <a:pt x="0" y="5090312"/>
                  </a:lnTo>
                  <a:lnTo>
                    <a:pt x="0" y="18526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AF6E296-07F0-D289-6634-D1643603CC43}"/>
              </a:ext>
            </a:extLst>
          </p:cNvPr>
          <p:cNvGrpSpPr/>
          <p:nvPr/>
        </p:nvGrpSpPr>
        <p:grpSpPr>
          <a:xfrm>
            <a:off x="7026606" y="2935877"/>
            <a:ext cx="10296157" cy="10296156"/>
            <a:chOff x="7026606" y="2847386"/>
            <a:chExt cx="10296157" cy="10296156"/>
          </a:xfrm>
          <a:solidFill>
            <a:schemeClr val="bg1">
              <a:lumMod val="75000"/>
            </a:schemeClr>
          </a:soli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CC725DD-286F-CA4B-A641-6C37C36E97EA}"/>
                </a:ext>
              </a:extLst>
            </p:cNvPr>
            <p:cNvSpPr/>
            <p:nvPr/>
          </p:nvSpPr>
          <p:spPr>
            <a:xfrm rot="2700000">
              <a:off x="9921981" y="2847384"/>
              <a:ext cx="209413" cy="6000164"/>
            </a:xfrm>
            <a:custGeom>
              <a:avLst/>
              <a:gdLst>
                <a:gd name="csX0" fmla="*/ 0 w 209413"/>
                <a:gd name="csY0" fmla="*/ 0 h 6000164"/>
                <a:gd name="csX1" fmla="*/ 209412 w 209413"/>
                <a:gd name="csY1" fmla="*/ 209412 h 6000164"/>
                <a:gd name="csX2" fmla="*/ 209413 w 209413"/>
                <a:gd name="csY2" fmla="*/ 5790752 h 6000164"/>
                <a:gd name="csX3" fmla="*/ 1 w 209413"/>
                <a:gd name="csY3" fmla="*/ 6000164 h 6000164"/>
                <a:gd name="csX4" fmla="*/ 0 w 209413"/>
                <a:gd name="csY4" fmla="*/ 0 h 60001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9413" h="6000164">
                  <a:moveTo>
                    <a:pt x="0" y="0"/>
                  </a:moveTo>
                  <a:lnTo>
                    <a:pt x="209412" y="209412"/>
                  </a:lnTo>
                  <a:lnTo>
                    <a:pt x="209413" y="5790752"/>
                  </a:lnTo>
                  <a:lnTo>
                    <a:pt x="1" y="600016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B7ABB52-F3D4-1B36-42CC-B7DD7E7BFFAF}"/>
                </a:ext>
              </a:extLst>
            </p:cNvPr>
            <p:cNvSpPr/>
            <p:nvPr/>
          </p:nvSpPr>
          <p:spPr>
            <a:xfrm rot="2700000">
              <a:off x="11322602" y="5742761"/>
              <a:ext cx="6000162" cy="209412"/>
            </a:xfrm>
            <a:custGeom>
              <a:avLst/>
              <a:gdLst>
                <a:gd name="csX0" fmla="*/ 0 w 6000162"/>
                <a:gd name="csY0" fmla="*/ 0 h 209412"/>
                <a:gd name="csX1" fmla="*/ 6000162 w 6000162"/>
                <a:gd name="csY1" fmla="*/ 0 h 209412"/>
                <a:gd name="csX2" fmla="*/ 5790750 w 6000162"/>
                <a:gd name="csY2" fmla="*/ 209412 h 209412"/>
                <a:gd name="csX3" fmla="*/ 209412 w 6000162"/>
                <a:gd name="csY3" fmla="*/ 209412 h 209412"/>
                <a:gd name="csX4" fmla="*/ 0 w 6000162"/>
                <a:gd name="csY4" fmla="*/ 0 h 20941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6000162" h="209412">
                  <a:moveTo>
                    <a:pt x="0" y="0"/>
                  </a:moveTo>
                  <a:lnTo>
                    <a:pt x="6000162" y="0"/>
                  </a:lnTo>
                  <a:lnTo>
                    <a:pt x="5790750" y="209412"/>
                  </a:lnTo>
                  <a:lnTo>
                    <a:pt x="209412" y="20941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DDEA50E-6875-7B2A-F2B7-961889C14403}"/>
                </a:ext>
              </a:extLst>
            </p:cNvPr>
            <p:cNvSpPr/>
            <p:nvPr/>
          </p:nvSpPr>
          <p:spPr>
            <a:xfrm rot="2700000">
              <a:off x="7026607" y="10038757"/>
              <a:ext cx="6000159" cy="209412"/>
            </a:xfrm>
            <a:custGeom>
              <a:avLst/>
              <a:gdLst>
                <a:gd name="csX0" fmla="*/ 0 w 6000159"/>
                <a:gd name="csY0" fmla="*/ 209412 h 209412"/>
                <a:gd name="csX1" fmla="*/ 209412 w 6000159"/>
                <a:gd name="csY1" fmla="*/ 0 h 209412"/>
                <a:gd name="csX2" fmla="*/ 5790748 w 6000159"/>
                <a:gd name="csY2" fmla="*/ 0 h 209412"/>
                <a:gd name="csX3" fmla="*/ 6000159 w 6000159"/>
                <a:gd name="csY3" fmla="*/ 209411 h 209412"/>
                <a:gd name="csX4" fmla="*/ 0 w 6000159"/>
                <a:gd name="csY4" fmla="*/ 209412 h 20941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6000159" h="209412">
                  <a:moveTo>
                    <a:pt x="0" y="209412"/>
                  </a:moveTo>
                  <a:lnTo>
                    <a:pt x="209412" y="0"/>
                  </a:lnTo>
                  <a:lnTo>
                    <a:pt x="5790748" y="0"/>
                  </a:lnTo>
                  <a:lnTo>
                    <a:pt x="6000159" y="209411"/>
                  </a:lnTo>
                  <a:lnTo>
                    <a:pt x="0" y="20941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D240127-050C-2D0A-002C-C24772870A4D}"/>
                </a:ext>
              </a:extLst>
            </p:cNvPr>
            <p:cNvSpPr/>
            <p:nvPr/>
          </p:nvSpPr>
          <p:spPr>
            <a:xfrm rot="2700000">
              <a:off x="14217977" y="7143384"/>
              <a:ext cx="209412" cy="6000161"/>
            </a:xfrm>
            <a:custGeom>
              <a:avLst/>
              <a:gdLst>
                <a:gd name="csX0" fmla="*/ 0 w 209412"/>
                <a:gd name="csY0" fmla="*/ 209412 h 6000161"/>
                <a:gd name="csX1" fmla="*/ 209412 w 209412"/>
                <a:gd name="csY1" fmla="*/ 0 h 6000161"/>
                <a:gd name="csX2" fmla="*/ 209412 w 209412"/>
                <a:gd name="csY2" fmla="*/ 6000161 h 6000161"/>
                <a:gd name="csX3" fmla="*/ 0 w 209412"/>
                <a:gd name="csY3" fmla="*/ 5790750 h 6000161"/>
                <a:gd name="csX4" fmla="*/ 0 w 209412"/>
                <a:gd name="csY4" fmla="*/ 209412 h 600016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9412" h="6000161">
                  <a:moveTo>
                    <a:pt x="0" y="209412"/>
                  </a:moveTo>
                  <a:lnTo>
                    <a:pt x="209412" y="0"/>
                  </a:lnTo>
                  <a:lnTo>
                    <a:pt x="209412" y="6000161"/>
                  </a:lnTo>
                  <a:lnTo>
                    <a:pt x="0" y="5790750"/>
                  </a:lnTo>
                  <a:lnTo>
                    <a:pt x="0" y="20941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35" name="Pentagon 34">
            <a:extLst>
              <a:ext uri="{FF2B5EF4-FFF2-40B4-BE49-F238E27FC236}">
                <a16:creationId xmlns:a16="http://schemas.microsoft.com/office/drawing/2014/main" id="{88B06259-0664-7E56-02B4-C5B499AE3199}"/>
              </a:ext>
            </a:extLst>
          </p:cNvPr>
          <p:cNvSpPr/>
          <p:nvPr/>
        </p:nvSpPr>
        <p:spPr>
          <a:xfrm rot="18900000">
            <a:off x="8065779" y="4218460"/>
            <a:ext cx="3800894" cy="3619898"/>
          </a:xfrm>
          <a:prstGeom prst="pentagon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A4C7CD3-824B-79A8-5B93-A22CB325201C}"/>
              </a:ext>
            </a:extLst>
          </p:cNvPr>
          <p:cNvSpPr txBox="1"/>
          <p:nvPr/>
        </p:nvSpPr>
        <p:spPr>
          <a:xfrm rot="18900000">
            <a:off x="9664856" y="6474234"/>
            <a:ext cx="180216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</a:rPr>
              <a:t>STRENGTHS</a:t>
            </a:r>
          </a:p>
        </p:txBody>
      </p:sp>
      <p:pic>
        <p:nvPicPr>
          <p:cNvPr id="37" name="Graphic 36">
            <a:extLst>
              <a:ext uri="{FF2B5EF4-FFF2-40B4-BE49-F238E27FC236}">
                <a16:creationId xmlns:a16="http://schemas.microsoft.com/office/drawing/2014/main" id="{74987106-3BE2-B5A7-4433-E200222372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8900000">
            <a:off x="9417586" y="5479769"/>
            <a:ext cx="1097280" cy="1097280"/>
          </a:xfrm>
          <a:prstGeom prst="rect">
            <a:avLst/>
          </a:prstGeom>
        </p:spPr>
      </p:pic>
      <p:sp>
        <p:nvSpPr>
          <p:cNvPr id="38" name="Pentagon 37">
            <a:extLst>
              <a:ext uri="{FF2B5EF4-FFF2-40B4-BE49-F238E27FC236}">
                <a16:creationId xmlns:a16="http://schemas.microsoft.com/office/drawing/2014/main" id="{F19D38CA-CC67-8871-26E0-5CD1AD2D5618}"/>
              </a:ext>
            </a:extLst>
          </p:cNvPr>
          <p:cNvSpPr/>
          <p:nvPr/>
        </p:nvSpPr>
        <p:spPr>
          <a:xfrm rot="8100000">
            <a:off x="12482696" y="8624521"/>
            <a:ext cx="3800894" cy="3619898"/>
          </a:xfrm>
          <a:prstGeom prst="pentagon">
            <a:avLst/>
          </a:prstGeom>
          <a:solidFill>
            <a:schemeClr val="accent3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EE74F96-FA1F-1A6B-E72C-3D6504E542A9}"/>
              </a:ext>
            </a:extLst>
          </p:cNvPr>
          <p:cNvSpPr txBox="1"/>
          <p:nvPr/>
        </p:nvSpPr>
        <p:spPr>
          <a:xfrm rot="18900000">
            <a:off x="12882345" y="9680868"/>
            <a:ext cx="180216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</a:rPr>
              <a:t>THREATS</a:t>
            </a:r>
          </a:p>
        </p:txBody>
      </p:sp>
      <p:pic>
        <p:nvPicPr>
          <p:cNvPr id="40" name="Graphic 39">
            <a:extLst>
              <a:ext uri="{FF2B5EF4-FFF2-40B4-BE49-F238E27FC236}">
                <a16:creationId xmlns:a16="http://schemas.microsoft.com/office/drawing/2014/main" id="{8F1A9204-D17D-D087-F2C4-D01548B8FF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8900000">
            <a:off x="13834503" y="9885830"/>
            <a:ext cx="1097280" cy="1097280"/>
          </a:xfrm>
          <a:prstGeom prst="rect">
            <a:avLst/>
          </a:prstGeom>
        </p:spPr>
      </p:pic>
      <p:sp>
        <p:nvSpPr>
          <p:cNvPr id="41" name="Pentagon 40">
            <a:extLst>
              <a:ext uri="{FF2B5EF4-FFF2-40B4-BE49-F238E27FC236}">
                <a16:creationId xmlns:a16="http://schemas.microsoft.com/office/drawing/2014/main" id="{1D93EEC0-4C97-F815-541E-23A94F40596D}"/>
              </a:ext>
            </a:extLst>
          </p:cNvPr>
          <p:cNvSpPr/>
          <p:nvPr/>
        </p:nvSpPr>
        <p:spPr>
          <a:xfrm rot="13500000">
            <a:off x="8081755" y="8624521"/>
            <a:ext cx="3800894" cy="3619898"/>
          </a:xfrm>
          <a:prstGeom prst="pentagon">
            <a:avLst/>
          </a:prstGeom>
          <a:solidFill>
            <a:schemeClr val="accent6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3A82587-83A8-CAF5-FBFC-D4E78EC4AA6B}"/>
              </a:ext>
            </a:extLst>
          </p:cNvPr>
          <p:cNvSpPr txBox="1"/>
          <p:nvPr/>
        </p:nvSpPr>
        <p:spPr>
          <a:xfrm rot="2700000">
            <a:off x="9680832" y="9680868"/>
            <a:ext cx="180216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</a:rPr>
              <a:t>OPPORTUNITIES</a:t>
            </a:r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74F4BEF1-B11B-1AAC-A746-53B0C63C8AF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700000">
            <a:off x="9433562" y="9885830"/>
            <a:ext cx="1097280" cy="1097280"/>
          </a:xfrm>
          <a:prstGeom prst="rect">
            <a:avLst/>
          </a:prstGeom>
        </p:spPr>
      </p:pic>
      <p:sp>
        <p:nvSpPr>
          <p:cNvPr id="44" name="Pentagon 43">
            <a:extLst>
              <a:ext uri="{FF2B5EF4-FFF2-40B4-BE49-F238E27FC236}">
                <a16:creationId xmlns:a16="http://schemas.microsoft.com/office/drawing/2014/main" id="{F0FAAABF-7179-8ED5-8060-39D47CE1F9A8}"/>
              </a:ext>
            </a:extLst>
          </p:cNvPr>
          <p:cNvSpPr/>
          <p:nvPr/>
        </p:nvSpPr>
        <p:spPr>
          <a:xfrm rot="2700000">
            <a:off x="12482696" y="4218460"/>
            <a:ext cx="3800894" cy="3619898"/>
          </a:xfrm>
          <a:prstGeom prst="pentagon">
            <a:avLst/>
          </a:prstGeom>
          <a:solidFill>
            <a:schemeClr val="accent2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E5740DD-F7E0-CE0F-88A4-695AA9DD85C0}"/>
              </a:ext>
            </a:extLst>
          </p:cNvPr>
          <p:cNvSpPr txBox="1"/>
          <p:nvPr/>
        </p:nvSpPr>
        <p:spPr>
          <a:xfrm rot="2700000">
            <a:off x="12882345" y="6474234"/>
            <a:ext cx="180216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</a:rPr>
              <a:t>WEAKNESSES</a:t>
            </a:r>
          </a:p>
        </p:txBody>
      </p:sp>
      <p:pic>
        <p:nvPicPr>
          <p:cNvPr id="46" name="Graphic 45">
            <a:extLst>
              <a:ext uri="{FF2B5EF4-FFF2-40B4-BE49-F238E27FC236}">
                <a16:creationId xmlns:a16="http://schemas.microsoft.com/office/drawing/2014/main" id="{E5EF08F1-227F-5273-9387-5D06F44828E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2700000">
            <a:off x="13834503" y="5479769"/>
            <a:ext cx="1097280" cy="1097280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4CC90A60-80B5-9019-FA24-42369B298A29}"/>
              </a:ext>
            </a:extLst>
          </p:cNvPr>
          <p:cNvSpPr txBox="1"/>
          <p:nvPr/>
        </p:nvSpPr>
        <p:spPr>
          <a:xfrm>
            <a:off x="18399032" y="3765850"/>
            <a:ext cx="3463077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200" b="1" dirty="0">
                <a:solidFill>
                  <a:schemeClr val="tx2"/>
                </a:solidFill>
                <a:latin typeface="+mj-lt"/>
              </a:rPr>
              <a:t>WEAKNESSES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21BD994-A51E-0C05-E68E-00035BB84E33}"/>
              </a:ext>
            </a:extLst>
          </p:cNvPr>
          <p:cNvSpPr txBox="1"/>
          <p:nvPr/>
        </p:nvSpPr>
        <p:spPr>
          <a:xfrm>
            <a:off x="17318479" y="4808664"/>
            <a:ext cx="45436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Nguồn vốn hạn chế.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Thiếu thương hiệu mạnh.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Phụ thuộc vào nhân sự chủ chốt.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Quy trình nội bộ chưa tối ưu.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F9EE39A-CAF4-E732-ADAA-8DBC2F254A2B}"/>
              </a:ext>
            </a:extLst>
          </p:cNvPr>
          <p:cNvSpPr txBox="1"/>
          <p:nvPr/>
        </p:nvSpPr>
        <p:spPr>
          <a:xfrm>
            <a:off x="2521891" y="3765851"/>
            <a:ext cx="3072750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+mj-lt"/>
              </a:rPr>
              <a:t>STRENGTHS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A77F400-08EE-9D65-4C6C-AB29B07D00FF}"/>
              </a:ext>
            </a:extLst>
          </p:cNvPr>
          <p:cNvSpPr txBox="1"/>
          <p:nvPr/>
        </p:nvSpPr>
        <p:spPr>
          <a:xfrm>
            <a:off x="2521891" y="4808664"/>
            <a:ext cx="4543630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000" dirty="0">
                <a:solidFill>
                  <a:schemeClr val="tx2"/>
                </a:solidFill>
              </a:rPr>
              <a:t>Công </a:t>
            </a:r>
            <a:r>
              <a:rPr lang="en-US" altLang="en-US" sz="2000" dirty="0" err="1">
                <a:solidFill>
                  <a:schemeClr val="tx2"/>
                </a:solidFill>
              </a:rPr>
              <a:t>nghệ</a:t>
            </a:r>
            <a:r>
              <a:rPr lang="en-US" altLang="en-US" sz="2000" dirty="0">
                <a:solidFill>
                  <a:schemeClr val="tx2"/>
                </a:solidFill>
              </a:rPr>
              <a:t> AI </a:t>
            </a:r>
            <a:r>
              <a:rPr lang="en-US" altLang="en-US" sz="2000" dirty="0" err="1">
                <a:solidFill>
                  <a:schemeClr val="tx2"/>
                </a:solidFill>
              </a:rPr>
              <a:t>tiên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tiến</a:t>
            </a:r>
            <a:r>
              <a:rPr lang="en-US" altLang="en-US" sz="2000" dirty="0">
                <a:solidFill>
                  <a:schemeClr val="tx2"/>
                </a:solidFill>
              </a:rPr>
              <a:t>, </a:t>
            </a:r>
            <a:r>
              <a:rPr lang="en-US" altLang="en-US" sz="2000" dirty="0" err="1">
                <a:solidFill>
                  <a:schemeClr val="tx2"/>
                </a:solidFill>
              </a:rPr>
              <a:t>độc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quyền</a:t>
            </a:r>
            <a:r>
              <a:rPr lang="en-US" altLang="en-US" sz="2000" dirty="0">
                <a:solidFill>
                  <a:schemeClr val="tx2"/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000" dirty="0" err="1">
                <a:solidFill>
                  <a:schemeClr val="tx2"/>
                </a:solidFill>
              </a:rPr>
              <a:t>Đội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ngũ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kỹ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thuật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giỏi</a:t>
            </a:r>
            <a:r>
              <a:rPr lang="en-US" altLang="en-US" sz="2000" dirty="0">
                <a:solidFill>
                  <a:schemeClr val="tx2"/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000" dirty="0" err="1">
                <a:solidFill>
                  <a:schemeClr val="tx2"/>
                </a:solidFill>
              </a:rPr>
              <a:t>Khả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năng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mở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rộng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sản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phẩm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linh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hoạt</a:t>
            </a:r>
            <a:r>
              <a:rPr lang="en-US" altLang="en-US" sz="2000" dirty="0">
                <a:solidFill>
                  <a:schemeClr val="tx2"/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000" dirty="0" err="1">
                <a:solidFill>
                  <a:schemeClr val="tx2"/>
                </a:solidFill>
              </a:rPr>
              <a:t>Phản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ứng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nhanh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với</a:t>
            </a:r>
            <a:r>
              <a:rPr lang="en-US" altLang="en-US" sz="2000" dirty="0">
                <a:solidFill>
                  <a:schemeClr val="tx2"/>
                </a:solidFill>
              </a:rPr>
              <a:t> xu </a:t>
            </a:r>
            <a:r>
              <a:rPr lang="en-US" altLang="en-US" sz="2000" dirty="0" err="1">
                <a:solidFill>
                  <a:schemeClr val="tx2"/>
                </a:solidFill>
              </a:rPr>
              <a:t>hướng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mới</a:t>
            </a:r>
            <a:r>
              <a:rPr lang="en-US" altLang="en-US" sz="20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7936048-F979-6EF1-89E2-7335B211C4E5}"/>
              </a:ext>
            </a:extLst>
          </p:cNvPr>
          <p:cNvSpPr txBox="1"/>
          <p:nvPr/>
        </p:nvSpPr>
        <p:spPr>
          <a:xfrm>
            <a:off x="18399032" y="12131510"/>
            <a:ext cx="3463077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200" b="1" dirty="0">
                <a:solidFill>
                  <a:schemeClr val="tx2"/>
                </a:solidFill>
                <a:latin typeface="+mj-lt"/>
              </a:rPr>
              <a:t>THREATS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F78F7A0-F0D8-E64E-3B03-21199E55E6E4}"/>
              </a:ext>
            </a:extLst>
          </p:cNvPr>
          <p:cNvSpPr txBox="1"/>
          <p:nvPr/>
        </p:nvSpPr>
        <p:spPr>
          <a:xfrm>
            <a:off x="2521890" y="12131510"/>
            <a:ext cx="379526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+mj-lt"/>
              </a:rPr>
              <a:t>OPPORTUNITIES</a:t>
            </a:r>
          </a:p>
        </p:txBody>
      </p:sp>
      <p:sp>
        <p:nvSpPr>
          <p:cNvPr id="53" name="!!MainTitle1">
            <a:extLst>
              <a:ext uri="{FF2B5EF4-FFF2-40B4-BE49-F238E27FC236}">
                <a16:creationId xmlns:a16="http://schemas.microsoft.com/office/drawing/2014/main" id="{666BF6DE-A9A6-27B2-05D3-C661E8B6A4EF}"/>
              </a:ext>
            </a:extLst>
          </p:cNvPr>
          <p:cNvSpPr txBox="1"/>
          <p:nvPr/>
        </p:nvSpPr>
        <p:spPr>
          <a:xfrm>
            <a:off x="8390225" y="1037172"/>
            <a:ext cx="760355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S.W.O.T</a:t>
            </a:r>
            <a:r>
              <a:rPr lang="en-US" sz="7500" b="1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Analysis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4" name="!!SubTitle">
            <a:extLst>
              <a:ext uri="{FF2B5EF4-FFF2-40B4-BE49-F238E27FC236}">
                <a16:creationId xmlns:a16="http://schemas.microsoft.com/office/drawing/2014/main" id="{143ADC29-3611-FDDF-F094-39ABCE7C8AE2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C1E84632-F761-9C3F-B65B-682F8923AB97}"/>
              </a:ext>
            </a:extLst>
          </p:cNvPr>
          <p:cNvSpPr>
            <a:spLocks/>
          </p:cNvSpPr>
          <p:nvPr/>
        </p:nvSpPr>
        <p:spPr bwMode="auto">
          <a:xfrm>
            <a:off x="11504264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179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82056B34-1486-668F-172C-B4B54E4F901B}"/>
              </a:ext>
            </a:extLst>
          </p:cNvPr>
          <p:cNvGrpSpPr/>
          <p:nvPr/>
        </p:nvGrpSpPr>
        <p:grpSpPr>
          <a:xfrm>
            <a:off x="11112903" y="7223962"/>
            <a:ext cx="2123563" cy="2014953"/>
            <a:chOff x="11119540" y="6949107"/>
            <a:chExt cx="2123563" cy="2014953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6885CBFC-AC8B-FCC9-36C5-0E23ED065B06}"/>
                </a:ext>
              </a:extLst>
            </p:cNvPr>
            <p:cNvSpPr txBox="1"/>
            <p:nvPr/>
          </p:nvSpPr>
          <p:spPr>
            <a:xfrm>
              <a:off x="11119540" y="6949107"/>
              <a:ext cx="1038072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>
                      <a:lumMod val="75000"/>
                    </a:schemeClr>
                  </a:solidFill>
                  <a:latin typeface="+mj-lt"/>
                </a:rPr>
                <a:t>S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15012DCF-6FC1-4D9F-F49D-7B4380C17E61}"/>
                </a:ext>
              </a:extLst>
            </p:cNvPr>
            <p:cNvSpPr txBox="1"/>
            <p:nvPr/>
          </p:nvSpPr>
          <p:spPr>
            <a:xfrm>
              <a:off x="12205031" y="6949107"/>
              <a:ext cx="1038072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>
                      <a:lumMod val="75000"/>
                    </a:schemeClr>
                  </a:solidFill>
                  <a:latin typeface="+mj-lt"/>
                </a:rPr>
                <a:t>W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A34412B8-FFDA-0C59-2400-7127518FB9C3}"/>
                </a:ext>
              </a:extLst>
            </p:cNvPr>
            <p:cNvSpPr txBox="1"/>
            <p:nvPr/>
          </p:nvSpPr>
          <p:spPr>
            <a:xfrm>
              <a:off x="11119540" y="8040730"/>
              <a:ext cx="1038072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>
                      <a:lumMod val="75000"/>
                    </a:schemeClr>
                  </a:solidFill>
                  <a:latin typeface="+mj-lt"/>
                </a:rPr>
                <a:t>O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F40F0587-5F65-3E6B-4C61-A2D7B0E7E066}"/>
                </a:ext>
              </a:extLst>
            </p:cNvPr>
            <p:cNvSpPr txBox="1"/>
            <p:nvPr/>
          </p:nvSpPr>
          <p:spPr>
            <a:xfrm>
              <a:off x="12205031" y="8040730"/>
              <a:ext cx="1038072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>
                      <a:lumMod val="75000"/>
                    </a:schemeClr>
                  </a:solidFill>
                  <a:latin typeface="+mj-lt"/>
                </a:rPr>
                <a:t>T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74F133AC-B6AD-A70B-2FB0-48085A81A455}"/>
              </a:ext>
            </a:extLst>
          </p:cNvPr>
          <p:cNvGrpSpPr/>
          <p:nvPr/>
        </p:nvGrpSpPr>
        <p:grpSpPr>
          <a:xfrm>
            <a:off x="11317346" y="7374101"/>
            <a:ext cx="1714677" cy="1714677"/>
            <a:chOff x="11520669" y="7090709"/>
            <a:chExt cx="1714677" cy="1714677"/>
          </a:xfrm>
        </p:grpSpPr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6BA5DE9-30F7-E93B-22AB-FFA9FDBAD906}"/>
                </a:ext>
              </a:extLst>
            </p:cNvPr>
            <p:cNvCxnSpPr>
              <a:cxnSpLocks/>
            </p:cNvCxnSpPr>
            <p:nvPr/>
          </p:nvCxnSpPr>
          <p:spPr>
            <a:xfrm>
              <a:off x="12378008" y="7090709"/>
              <a:ext cx="0" cy="1714677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1AD00A7D-BA10-FCCB-145C-D6D4E64DA32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2378008" y="7090709"/>
              <a:ext cx="0" cy="1714677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293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comb/>
      </p:transition>
    </mc:Choice>
    <mc:Fallback xmlns="">
      <p:transition spd="slow" advClick="0" advTm="1500">
        <p:comb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9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2" dur="1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3" dur="1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3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6" dur="1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7" dur="1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6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0" dur="1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1" dur="1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4" dur="1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5" dur="1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2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2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2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8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19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2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1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35" grpId="0" animBg="1"/>
          <p:bldP spid="36" grpId="0"/>
          <p:bldP spid="38" grpId="0" animBg="1"/>
          <p:bldP spid="39" grpId="0"/>
          <p:bldP spid="41" grpId="0" animBg="1"/>
          <p:bldP spid="42" grpId="0"/>
          <p:bldP spid="44" grpId="0" animBg="1"/>
          <p:bldP spid="45" grpId="0"/>
          <p:bldP spid="47" grpId="0"/>
          <p:bldP spid="48" grpId="0"/>
          <p:bldP spid="49" grpId="0"/>
          <p:bldP spid="50" grpId="0"/>
          <p:bldP spid="51" grpId="0"/>
          <p:bldP spid="52" grpId="0"/>
          <p:bldP spid="5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2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2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2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8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19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2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1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35" grpId="0" animBg="1"/>
          <p:bldP spid="36" grpId="0"/>
          <p:bldP spid="38" grpId="0" animBg="1"/>
          <p:bldP spid="39" grpId="0"/>
          <p:bldP spid="41" grpId="0" animBg="1"/>
          <p:bldP spid="42" grpId="0"/>
          <p:bldP spid="44" grpId="0" animBg="1"/>
          <p:bldP spid="45" grpId="0"/>
          <p:bldP spid="47" grpId="0"/>
          <p:bldP spid="48" grpId="0"/>
          <p:bldP spid="49" grpId="0"/>
          <p:bldP spid="50" grpId="0"/>
          <p:bldP spid="51" grpId="0"/>
          <p:bldP spid="52" grpId="0"/>
          <p:bldP spid="54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D61A9B9-287D-8E4E-B0E9-03E1FF2AEF66}"/>
              </a:ext>
            </a:extLst>
          </p:cNvPr>
          <p:cNvSpPr txBox="1"/>
          <p:nvPr/>
        </p:nvSpPr>
        <p:spPr>
          <a:xfrm>
            <a:off x="17318479" y="9742553"/>
            <a:ext cx="454363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Cạnh tranh gay gắt từ các tập đoàn lớn.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Rủi ro bảo mật dữ liệu.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Thay đổi pháp lý về AI.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Xu hướng công nghệ thay đổi nhanh.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4B6196B-2CDD-0774-C202-BEAC55DBA00C}"/>
              </a:ext>
            </a:extLst>
          </p:cNvPr>
          <p:cNvSpPr txBox="1"/>
          <p:nvPr/>
        </p:nvSpPr>
        <p:spPr>
          <a:xfrm>
            <a:off x="2521891" y="10358106"/>
            <a:ext cx="4543630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Thị trường AI tăng trưởng nhanh.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Nhu cầu tự động hóa cao.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Hợp tác với các ngành khác.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Chính sách hỗ trợ công nghệ mới.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616C13E-A7AD-8CAC-7F5B-5138CEFBC817}"/>
              </a:ext>
            </a:extLst>
          </p:cNvPr>
          <p:cNvGrpSpPr/>
          <p:nvPr/>
        </p:nvGrpSpPr>
        <p:grpSpPr>
          <a:xfrm>
            <a:off x="2635250" y="4500001"/>
            <a:ext cx="6251575" cy="391319"/>
            <a:chOff x="2635250" y="4500001"/>
            <a:chExt cx="6251575" cy="391319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DA252EAC-5DC0-4011-12C9-84FCC73998B4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5861050" cy="0"/>
            </a:xfrm>
            <a:prstGeom prst="line">
              <a:avLst/>
            </a:prstGeom>
            <a:ln w="25400">
              <a:solidFill>
                <a:schemeClr val="accent4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8084C64-D3FB-D528-239A-83E2130D772E}"/>
                </a:ext>
              </a:extLst>
            </p:cNvPr>
            <p:cNvCxnSpPr>
              <a:cxnSpLocks/>
            </p:cNvCxnSpPr>
            <p:nvPr/>
          </p:nvCxnSpPr>
          <p:spPr>
            <a:xfrm>
              <a:off x="8496300" y="4515462"/>
              <a:ext cx="390525" cy="375858"/>
            </a:xfrm>
            <a:prstGeom prst="line">
              <a:avLst/>
            </a:prstGeom>
            <a:ln w="25400">
              <a:solidFill>
                <a:schemeClr val="accent4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B6EE904-748D-D17B-ADE9-BD89ECD7B5E7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635000" cy="0"/>
            </a:xfrm>
            <a:prstGeom prst="line">
              <a:avLst/>
            </a:prstGeom>
            <a:ln w="101600" cap="rnd">
              <a:solidFill>
                <a:schemeClr val="accent4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4ABBEABF-180B-4EB2-8F12-0443E9B020BD}"/>
              </a:ext>
            </a:extLst>
          </p:cNvPr>
          <p:cNvGrpSpPr/>
          <p:nvPr/>
        </p:nvGrpSpPr>
        <p:grpSpPr>
          <a:xfrm flipH="1">
            <a:off x="15503229" y="4500001"/>
            <a:ext cx="6251575" cy="391319"/>
            <a:chOff x="2635250" y="4500001"/>
            <a:chExt cx="6251575" cy="391319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B152CD23-FC9D-D40E-B14B-5B6FE631E0FC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5861050" cy="0"/>
            </a:xfrm>
            <a:prstGeom prst="line">
              <a:avLst/>
            </a:prstGeom>
            <a:ln w="25400">
              <a:solidFill>
                <a:schemeClr val="accent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8E9D4FE4-E9E5-9885-BCF0-F7E33AD5DAC1}"/>
                </a:ext>
              </a:extLst>
            </p:cNvPr>
            <p:cNvCxnSpPr>
              <a:cxnSpLocks/>
            </p:cNvCxnSpPr>
            <p:nvPr/>
          </p:nvCxnSpPr>
          <p:spPr>
            <a:xfrm>
              <a:off x="8496300" y="4515462"/>
              <a:ext cx="390525" cy="375858"/>
            </a:xfrm>
            <a:prstGeom prst="line">
              <a:avLst/>
            </a:prstGeom>
            <a:ln w="25400">
              <a:solidFill>
                <a:schemeClr val="accent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68BBCAE-F8E1-B086-E137-9A3410521780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635000" cy="0"/>
            </a:xfrm>
            <a:prstGeom prst="line">
              <a:avLst/>
            </a:prstGeom>
            <a:ln w="101600" cap="rnd">
              <a:solidFill>
                <a:schemeClr val="accent2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EE48118-BCC0-AFF7-F2D8-0E16AFF98789}"/>
              </a:ext>
            </a:extLst>
          </p:cNvPr>
          <p:cNvGrpSpPr/>
          <p:nvPr/>
        </p:nvGrpSpPr>
        <p:grpSpPr>
          <a:xfrm flipV="1">
            <a:off x="2635250" y="11546467"/>
            <a:ext cx="6251575" cy="391319"/>
            <a:chOff x="2635250" y="4500001"/>
            <a:chExt cx="6251575" cy="391319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623F46E-5FAA-57A0-7E1B-D059466B186C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5861050" cy="0"/>
            </a:xfrm>
            <a:prstGeom prst="line">
              <a:avLst/>
            </a:prstGeom>
            <a:ln w="25400">
              <a:solidFill>
                <a:schemeClr val="accent6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965CD9A8-D99B-A7CB-9D9E-7741EB069E03}"/>
                </a:ext>
              </a:extLst>
            </p:cNvPr>
            <p:cNvCxnSpPr>
              <a:cxnSpLocks/>
            </p:cNvCxnSpPr>
            <p:nvPr/>
          </p:nvCxnSpPr>
          <p:spPr>
            <a:xfrm>
              <a:off x="8496300" y="4515462"/>
              <a:ext cx="390525" cy="375858"/>
            </a:xfrm>
            <a:prstGeom prst="line">
              <a:avLst/>
            </a:prstGeom>
            <a:ln w="25400">
              <a:solidFill>
                <a:schemeClr val="accent6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062D7BC-6E19-990C-90CB-9A40B2704826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635000" cy="0"/>
            </a:xfrm>
            <a:prstGeom prst="line">
              <a:avLst/>
            </a:prstGeom>
            <a:ln w="101600" cap="rnd">
              <a:solidFill>
                <a:schemeClr val="accent6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122F30A-EF94-EA46-B022-DC55F76787DB}"/>
              </a:ext>
            </a:extLst>
          </p:cNvPr>
          <p:cNvGrpSpPr/>
          <p:nvPr/>
        </p:nvGrpSpPr>
        <p:grpSpPr>
          <a:xfrm flipH="1" flipV="1">
            <a:off x="15503229" y="11546467"/>
            <a:ext cx="6251575" cy="391319"/>
            <a:chOff x="2635250" y="4500001"/>
            <a:chExt cx="6251575" cy="391319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9964F1A1-A07F-6651-C609-88A2E86E4DC8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5861050" cy="0"/>
            </a:xfrm>
            <a:prstGeom prst="line">
              <a:avLst/>
            </a:prstGeom>
            <a:ln w="25400">
              <a:solidFill>
                <a:schemeClr val="accent3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56AF22D-A268-6F94-DC54-5F7A18946A2B}"/>
                </a:ext>
              </a:extLst>
            </p:cNvPr>
            <p:cNvCxnSpPr>
              <a:cxnSpLocks/>
            </p:cNvCxnSpPr>
            <p:nvPr/>
          </p:nvCxnSpPr>
          <p:spPr>
            <a:xfrm>
              <a:off x="8496300" y="4515462"/>
              <a:ext cx="390525" cy="375858"/>
            </a:xfrm>
            <a:prstGeom prst="line">
              <a:avLst/>
            </a:prstGeom>
            <a:ln w="25400">
              <a:solidFill>
                <a:schemeClr val="accent3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889362C9-9F68-6931-A336-BED5CCF27E5A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635000" cy="0"/>
            </a:xfrm>
            <a:prstGeom prst="line">
              <a:avLst/>
            </a:prstGeom>
            <a:ln w="101600" cap="rnd">
              <a:solidFill>
                <a:schemeClr val="accent3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59B274B-2E05-484F-4A6B-6EC5D501734A}"/>
              </a:ext>
            </a:extLst>
          </p:cNvPr>
          <p:cNvGrpSpPr/>
          <p:nvPr/>
        </p:nvGrpSpPr>
        <p:grpSpPr>
          <a:xfrm>
            <a:off x="8188899" y="4098170"/>
            <a:ext cx="7971570" cy="7971570"/>
            <a:chOff x="8188899" y="4009680"/>
            <a:chExt cx="7971570" cy="7971570"/>
          </a:xfrm>
          <a:solidFill>
            <a:schemeClr val="bg1">
              <a:lumMod val="50000"/>
            </a:schemeClr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CE52F605-E2C5-24E5-1FDB-6207D8C37FA9}"/>
                </a:ext>
              </a:extLst>
            </p:cNvPr>
            <p:cNvSpPr/>
            <p:nvPr/>
          </p:nvSpPr>
          <p:spPr>
            <a:xfrm rot="2700000">
              <a:off x="10416894" y="4009679"/>
              <a:ext cx="163405" cy="4619395"/>
            </a:xfrm>
            <a:custGeom>
              <a:avLst/>
              <a:gdLst>
                <a:gd name="csX0" fmla="*/ 1 w 163405"/>
                <a:gd name="csY0" fmla="*/ 0 h 4619395"/>
                <a:gd name="csX1" fmla="*/ 163405 w 163405"/>
                <a:gd name="csY1" fmla="*/ 163405 h 4619395"/>
                <a:gd name="csX2" fmla="*/ 163405 w 163405"/>
                <a:gd name="csY2" fmla="*/ 4455990 h 4619395"/>
                <a:gd name="csX3" fmla="*/ 0 w 163405"/>
                <a:gd name="csY3" fmla="*/ 4619395 h 4619395"/>
                <a:gd name="csX4" fmla="*/ 1 w 163405"/>
                <a:gd name="csY4" fmla="*/ 0 h 46193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63405" h="4619395">
                  <a:moveTo>
                    <a:pt x="1" y="0"/>
                  </a:moveTo>
                  <a:lnTo>
                    <a:pt x="163405" y="163405"/>
                  </a:lnTo>
                  <a:lnTo>
                    <a:pt x="163405" y="4455990"/>
                  </a:lnTo>
                  <a:lnTo>
                    <a:pt x="0" y="4619395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45DDC76-0F1E-0905-89B8-51AB6E52063C}"/>
                </a:ext>
              </a:extLst>
            </p:cNvPr>
            <p:cNvSpPr/>
            <p:nvPr/>
          </p:nvSpPr>
          <p:spPr>
            <a:xfrm rot="2700000">
              <a:off x="11541077" y="6237674"/>
              <a:ext cx="4619394" cy="163405"/>
            </a:xfrm>
            <a:custGeom>
              <a:avLst/>
              <a:gdLst>
                <a:gd name="csX0" fmla="*/ 0 w 4619394"/>
                <a:gd name="csY0" fmla="*/ 0 h 163405"/>
                <a:gd name="csX1" fmla="*/ 4619394 w 4619394"/>
                <a:gd name="csY1" fmla="*/ 0 h 163405"/>
                <a:gd name="csX2" fmla="*/ 4455989 w 4619394"/>
                <a:gd name="csY2" fmla="*/ 163405 h 163405"/>
                <a:gd name="csX3" fmla="*/ 163405 w 4619394"/>
                <a:gd name="csY3" fmla="*/ 163405 h 163405"/>
                <a:gd name="csX4" fmla="*/ 0 w 4619394"/>
                <a:gd name="csY4" fmla="*/ 0 h 16340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619394" h="163405">
                  <a:moveTo>
                    <a:pt x="0" y="0"/>
                  </a:moveTo>
                  <a:lnTo>
                    <a:pt x="4619394" y="0"/>
                  </a:lnTo>
                  <a:lnTo>
                    <a:pt x="4455989" y="163405"/>
                  </a:lnTo>
                  <a:lnTo>
                    <a:pt x="163405" y="16340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1541BF3-A4A2-E888-947D-FC83361F1CB4}"/>
                </a:ext>
              </a:extLst>
            </p:cNvPr>
            <p:cNvSpPr/>
            <p:nvPr/>
          </p:nvSpPr>
          <p:spPr>
            <a:xfrm rot="2700000">
              <a:off x="8188902" y="9589852"/>
              <a:ext cx="4619391" cy="163406"/>
            </a:xfrm>
            <a:custGeom>
              <a:avLst/>
              <a:gdLst>
                <a:gd name="csX0" fmla="*/ 0 w 4619391"/>
                <a:gd name="csY0" fmla="*/ 163405 h 163406"/>
                <a:gd name="csX1" fmla="*/ 163405 w 4619391"/>
                <a:gd name="csY1" fmla="*/ 0 h 163406"/>
                <a:gd name="csX2" fmla="*/ 4455985 w 4619391"/>
                <a:gd name="csY2" fmla="*/ 0 h 163406"/>
                <a:gd name="csX3" fmla="*/ 4619391 w 4619391"/>
                <a:gd name="csY3" fmla="*/ 163406 h 163406"/>
                <a:gd name="csX4" fmla="*/ 0 w 4619391"/>
                <a:gd name="csY4" fmla="*/ 163405 h 16340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619391" h="163406">
                  <a:moveTo>
                    <a:pt x="0" y="163405"/>
                  </a:moveTo>
                  <a:lnTo>
                    <a:pt x="163405" y="0"/>
                  </a:lnTo>
                  <a:lnTo>
                    <a:pt x="4455985" y="0"/>
                  </a:lnTo>
                  <a:lnTo>
                    <a:pt x="4619391" y="163406"/>
                  </a:lnTo>
                  <a:lnTo>
                    <a:pt x="0" y="16340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E19AF41-9251-68F6-CF48-5516F557CD53}"/>
                </a:ext>
              </a:extLst>
            </p:cNvPr>
            <p:cNvSpPr/>
            <p:nvPr/>
          </p:nvSpPr>
          <p:spPr>
            <a:xfrm rot="2700000">
              <a:off x="13769071" y="7361859"/>
              <a:ext cx="163405" cy="4619391"/>
            </a:xfrm>
            <a:custGeom>
              <a:avLst/>
              <a:gdLst>
                <a:gd name="csX0" fmla="*/ 0 w 163405"/>
                <a:gd name="csY0" fmla="*/ 163405 h 4619391"/>
                <a:gd name="csX1" fmla="*/ 163405 w 163405"/>
                <a:gd name="csY1" fmla="*/ 0 h 4619391"/>
                <a:gd name="csX2" fmla="*/ 163405 w 163405"/>
                <a:gd name="csY2" fmla="*/ 4619391 h 4619391"/>
                <a:gd name="csX3" fmla="*/ 0 w 163405"/>
                <a:gd name="csY3" fmla="*/ 4455986 h 4619391"/>
                <a:gd name="csX4" fmla="*/ 0 w 163405"/>
                <a:gd name="csY4" fmla="*/ 163405 h 461939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63405" h="4619391">
                  <a:moveTo>
                    <a:pt x="0" y="163405"/>
                  </a:moveTo>
                  <a:lnTo>
                    <a:pt x="163405" y="0"/>
                  </a:lnTo>
                  <a:lnTo>
                    <a:pt x="163405" y="4619391"/>
                  </a:lnTo>
                  <a:lnTo>
                    <a:pt x="0" y="4455986"/>
                  </a:lnTo>
                  <a:lnTo>
                    <a:pt x="0" y="16340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29B4FAE-1248-094F-D72E-47578465DF68}"/>
              </a:ext>
            </a:extLst>
          </p:cNvPr>
          <p:cNvGrpSpPr/>
          <p:nvPr/>
        </p:nvGrpSpPr>
        <p:grpSpPr>
          <a:xfrm>
            <a:off x="7636537" y="3545810"/>
            <a:ext cx="9076295" cy="9076291"/>
            <a:chOff x="7636538" y="3457320"/>
            <a:chExt cx="9076295" cy="9076291"/>
          </a:xfrm>
          <a:solidFill>
            <a:schemeClr val="bg1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13E91C5-F423-88C7-6800-5D8B67CDAA0E}"/>
                </a:ext>
              </a:extLst>
            </p:cNvPr>
            <p:cNvSpPr/>
            <p:nvPr/>
          </p:nvSpPr>
          <p:spPr>
            <a:xfrm rot="2700000">
              <a:off x="10181694" y="3457317"/>
              <a:ext cx="185270" cy="5275582"/>
            </a:xfrm>
            <a:custGeom>
              <a:avLst/>
              <a:gdLst>
                <a:gd name="csX0" fmla="*/ 0 w 185270"/>
                <a:gd name="csY0" fmla="*/ 0 h 5275582"/>
                <a:gd name="csX1" fmla="*/ 185270 w 185270"/>
                <a:gd name="csY1" fmla="*/ 185269 h 5275582"/>
                <a:gd name="csX2" fmla="*/ 185270 w 185270"/>
                <a:gd name="csY2" fmla="*/ 5090314 h 5275582"/>
                <a:gd name="csX3" fmla="*/ 1 w 185270"/>
                <a:gd name="csY3" fmla="*/ 5275582 h 5275582"/>
                <a:gd name="csX4" fmla="*/ 0 w 185270"/>
                <a:gd name="csY4" fmla="*/ 0 h 52755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85270" h="5275582">
                  <a:moveTo>
                    <a:pt x="0" y="0"/>
                  </a:moveTo>
                  <a:lnTo>
                    <a:pt x="185270" y="185269"/>
                  </a:lnTo>
                  <a:lnTo>
                    <a:pt x="185270" y="5090314"/>
                  </a:lnTo>
                  <a:lnTo>
                    <a:pt x="1" y="527558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0CFF80C4-8A4A-4D91-FCEF-8D966247852D}"/>
                </a:ext>
              </a:extLst>
            </p:cNvPr>
            <p:cNvSpPr/>
            <p:nvPr/>
          </p:nvSpPr>
          <p:spPr>
            <a:xfrm rot="2700000">
              <a:off x="11437250" y="6002475"/>
              <a:ext cx="5275580" cy="185270"/>
            </a:xfrm>
            <a:custGeom>
              <a:avLst/>
              <a:gdLst>
                <a:gd name="csX0" fmla="*/ 0 w 5275580"/>
                <a:gd name="csY0" fmla="*/ 0 h 185270"/>
                <a:gd name="csX1" fmla="*/ 5275580 w 5275580"/>
                <a:gd name="csY1" fmla="*/ 0 h 185270"/>
                <a:gd name="csX2" fmla="*/ 5090311 w 5275580"/>
                <a:gd name="csY2" fmla="*/ 185269 h 185270"/>
                <a:gd name="csX3" fmla="*/ 185269 w 5275580"/>
                <a:gd name="csY3" fmla="*/ 185270 h 185270"/>
                <a:gd name="csX4" fmla="*/ 0 w 5275580"/>
                <a:gd name="csY4" fmla="*/ 0 h 18527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275580" h="185270">
                  <a:moveTo>
                    <a:pt x="0" y="0"/>
                  </a:moveTo>
                  <a:lnTo>
                    <a:pt x="5275580" y="0"/>
                  </a:lnTo>
                  <a:lnTo>
                    <a:pt x="5090311" y="185269"/>
                  </a:lnTo>
                  <a:lnTo>
                    <a:pt x="185269" y="18527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5982D07-568A-5268-2E1F-02454F03CFE6}"/>
                </a:ext>
              </a:extLst>
            </p:cNvPr>
            <p:cNvSpPr/>
            <p:nvPr/>
          </p:nvSpPr>
          <p:spPr>
            <a:xfrm rot="2700000">
              <a:off x="7636541" y="9803187"/>
              <a:ext cx="5275578" cy="185269"/>
            </a:xfrm>
            <a:custGeom>
              <a:avLst/>
              <a:gdLst>
                <a:gd name="csX0" fmla="*/ 0 w 5275578"/>
                <a:gd name="csY0" fmla="*/ 185269 h 185269"/>
                <a:gd name="csX1" fmla="*/ 185268 w 5275578"/>
                <a:gd name="csY1" fmla="*/ 1 h 185269"/>
                <a:gd name="csX2" fmla="*/ 5090309 w 5275578"/>
                <a:gd name="csY2" fmla="*/ 0 h 185269"/>
                <a:gd name="csX3" fmla="*/ 5275578 w 5275578"/>
                <a:gd name="csY3" fmla="*/ 185269 h 185269"/>
                <a:gd name="csX4" fmla="*/ 0 w 5275578"/>
                <a:gd name="csY4" fmla="*/ 185269 h 1852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275578" h="185269">
                  <a:moveTo>
                    <a:pt x="0" y="185269"/>
                  </a:moveTo>
                  <a:lnTo>
                    <a:pt x="185268" y="1"/>
                  </a:lnTo>
                  <a:lnTo>
                    <a:pt x="5090309" y="0"/>
                  </a:lnTo>
                  <a:lnTo>
                    <a:pt x="5275578" y="185269"/>
                  </a:lnTo>
                  <a:lnTo>
                    <a:pt x="0" y="18526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6C36693-B5F9-D793-33A8-D9D089478D06}"/>
                </a:ext>
              </a:extLst>
            </p:cNvPr>
            <p:cNvSpPr/>
            <p:nvPr/>
          </p:nvSpPr>
          <p:spPr>
            <a:xfrm rot="2700000">
              <a:off x="13982408" y="7258032"/>
              <a:ext cx="185269" cy="5275581"/>
            </a:xfrm>
            <a:custGeom>
              <a:avLst/>
              <a:gdLst>
                <a:gd name="csX0" fmla="*/ 0 w 185269"/>
                <a:gd name="csY0" fmla="*/ 185269 h 5275581"/>
                <a:gd name="csX1" fmla="*/ 185269 w 185269"/>
                <a:gd name="csY1" fmla="*/ 0 h 5275581"/>
                <a:gd name="csX2" fmla="*/ 185269 w 185269"/>
                <a:gd name="csY2" fmla="*/ 5275581 h 5275581"/>
                <a:gd name="csX3" fmla="*/ 0 w 185269"/>
                <a:gd name="csY3" fmla="*/ 5090312 h 5275581"/>
                <a:gd name="csX4" fmla="*/ 0 w 185269"/>
                <a:gd name="csY4" fmla="*/ 185269 h 527558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85269" h="5275581">
                  <a:moveTo>
                    <a:pt x="0" y="185269"/>
                  </a:moveTo>
                  <a:lnTo>
                    <a:pt x="185269" y="0"/>
                  </a:lnTo>
                  <a:lnTo>
                    <a:pt x="185269" y="5275581"/>
                  </a:lnTo>
                  <a:lnTo>
                    <a:pt x="0" y="5090312"/>
                  </a:lnTo>
                  <a:lnTo>
                    <a:pt x="0" y="18526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B46A0D3-81CE-A090-9AFF-8BFB02112796}"/>
              </a:ext>
            </a:extLst>
          </p:cNvPr>
          <p:cNvGrpSpPr/>
          <p:nvPr/>
        </p:nvGrpSpPr>
        <p:grpSpPr>
          <a:xfrm>
            <a:off x="7026606" y="2935877"/>
            <a:ext cx="10296157" cy="10296156"/>
            <a:chOff x="7026606" y="2847386"/>
            <a:chExt cx="10296157" cy="10296156"/>
          </a:xfrm>
          <a:solidFill>
            <a:schemeClr val="bg1">
              <a:lumMod val="75000"/>
            </a:schemeClr>
          </a:soli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C5388DE-D08D-904E-273E-02F8D8B71E36}"/>
                </a:ext>
              </a:extLst>
            </p:cNvPr>
            <p:cNvSpPr/>
            <p:nvPr/>
          </p:nvSpPr>
          <p:spPr>
            <a:xfrm rot="2700000">
              <a:off x="9921981" y="2847384"/>
              <a:ext cx="209413" cy="6000164"/>
            </a:xfrm>
            <a:custGeom>
              <a:avLst/>
              <a:gdLst>
                <a:gd name="csX0" fmla="*/ 0 w 209413"/>
                <a:gd name="csY0" fmla="*/ 0 h 6000164"/>
                <a:gd name="csX1" fmla="*/ 209412 w 209413"/>
                <a:gd name="csY1" fmla="*/ 209412 h 6000164"/>
                <a:gd name="csX2" fmla="*/ 209413 w 209413"/>
                <a:gd name="csY2" fmla="*/ 5790752 h 6000164"/>
                <a:gd name="csX3" fmla="*/ 1 w 209413"/>
                <a:gd name="csY3" fmla="*/ 6000164 h 6000164"/>
                <a:gd name="csX4" fmla="*/ 0 w 209413"/>
                <a:gd name="csY4" fmla="*/ 0 h 60001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9413" h="6000164">
                  <a:moveTo>
                    <a:pt x="0" y="0"/>
                  </a:moveTo>
                  <a:lnTo>
                    <a:pt x="209412" y="209412"/>
                  </a:lnTo>
                  <a:lnTo>
                    <a:pt x="209413" y="5790752"/>
                  </a:lnTo>
                  <a:lnTo>
                    <a:pt x="1" y="600016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46FEA75-7D28-7D88-9354-88A1DAB81036}"/>
                </a:ext>
              </a:extLst>
            </p:cNvPr>
            <p:cNvSpPr/>
            <p:nvPr/>
          </p:nvSpPr>
          <p:spPr>
            <a:xfrm rot="2700000">
              <a:off x="11322602" y="5742761"/>
              <a:ext cx="6000162" cy="209412"/>
            </a:xfrm>
            <a:custGeom>
              <a:avLst/>
              <a:gdLst>
                <a:gd name="csX0" fmla="*/ 0 w 6000162"/>
                <a:gd name="csY0" fmla="*/ 0 h 209412"/>
                <a:gd name="csX1" fmla="*/ 6000162 w 6000162"/>
                <a:gd name="csY1" fmla="*/ 0 h 209412"/>
                <a:gd name="csX2" fmla="*/ 5790750 w 6000162"/>
                <a:gd name="csY2" fmla="*/ 209412 h 209412"/>
                <a:gd name="csX3" fmla="*/ 209412 w 6000162"/>
                <a:gd name="csY3" fmla="*/ 209412 h 209412"/>
                <a:gd name="csX4" fmla="*/ 0 w 6000162"/>
                <a:gd name="csY4" fmla="*/ 0 h 20941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6000162" h="209412">
                  <a:moveTo>
                    <a:pt x="0" y="0"/>
                  </a:moveTo>
                  <a:lnTo>
                    <a:pt x="6000162" y="0"/>
                  </a:lnTo>
                  <a:lnTo>
                    <a:pt x="5790750" y="209412"/>
                  </a:lnTo>
                  <a:lnTo>
                    <a:pt x="209412" y="20941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E6143EB-5E26-1782-9B82-20625D3877B5}"/>
                </a:ext>
              </a:extLst>
            </p:cNvPr>
            <p:cNvSpPr/>
            <p:nvPr/>
          </p:nvSpPr>
          <p:spPr>
            <a:xfrm rot="2700000">
              <a:off x="7026607" y="10038757"/>
              <a:ext cx="6000159" cy="209412"/>
            </a:xfrm>
            <a:custGeom>
              <a:avLst/>
              <a:gdLst>
                <a:gd name="csX0" fmla="*/ 0 w 6000159"/>
                <a:gd name="csY0" fmla="*/ 209412 h 209412"/>
                <a:gd name="csX1" fmla="*/ 209412 w 6000159"/>
                <a:gd name="csY1" fmla="*/ 0 h 209412"/>
                <a:gd name="csX2" fmla="*/ 5790748 w 6000159"/>
                <a:gd name="csY2" fmla="*/ 0 h 209412"/>
                <a:gd name="csX3" fmla="*/ 6000159 w 6000159"/>
                <a:gd name="csY3" fmla="*/ 209411 h 209412"/>
                <a:gd name="csX4" fmla="*/ 0 w 6000159"/>
                <a:gd name="csY4" fmla="*/ 209412 h 20941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6000159" h="209412">
                  <a:moveTo>
                    <a:pt x="0" y="209412"/>
                  </a:moveTo>
                  <a:lnTo>
                    <a:pt x="209412" y="0"/>
                  </a:lnTo>
                  <a:lnTo>
                    <a:pt x="5790748" y="0"/>
                  </a:lnTo>
                  <a:lnTo>
                    <a:pt x="6000159" y="209411"/>
                  </a:lnTo>
                  <a:lnTo>
                    <a:pt x="0" y="20941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EA7D4AC-6532-6839-62A2-A038059D8E01}"/>
                </a:ext>
              </a:extLst>
            </p:cNvPr>
            <p:cNvSpPr/>
            <p:nvPr/>
          </p:nvSpPr>
          <p:spPr>
            <a:xfrm rot="2700000">
              <a:off x="14217977" y="7143384"/>
              <a:ext cx="209412" cy="6000161"/>
            </a:xfrm>
            <a:custGeom>
              <a:avLst/>
              <a:gdLst>
                <a:gd name="csX0" fmla="*/ 0 w 209412"/>
                <a:gd name="csY0" fmla="*/ 209412 h 6000161"/>
                <a:gd name="csX1" fmla="*/ 209412 w 209412"/>
                <a:gd name="csY1" fmla="*/ 0 h 6000161"/>
                <a:gd name="csX2" fmla="*/ 209412 w 209412"/>
                <a:gd name="csY2" fmla="*/ 6000161 h 6000161"/>
                <a:gd name="csX3" fmla="*/ 0 w 209412"/>
                <a:gd name="csY3" fmla="*/ 5790750 h 6000161"/>
                <a:gd name="csX4" fmla="*/ 0 w 209412"/>
                <a:gd name="csY4" fmla="*/ 209412 h 600016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9412" h="6000161">
                  <a:moveTo>
                    <a:pt x="0" y="209412"/>
                  </a:moveTo>
                  <a:lnTo>
                    <a:pt x="209412" y="0"/>
                  </a:lnTo>
                  <a:lnTo>
                    <a:pt x="209412" y="6000161"/>
                  </a:lnTo>
                  <a:lnTo>
                    <a:pt x="0" y="5790750"/>
                  </a:lnTo>
                  <a:lnTo>
                    <a:pt x="0" y="20941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35" name="Pentagon 34">
            <a:extLst>
              <a:ext uri="{FF2B5EF4-FFF2-40B4-BE49-F238E27FC236}">
                <a16:creationId xmlns:a16="http://schemas.microsoft.com/office/drawing/2014/main" id="{2E753F12-DBD4-4246-F256-FF1FBD890910}"/>
              </a:ext>
            </a:extLst>
          </p:cNvPr>
          <p:cNvSpPr/>
          <p:nvPr/>
        </p:nvSpPr>
        <p:spPr>
          <a:xfrm rot="18900000">
            <a:off x="8065779" y="4218460"/>
            <a:ext cx="3800894" cy="3619898"/>
          </a:xfrm>
          <a:prstGeom prst="pentagon">
            <a:avLst/>
          </a:prstGeom>
          <a:solidFill>
            <a:schemeClr val="accent4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A4C1536-2DEE-FE85-B98D-D0098F81FCF9}"/>
              </a:ext>
            </a:extLst>
          </p:cNvPr>
          <p:cNvSpPr txBox="1"/>
          <p:nvPr/>
        </p:nvSpPr>
        <p:spPr>
          <a:xfrm rot="18900000">
            <a:off x="9664856" y="6474234"/>
            <a:ext cx="180216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</a:rPr>
              <a:t>STRENGTHS</a:t>
            </a:r>
          </a:p>
        </p:txBody>
      </p:sp>
      <p:pic>
        <p:nvPicPr>
          <p:cNvPr id="37" name="Graphic 36">
            <a:extLst>
              <a:ext uri="{FF2B5EF4-FFF2-40B4-BE49-F238E27FC236}">
                <a16:creationId xmlns:a16="http://schemas.microsoft.com/office/drawing/2014/main" id="{D1FE1C83-8288-7754-F4F3-F07E8C5194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8900000">
            <a:off x="9417586" y="5479769"/>
            <a:ext cx="1097280" cy="1097280"/>
          </a:xfrm>
          <a:prstGeom prst="rect">
            <a:avLst/>
          </a:prstGeom>
        </p:spPr>
      </p:pic>
      <p:sp>
        <p:nvSpPr>
          <p:cNvPr id="38" name="Pentagon 37">
            <a:extLst>
              <a:ext uri="{FF2B5EF4-FFF2-40B4-BE49-F238E27FC236}">
                <a16:creationId xmlns:a16="http://schemas.microsoft.com/office/drawing/2014/main" id="{B1425FAA-4660-9173-520D-1A84A4161CBF}"/>
              </a:ext>
            </a:extLst>
          </p:cNvPr>
          <p:cNvSpPr/>
          <p:nvPr/>
        </p:nvSpPr>
        <p:spPr>
          <a:xfrm rot="8100000">
            <a:off x="12482696" y="8624521"/>
            <a:ext cx="3800894" cy="3619898"/>
          </a:xfrm>
          <a:prstGeom prst="pentagon">
            <a:avLst/>
          </a:prstGeom>
          <a:solidFill>
            <a:schemeClr val="accent3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72529AF-EE03-E583-2282-4FC23EAA26C9}"/>
              </a:ext>
            </a:extLst>
          </p:cNvPr>
          <p:cNvSpPr txBox="1"/>
          <p:nvPr/>
        </p:nvSpPr>
        <p:spPr>
          <a:xfrm rot="18900000">
            <a:off x="12882345" y="9680868"/>
            <a:ext cx="180216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</a:rPr>
              <a:t>THREATS</a:t>
            </a:r>
          </a:p>
        </p:txBody>
      </p:sp>
      <p:pic>
        <p:nvPicPr>
          <p:cNvPr id="40" name="Graphic 39">
            <a:extLst>
              <a:ext uri="{FF2B5EF4-FFF2-40B4-BE49-F238E27FC236}">
                <a16:creationId xmlns:a16="http://schemas.microsoft.com/office/drawing/2014/main" id="{F94C1E42-5E34-07DC-18C9-E46D718954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8900000">
            <a:off x="13834503" y="9885830"/>
            <a:ext cx="1097280" cy="1097280"/>
          </a:xfrm>
          <a:prstGeom prst="rect">
            <a:avLst/>
          </a:prstGeom>
        </p:spPr>
      </p:pic>
      <p:sp>
        <p:nvSpPr>
          <p:cNvPr id="41" name="Pentagon 40">
            <a:extLst>
              <a:ext uri="{FF2B5EF4-FFF2-40B4-BE49-F238E27FC236}">
                <a16:creationId xmlns:a16="http://schemas.microsoft.com/office/drawing/2014/main" id="{C7C7F228-08BB-EACD-4996-D4626961D6CB}"/>
              </a:ext>
            </a:extLst>
          </p:cNvPr>
          <p:cNvSpPr/>
          <p:nvPr/>
        </p:nvSpPr>
        <p:spPr>
          <a:xfrm rot="13500000">
            <a:off x="8081755" y="8624521"/>
            <a:ext cx="3800894" cy="3619898"/>
          </a:xfrm>
          <a:prstGeom prst="pentagon">
            <a:avLst/>
          </a:prstGeom>
          <a:solidFill>
            <a:schemeClr val="accent6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0E0E275-7AB4-C250-05EC-B2069A599111}"/>
              </a:ext>
            </a:extLst>
          </p:cNvPr>
          <p:cNvSpPr txBox="1"/>
          <p:nvPr/>
        </p:nvSpPr>
        <p:spPr>
          <a:xfrm rot="2700000">
            <a:off x="9680832" y="9680868"/>
            <a:ext cx="180216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</a:rPr>
              <a:t>OPPORTUNITIES</a:t>
            </a:r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A12139A9-D577-A2AA-3724-4AED92B928D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700000">
            <a:off x="9433562" y="9885830"/>
            <a:ext cx="1097280" cy="1097280"/>
          </a:xfrm>
          <a:prstGeom prst="rect">
            <a:avLst/>
          </a:prstGeom>
        </p:spPr>
      </p:pic>
      <p:sp>
        <p:nvSpPr>
          <p:cNvPr id="44" name="Pentagon 43">
            <a:extLst>
              <a:ext uri="{FF2B5EF4-FFF2-40B4-BE49-F238E27FC236}">
                <a16:creationId xmlns:a16="http://schemas.microsoft.com/office/drawing/2014/main" id="{5922BCC9-2422-8902-36FC-FA48CF9224A4}"/>
              </a:ext>
            </a:extLst>
          </p:cNvPr>
          <p:cNvSpPr/>
          <p:nvPr/>
        </p:nvSpPr>
        <p:spPr>
          <a:xfrm rot="2700000">
            <a:off x="12482696" y="4218460"/>
            <a:ext cx="3800894" cy="3619898"/>
          </a:xfrm>
          <a:prstGeom prst="pentagon">
            <a:avLst/>
          </a:prstGeom>
          <a:solidFill>
            <a:schemeClr val="accent2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73C9996-8469-735A-0BF4-9A6D77CCA80E}"/>
              </a:ext>
            </a:extLst>
          </p:cNvPr>
          <p:cNvSpPr txBox="1"/>
          <p:nvPr/>
        </p:nvSpPr>
        <p:spPr>
          <a:xfrm rot="2700000">
            <a:off x="12882345" y="6474234"/>
            <a:ext cx="180216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</a:rPr>
              <a:t>WEAKNESSES</a:t>
            </a:r>
          </a:p>
        </p:txBody>
      </p:sp>
      <p:pic>
        <p:nvPicPr>
          <p:cNvPr id="46" name="Graphic 45">
            <a:extLst>
              <a:ext uri="{FF2B5EF4-FFF2-40B4-BE49-F238E27FC236}">
                <a16:creationId xmlns:a16="http://schemas.microsoft.com/office/drawing/2014/main" id="{E3723F44-EFD6-EB22-A67F-B10AFCFD097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2700000">
            <a:off x="13834503" y="5479769"/>
            <a:ext cx="1097280" cy="1097280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EF1A9AE5-9F5C-1A86-BE23-CF11E9E30478}"/>
              </a:ext>
            </a:extLst>
          </p:cNvPr>
          <p:cNvSpPr txBox="1"/>
          <p:nvPr/>
        </p:nvSpPr>
        <p:spPr>
          <a:xfrm>
            <a:off x="18399032" y="3765850"/>
            <a:ext cx="3463077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200" b="1" dirty="0">
                <a:solidFill>
                  <a:schemeClr val="tx2"/>
                </a:solidFill>
                <a:latin typeface="+mj-lt"/>
              </a:rPr>
              <a:t>WEAKNESSES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C68EA30-E3BE-7364-CB20-67D34148CD8F}"/>
              </a:ext>
            </a:extLst>
          </p:cNvPr>
          <p:cNvSpPr txBox="1"/>
          <p:nvPr/>
        </p:nvSpPr>
        <p:spPr>
          <a:xfrm>
            <a:off x="17318479" y="4808664"/>
            <a:ext cx="45436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Nguồn vốn hạn chế.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Thiếu thương hiệu mạnh.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Phụ thuộc vào nhân sự chủ chốt.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Quy trình nội bộ chưa tối ưu.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57E20BB-C288-E8B0-1ADC-A635955E678E}"/>
              </a:ext>
            </a:extLst>
          </p:cNvPr>
          <p:cNvSpPr txBox="1"/>
          <p:nvPr/>
        </p:nvSpPr>
        <p:spPr>
          <a:xfrm>
            <a:off x="2521891" y="3765851"/>
            <a:ext cx="3072750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+mj-lt"/>
              </a:rPr>
              <a:t>STRENGTHS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F80AD58-5371-5FD6-3FA6-63535F1201C2}"/>
              </a:ext>
            </a:extLst>
          </p:cNvPr>
          <p:cNvSpPr txBox="1"/>
          <p:nvPr/>
        </p:nvSpPr>
        <p:spPr>
          <a:xfrm>
            <a:off x="2521891" y="4808664"/>
            <a:ext cx="4543630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000" dirty="0">
                <a:solidFill>
                  <a:schemeClr val="tx2"/>
                </a:solidFill>
              </a:rPr>
              <a:t>Công </a:t>
            </a:r>
            <a:r>
              <a:rPr lang="en-US" altLang="en-US" sz="2000" dirty="0" err="1">
                <a:solidFill>
                  <a:schemeClr val="tx2"/>
                </a:solidFill>
              </a:rPr>
              <a:t>nghệ</a:t>
            </a:r>
            <a:r>
              <a:rPr lang="en-US" altLang="en-US" sz="2000" dirty="0">
                <a:solidFill>
                  <a:schemeClr val="tx2"/>
                </a:solidFill>
              </a:rPr>
              <a:t> AI </a:t>
            </a:r>
            <a:r>
              <a:rPr lang="en-US" altLang="en-US" sz="2000" dirty="0" err="1">
                <a:solidFill>
                  <a:schemeClr val="tx2"/>
                </a:solidFill>
              </a:rPr>
              <a:t>tiên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tiến</a:t>
            </a:r>
            <a:r>
              <a:rPr lang="en-US" altLang="en-US" sz="2000" dirty="0">
                <a:solidFill>
                  <a:schemeClr val="tx2"/>
                </a:solidFill>
              </a:rPr>
              <a:t>, </a:t>
            </a:r>
            <a:r>
              <a:rPr lang="en-US" altLang="en-US" sz="2000" dirty="0" err="1">
                <a:solidFill>
                  <a:schemeClr val="tx2"/>
                </a:solidFill>
              </a:rPr>
              <a:t>độc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quyền</a:t>
            </a:r>
            <a:r>
              <a:rPr lang="en-US" altLang="en-US" sz="2000" dirty="0">
                <a:solidFill>
                  <a:schemeClr val="tx2"/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000" dirty="0" err="1">
                <a:solidFill>
                  <a:schemeClr val="tx2"/>
                </a:solidFill>
              </a:rPr>
              <a:t>Đội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ngũ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kỹ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thuật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giỏi</a:t>
            </a:r>
            <a:r>
              <a:rPr lang="en-US" altLang="en-US" sz="2000" dirty="0">
                <a:solidFill>
                  <a:schemeClr val="tx2"/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000" dirty="0" err="1">
                <a:solidFill>
                  <a:schemeClr val="tx2"/>
                </a:solidFill>
              </a:rPr>
              <a:t>Khả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năng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mở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rộng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sản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phẩm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linh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hoạt</a:t>
            </a:r>
            <a:r>
              <a:rPr lang="en-US" altLang="en-US" sz="2000" dirty="0">
                <a:solidFill>
                  <a:schemeClr val="tx2"/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000" dirty="0" err="1">
                <a:solidFill>
                  <a:schemeClr val="tx2"/>
                </a:solidFill>
              </a:rPr>
              <a:t>Phản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ứng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nhanh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với</a:t>
            </a:r>
            <a:r>
              <a:rPr lang="en-US" altLang="en-US" sz="2000" dirty="0">
                <a:solidFill>
                  <a:schemeClr val="tx2"/>
                </a:solidFill>
              </a:rPr>
              <a:t> xu </a:t>
            </a:r>
            <a:r>
              <a:rPr lang="en-US" altLang="en-US" sz="2000" dirty="0" err="1">
                <a:solidFill>
                  <a:schemeClr val="tx2"/>
                </a:solidFill>
              </a:rPr>
              <a:t>hướng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mới</a:t>
            </a:r>
            <a:r>
              <a:rPr lang="en-US" altLang="en-US" sz="20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E20DEC7-A106-3091-84ED-20C9E2F40E91}"/>
              </a:ext>
            </a:extLst>
          </p:cNvPr>
          <p:cNvSpPr txBox="1"/>
          <p:nvPr/>
        </p:nvSpPr>
        <p:spPr>
          <a:xfrm>
            <a:off x="18399032" y="12131510"/>
            <a:ext cx="3463077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200" b="1" dirty="0">
                <a:solidFill>
                  <a:schemeClr val="tx2"/>
                </a:solidFill>
                <a:latin typeface="+mj-lt"/>
              </a:rPr>
              <a:t>THREATS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F29EC9C-517B-9377-5067-912E8AC1F746}"/>
              </a:ext>
            </a:extLst>
          </p:cNvPr>
          <p:cNvSpPr txBox="1"/>
          <p:nvPr/>
        </p:nvSpPr>
        <p:spPr>
          <a:xfrm>
            <a:off x="2521890" y="12131510"/>
            <a:ext cx="379526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+mj-lt"/>
              </a:rPr>
              <a:t>OPPORTUNITIES</a:t>
            </a:r>
          </a:p>
        </p:txBody>
      </p:sp>
      <p:sp>
        <p:nvSpPr>
          <p:cNvPr id="53" name="!!MainTitle1">
            <a:extLst>
              <a:ext uri="{FF2B5EF4-FFF2-40B4-BE49-F238E27FC236}">
                <a16:creationId xmlns:a16="http://schemas.microsoft.com/office/drawing/2014/main" id="{30CA176F-DBCB-74D7-FE33-6695D34A206B}"/>
              </a:ext>
            </a:extLst>
          </p:cNvPr>
          <p:cNvSpPr txBox="1"/>
          <p:nvPr/>
        </p:nvSpPr>
        <p:spPr>
          <a:xfrm>
            <a:off x="8390225" y="1037172"/>
            <a:ext cx="760355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S.W.O.T</a:t>
            </a:r>
            <a:r>
              <a:rPr lang="en-US" sz="7500" b="1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Analysis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4" name="!!SubTitle">
            <a:extLst>
              <a:ext uri="{FF2B5EF4-FFF2-40B4-BE49-F238E27FC236}">
                <a16:creationId xmlns:a16="http://schemas.microsoft.com/office/drawing/2014/main" id="{BC284A29-5924-A919-8EF4-CDEAA55715D7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ysClr val="windowText" lastClr="000000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ysClr val="windowText" lastClr="000000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500" dirty="0">
                <a:solidFill>
                  <a:sysClr val="windowText" lastClr="000000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F3E96F7-2BFD-450F-047A-4E39F48192AC}"/>
              </a:ext>
            </a:extLst>
          </p:cNvPr>
          <p:cNvSpPr>
            <a:spLocks/>
          </p:cNvSpPr>
          <p:nvPr/>
        </p:nvSpPr>
        <p:spPr bwMode="auto">
          <a:xfrm>
            <a:off x="11504264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179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3104D23C-CC7F-A06E-A0A3-83A7053AD901}"/>
              </a:ext>
            </a:extLst>
          </p:cNvPr>
          <p:cNvGrpSpPr/>
          <p:nvPr/>
        </p:nvGrpSpPr>
        <p:grpSpPr>
          <a:xfrm>
            <a:off x="11112903" y="7223962"/>
            <a:ext cx="2123563" cy="2014953"/>
            <a:chOff x="11119540" y="6949107"/>
            <a:chExt cx="2123563" cy="2014953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DCBEC2F-A7C9-334E-9050-9ACA3BD812E6}"/>
                </a:ext>
              </a:extLst>
            </p:cNvPr>
            <p:cNvSpPr txBox="1"/>
            <p:nvPr/>
          </p:nvSpPr>
          <p:spPr>
            <a:xfrm>
              <a:off x="11119540" y="6949107"/>
              <a:ext cx="1038072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>
                      <a:lumMod val="75000"/>
                    </a:schemeClr>
                  </a:solidFill>
                  <a:latin typeface="+mj-lt"/>
                </a:rPr>
                <a:t>S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BF6CFD48-64F0-1D3D-765F-931E79F326D9}"/>
                </a:ext>
              </a:extLst>
            </p:cNvPr>
            <p:cNvSpPr txBox="1"/>
            <p:nvPr/>
          </p:nvSpPr>
          <p:spPr>
            <a:xfrm>
              <a:off x="12205031" y="6949107"/>
              <a:ext cx="1038072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>
                      <a:lumMod val="75000"/>
                    </a:schemeClr>
                  </a:solidFill>
                  <a:latin typeface="+mj-lt"/>
                </a:rPr>
                <a:t>W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8E2696AC-F6AD-ECF6-CB00-4196186674E9}"/>
                </a:ext>
              </a:extLst>
            </p:cNvPr>
            <p:cNvSpPr txBox="1"/>
            <p:nvPr/>
          </p:nvSpPr>
          <p:spPr>
            <a:xfrm>
              <a:off x="11119540" y="8040730"/>
              <a:ext cx="1038072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>
                      <a:lumMod val="75000"/>
                    </a:schemeClr>
                  </a:solidFill>
                  <a:latin typeface="+mj-lt"/>
                </a:rPr>
                <a:t>O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B5CF8ED3-5DE7-D0FA-80D9-C6FC09AF8081}"/>
                </a:ext>
              </a:extLst>
            </p:cNvPr>
            <p:cNvSpPr txBox="1"/>
            <p:nvPr/>
          </p:nvSpPr>
          <p:spPr>
            <a:xfrm>
              <a:off x="12205031" y="8040730"/>
              <a:ext cx="1038072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>
                      <a:lumMod val="75000"/>
                    </a:schemeClr>
                  </a:solidFill>
                  <a:latin typeface="+mj-lt"/>
                </a:rPr>
                <a:t>T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A29B53C3-621C-0840-CE10-E07E40756BCE}"/>
              </a:ext>
            </a:extLst>
          </p:cNvPr>
          <p:cNvGrpSpPr/>
          <p:nvPr/>
        </p:nvGrpSpPr>
        <p:grpSpPr>
          <a:xfrm>
            <a:off x="11317346" y="7374101"/>
            <a:ext cx="1714677" cy="1714677"/>
            <a:chOff x="11520669" y="7090709"/>
            <a:chExt cx="1714677" cy="1714677"/>
          </a:xfrm>
        </p:grpSpPr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9D569AA6-88C5-475F-597C-E916DEA723EE}"/>
                </a:ext>
              </a:extLst>
            </p:cNvPr>
            <p:cNvCxnSpPr>
              <a:cxnSpLocks/>
            </p:cNvCxnSpPr>
            <p:nvPr/>
          </p:nvCxnSpPr>
          <p:spPr>
            <a:xfrm>
              <a:off x="12378008" y="7090709"/>
              <a:ext cx="0" cy="1714677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9E56A0F9-7DEB-2457-0D16-31EDBC3E051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2378008" y="7090709"/>
              <a:ext cx="0" cy="1714677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5957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8" presetClass="emph" presetSubtype="0" autoRev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127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8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5" grpId="0" animBg="1"/>
      <p:bldP spid="36" grpId="0"/>
      <p:bldP spid="38" grpId="0" animBg="1"/>
      <p:bldP spid="39" grpId="0"/>
      <p:bldP spid="41" grpId="0" animBg="1"/>
      <p:bldP spid="42" grpId="0"/>
      <p:bldP spid="44" grpId="0" animBg="1"/>
      <p:bldP spid="45" grpId="0"/>
      <p:bldP spid="47" grpId="0"/>
      <p:bldP spid="48" grpId="0"/>
      <p:bldP spid="49" grpId="0"/>
      <p:bldP spid="50" grpId="0"/>
      <p:bldP spid="51" grpId="0"/>
      <p:bldP spid="52" grpId="0"/>
      <p:bldP spid="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7E844D1-9046-5EA1-A95D-1F2B062BEAEF}"/>
              </a:ext>
            </a:extLst>
          </p:cNvPr>
          <p:cNvSpPr txBox="1"/>
          <p:nvPr/>
        </p:nvSpPr>
        <p:spPr>
          <a:xfrm>
            <a:off x="17318479" y="9742553"/>
            <a:ext cx="454363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Cạnh tranh gay gắt từ các tập đoàn lớn.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Rủi ro bảo mật dữ liệu.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Thay đổi pháp lý về AI.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Xu hướng công nghệ thay đổi nhanh.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8B9BA2-5E4F-BFC5-39EA-78ACFCA313DB}"/>
              </a:ext>
            </a:extLst>
          </p:cNvPr>
          <p:cNvSpPr txBox="1"/>
          <p:nvPr/>
        </p:nvSpPr>
        <p:spPr>
          <a:xfrm>
            <a:off x="2521891" y="10358106"/>
            <a:ext cx="4543630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Thị trường AI tăng trưởng nhanh.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Nhu cầu tự động hóa cao.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Hợp tác với các ngành khác.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Chính sách hỗ trợ công nghệ mới.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6AC75F2-AE45-9B8E-0EF9-F291B2C95517}"/>
              </a:ext>
            </a:extLst>
          </p:cNvPr>
          <p:cNvGrpSpPr/>
          <p:nvPr/>
        </p:nvGrpSpPr>
        <p:grpSpPr>
          <a:xfrm>
            <a:off x="2635250" y="4500001"/>
            <a:ext cx="6251575" cy="391319"/>
            <a:chOff x="2635250" y="4500001"/>
            <a:chExt cx="6251575" cy="391319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966782D4-612F-854B-998E-E38FB1F4FDCF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5861050" cy="0"/>
            </a:xfrm>
            <a:prstGeom prst="line">
              <a:avLst/>
            </a:prstGeom>
            <a:ln w="25400"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951D9BB3-44E2-AA23-4C48-EFB92E1092CE}"/>
                </a:ext>
              </a:extLst>
            </p:cNvPr>
            <p:cNvCxnSpPr>
              <a:cxnSpLocks/>
            </p:cNvCxnSpPr>
            <p:nvPr/>
          </p:nvCxnSpPr>
          <p:spPr>
            <a:xfrm>
              <a:off x="8496300" y="4515462"/>
              <a:ext cx="390525" cy="375858"/>
            </a:xfrm>
            <a:prstGeom prst="line">
              <a:avLst/>
            </a:prstGeom>
            <a:ln w="25400"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46CA9D98-FB56-6331-5241-F4788941B9D8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635000" cy="0"/>
            </a:xfrm>
            <a:prstGeom prst="line">
              <a:avLst/>
            </a:prstGeom>
            <a:ln w="101600" cap="rnd">
              <a:solidFill>
                <a:schemeClr val="accent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C08E8FDF-E89E-9CD2-C9B0-0F64B505A36D}"/>
              </a:ext>
            </a:extLst>
          </p:cNvPr>
          <p:cNvGrpSpPr/>
          <p:nvPr/>
        </p:nvGrpSpPr>
        <p:grpSpPr>
          <a:xfrm flipH="1">
            <a:off x="15503229" y="4500001"/>
            <a:ext cx="6251575" cy="391319"/>
            <a:chOff x="2635250" y="4500001"/>
            <a:chExt cx="6251575" cy="391319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1D94AF48-6409-C1F0-8D8D-3E664C73A372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5861050" cy="0"/>
            </a:xfrm>
            <a:prstGeom prst="line">
              <a:avLst/>
            </a:prstGeom>
            <a:ln w="25400">
              <a:solidFill>
                <a:schemeClr val="accent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8894484-6061-22DC-881B-BB9A846002AA}"/>
                </a:ext>
              </a:extLst>
            </p:cNvPr>
            <p:cNvCxnSpPr>
              <a:cxnSpLocks/>
            </p:cNvCxnSpPr>
            <p:nvPr/>
          </p:nvCxnSpPr>
          <p:spPr>
            <a:xfrm>
              <a:off x="8496300" y="4515462"/>
              <a:ext cx="390525" cy="375858"/>
            </a:xfrm>
            <a:prstGeom prst="line">
              <a:avLst/>
            </a:prstGeom>
            <a:ln w="25400">
              <a:solidFill>
                <a:schemeClr val="accent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E00A7DD-6D4B-78C3-9A92-71FD4D607494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635000" cy="0"/>
            </a:xfrm>
            <a:prstGeom prst="line">
              <a:avLst/>
            </a:prstGeom>
            <a:ln w="101600" cap="rnd">
              <a:solidFill>
                <a:schemeClr val="accent2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F55F51F-855C-5343-00F7-9B58D70829B1}"/>
              </a:ext>
            </a:extLst>
          </p:cNvPr>
          <p:cNvGrpSpPr/>
          <p:nvPr/>
        </p:nvGrpSpPr>
        <p:grpSpPr>
          <a:xfrm flipV="1">
            <a:off x="2635250" y="11546467"/>
            <a:ext cx="6251575" cy="391319"/>
            <a:chOff x="2635250" y="4500001"/>
            <a:chExt cx="6251575" cy="391319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F338C164-95D7-E1C0-61B5-367D0845DEDF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5861050" cy="0"/>
            </a:xfrm>
            <a:prstGeom prst="line">
              <a:avLst/>
            </a:prstGeom>
            <a:ln w="25400">
              <a:solidFill>
                <a:schemeClr val="accent6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B6C4969-6CE1-DA63-2B67-FDC0E46E611C}"/>
                </a:ext>
              </a:extLst>
            </p:cNvPr>
            <p:cNvCxnSpPr>
              <a:cxnSpLocks/>
            </p:cNvCxnSpPr>
            <p:nvPr/>
          </p:nvCxnSpPr>
          <p:spPr>
            <a:xfrm>
              <a:off x="8496300" y="4515462"/>
              <a:ext cx="390525" cy="375858"/>
            </a:xfrm>
            <a:prstGeom prst="line">
              <a:avLst/>
            </a:prstGeom>
            <a:ln w="25400">
              <a:solidFill>
                <a:schemeClr val="accent6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4269F02-DBE6-E086-3033-64AD3FD5F049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635000" cy="0"/>
            </a:xfrm>
            <a:prstGeom prst="line">
              <a:avLst/>
            </a:prstGeom>
            <a:ln w="101600" cap="rnd">
              <a:solidFill>
                <a:schemeClr val="accent6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CD8D91B-7079-3245-A233-7C325E38D3C4}"/>
              </a:ext>
            </a:extLst>
          </p:cNvPr>
          <p:cNvGrpSpPr/>
          <p:nvPr/>
        </p:nvGrpSpPr>
        <p:grpSpPr>
          <a:xfrm flipH="1" flipV="1">
            <a:off x="15503229" y="11546467"/>
            <a:ext cx="6251575" cy="391319"/>
            <a:chOff x="2635250" y="4500001"/>
            <a:chExt cx="6251575" cy="391319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FCA7253-FA46-4257-3422-8EAA9D9C0C35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5861050" cy="0"/>
            </a:xfrm>
            <a:prstGeom prst="line">
              <a:avLst/>
            </a:prstGeom>
            <a:ln w="25400">
              <a:solidFill>
                <a:schemeClr val="accent3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643A72A-EA55-4CCE-7E3F-BB878BE3AB7D}"/>
                </a:ext>
              </a:extLst>
            </p:cNvPr>
            <p:cNvCxnSpPr>
              <a:cxnSpLocks/>
            </p:cNvCxnSpPr>
            <p:nvPr/>
          </p:nvCxnSpPr>
          <p:spPr>
            <a:xfrm>
              <a:off x="8496300" y="4515462"/>
              <a:ext cx="390525" cy="375858"/>
            </a:xfrm>
            <a:prstGeom prst="line">
              <a:avLst/>
            </a:prstGeom>
            <a:ln w="25400">
              <a:solidFill>
                <a:schemeClr val="accent3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0083D5B-0E78-4970-0983-0748D496E116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635000" cy="0"/>
            </a:xfrm>
            <a:prstGeom prst="line">
              <a:avLst/>
            </a:prstGeom>
            <a:ln w="101600" cap="rnd">
              <a:solidFill>
                <a:schemeClr val="accent3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3DE77C4-08FE-D87B-5AE2-EB28BD1A9C6D}"/>
              </a:ext>
            </a:extLst>
          </p:cNvPr>
          <p:cNvGrpSpPr/>
          <p:nvPr/>
        </p:nvGrpSpPr>
        <p:grpSpPr>
          <a:xfrm>
            <a:off x="8188899" y="4098170"/>
            <a:ext cx="7971570" cy="7971570"/>
            <a:chOff x="8188899" y="4009680"/>
            <a:chExt cx="7971570" cy="7971570"/>
          </a:xfrm>
          <a:solidFill>
            <a:schemeClr val="bg2">
              <a:lumMod val="75000"/>
              <a:lumOff val="25000"/>
            </a:schemeClr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DCC1E6E-E2C9-C7E6-A69C-AEEEA3EE1A95}"/>
                </a:ext>
              </a:extLst>
            </p:cNvPr>
            <p:cNvSpPr/>
            <p:nvPr/>
          </p:nvSpPr>
          <p:spPr>
            <a:xfrm rot="2700000">
              <a:off x="10416894" y="4009679"/>
              <a:ext cx="163405" cy="4619395"/>
            </a:xfrm>
            <a:custGeom>
              <a:avLst/>
              <a:gdLst>
                <a:gd name="csX0" fmla="*/ 1 w 163405"/>
                <a:gd name="csY0" fmla="*/ 0 h 4619395"/>
                <a:gd name="csX1" fmla="*/ 163405 w 163405"/>
                <a:gd name="csY1" fmla="*/ 163405 h 4619395"/>
                <a:gd name="csX2" fmla="*/ 163405 w 163405"/>
                <a:gd name="csY2" fmla="*/ 4455990 h 4619395"/>
                <a:gd name="csX3" fmla="*/ 0 w 163405"/>
                <a:gd name="csY3" fmla="*/ 4619395 h 4619395"/>
                <a:gd name="csX4" fmla="*/ 1 w 163405"/>
                <a:gd name="csY4" fmla="*/ 0 h 46193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63405" h="4619395">
                  <a:moveTo>
                    <a:pt x="1" y="0"/>
                  </a:moveTo>
                  <a:lnTo>
                    <a:pt x="163405" y="163405"/>
                  </a:lnTo>
                  <a:lnTo>
                    <a:pt x="163405" y="4455990"/>
                  </a:lnTo>
                  <a:lnTo>
                    <a:pt x="0" y="4619395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EBF87A0-CBD5-CFE5-DBB8-7A08DAF440F7}"/>
                </a:ext>
              </a:extLst>
            </p:cNvPr>
            <p:cNvSpPr/>
            <p:nvPr/>
          </p:nvSpPr>
          <p:spPr>
            <a:xfrm rot="2700000">
              <a:off x="11541077" y="6237674"/>
              <a:ext cx="4619394" cy="163405"/>
            </a:xfrm>
            <a:custGeom>
              <a:avLst/>
              <a:gdLst>
                <a:gd name="csX0" fmla="*/ 0 w 4619394"/>
                <a:gd name="csY0" fmla="*/ 0 h 163405"/>
                <a:gd name="csX1" fmla="*/ 4619394 w 4619394"/>
                <a:gd name="csY1" fmla="*/ 0 h 163405"/>
                <a:gd name="csX2" fmla="*/ 4455989 w 4619394"/>
                <a:gd name="csY2" fmla="*/ 163405 h 163405"/>
                <a:gd name="csX3" fmla="*/ 163405 w 4619394"/>
                <a:gd name="csY3" fmla="*/ 163405 h 163405"/>
                <a:gd name="csX4" fmla="*/ 0 w 4619394"/>
                <a:gd name="csY4" fmla="*/ 0 h 16340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619394" h="163405">
                  <a:moveTo>
                    <a:pt x="0" y="0"/>
                  </a:moveTo>
                  <a:lnTo>
                    <a:pt x="4619394" y="0"/>
                  </a:lnTo>
                  <a:lnTo>
                    <a:pt x="4455989" y="163405"/>
                  </a:lnTo>
                  <a:lnTo>
                    <a:pt x="163405" y="16340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1B5877E-7A0E-2F89-2C2D-DF2FBB223AA8}"/>
                </a:ext>
              </a:extLst>
            </p:cNvPr>
            <p:cNvSpPr/>
            <p:nvPr/>
          </p:nvSpPr>
          <p:spPr>
            <a:xfrm rot="2700000">
              <a:off x="8188902" y="9589852"/>
              <a:ext cx="4619391" cy="163406"/>
            </a:xfrm>
            <a:custGeom>
              <a:avLst/>
              <a:gdLst>
                <a:gd name="csX0" fmla="*/ 0 w 4619391"/>
                <a:gd name="csY0" fmla="*/ 163405 h 163406"/>
                <a:gd name="csX1" fmla="*/ 163405 w 4619391"/>
                <a:gd name="csY1" fmla="*/ 0 h 163406"/>
                <a:gd name="csX2" fmla="*/ 4455985 w 4619391"/>
                <a:gd name="csY2" fmla="*/ 0 h 163406"/>
                <a:gd name="csX3" fmla="*/ 4619391 w 4619391"/>
                <a:gd name="csY3" fmla="*/ 163406 h 163406"/>
                <a:gd name="csX4" fmla="*/ 0 w 4619391"/>
                <a:gd name="csY4" fmla="*/ 163405 h 16340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619391" h="163406">
                  <a:moveTo>
                    <a:pt x="0" y="163405"/>
                  </a:moveTo>
                  <a:lnTo>
                    <a:pt x="163405" y="0"/>
                  </a:lnTo>
                  <a:lnTo>
                    <a:pt x="4455985" y="0"/>
                  </a:lnTo>
                  <a:lnTo>
                    <a:pt x="4619391" y="163406"/>
                  </a:lnTo>
                  <a:lnTo>
                    <a:pt x="0" y="16340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7D5714E-6F05-C33E-7C9E-B71A455C3C11}"/>
                </a:ext>
              </a:extLst>
            </p:cNvPr>
            <p:cNvSpPr/>
            <p:nvPr/>
          </p:nvSpPr>
          <p:spPr>
            <a:xfrm rot="2700000">
              <a:off x="13769071" y="7361859"/>
              <a:ext cx="163405" cy="4619391"/>
            </a:xfrm>
            <a:custGeom>
              <a:avLst/>
              <a:gdLst>
                <a:gd name="csX0" fmla="*/ 0 w 163405"/>
                <a:gd name="csY0" fmla="*/ 163405 h 4619391"/>
                <a:gd name="csX1" fmla="*/ 163405 w 163405"/>
                <a:gd name="csY1" fmla="*/ 0 h 4619391"/>
                <a:gd name="csX2" fmla="*/ 163405 w 163405"/>
                <a:gd name="csY2" fmla="*/ 4619391 h 4619391"/>
                <a:gd name="csX3" fmla="*/ 0 w 163405"/>
                <a:gd name="csY3" fmla="*/ 4455986 h 4619391"/>
                <a:gd name="csX4" fmla="*/ 0 w 163405"/>
                <a:gd name="csY4" fmla="*/ 163405 h 461939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63405" h="4619391">
                  <a:moveTo>
                    <a:pt x="0" y="163405"/>
                  </a:moveTo>
                  <a:lnTo>
                    <a:pt x="163405" y="0"/>
                  </a:lnTo>
                  <a:lnTo>
                    <a:pt x="163405" y="4619391"/>
                  </a:lnTo>
                  <a:lnTo>
                    <a:pt x="0" y="4455986"/>
                  </a:lnTo>
                  <a:lnTo>
                    <a:pt x="0" y="16340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CD455C3-420F-97FE-76F3-55E3FE83ADF3}"/>
              </a:ext>
            </a:extLst>
          </p:cNvPr>
          <p:cNvGrpSpPr/>
          <p:nvPr/>
        </p:nvGrpSpPr>
        <p:grpSpPr>
          <a:xfrm>
            <a:off x="7636537" y="3545810"/>
            <a:ext cx="9076295" cy="9076291"/>
            <a:chOff x="7636538" y="3457320"/>
            <a:chExt cx="9076295" cy="9076291"/>
          </a:xfrm>
          <a:solidFill>
            <a:schemeClr val="bg1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15E8E96-2D5C-C5D6-B8CB-2732CEF85C03}"/>
                </a:ext>
              </a:extLst>
            </p:cNvPr>
            <p:cNvSpPr/>
            <p:nvPr/>
          </p:nvSpPr>
          <p:spPr>
            <a:xfrm rot="2700000">
              <a:off x="10181694" y="3457317"/>
              <a:ext cx="185270" cy="5275582"/>
            </a:xfrm>
            <a:custGeom>
              <a:avLst/>
              <a:gdLst>
                <a:gd name="csX0" fmla="*/ 0 w 185270"/>
                <a:gd name="csY0" fmla="*/ 0 h 5275582"/>
                <a:gd name="csX1" fmla="*/ 185270 w 185270"/>
                <a:gd name="csY1" fmla="*/ 185269 h 5275582"/>
                <a:gd name="csX2" fmla="*/ 185270 w 185270"/>
                <a:gd name="csY2" fmla="*/ 5090314 h 5275582"/>
                <a:gd name="csX3" fmla="*/ 1 w 185270"/>
                <a:gd name="csY3" fmla="*/ 5275582 h 5275582"/>
                <a:gd name="csX4" fmla="*/ 0 w 185270"/>
                <a:gd name="csY4" fmla="*/ 0 h 52755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85270" h="5275582">
                  <a:moveTo>
                    <a:pt x="0" y="0"/>
                  </a:moveTo>
                  <a:lnTo>
                    <a:pt x="185270" y="185269"/>
                  </a:lnTo>
                  <a:lnTo>
                    <a:pt x="185270" y="5090314"/>
                  </a:lnTo>
                  <a:lnTo>
                    <a:pt x="1" y="527558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3AD53FD-768D-31E9-3EAC-88F385526737}"/>
                </a:ext>
              </a:extLst>
            </p:cNvPr>
            <p:cNvSpPr/>
            <p:nvPr/>
          </p:nvSpPr>
          <p:spPr>
            <a:xfrm rot="2700000">
              <a:off x="11437250" y="6002475"/>
              <a:ext cx="5275580" cy="185270"/>
            </a:xfrm>
            <a:custGeom>
              <a:avLst/>
              <a:gdLst>
                <a:gd name="csX0" fmla="*/ 0 w 5275580"/>
                <a:gd name="csY0" fmla="*/ 0 h 185270"/>
                <a:gd name="csX1" fmla="*/ 5275580 w 5275580"/>
                <a:gd name="csY1" fmla="*/ 0 h 185270"/>
                <a:gd name="csX2" fmla="*/ 5090311 w 5275580"/>
                <a:gd name="csY2" fmla="*/ 185269 h 185270"/>
                <a:gd name="csX3" fmla="*/ 185269 w 5275580"/>
                <a:gd name="csY3" fmla="*/ 185270 h 185270"/>
                <a:gd name="csX4" fmla="*/ 0 w 5275580"/>
                <a:gd name="csY4" fmla="*/ 0 h 18527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275580" h="185270">
                  <a:moveTo>
                    <a:pt x="0" y="0"/>
                  </a:moveTo>
                  <a:lnTo>
                    <a:pt x="5275580" y="0"/>
                  </a:lnTo>
                  <a:lnTo>
                    <a:pt x="5090311" y="185269"/>
                  </a:lnTo>
                  <a:lnTo>
                    <a:pt x="185269" y="18527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C4DDEDF-E145-0226-9586-0622039A0A01}"/>
                </a:ext>
              </a:extLst>
            </p:cNvPr>
            <p:cNvSpPr/>
            <p:nvPr/>
          </p:nvSpPr>
          <p:spPr>
            <a:xfrm rot="2700000">
              <a:off x="7636541" y="9803187"/>
              <a:ext cx="5275578" cy="185269"/>
            </a:xfrm>
            <a:custGeom>
              <a:avLst/>
              <a:gdLst>
                <a:gd name="csX0" fmla="*/ 0 w 5275578"/>
                <a:gd name="csY0" fmla="*/ 185269 h 185269"/>
                <a:gd name="csX1" fmla="*/ 185268 w 5275578"/>
                <a:gd name="csY1" fmla="*/ 1 h 185269"/>
                <a:gd name="csX2" fmla="*/ 5090309 w 5275578"/>
                <a:gd name="csY2" fmla="*/ 0 h 185269"/>
                <a:gd name="csX3" fmla="*/ 5275578 w 5275578"/>
                <a:gd name="csY3" fmla="*/ 185269 h 185269"/>
                <a:gd name="csX4" fmla="*/ 0 w 5275578"/>
                <a:gd name="csY4" fmla="*/ 185269 h 1852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275578" h="185269">
                  <a:moveTo>
                    <a:pt x="0" y="185269"/>
                  </a:moveTo>
                  <a:lnTo>
                    <a:pt x="185268" y="1"/>
                  </a:lnTo>
                  <a:lnTo>
                    <a:pt x="5090309" y="0"/>
                  </a:lnTo>
                  <a:lnTo>
                    <a:pt x="5275578" y="185269"/>
                  </a:lnTo>
                  <a:lnTo>
                    <a:pt x="0" y="18526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521E0A6-ECF0-6DB5-124D-8FED5D6AEC54}"/>
                </a:ext>
              </a:extLst>
            </p:cNvPr>
            <p:cNvSpPr/>
            <p:nvPr/>
          </p:nvSpPr>
          <p:spPr>
            <a:xfrm rot="2700000">
              <a:off x="13982408" y="7258032"/>
              <a:ext cx="185269" cy="5275581"/>
            </a:xfrm>
            <a:custGeom>
              <a:avLst/>
              <a:gdLst>
                <a:gd name="csX0" fmla="*/ 0 w 185269"/>
                <a:gd name="csY0" fmla="*/ 185269 h 5275581"/>
                <a:gd name="csX1" fmla="*/ 185269 w 185269"/>
                <a:gd name="csY1" fmla="*/ 0 h 5275581"/>
                <a:gd name="csX2" fmla="*/ 185269 w 185269"/>
                <a:gd name="csY2" fmla="*/ 5275581 h 5275581"/>
                <a:gd name="csX3" fmla="*/ 0 w 185269"/>
                <a:gd name="csY3" fmla="*/ 5090312 h 5275581"/>
                <a:gd name="csX4" fmla="*/ 0 w 185269"/>
                <a:gd name="csY4" fmla="*/ 185269 h 527558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85269" h="5275581">
                  <a:moveTo>
                    <a:pt x="0" y="185269"/>
                  </a:moveTo>
                  <a:lnTo>
                    <a:pt x="185269" y="0"/>
                  </a:lnTo>
                  <a:lnTo>
                    <a:pt x="185269" y="5275581"/>
                  </a:lnTo>
                  <a:lnTo>
                    <a:pt x="0" y="5090312"/>
                  </a:lnTo>
                  <a:lnTo>
                    <a:pt x="0" y="18526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E48117B-88BA-B67F-B439-08D1DE01208C}"/>
              </a:ext>
            </a:extLst>
          </p:cNvPr>
          <p:cNvGrpSpPr/>
          <p:nvPr/>
        </p:nvGrpSpPr>
        <p:grpSpPr>
          <a:xfrm>
            <a:off x="7026606" y="2935877"/>
            <a:ext cx="10296157" cy="10296156"/>
            <a:chOff x="7026606" y="2847386"/>
            <a:chExt cx="10296157" cy="10296156"/>
          </a:xfrm>
          <a:solidFill>
            <a:srgbClr val="1C1C1C"/>
          </a:soli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742DF6C-2F4C-F489-1A67-3FC9F36C3C03}"/>
                </a:ext>
              </a:extLst>
            </p:cNvPr>
            <p:cNvSpPr/>
            <p:nvPr/>
          </p:nvSpPr>
          <p:spPr>
            <a:xfrm rot="2700000">
              <a:off x="9921981" y="2847384"/>
              <a:ext cx="209413" cy="6000164"/>
            </a:xfrm>
            <a:custGeom>
              <a:avLst/>
              <a:gdLst>
                <a:gd name="csX0" fmla="*/ 0 w 209413"/>
                <a:gd name="csY0" fmla="*/ 0 h 6000164"/>
                <a:gd name="csX1" fmla="*/ 209412 w 209413"/>
                <a:gd name="csY1" fmla="*/ 209412 h 6000164"/>
                <a:gd name="csX2" fmla="*/ 209413 w 209413"/>
                <a:gd name="csY2" fmla="*/ 5790752 h 6000164"/>
                <a:gd name="csX3" fmla="*/ 1 w 209413"/>
                <a:gd name="csY3" fmla="*/ 6000164 h 6000164"/>
                <a:gd name="csX4" fmla="*/ 0 w 209413"/>
                <a:gd name="csY4" fmla="*/ 0 h 60001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9413" h="6000164">
                  <a:moveTo>
                    <a:pt x="0" y="0"/>
                  </a:moveTo>
                  <a:lnTo>
                    <a:pt x="209412" y="209412"/>
                  </a:lnTo>
                  <a:lnTo>
                    <a:pt x="209413" y="5790752"/>
                  </a:lnTo>
                  <a:lnTo>
                    <a:pt x="1" y="600016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7EF1150-FA0B-7B41-962E-7AEDABDE9573}"/>
                </a:ext>
              </a:extLst>
            </p:cNvPr>
            <p:cNvSpPr/>
            <p:nvPr/>
          </p:nvSpPr>
          <p:spPr>
            <a:xfrm rot="2700000">
              <a:off x="11322602" y="5742761"/>
              <a:ext cx="6000162" cy="209412"/>
            </a:xfrm>
            <a:custGeom>
              <a:avLst/>
              <a:gdLst>
                <a:gd name="csX0" fmla="*/ 0 w 6000162"/>
                <a:gd name="csY0" fmla="*/ 0 h 209412"/>
                <a:gd name="csX1" fmla="*/ 6000162 w 6000162"/>
                <a:gd name="csY1" fmla="*/ 0 h 209412"/>
                <a:gd name="csX2" fmla="*/ 5790750 w 6000162"/>
                <a:gd name="csY2" fmla="*/ 209412 h 209412"/>
                <a:gd name="csX3" fmla="*/ 209412 w 6000162"/>
                <a:gd name="csY3" fmla="*/ 209412 h 209412"/>
                <a:gd name="csX4" fmla="*/ 0 w 6000162"/>
                <a:gd name="csY4" fmla="*/ 0 h 20941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6000162" h="209412">
                  <a:moveTo>
                    <a:pt x="0" y="0"/>
                  </a:moveTo>
                  <a:lnTo>
                    <a:pt x="6000162" y="0"/>
                  </a:lnTo>
                  <a:lnTo>
                    <a:pt x="5790750" y="209412"/>
                  </a:lnTo>
                  <a:lnTo>
                    <a:pt x="209412" y="20941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D4D12EB-1FA3-3431-35AC-72CD54C19B0C}"/>
                </a:ext>
              </a:extLst>
            </p:cNvPr>
            <p:cNvSpPr/>
            <p:nvPr/>
          </p:nvSpPr>
          <p:spPr>
            <a:xfrm rot="2700000">
              <a:off x="7026607" y="10038757"/>
              <a:ext cx="6000159" cy="209412"/>
            </a:xfrm>
            <a:custGeom>
              <a:avLst/>
              <a:gdLst>
                <a:gd name="csX0" fmla="*/ 0 w 6000159"/>
                <a:gd name="csY0" fmla="*/ 209412 h 209412"/>
                <a:gd name="csX1" fmla="*/ 209412 w 6000159"/>
                <a:gd name="csY1" fmla="*/ 0 h 209412"/>
                <a:gd name="csX2" fmla="*/ 5790748 w 6000159"/>
                <a:gd name="csY2" fmla="*/ 0 h 209412"/>
                <a:gd name="csX3" fmla="*/ 6000159 w 6000159"/>
                <a:gd name="csY3" fmla="*/ 209411 h 209412"/>
                <a:gd name="csX4" fmla="*/ 0 w 6000159"/>
                <a:gd name="csY4" fmla="*/ 209412 h 20941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6000159" h="209412">
                  <a:moveTo>
                    <a:pt x="0" y="209412"/>
                  </a:moveTo>
                  <a:lnTo>
                    <a:pt x="209412" y="0"/>
                  </a:lnTo>
                  <a:lnTo>
                    <a:pt x="5790748" y="0"/>
                  </a:lnTo>
                  <a:lnTo>
                    <a:pt x="6000159" y="209411"/>
                  </a:lnTo>
                  <a:lnTo>
                    <a:pt x="0" y="20941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84D9E67-D0E1-422E-6176-1DFE6009F857}"/>
                </a:ext>
              </a:extLst>
            </p:cNvPr>
            <p:cNvSpPr/>
            <p:nvPr/>
          </p:nvSpPr>
          <p:spPr>
            <a:xfrm rot="2700000">
              <a:off x="14217977" y="7143384"/>
              <a:ext cx="209412" cy="6000161"/>
            </a:xfrm>
            <a:custGeom>
              <a:avLst/>
              <a:gdLst>
                <a:gd name="csX0" fmla="*/ 0 w 209412"/>
                <a:gd name="csY0" fmla="*/ 209412 h 6000161"/>
                <a:gd name="csX1" fmla="*/ 209412 w 209412"/>
                <a:gd name="csY1" fmla="*/ 0 h 6000161"/>
                <a:gd name="csX2" fmla="*/ 209412 w 209412"/>
                <a:gd name="csY2" fmla="*/ 6000161 h 6000161"/>
                <a:gd name="csX3" fmla="*/ 0 w 209412"/>
                <a:gd name="csY3" fmla="*/ 5790750 h 6000161"/>
                <a:gd name="csX4" fmla="*/ 0 w 209412"/>
                <a:gd name="csY4" fmla="*/ 209412 h 600016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9412" h="6000161">
                  <a:moveTo>
                    <a:pt x="0" y="209412"/>
                  </a:moveTo>
                  <a:lnTo>
                    <a:pt x="209412" y="0"/>
                  </a:lnTo>
                  <a:lnTo>
                    <a:pt x="209412" y="6000161"/>
                  </a:lnTo>
                  <a:lnTo>
                    <a:pt x="0" y="5790750"/>
                  </a:lnTo>
                  <a:lnTo>
                    <a:pt x="0" y="20941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35" name="Pentagon 34">
            <a:extLst>
              <a:ext uri="{FF2B5EF4-FFF2-40B4-BE49-F238E27FC236}">
                <a16:creationId xmlns:a16="http://schemas.microsoft.com/office/drawing/2014/main" id="{91BCBE0F-FCB1-90CE-5B8A-6DB9F0F13E32}"/>
              </a:ext>
            </a:extLst>
          </p:cNvPr>
          <p:cNvSpPr/>
          <p:nvPr/>
        </p:nvSpPr>
        <p:spPr>
          <a:xfrm rot="18900000">
            <a:off x="8065779" y="4218460"/>
            <a:ext cx="3800894" cy="3619898"/>
          </a:xfrm>
          <a:prstGeom prst="pentagon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D7149D7-925E-7432-CD20-F995C1CB73C2}"/>
              </a:ext>
            </a:extLst>
          </p:cNvPr>
          <p:cNvSpPr txBox="1"/>
          <p:nvPr/>
        </p:nvSpPr>
        <p:spPr>
          <a:xfrm rot="18900000">
            <a:off x="9664856" y="6474234"/>
            <a:ext cx="180216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</a:rPr>
              <a:t>STRENGTHS</a:t>
            </a:r>
          </a:p>
        </p:txBody>
      </p:sp>
      <p:pic>
        <p:nvPicPr>
          <p:cNvPr id="37" name="Graphic 36">
            <a:extLst>
              <a:ext uri="{FF2B5EF4-FFF2-40B4-BE49-F238E27FC236}">
                <a16:creationId xmlns:a16="http://schemas.microsoft.com/office/drawing/2014/main" id="{CC7BDAC4-7A35-A2D8-DAA3-CC2B7667E7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8900000">
            <a:off x="9417586" y="5479769"/>
            <a:ext cx="1097280" cy="1097280"/>
          </a:xfrm>
          <a:prstGeom prst="rect">
            <a:avLst/>
          </a:prstGeom>
        </p:spPr>
      </p:pic>
      <p:sp>
        <p:nvSpPr>
          <p:cNvPr id="38" name="Pentagon 37">
            <a:extLst>
              <a:ext uri="{FF2B5EF4-FFF2-40B4-BE49-F238E27FC236}">
                <a16:creationId xmlns:a16="http://schemas.microsoft.com/office/drawing/2014/main" id="{2288CA24-4091-4A7E-4C76-EE159305DB43}"/>
              </a:ext>
            </a:extLst>
          </p:cNvPr>
          <p:cNvSpPr/>
          <p:nvPr/>
        </p:nvSpPr>
        <p:spPr>
          <a:xfrm rot="8100000">
            <a:off x="12482696" y="8624521"/>
            <a:ext cx="3800894" cy="3619898"/>
          </a:xfrm>
          <a:prstGeom prst="pentagon">
            <a:avLst/>
          </a:prstGeom>
          <a:solidFill>
            <a:schemeClr val="accent3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F687388-3694-ABC2-4AEA-B85BBD8FF30D}"/>
              </a:ext>
            </a:extLst>
          </p:cNvPr>
          <p:cNvSpPr txBox="1"/>
          <p:nvPr/>
        </p:nvSpPr>
        <p:spPr>
          <a:xfrm rot="18900000">
            <a:off x="12882345" y="9680868"/>
            <a:ext cx="180216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</a:rPr>
              <a:t>THREATS</a:t>
            </a:r>
          </a:p>
        </p:txBody>
      </p:sp>
      <p:pic>
        <p:nvPicPr>
          <p:cNvPr id="40" name="Graphic 39">
            <a:extLst>
              <a:ext uri="{FF2B5EF4-FFF2-40B4-BE49-F238E27FC236}">
                <a16:creationId xmlns:a16="http://schemas.microsoft.com/office/drawing/2014/main" id="{51ADE79F-A0B2-D122-3AB5-40BC8E5293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8900000">
            <a:off x="13834503" y="9885830"/>
            <a:ext cx="1097280" cy="1097280"/>
          </a:xfrm>
          <a:prstGeom prst="rect">
            <a:avLst/>
          </a:prstGeom>
        </p:spPr>
      </p:pic>
      <p:sp>
        <p:nvSpPr>
          <p:cNvPr id="41" name="Pentagon 40">
            <a:extLst>
              <a:ext uri="{FF2B5EF4-FFF2-40B4-BE49-F238E27FC236}">
                <a16:creationId xmlns:a16="http://schemas.microsoft.com/office/drawing/2014/main" id="{6849A126-0C65-C58B-D993-827A3C32CB94}"/>
              </a:ext>
            </a:extLst>
          </p:cNvPr>
          <p:cNvSpPr/>
          <p:nvPr/>
        </p:nvSpPr>
        <p:spPr>
          <a:xfrm rot="13500000">
            <a:off x="8081755" y="8624521"/>
            <a:ext cx="3800894" cy="3619898"/>
          </a:xfrm>
          <a:prstGeom prst="pentagon">
            <a:avLst/>
          </a:prstGeom>
          <a:solidFill>
            <a:schemeClr val="accent6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24314A9-0190-5CF3-04F2-E4E86DCEC6AC}"/>
              </a:ext>
            </a:extLst>
          </p:cNvPr>
          <p:cNvSpPr txBox="1"/>
          <p:nvPr/>
        </p:nvSpPr>
        <p:spPr>
          <a:xfrm rot="2700000">
            <a:off x="9680832" y="9680868"/>
            <a:ext cx="180216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</a:rPr>
              <a:t>OPPORTUNITIES</a:t>
            </a:r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AE932A09-D1DA-56F0-1BA8-FF99DC78EA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700000">
            <a:off x="9433562" y="9885830"/>
            <a:ext cx="1097280" cy="1097280"/>
          </a:xfrm>
          <a:prstGeom prst="rect">
            <a:avLst/>
          </a:prstGeom>
        </p:spPr>
      </p:pic>
      <p:sp>
        <p:nvSpPr>
          <p:cNvPr id="44" name="Pentagon 43">
            <a:extLst>
              <a:ext uri="{FF2B5EF4-FFF2-40B4-BE49-F238E27FC236}">
                <a16:creationId xmlns:a16="http://schemas.microsoft.com/office/drawing/2014/main" id="{14BDC856-1347-3238-B297-AF9BD275EC4A}"/>
              </a:ext>
            </a:extLst>
          </p:cNvPr>
          <p:cNvSpPr/>
          <p:nvPr/>
        </p:nvSpPr>
        <p:spPr>
          <a:xfrm rot="2700000">
            <a:off x="12482696" y="4218460"/>
            <a:ext cx="3800894" cy="3619898"/>
          </a:xfrm>
          <a:prstGeom prst="pentagon">
            <a:avLst/>
          </a:prstGeom>
          <a:solidFill>
            <a:schemeClr val="accent2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86CA9F3-8439-FC0C-7165-5C644A8CA875}"/>
              </a:ext>
            </a:extLst>
          </p:cNvPr>
          <p:cNvSpPr txBox="1"/>
          <p:nvPr/>
        </p:nvSpPr>
        <p:spPr>
          <a:xfrm rot="2700000">
            <a:off x="12882345" y="6474234"/>
            <a:ext cx="180216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</a:rPr>
              <a:t>WEAKNESSES</a:t>
            </a:r>
          </a:p>
        </p:txBody>
      </p:sp>
      <p:pic>
        <p:nvPicPr>
          <p:cNvPr id="46" name="Graphic 45">
            <a:extLst>
              <a:ext uri="{FF2B5EF4-FFF2-40B4-BE49-F238E27FC236}">
                <a16:creationId xmlns:a16="http://schemas.microsoft.com/office/drawing/2014/main" id="{BBFEAE63-08CA-8B74-4940-473590E1CBC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2700000">
            <a:off x="13834503" y="5479769"/>
            <a:ext cx="1097280" cy="1097280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C364040C-4D6A-63FD-3D61-CE37F6F45778}"/>
              </a:ext>
            </a:extLst>
          </p:cNvPr>
          <p:cNvSpPr txBox="1"/>
          <p:nvPr/>
        </p:nvSpPr>
        <p:spPr>
          <a:xfrm>
            <a:off x="18399032" y="3765850"/>
            <a:ext cx="3463077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200" b="1" dirty="0">
                <a:solidFill>
                  <a:schemeClr val="tx2"/>
                </a:solidFill>
                <a:latin typeface="+mj-lt"/>
              </a:rPr>
              <a:t>WEAKNESSES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13476F0-45E9-A407-6309-12C7BCEE1A31}"/>
              </a:ext>
            </a:extLst>
          </p:cNvPr>
          <p:cNvSpPr txBox="1"/>
          <p:nvPr/>
        </p:nvSpPr>
        <p:spPr>
          <a:xfrm>
            <a:off x="17318479" y="4808664"/>
            <a:ext cx="45436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Nguồn vốn hạn chế.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Thiếu thương hiệu mạnh.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Phụ thuộc vào nhân sự chủ chốt.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Quy trình nội bộ chưa tối ưu.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4BF2448-CF55-D476-4BBA-7FC3C5A645D2}"/>
              </a:ext>
            </a:extLst>
          </p:cNvPr>
          <p:cNvSpPr txBox="1"/>
          <p:nvPr/>
        </p:nvSpPr>
        <p:spPr>
          <a:xfrm>
            <a:off x="2521891" y="3765851"/>
            <a:ext cx="3072750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+mj-lt"/>
              </a:rPr>
              <a:t>STRENGTHS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54F93E3-4C8F-10A6-53CB-53C62EEDD16A}"/>
              </a:ext>
            </a:extLst>
          </p:cNvPr>
          <p:cNvSpPr txBox="1"/>
          <p:nvPr/>
        </p:nvSpPr>
        <p:spPr>
          <a:xfrm>
            <a:off x="2521891" y="4808664"/>
            <a:ext cx="4543630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000" dirty="0">
                <a:solidFill>
                  <a:schemeClr val="tx2"/>
                </a:solidFill>
              </a:rPr>
              <a:t>Công </a:t>
            </a:r>
            <a:r>
              <a:rPr lang="en-US" altLang="en-US" sz="2000" dirty="0" err="1">
                <a:solidFill>
                  <a:schemeClr val="tx2"/>
                </a:solidFill>
              </a:rPr>
              <a:t>nghệ</a:t>
            </a:r>
            <a:r>
              <a:rPr lang="en-US" altLang="en-US" sz="2000" dirty="0">
                <a:solidFill>
                  <a:schemeClr val="tx2"/>
                </a:solidFill>
              </a:rPr>
              <a:t> AI </a:t>
            </a:r>
            <a:r>
              <a:rPr lang="en-US" altLang="en-US" sz="2000" dirty="0" err="1">
                <a:solidFill>
                  <a:schemeClr val="tx2"/>
                </a:solidFill>
              </a:rPr>
              <a:t>tiên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tiến</a:t>
            </a:r>
            <a:r>
              <a:rPr lang="en-US" altLang="en-US" sz="2000" dirty="0">
                <a:solidFill>
                  <a:schemeClr val="tx2"/>
                </a:solidFill>
              </a:rPr>
              <a:t>, </a:t>
            </a:r>
            <a:r>
              <a:rPr lang="en-US" altLang="en-US" sz="2000" dirty="0" err="1">
                <a:solidFill>
                  <a:schemeClr val="tx2"/>
                </a:solidFill>
              </a:rPr>
              <a:t>độc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quyền</a:t>
            </a:r>
            <a:r>
              <a:rPr lang="en-US" altLang="en-US" sz="2000" dirty="0">
                <a:solidFill>
                  <a:schemeClr val="tx2"/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000" dirty="0" err="1">
                <a:solidFill>
                  <a:schemeClr val="tx2"/>
                </a:solidFill>
              </a:rPr>
              <a:t>Đội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ngũ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kỹ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thuật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giỏi</a:t>
            </a:r>
            <a:r>
              <a:rPr lang="en-US" altLang="en-US" sz="2000" dirty="0">
                <a:solidFill>
                  <a:schemeClr val="tx2"/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000" dirty="0" err="1">
                <a:solidFill>
                  <a:schemeClr val="tx2"/>
                </a:solidFill>
              </a:rPr>
              <a:t>Khả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năng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mở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rộng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sản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phẩm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linh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hoạt</a:t>
            </a:r>
            <a:r>
              <a:rPr lang="en-US" altLang="en-US" sz="2000" dirty="0">
                <a:solidFill>
                  <a:schemeClr val="tx2"/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000" dirty="0" err="1">
                <a:solidFill>
                  <a:schemeClr val="tx2"/>
                </a:solidFill>
              </a:rPr>
              <a:t>Phản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ứng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nhanh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với</a:t>
            </a:r>
            <a:r>
              <a:rPr lang="en-US" altLang="en-US" sz="2000" dirty="0">
                <a:solidFill>
                  <a:schemeClr val="tx2"/>
                </a:solidFill>
              </a:rPr>
              <a:t> xu </a:t>
            </a:r>
            <a:r>
              <a:rPr lang="en-US" altLang="en-US" sz="2000" dirty="0" err="1">
                <a:solidFill>
                  <a:schemeClr val="tx2"/>
                </a:solidFill>
              </a:rPr>
              <a:t>hướng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mới</a:t>
            </a:r>
            <a:r>
              <a:rPr lang="en-US" altLang="en-US" sz="20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D7B082C-6D1D-C911-C26E-44D8E27722AA}"/>
              </a:ext>
            </a:extLst>
          </p:cNvPr>
          <p:cNvSpPr txBox="1"/>
          <p:nvPr/>
        </p:nvSpPr>
        <p:spPr>
          <a:xfrm>
            <a:off x="18399032" y="12131510"/>
            <a:ext cx="3463077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200" b="1" dirty="0">
                <a:solidFill>
                  <a:schemeClr val="tx2"/>
                </a:solidFill>
                <a:latin typeface="+mj-lt"/>
              </a:rPr>
              <a:t>THREATS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F258F4B-67FC-5D50-C3AD-A470BD03E507}"/>
              </a:ext>
            </a:extLst>
          </p:cNvPr>
          <p:cNvSpPr txBox="1"/>
          <p:nvPr/>
        </p:nvSpPr>
        <p:spPr>
          <a:xfrm>
            <a:off x="2521890" y="12131510"/>
            <a:ext cx="379526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+mj-lt"/>
              </a:rPr>
              <a:t>OPPORTUNITIES</a:t>
            </a:r>
          </a:p>
        </p:txBody>
      </p:sp>
      <p:sp>
        <p:nvSpPr>
          <p:cNvPr id="85" name="!!MainTitle1">
            <a:extLst>
              <a:ext uri="{FF2B5EF4-FFF2-40B4-BE49-F238E27FC236}">
                <a16:creationId xmlns:a16="http://schemas.microsoft.com/office/drawing/2014/main" id="{3E1239CA-DD6D-0683-57F5-7B4426DFE09B}"/>
              </a:ext>
            </a:extLst>
          </p:cNvPr>
          <p:cNvSpPr txBox="1"/>
          <p:nvPr/>
        </p:nvSpPr>
        <p:spPr>
          <a:xfrm>
            <a:off x="8390225" y="1037172"/>
            <a:ext cx="760355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S.W.O.T</a:t>
            </a:r>
            <a:r>
              <a:rPr lang="en-US" sz="7500" b="1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Analysis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6" name="!!SubTitle">
            <a:extLst>
              <a:ext uri="{FF2B5EF4-FFF2-40B4-BE49-F238E27FC236}">
                <a16:creationId xmlns:a16="http://schemas.microsoft.com/office/drawing/2014/main" id="{86EC40A8-CCD2-EF1C-58B6-8D1750110790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AB67CDFF-270B-7F05-AEE7-01271481AEAE}"/>
              </a:ext>
            </a:extLst>
          </p:cNvPr>
          <p:cNvSpPr>
            <a:spLocks/>
          </p:cNvSpPr>
          <p:nvPr/>
        </p:nvSpPr>
        <p:spPr bwMode="auto">
          <a:xfrm>
            <a:off x="11504264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179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BD127431-5FF8-54DF-C038-7AEBF2D97C1A}"/>
              </a:ext>
            </a:extLst>
          </p:cNvPr>
          <p:cNvGrpSpPr/>
          <p:nvPr/>
        </p:nvGrpSpPr>
        <p:grpSpPr>
          <a:xfrm>
            <a:off x="11112903" y="7223962"/>
            <a:ext cx="2123563" cy="2014953"/>
            <a:chOff x="11119540" y="6949107"/>
            <a:chExt cx="2123563" cy="2014953"/>
          </a:xfrm>
        </p:grpSpPr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8383679F-07AF-606B-67FD-0B2B08E482FB}"/>
                </a:ext>
              </a:extLst>
            </p:cNvPr>
            <p:cNvSpPr txBox="1"/>
            <p:nvPr/>
          </p:nvSpPr>
          <p:spPr>
            <a:xfrm>
              <a:off x="11119540" y="6949107"/>
              <a:ext cx="1038072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>
                      <a:lumMod val="75000"/>
                    </a:schemeClr>
                  </a:solidFill>
                  <a:latin typeface="+mj-lt"/>
                </a:rPr>
                <a:t>S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ADFA8B14-C58A-7911-EE5E-94D6C053151D}"/>
                </a:ext>
              </a:extLst>
            </p:cNvPr>
            <p:cNvSpPr txBox="1"/>
            <p:nvPr/>
          </p:nvSpPr>
          <p:spPr>
            <a:xfrm>
              <a:off x="12205031" y="6949107"/>
              <a:ext cx="1038072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>
                      <a:lumMod val="75000"/>
                    </a:schemeClr>
                  </a:solidFill>
                  <a:latin typeface="+mj-lt"/>
                </a:rPr>
                <a:t>W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271F6260-047D-F3F1-F0CB-72F086F60586}"/>
                </a:ext>
              </a:extLst>
            </p:cNvPr>
            <p:cNvSpPr txBox="1"/>
            <p:nvPr/>
          </p:nvSpPr>
          <p:spPr>
            <a:xfrm>
              <a:off x="11119540" y="8040730"/>
              <a:ext cx="1038072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>
                      <a:lumMod val="75000"/>
                    </a:schemeClr>
                  </a:solidFill>
                  <a:latin typeface="+mj-lt"/>
                </a:rPr>
                <a:t>O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8CF92691-E923-372B-B8EC-E1D658093BBC}"/>
                </a:ext>
              </a:extLst>
            </p:cNvPr>
            <p:cNvSpPr txBox="1"/>
            <p:nvPr/>
          </p:nvSpPr>
          <p:spPr>
            <a:xfrm>
              <a:off x="12205031" y="8040730"/>
              <a:ext cx="1038072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>
                      <a:lumMod val="75000"/>
                    </a:schemeClr>
                  </a:solidFill>
                  <a:latin typeface="+mj-lt"/>
                </a:rPr>
                <a:t>T</a:t>
              </a: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4B16EFA5-83B2-FD13-A534-66B48B3F2BF2}"/>
              </a:ext>
            </a:extLst>
          </p:cNvPr>
          <p:cNvGrpSpPr/>
          <p:nvPr/>
        </p:nvGrpSpPr>
        <p:grpSpPr>
          <a:xfrm>
            <a:off x="11317346" y="7374101"/>
            <a:ext cx="1714677" cy="1714677"/>
            <a:chOff x="11520669" y="7090709"/>
            <a:chExt cx="1714677" cy="1714677"/>
          </a:xfrm>
        </p:grpSpPr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81DBD1F3-B41D-20A2-DFFA-CD568DA309BE}"/>
                </a:ext>
              </a:extLst>
            </p:cNvPr>
            <p:cNvCxnSpPr>
              <a:cxnSpLocks/>
            </p:cNvCxnSpPr>
            <p:nvPr/>
          </p:nvCxnSpPr>
          <p:spPr>
            <a:xfrm>
              <a:off x="12378008" y="7090709"/>
              <a:ext cx="0" cy="1714677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E1F19882-B7AF-39C6-E397-C122193EE91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2378008" y="7090709"/>
              <a:ext cx="0" cy="1714677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5030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8" presetClass="emph" presetSubtype="0" autoRev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127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8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5" grpId="0" animBg="1"/>
      <p:bldP spid="36" grpId="0"/>
      <p:bldP spid="38" grpId="0" animBg="1"/>
      <p:bldP spid="39" grpId="0"/>
      <p:bldP spid="41" grpId="0" animBg="1"/>
      <p:bldP spid="42" grpId="0"/>
      <p:bldP spid="44" grpId="0" animBg="1"/>
      <p:bldP spid="45" grpId="0"/>
      <p:bldP spid="47" grpId="0"/>
      <p:bldP spid="48" grpId="0"/>
      <p:bldP spid="49" grpId="0"/>
      <p:bldP spid="50" grpId="0"/>
      <p:bldP spid="51" grpId="0"/>
      <p:bldP spid="52" grpId="0"/>
      <p:bldP spid="8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0EAE9F5-FB6D-F7BE-0A22-96FDF59DB9C5}"/>
              </a:ext>
            </a:extLst>
          </p:cNvPr>
          <p:cNvSpPr txBox="1"/>
          <p:nvPr/>
        </p:nvSpPr>
        <p:spPr>
          <a:xfrm>
            <a:off x="17318479" y="9742553"/>
            <a:ext cx="454363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Cạnh tranh gay gắt từ các tập đoàn lớn.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Rủi ro bảo mật dữ liệu.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Thay đổi pháp lý về AI.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Xu hướng công nghệ thay đổi nhanh.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3195CC-7AC5-46B8-0322-D33CE33D15AA}"/>
              </a:ext>
            </a:extLst>
          </p:cNvPr>
          <p:cNvSpPr txBox="1"/>
          <p:nvPr/>
        </p:nvSpPr>
        <p:spPr>
          <a:xfrm>
            <a:off x="2521891" y="10358106"/>
            <a:ext cx="4543630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Thị trường AI tăng trưởng nhanh.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Nhu cầu tự động hóa cao.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Hợp tác với các ngành khác.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Chính sách hỗ trợ công nghệ mới.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464A70D-2066-FBC3-836D-59196DFA5B05}"/>
              </a:ext>
            </a:extLst>
          </p:cNvPr>
          <p:cNvGrpSpPr/>
          <p:nvPr/>
        </p:nvGrpSpPr>
        <p:grpSpPr>
          <a:xfrm>
            <a:off x="2635250" y="4500001"/>
            <a:ext cx="6251575" cy="391319"/>
            <a:chOff x="2635250" y="4500001"/>
            <a:chExt cx="6251575" cy="391319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66F37864-6476-8134-D3BC-631259EDB00C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5861050" cy="0"/>
            </a:xfrm>
            <a:prstGeom prst="line">
              <a:avLst/>
            </a:prstGeom>
            <a:ln w="25400"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7FF8D097-281C-2CEA-EE58-B6CD8BB18672}"/>
                </a:ext>
              </a:extLst>
            </p:cNvPr>
            <p:cNvCxnSpPr>
              <a:cxnSpLocks/>
            </p:cNvCxnSpPr>
            <p:nvPr/>
          </p:nvCxnSpPr>
          <p:spPr>
            <a:xfrm>
              <a:off x="8496300" y="4515462"/>
              <a:ext cx="390525" cy="375858"/>
            </a:xfrm>
            <a:prstGeom prst="line">
              <a:avLst/>
            </a:prstGeom>
            <a:ln w="25400"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350DCAB-5C72-E58E-D3B8-67541E78520A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635000" cy="0"/>
            </a:xfrm>
            <a:prstGeom prst="line">
              <a:avLst/>
            </a:prstGeom>
            <a:ln w="101600" cap="rnd">
              <a:solidFill>
                <a:schemeClr val="accent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C63CC0E-3F92-04F5-05DE-5F7011E392DA}"/>
              </a:ext>
            </a:extLst>
          </p:cNvPr>
          <p:cNvGrpSpPr/>
          <p:nvPr/>
        </p:nvGrpSpPr>
        <p:grpSpPr>
          <a:xfrm flipH="1">
            <a:off x="15503229" y="4500001"/>
            <a:ext cx="6251575" cy="391319"/>
            <a:chOff x="2635250" y="4500001"/>
            <a:chExt cx="6251575" cy="391319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FB483A06-FD46-F387-4099-3B2A9F1789A4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5861050" cy="0"/>
            </a:xfrm>
            <a:prstGeom prst="line">
              <a:avLst/>
            </a:prstGeom>
            <a:ln w="25400">
              <a:solidFill>
                <a:schemeClr val="accent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425EA06-58BA-AE3B-E86C-D00B18EE2C97}"/>
                </a:ext>
              </a:extLst>
            </p:cNvPr>
            <p:cNvCxnSpPr>
              <a:cxnSpLocks/>
            </p:cNvCxnSpPr>
            <p:nvPr/>
          </p:nvCxnSpPr>
          <p:spPr>
            <a:xfrm>
              <a:off x="8496300" y="4515462"/>
              <a:ext cx="390525" cy="375858"/>
            </a:xfrm>
            <a:prstGeom prst="line">
              <a:avLst/>
            </a:prstGeom>
            <a:ln w="25400">
              <a:solidFill>
                <a:schemeClr val="accent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8687092-5CDB-3CC8-D7EA-03DB1CD4D8E2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635000" cy="0"/>
            </a:xfrm>
            <a:prstGeom prst="line">
              <a:avLst/>
            </a:prstGeom>
            <a:ln w="101600" cap="rnd">
              <a:solidFill>
                <a:schemeClr val="accent2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E58B5F8-D57D-56AF-65AA-760806106EC3}"/>
              </a:ext>
            </a:extLst>
          </p:cNvPr>
          <p:cNvGrpSpPr/>
          <p:nvPr/>
        </p:nvGrpSpPr>
        <p:grpSpPr>
          <a:xfrm flipV="1">
            <a:off x="2635250" y="11546467"/>
            <a:ext cx="6251575" cy="391319"/>
            <a:chOff x="2635250" y="4500001"/>
            <a:chExt cx="6251575" cy="391319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228977AA-2879-D8DD-3FEC-02482377DA8B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5861050" cy="0"/>
            </a:xfrm>
            <a:prstGeom prst="line">
              <a:avLst/>
            </a:prstGeom>
            <a:ln w="25400">
              <a:solidFill>
                <a:schemeClr val="accent6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B882921-3FA3-71C8-AB6B-2DF4A979CFB8}"/>
                </a:ext>
              </a:extLst>
            </p:cNvPr>
            <p:cNvCxnSpPr>
              <a:cxnSpLocks/>
            </p:cNvCxnSpPr>
            <p:nvPr/>
          </p:nvCxnSpPr>
          <p:spPr>
            <a:xfrm>
              <a:off x="8496300" y="4515462"/>
              <a:ext cx="390525" cy="375858"/>
            </a:xfrm>
            <a:prstGeom prst="line">
              <a:avLst/>
            </a:prstGeom>
            <a:ln w="25400">
              <a:solidFill>
                <a:schemeClr val="accent6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51A4669-DC65-ED7F-443C-F3A01DB41784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635000" cy="0"/>
            </a:xfrm>
            <a:prstGeom prst="line">
              <a:avLst/>
            </a:prstGeom>
            <a:ln w="101600" cap="rnd">
              <a:solidFill>
                <a:schemeClr val="accent6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925B802-32EB-37F6-EBBE-D03779F25006}"/>
              </a:ext>
            </a:extLst>
          </p:cNvPr>
          <p:cNvGrpSpPr/>
          <p:nvPr/>
        </p:nvGrpSpPr>
        <p:grpSpPr>
          <a:xfrm flipH="1" flipV="1">
            <a:off x="15503229" y="11546467"/>
            <a:ext cx="6251575" cy="391319"/>
            <a:chOff x="2635250" y="4500001"/>
            <a:chExt cx="6251575" cy="391319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CB7F8EC9-3C8D-5BE3-BAAC-63BC952DEA43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5861050" cy="0"/>
            </a:xfrm>
            <a:prstGeom prst="line">
              <a:avLst/>
            </a:prstGeom>
            <a:ln w="25400">
              <a:solidFill>
                <a:schemeClr val="accent3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E2AD9DF-4BF3-C0CC-65F3-B8A86CCAA720}"/>
                </a:ext>
              </a:extLst>
            </p:cNvPr>
            <p:cNvCxnSpPr>
              <a:cxnSpLocks/>
            </p:cNvCxnSpPr>
            <p:nvPr/>
          </p:nvCxnSpPr>
          <p:spPr>
            <a:xfrm>
              <a:off x="8496300" y="4515462"/>
              <a:ext cx="390525" cy="375858"/>
            </a:xfrm>
            <a:prstGeom prst="line">
              <a:avLst/>
            </a:prstGeom>
            <a:ln w="25400">
              <a:solidFill>
                <a:schemeClr val="accent3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8E799C08-ABB5-E589-8686-36B1C4BF30ED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500001"/>
              <a:ext cx="635000" cy="0"/>
            </a:xfrm>
            <a:prstGeom prst="line">
              <a:avLst/>
            </a:prstGeom>
            <a:ln w="101600" cap="rnd">
              <a:solidFill>
                <a:schemeClr val="accent3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58A863F-077F-91EC-42E9-29754D0958B9}"/>
              </a:ext>
            </a:extLst>
          </p:cNvPr>
          <p:cNvGrpSpPr/>
          <p:nvPr/>
        </p:nvGrpSpPr>
        <p:grpSpPr>
          <a:xfrm>
            <a:off x="8188899" y="4098170"/>
            <a:ext cx="7971570" cy="7971570"/>
            <a:chOff x="8188899" y="4009680"/>
            <a:chExt cx="7971570" cy="7971570"/>
          </a:xfrm>
          <a:solidFill>
            <a:schemeClr val="bg1">
              <a:lumMod val="85000"/>
            </a:schemeClr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BC7D401-8E02-DF22-F5EC-E4C8FD3FADA5}"/>
                </a:ext>
              </a:extLst>
            </p:cNvPr>
            <p:cNvSpPr/>
            <p:nvPr/>
          </p:nvSpPr>
          <p:spPr>
            <a:xfrm rot="2700000">
              <a:off x="10416894" y="4009679"/>
              <a:ext cx="163405" cy="4619395"/>
            </a:xfrm>
            <a:custGeom>
              <a:avLst/>
              <a:gdLst>
                <a:gd name="csX0" fmla="*/ 1 w 163405"/>
                <a:gd name="csY0" fmla="*/ 0 h 4619395"/>
                <a:gd name="csX1" fmla="*/ 163405 w 163405"/>
                <a:gd name="csY1" fmla="*/ 163405 h 4619395"/>
                <a:gd name="csX2" fmla="*/ 163405 w 163405"/>
                <a:gd name="csY2" fmla="*/ 4455990 h 4619395"/>
                <a:gd name="csX3" fmla="*/ 0 w 163405"/>
                <a:gd name="csY3" fmla="*/ 4619395 h 4619395"/>
                <a:gd name="csX4" fmla="*/ 1 w 163405"/>
                <a:gd name="csY4" fmla="*/ 0 h 46193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63405" h="4619395">
                  <a:moveTo>
                    <a:pt x="1" y="0"/>
                  </a:moveTo>
                  <a:lnTo>
                    <a:pt x="163405" y="163405"/>
                  </a:lnTo>
                  <a:lnTo>
                    <a:pt x="163405" y="4455990"/>
                  </a:lnTo>
                  <a:lnTo>
                    <a:pt x="0" y="4619395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97F3591-48EE-C083-D365-903A1FB870CA}"/>
                </a:ext>
              </a:extLst>
            </p:cNvPr>
            <p:cNvSpPr/>
            <p:nvPr/>
          </p:nvSpPr>
          <p:spPr>
            <a:xfrm rot="2700000">
              <a:off x="11541077" y="6237674"/>
              <a:ext cx="4619394" cy="163405"/>
            </a:xfrm>
            <a:custGeom>
              <a:avLst/>
              <a:gdLst>
                <a:gd name="csX0" fmla="*/ 0 w 4619394"/>
                <a:gd name="csY0" fmla="*/ 0 h 163405"/>
                <a:gd name="csX1" fmla="*/ 4619394 w 4619394"/>
                <a:gd name="csY1" fmla="*/ 0 h 163405"/>
                <a:gd name="csX2" fmla="*/ 4455989 w 4619394"/>
                <a:gd name="csY2" fmla="*/ 163405 h 163405"/>
                <a:gd name="csX3" fmla="*/ 163405 w 4619394"/>
                <a:gd name="csY3" fmla="*/ 163405 h 163405"/>
                <a:gd name="csX4" fmla="*/ 0 w 4619394"/>
                <a:gd name="csY4" fmla="*/ 0 h 16340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619394" h="163405">
                  <a:moveTo>
                    <a:pt x="0" y="0"/>
                  </a:moveTo>
                  <a:lnTo>
                    <a:pt x="4619394" y="0"/>
                  </a:lnTo>
                  <a:lnTo>
                    <a:pt x="4455989" y="163405"/>
                  </a:lnTo>
                  <a:lnTo>
                    <a:pt x="163405" y="16340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F701E52-04C2-A52E-E57A-19A1ADD93A59}"/>
                </a:ext>
              </a:extLst>
            </p:cNvPr>
            <p:cNvSpPr/>
            <p:nvPr/>
          </p:nvSpPr>
          <p:spPr>
            <a:xfrm rot="2700000">
              <a:off x="8188902" y="9589852"/>
              <a:ext cx="4619391" cy="163406"/>
            </a:xfrm>
            <a:custGeom>
              <a:avLst/>
              <a:gdLst>
                <a:gd name="csX0" fmla="*/ 0 w 4619391"/>
                <a:gd name="csY0" fmla="*/ 163405 h 163406"/>
                <a:gd name="csX1" fmla="*/ 163405 w 4619391"/>
                <a:gd name="csY1" fmla="*/ 0 h 163406"/>
                <a:gd name="csX2" fmla="*/ 4455985 w 4619391"/>
                <a:gd name="csY2" fmla="*/ 0 h 163406"/>
                <a:gd name="csX3" fmla="*/ 4619391 w 4619391"/>
                <a:gd name="csY3" fmla="*/ 163406 h 163406"/>
                <a:gd name="csX4" fmla="*/ 0 w 4619391"/>
                <a:gd name="csY4" fmla="*/ 163405 h 16340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619391" h="163406">
                  <a:moveTo>
                    <a:pt x="0" y="163405"/>
                  </a:moveTo>
                  <a:lnTo>
                    <a:pt x="163405" y="0"/>
                  </a:lnTo>
                  <a:lnTo>
                    <a:pt x="4455985" y="0"/>
                  </a:lnTo>
                  <a:lnTo>
                    <a:pt x="4619391" y="163406"/>
                  </a:lnTo>
                  <a:lnTo>
                    <a:pt x="0" y="16340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F90054BC-3BAD-3D03-5EBF-A8395520A67D}"/>
                </a:ext>
              </a:extLst>
            </p:cNvPr>
            <p:cNvSpPr/>
            <p:nvPr/>
          </p:nvSpPr>
          <p:spPr>
            <a:xfrm rot="2700000">
              <a:off x="13769071" y="7361859"/>
              <a:ext cx="163405" cy="4619391"/>
            </a:xfrm>
            <a:custGeom>
              <a:avLst/>
              <a:gdLst>
                <a:gd name="csX0" fmla="*/ 0 w 163405"/>
                <a:gd name="csY0" fmla="*/ 163405 h 4619391"/>
                <a:gd name="csX1" fmla="*/ 163405 w 163405"/>
                <a:gd name="csY1" fmla="*/ 0 h 4619391"/>
                <a:gd name="csX2" fmla="*/ 163405 w 163405"/>
                <a:gd name="csY2" fmla="*/ 4619391 h 4619391"/>
                <a:gd name="csX3" fmla="*/ 0 w 163405"/>
                <a:gd name="csY3" fmla="*/ 4455986 h 4619391"/>
                <a:gd name="csX4" fmla="*/ 0 w 163405"/>
                <a:gd name="csY4" fmla="*/ 163405 h 461939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63405" h="4619391">
                  <a:moveTo>
                    <a:pt x="0" y="163405"/>
                  </a:moveTo>
                  <a:lnTo>
                    <a:pt x="163405" y="0"/>
                  </a:lnTo>
                  <a:lnTo>
                    <a:pt x="163405" y="4619391"/>
                  </a:lnTo>
                  <a:lnTo>
                    <a:pt x="0" y="4455986"/>
                  </a:lnTo>
                  <a:lnTo>
                    <a:pt x="0" y="16340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7867159-96B7-8B74-9606-B0E09CF7B7B3}"/>
              </a:ext>
            </a:extLst>
          </p:cNvPr>
          <p:cNvGrpSpPr/>
          <p:nvPr/>
        </p:nvGrpSpPr>
        <p:grpSpPr>
          <a:xfrm>
            <a:off x="7636537" y="3545810"/>
            <a:ext cx="9076295" cy="9076291"/>
            <a:chOff x="7636538" y="3457320"/>
            <a:chExt cx="9076295" cy="9076291"/>
          </a:xfrm>
          <a:solidFill>
            <a:schemeClr val="bg1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251EE06-B549-712F-1438-20AF6D0447CD}"/>
                </a:ext>
              </a:extLst>
            </p:cNvPr>
            <p:cNvSpPr/>
            <p:nvPr/>
          </p:nvSpPr>
          <p:spPr>
            <a:xfrm rot="2700000">
              <a:off x="10181694" y="3457317"/>
              <a:ext cx="185270" cy="5275582"/>
            </a:xfrm>
            <a:custGeom>
              <a:avLst/>
              <a:gdLst>
                <a:gd name="csX0" fmla="*/ 0 w 185270"/>
                <a:gd name="csY0" fmla="*/ 0 h 5275582"/>
                <a:gd name="csX1" fmla="*/ 185270 w 185270"/>
                <a:gd name="csY1" fmla="*/ 185269 h 5275582"/>
                <a:gd name="csX2" fmla="*/ 185270 w 185270"/>
                <a:gd name="csY2" fmla="*/ 5090314 h 5275582"/>
                <a:gd name="csX3" fmla="*/ 1 w 185270"/>
                <a:gd name="csY3" fmla="*/ 5275582 h 5275582"/>
                <a:gd name="csX4" fmla="*/ 0 w 185270"/>
                <a:gd name="csY4" fmla="*/ 0 h 52755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85270" h="5275582">
                  <a:moveTo>
                    <a:pt x="0" y="0"/>
                  </a:moveTo>
                  <a:lnTo>
                    <a:pt x="185270" y="185269"/>
                  </a:lnTo>
                  <a:lnTo>
                    <a:pt x="185270" y="5090314"/>
                  </a:lnTo>
                  <a:lnTo>
                    <a:pt x="1" y="527558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E1CCCC9-ECB0-F767-2218-097A053D122D}"/>
                </a:ext>
              </a:extLst>
            </p:cNvPr>
            <p:cNvSpPr/>
            <p:nvPr/>
          </p:nvSpPr>
          <p:spPr>
            <a:xfrm rot="2700000">
              <a:off x="11437250" y="6002475"/>
              <a:ext cx="5275580" cy="185270"/>
            </a:xfrm>
            <a:custGeom>
              <a:avLst/>
              <a:gdLst>
                <a:gd name="csX0" fmla="*/ 0 w 5275580"/>
                <a:gd name="csY0" fmla="*/ 0 h 185270"/>
                <a:gd name="csX1" fmla="*/ 5275580 w 5275580"/>
                <a:gd name="csY1" fmla="*/ 0 h 185270"/>
                <a:gd name="csX2" fmla="*/ 5090311 w 5275580"/>
                <a:gd name="csY2" fmla="*/ 185269 h 185270"/>
                <a:gd name="csX3" fmla="*/ 185269 w 5275580"/>
                <a:gd name="csY3" fmla="*/ 185270 h 185270"/>
                <a:gd name="csX4" fmla="*/ 0 w 5275580"/>
                <a:gd name="csY4" fmla="*/ 0 h 18527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275580" h="185270">
                  <a:moveTo>
                    <a:pt x="0" y="0"/>
                  </a:moveTo>
                  <a:lnTo>
                    <a:pt x="5275580" y="0"/>
                  </a:lnTo>
                  <a:lnTo>
                    <a:pt x="5090311" y="185269"/>
                  </a:lnTo>
                  <a:lnTo>
                    <a:pt x="185269" y="18527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44FD4FE-2864-CE2F-96AE-8E2AB108B323}"/>
                </a:ext>
              </a:extLst>
            </p:cNvPr>
            <p:cNvSpPr/>
            <p:nvPr/>
          </p:nvSpPr>
          <p:spPr>
            <a:xfrm rot="2700000">
              <a:off x="7636541" y="9803187"/>
              <a:ext cx="5275578" cy="185269"/>
            </a:xfrm>
            <a:custGeom>
              <a:avLst/>
              <a:gdLst>
                <a:gd name="csX0" fmla="*/ 0 w 5275578"/>
                <a:gd name="csY0" fmla="*/ 185269 h 185269"/>
                <a:gd name="csX1" fmla="*/ 185268 w 5275578"/>
                <a:gd name="csY1" fmla="*/ 1 h 185269"/>
                <a:gd name="csX2" fmla="*/ 5090309 w 5275578"/>
                <a:gd name="csY2" fmla="*/ 0 h 185269"/>
                <a:gd name="csX3" fmla="*/ 5275578 w 5275578"/>
                <a:gd name="csY3" fmla="*/ 185269 h 185269"/>
                <a:gd name="csX4" fmla="*/ 0 w 5275578"/>
                <a:gd name="csY4" fmla="*/ 185269 h 1852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275578" h="185269">
                  <a:moveTo>
                    <a:pt x="0" y="185269"/>
                  </a:moveTo>
                  <a:lnTo>
                    <a:pt x="185268" y="1"/>
                  </a:lnTo>
                  <a:lnTo>
                    <a:pt x="5090309" y="0"/>
                  </a:lnTo>
                  <a:lnTo>
                    <a:pt x="5275578" y="185269"/>
                  </a:lnTo>
                  <a:lnTo>
                    <a:pt x="0" y="18526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1BFC3A5-742C-1D1F-D2D1-99A2C6F20215}"/>
                </a:ext>
              </a:extLst>
            </p:cNvPr>
            <p:cNvSpPr/>
            <p:nvPr/>
          </p:nvSpPr>
          <p:spPr>
            <a:xfrm rot="2700000">
              <a:off x="13982408" y="7258032"/>
              <a:ext cx="185269" cy="5275581"/>
            </a:xfrm>
            <a:custGeom>
              <a:avLst/>
              <a:gdLst>
                <a:gd name="csX0" fmla="*/ 0 w 185269"/>
                <a:gd name="csY0" fmla="*/ 185269 h 5275581"/>
                <a:gd name="csX1" fmla="*/ 185269 w 185269"/>
                <a:gd name="csY1" fmla="*/ 0 h 5275581"/>
                <a:gd name="csX2" fmla="*/ 185269 w 185269"/>
                <a:gd name="csY2" fmla="*/ 5275581 h 5275581"/>
                <a:gd name="csX3" fmla="*/ 0 w 185269"/>
                <a:gd name="csY3" fmla="*/ 5090312 h 5275581"/>
                <a:gd name="csX4" fmla="*/ 0 w 185269"/>
                <a:gd name="csY4" fmla="*/ 185269 h 527558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85269" h="5275581">
                  <a:moveTo>
                    <a:pt x="0" y="185269"/>
                  </a:moveTo>
                  <a:lnTo>
                    <a:pt x="185269" y="0"/>
                  </a:lnTo>
                  <a:lnTo>
                    <a:pt x="185269" y="5275581"/>
                  </a:lnTo>
                  <a:lnTo>
                    <a:pt x="0" y="5090312"/>
                  </a:lnTo>
                  <a:lnTo>
                    <a:pt x="0" y="18526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45FDD10-26C8-4409-9C61-7D5FF9E4CFC4}"/>
              </a:ext>
            </a:extLst>
          </p:cNvPr>
          <p:cNvGrpSpPr/>
          <p:nvPr/>
        </p:nvGrpSpPr>
        <p:grpSpPr>
          <a:xfrm>
            <a:off x="7026606" y="2935877"/>
            <a:ext cx="10296157" cy="10296156"/>
            <a:chOff x="7026606" y="2847386"/>
            <a:chExt cx="10296157" cy="10296156"/>
          </a:xfrm>
          <a:solidFill>
            <a:schemeClr val="tx1">
              <a:lumMod val="25000"/>
              <a:lumOff val="75000"/>
            </a:schemeClr>
          </a:soli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C4B1242-B614-9FE9-140D-C67C54617CE3}"/>
                </a:ext>
              </a:extLst>
            </p:cNvPr>
            <p:cNvSpPr/>
            <p:nvPr/>
          </p:nvSpPr>
          <p:spPr>
            <a:xfrm rot="2700000">
              <a:off x="9921981" y="2847384"/>
              <a:ext cx="209413" cy="6000164"/>
            </a:xfrm>
            <a:custGeom>
              <a:avLst/>
              <a:gdLst>
                <a:gd name="csX0" fmla="*/ 0 w 209413"/>
                <a:gd name="csY0" fmla="*/ 0 h 6000164"/>
                <a:gd name="csX1" fmla="*/ 209412 w 209413"/>
                <a:gd name="csY1" fmla="*/ 209412 h 6000164"/>
                <a:gd name="csX2" fmla="*/ 209413 w 209413"/>
                <a:gd name="csY2" fmla="*/ 5790752 h 6000164"/>
                <a:gd name="csX3" fmla="*/ 1 w 209413"/>
                <a:gd name="csY3" fmla="*/ 6000164 h 6000164"/>
                <a:gd name="csX4" fmla="*/ 0 w 209413"/>
                <a:gd name="csY4" fmla="*/ 0 h 60001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9413" h="6000164">
                  <a:moveTo>
                    <a:pt x="0" y="0"/>
                  </a:moveTo>
                  <a:lnTo>
                    <a:pt x="209412" y="209412"/>
                  </a:lnTo>
                  <a:lnTo>
                    <a:pt x="209413" y="5790752"/>
                  </a:lnTo>
                  <a:lnTo>
                    <a:pt x="1" y="600016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7730805-7ED5-38AA-1B52-2ED7FFE6BEC5}"/>
                </a:ext>
              </a:extLst>
            </p:cNvPr>
            <p:cNvSpPr/>
            <p:nvPr/>
          </p:nvSpPr>
          <p:spPr>
            <a:xfrm rot="2700000">
              <a:off x="11322602" y="5742761"/>
              <a:ext cx="6000162" cy="209412"/>
            </a:xfrm>
            <a:custGeom>
              <a:avLst/>
              <a:gdLst>
                <a:gd name="csX0" fmla="*/ 0 w 6000162"/>
                <a:gd name="csY0" fmla="*/ 0 h 209412"/>
                <a:gd name="csX1" fmla="*/ 6000162 w 6000162"/>
                <a:gd name="csY1" fmla="*/ 0 h 209412"/>
                <a:gd name="csX2" fmla="*/ 5790750 w 6000162"/>
                <a:gd name="csY2" fmla="*/ 209412 h 209412"/>
                <a:gd name="csX3" fmla="*/ 209412 w 6000162"/>
                <a:gd name="csY3" fmla="*/ 209412 h 209412"/>
                <a:gd name="csX4" fmla="*/ 0 w 6000162"/>
                <a:gd name="csY4" fmla="*/ 0 h 20941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6000162" h="209412">
                  <a:moveTo>
                    <a:pt x="0" y="0"/>
                  </a:moveTo>
                  <a:lnTo>
                    <a:pt x="6000162" y="0"/>
                  </a:lnTo>
                  <a:lnTo>
                    <a:pt x="5790750" y="209412"/>
                  </a:lnTo>
                  <a:lnTo>
                    <a:pt x="209412" y="20941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DB372EF-B7A7-A1CB-30E4-557F730E73E6}"/>
                </a:ext>
              </a:extLst>
            </p:cNvPr>
            <p:cNvSpPr/>
            <p:nvPr/>
          </p:nvSpPr>
          <p:spPr>
            <a:xfrm rot="2700000">
              <a:off x="7026607" y="10038757"/>
              <a:ext cx="6000159" cy="209412"/>
            </a:xfrm>
            <a:custGeom>
              <a:avLst/>
              <a:gdLst>
                <a:gd name="csX0" fmla="*/ 0 w 6000159"/>
                <a:gd name="csY0" fmla="*/ 209412 h 209412"/>
                <a:gd name="csX1" fmla="*/ 209412 w 6000159"/>
                <a:gd name="csY1" fmla="*/ 0 h 209412"/>
                <a:gd name="csX2" fmla="*/ 5790748 w 6000159"/>
                <a:gd name="csY2" fmla="*/ 0 h 209412"/>
                <a:gd name="csX3" fmla="*/ 6000159 w 6000159"/>
                <a:gd name="csY3" fmla="*/ 209411 h 209412"/>
                <a:gd name="csX4" fmla="*/ 0 w 6000159"/>
                <a:gd name="csY4" fmla="*/ 209412 h 20941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6000159" h="209412">
                  <a:moveTo>
                    <a:pt x="0" y="209412"/>
                  </a:moveTo>
                  <a:lnTo>
                    <a:pt x="209412" y="0"/>
                  </a:lnTo>
                  <a:lnTo>
                    <a:pt x="5790748" y="0"/>
                  </a:lnTo>
                  <a:lnTo>
                    <a:pt x="6000159" y="209411"/>
                  </a:lnTo>
                  <a:lnTo>
                    <a:pt x="0" y="20941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E969966-5B18-1481-EA4B-3BA2AADAB056}"/>
                </a:ext>
              </a:extLst>
            </p:cNvPr>
            <p:cNvSpPr/>
            <p:nvPr/>
          </p:nvSpPr>
          <p:spPr>
            <a:xfrm rot="2700000">
              <a:off x="14217977" y="7143384"/>
              <a:ext cx="209412" cy="6000161"/>
            </a:xfrm>
            <a:custGeom>
              <a:avLst/>
              <a:gdLst>
                <a:gd name="csX0" fmla="*/ 0 w 209412"/>
                <a:gd name="csY0" fmla="*/ 209412 h 6000161"/>
                <a:gd name="csX1" fmla="*/ 209412 w 209412"/>
                <a:gd name="csY1" fmla="*/ 0 h 6000161"/>
                <a:gd name="csX2" fmla="*/ 209412 w 209412"/>
                <a:gd name="csY2" fmla="*/ 6000161 h 6000161"/>
                <a:gd name="csX3" fmla="*/ 0 w 209412"/>
                <a:gd name="csY3" fmla="*/ 5790750 h 6000161"/>
                <a:gd name="csX4" fmla="*/ 0 w 209412"/>
                <a:gd name="csY4" fmla="*/ 209412 h 600016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9412" h="6000161">
                  <a:moveTo>
                    <a:pt x="0" y="209412"/>
                  </a:moveTo>
                  <a:lnTo>
                    <a:pt x="209412" y="0"/>
                  </a:lnTo>
                  <a:lnTo>
                    <a:pt x="209412" y="6000161"/>
                  </a:lnTo>
                  <a:lnTo>
                    <a:pt x="0" y="5790750"/>
                  </a:lnTo>
                  <a:lnTo>
                    <a:pt x="0" y="20941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35" name="Pentagon 34">
            <a:extLst>
              <a:ext uri="{FF2B5EF4-FFF2-40B4-BE49-F238E27FC236}">
                <a16:creationId xmlns:a16="http://schemas.microsoft.com/office/drawing/2014/main" id="{1D73FB58-3C5C-4392-5239-D96BAA3709E4}"/>
              </a:ext>
            </a:extLst>
          </p:cNvPr>
          <p:cNvSpPr/>
          <p:nvPr/>
        </p:nvSpPr>
        <p:spPr>
          <a:xfrm rot="18900000">
            <a:off x="8065779" y="4218460"/>
            <a:ext cx="3800894" cy="3619898"/>
          </a:xfrm>
          <a:prstGeom prst="pentagon">
            <a:avLst/>
          </a:prstGeom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2A627E2-FEC0-6B82-352F-691589EA2C94}"/>
              </a:ext>
            </a:extLst>
          </p:cNvPr>
          <p:cNvSpPr txBox="1"/>
          <p:nvPr/>
        </p:nvSpPr>
        <p:spPr>
          <a:xfrm rot="18900000">
            <a:off x="9664856" y="6474234"/>
            <a:ext cx="180216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</a:rPr>
              <a:t>STRENGTHS</a:t>
            </a:r>
          </a:p>
        </p:txBody>
      </p:sp>
      <p:pic>
        <p:nvPicPr>
          <p:cNvPr id="37" name="Graphic 36">
            <a:extLst>
              <a:ext uri="{FF2B5EF4-FFF2-40B4-BE49-F238E27FC236}">
                <a16:creationId xmlns:a16="http://schemas.microsoft.com/office/drawing/2014/main" id="{D5125A94-880D-5D85-96C5-9EE89B4E3E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8900000">
            <a:off x="9417586" y="5479769"/>
            <a:ext cx="1097280" cy="1097280"/>
          </a:xfrm>
          <a:prstGeom prst="rect">
            <a:avLst/>
          </a:prstGeom>
        </p:spPr>
      </p:pic>
      <p:sp>
        <p:nvSpPr>
          <p:cNvPr id="38" name="Pentagon 37">
            <a:extLst>
              <a:ext uri="{FF2B5EF4-FFF2-40B4-BE49-F238E27FC236}">
                <a16:creationId xmlns:a16="http://schemas.microsoft.com/office/drawing/2014/main" id="{C2E3C046-5A63-EC3B-BE29-01230B6473DA}"/>
              </a:ext>
            </a:extLst>
          </p:cNvPr>
          <p:cNvSpPr/>
          <p:nvPr/>
        </p:nvSpPr>
        <p:spPr>
          <a:xfrm rot="8100000">
            <a:off x="12482696" y="8624521"/>
            <a:ext cx="3800894" cy="3619898"/>
          </a:xfrm>
          <a:prstGeom prst="pentagon">
            <a:avLst/>
          </a:prstGeom>
          <a:solidFill>
            <a:schemeClr val="accent3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CECAAB8-F007-9D6C-44C3-D3BAD33026E1}"/>
              </a:ext>
            </a:extLst>
          </p:cNvPr>
          <p:cNvSpPr txBox="1"/>
          <p:nvPr/>
        </p:nvSpPr>
        <p:spPr>
          <a:xfrm rot="18900000">
            <a:off x="12882345" y="9680868"/>
            <a:ext cx="180216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</a:rPr>
              <a:t>THREATS</a:t>
            </a:r>
          </a:p>
        </p:txBody>
      </p:sp>
      <p:pic>
        <p:nvPicPr>
          <p:cNvPr id="40" name="Graphic 39">
            <a:extLst>
              <a:ext uri="{FF2B5EF4-FFF2-40B4-BE49-F238E27FC236}">
                <a16:creationId xmlns:a16="http://schemas.microsoft.com/office/drawing/2014/main" id="{5F55564E-00FD-EBA1-79DD-C13F870834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8900000">
            <a:off x="13834503" y="9885830"/>
            <a:ext cx="1097280" cy="1097280"/>
          </a:xfrm>
          <a:prstGeom prst="rect">
            <a:avLst/>
          </a:prstGeom>
        </p:spPr>
      </p:pic>
      <p:sp>
        <p:nvSpPr>
          <p:cNvPr id="41" name="Pentagon 40">
            <a:extLst>
              <a:ext uri="{FF2B5EF4-FFF2-40B4-BE49-F238E27FC236}">
                <a16:creationId xmlns:a16="http://schemas.microsoft.com/office/drawing/2014/main" id="{2565224D-5B20-3437-4518-BC8DE8373B2E}"/>
              </a:ext>
            </a:extLst>
          </p:cNvPr>
          <p:cNvSpPr/>
          <p:nvPr/>
        </p:nvSpPr>
        <p:spPr>
          <a:xfrm rot="13500000">
            <a:off x="8081755" y="8624521"/>
            <a:ext cx="3800894" cy="3619898"/>
          </a:xfrm>
          <a:prstGeom prst="pentagon">
            <a:avLst/>
          </a:prstGeom>
          <a:solidFill>
            <a:schemeClr val="accent6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A5B4949-EEF5-576E-7C03-FE1A0D014A7E}"/>
              </a:ext>
            </a:extLst>
          </p:cNvPr>
          <p:cNvSpPr txBox="1"/>
          <p:nvPr/>
        </p:nvSpPr>
        <p:spPr>
          <a:xfrm rot="2700000">
            <a:off x="9680832" y="9680868"/>
            <a:ext cx="180216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</a:rPr>
              <a:t>OPPORTUNITIES</a:t>
            </a:r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952E0C08-ED27-E408-5A37-B4B3BAD4D1B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700000">
            <a:off x="9433562" y="9885830"/>
            <a:ext cx="1097280" cy="1097280"/>
          </a:xfrm>
          <a:prstGeom prst="rect">
            <a:avLst/>
          </a:prstGeom>
        </p:spPr>
      </p:pic>
      <p:sp>
        <p:nvSpPr>
          <p:cNvPr id="44" name="Pentagon 43">
            <a:extLst>
              <a:ext uri="{FF2B5EF4-FFF2-40B4-BE49-F238E27FC236}">
                <a16:creationId xmlns:a16="http://schemas.microsoft.com/office/drawing/2014/main" id="{005238F6-7484-4F9F-68FD-EE43F06CA149}"/>
              </a:ext>
            </a:extLst>
          </p:cNvPr>
          <p:cNvSpPr/>
          <p:nvPr/>
        </p:nvSpPr>
        <p:spPr>
          <a:xfrm rot="2700000">
            <a:off x="12482696" y="4218460"/>
            <a:ext cx="3800894" cy="3619898"/>
          </a:xfrm>
          <a:prstGeom prst="pentagon">
            <a:avLst/>
          </a:prstGeom>
          <a:solidFill>
            <a:schemeClr val="accent2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70496A8-44C0-64ED-ED57-E90AE158508E}"/>
              </a:ext>
            </a:extLst>
          </p:cNvPr>
          <p:cNvSpPr txBox="1"/>
          <p:nvPr/>
        </p:nvSpPr>
        <p:spPr>
          <a:xfrm rot="2700000">
            <a:off x="12882345" y="6474234"/>
            <a:ext cx="180216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</a:rPr>
              <a:t>WEAKNESSES</a:t>
            </a:r>
          </a:p>
        </p:txBody>
      </p:sp>
      <p:pic>
        <p:nvPicPr>
          <p:cNvPr id="46" name="Graphic 45">
            <a:extLst>
              <a:ext uri="{FF2B5EF4-FFF2-40B4-BE49-F238E27FC236}">
                <a16:creationId xmlns:a16="http://schemas.microsoft.com/office/drawing/2014/main" id="{4D5FAB9C-3F20-4AA0-00BF-E4C9E8C1C02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2700000">
            <a:off x="13834503" y="5479769"/>
            <a:ext cx="1097280" cy="1097280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30E657ED-D448-079A-A643-DCB7196D1907}"/>
              </a:ext>
            </a:extLst>
          </p:cNvPr>
          <p:cNvSpPr txBox="1"/>
          <p:nvPr/>
        </p:nvSpPr>
        <p:spPr>
          <a:xfrm>
            <a:off x="18399032" y="3765850"/>
            <a:ext cx="3463077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200" b="1" dirty="0">
                <a:solidFill>
                  <a:schemeClr val="tx2"/>
                </a:solidFill>
                <a:latin typeface="+mj-lt"/>
              </a:rPr>
              <a:t>WEAKNESSES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B0D9166-8C74-5A95-EA65-9A41838D6D31}"/>
              </a:ext>
            </a:extLst>
          </p:cNvPr>
          <p:cNvSpPr txBox="1"/>
          <p:nvPr/>
        </p:nvSpPr>
        <p:spPr>
          <a:xfrm>
            <a:off x="17318479" y="4808664"/>
            <a:ext cx="45436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Nguồn vốn hạn chế.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Thiếu thương hiệu mạnh.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Phụ thuộc vào nhân sự chủ chốt.</a:t>
            </a:r>
          </a:p>
          <a:p>
            <a:pPr marL="457200" indent="-457200" algn="r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Quy trình nội bộ chưa tối ưu.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E1531E1-9C06-9B5E-EC2D-DBC92977DF14}"/>
              </a:ext>
            </a:extLst>
          </p:cNvPr>
          <p:cNvSpPr txBox="1"/>
          <p:nvPr/>
        </p:nvSpPr>
        <p:spPr>
          <a:xfrm>
            <a:off x="2521891" y="3765851"/>
            <a:ext cx="3072750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+mj-lt"/>
              </a:rPr>
              <a:t>STRENGTHS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70BDF97-F790-83CA-280C-8EEDA9EAD288}"/>
              </a:ext>
            </a:extLst>
          </p:cNvPr>
          <p:cNvSpPr txBox="1"/>
          <p:nvPr/>
        </p:nvSpPr>
        <p:spPr>
          <a:xfrm>
            <a:off x="2521891" y="4808664"/>
            <a:ext cx="4543630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000" dirty="0">
                <a:solidFill>
                  <a:schemeClr val="tx2"/>
                </a:solidFill>
              </a:rPr>
              <a:t>Công </a:t>
            </a:r>
            <a:r>
              <a:rPr lang="en-US" altLang="en-US" sz="2000" dirty="0" err="1">
                <a:solidFill>
                  <a:schemeClr val="tx2"/>
                </a:solidFill>
              </a:rPr>
              <a:t>nghệ</a:t>
            </a:r>
            <a:r>
              <a:rPr lang="en-US" altLang="en-US" sz="2000" dirty="0">
                <a:solidFill>
                  <a:schemeClr val="tx2"/>
                </a:solidFill>
              </a:rPr>
              <a:t> AI </a:t>
            </a:r>
            <a:r>
              <a:rPr lang="en-US" altLang="en-US" sz="2000" dirty="0" err="1">
                <a:solidFill>
                  <a:schemeClr val="tx2"/>
                </a:solidFill>
              </a:rPr>
              <a:t>tiên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tiến</a:t>
            </a:r>
            <a:r>
              <a:rPr lang="en-US" altLang="en-US" sz="2000" dirty="0">
                <a:solidFill>
                  <a:schemeClr val="tx2"/>
                </a:solidFill>
              </a:rPr>
              <a:t>, </a:t>
            </a:r>
            <a:r>
              <a:rPr lang="en-US" altLang="en-US" sz="2000" dirty="0" err="1">
                <a:solidFill>
                  <a:schemeClr val="tx2"/>
                </a:solidFill>
              </a:rPr>
              <a:t>độc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quyền</a:t>
            </a:r>
            <a:r>
              <a:rPr lang="en-US" altLang="en-US" sz="2000" dirty="0">
                <a:solidFill>
                  <a:schemeClr val="tx2"/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000" dirty="0" err="1">
                <a:solidFill>
                  <a:schemeClr val="tx2"/>
                </a:solidFill>
              </a:rPr>
              <a:t>Đội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ngũ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kỹ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thuật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giỏi</a:t>
            </a:r>
            <a:r>
              <a:rPr lang="en-US" altLang="en-US" sz="2000" dirty="0">
                <a:solidFill>
                  <a:schemeClr val="tx2"/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000" dirty="0" err="1">
                <a:solidFill>
                  <a:schemeClr val="tx2"/>
                </a:solidFill>
              </a:rPr>
              <a:t>Khả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năng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mở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rộng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sản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phẩm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linh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hoạt</a:t>
            </a:r>
            <a:r>
              <a:rPr lang="en-US" altLang="en-US" sz="2000" dirty="0">
                <a:solidFill>
                  <a:schemeClr val="tx2"/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000" dirty="0" err="1">
                <a:solidFill>
                  <a:schemeClr val="tx2"/>
                </a:solidFill>
              </a:rPr>
              <a:t>Phản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ứng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nhanh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với</a:t>
            </a:r>
            <a:r>
              <a:rPr lang="en-US" altLang="en-US" sz="2000" dirty="0">
                <a:solidFill>
                  <a:schemeClr val="tx2"/>
                </a:solidFill>
              </a:rPr>
              <a:t> xu </a:t>
            </a:r>
            <a:r>
              <a:rPr lang="en-US" altLang="en-US" sz="2000" dirty="0" err="1">
                <a:solidFill>
                  <a:schemeClr val="tx2"/>
                </a:solidFill>
              </a:rPr>
              <a:t>hướng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mới</a:t>
            </a:r>
            <a:r>
              <a:rPr lang="en-US" altLang="en-US" sz="20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A467D7B-BAB4-E566-689E-1BFCC50496BE}"/>
              </a:ext>
            </a:extLst>
          </p:cNvPr>
          <p:cNvSpPr txBox="1"/>
          <p:nvPr/>
        </p:nvSpPr>
        <p:spPr>
          <a:xfrm>
            <a:off x="18399032" y="12131510"/>
            <a:ext cx="3463077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200" b="1" dirty="0">
                <a:solidFill>
                  <a:schemeClr val="tx2"/>
                </a:solidFill>
                <a:latin typeface="+mj-lt"/>
              </a:rPr>
              <a:t>THREATS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1C9BD27-811E-64E3-3033-A39510591DB5}"/>
              </a:ext>
            </a:extLst>
          </p:cNvPr>
          <p:cNvSpPr txBox="1"/>
          <p:nvPr/>
        </p:nvSpPr>
        <p:spPr>
          <a:xfrm>
            <a:off x="2521890" y="12131510"/>
            <a:ext cx="379526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+mj-lt"/>
              </a:rPr>
              <a:t>OPPORTUNITIES</a:t>
            </a:r>
          </a:p>
        </p:txBody>
      </p:sp>
      <p:sp>
        <p:nvSpPr>
          <p:cNvPr id="53" name="!!MainTitle1">
            <a:extLst>
              <a:ext uri="{FF2B5EF4-FFF2-40B4-BE49-F238E27FC236}">
                <a16:creationId xmlns:a16="http://schemas.microsoft.com/office/drawing/2014/main" id="{EA33BF0B-B6E7-1668-89B2-AB3921C2B414}"/>
              </a:ext>
            </a:extLst>
          </p:cNvPr>
          <p:cNvSpPr txBox="1"/>
          <p:nvPr/>
        </p:nvSpPr>
        <p:spPr>
          <a:xfrm>
            <a:off x="8390225" y="1037172"/>
            <a:ext cx="760355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S.W.O.T</a:t>
            </a:r>
            <a:r>
              <a:rPr lang="en-US" sz="7500" b="1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Analysis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4" name="!!SubTitle">
            <a:extLst>
              <a:ext uri="{FF2B5EF4-FFF2-40B4-BE49-F238E27FC236}">
                <a16:creationId xmlns:a16="http://schemas.microsoft.com/office/drawing/2014/main" id="{8B67C8E2-38D6-2F4C-923D-7D5AE496FD5D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ysClr val="windowText" lastClr="000000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ysClr val="windowText" lastClr="000000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500" dirty="0">
                <a:solidFill>
                  <a:sysClr val="windowText" lastClr="000000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F724F5EF-9E1B-1F3B-63E7-67F229955630}"/>
              </a:ext>
            </a:extLst>
          </p:cNvPr>
          <p:cNvSpPr>
            <a:spLocks/>
          </p:cNvSpPr>
          <p:nvPr/>
        </p:nvSpPr>
        <p:spPr bwMode="auto">
          <a:xfrm>
            <a:off x="11504264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179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7AF2CD27-E53A-84E7-6749-724981209779}"/>
              </a:ext>
            </a:extLst>
          </p:cNvPr>
          <p:cNvGrpSpPr/>
          <p:nvPr/>
        </p:nvGrpSpPr>
        <p:grpSpPr>
          <a:xfrm>
            <a:off x="11112903" y="7223962"/>
            <a:ext cx="2123563" cy="2014953"/>
            <a:chOff x="11119540" y="6949107"/>
            <a:chExt cx="2123563" cy="2014953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E952065C-85FE-F3D8-AE5F-01155C8C021E}"/>
                </a:ext>
              </a:extLst>
            </p:cNvPr>
            <p:cNvSpPr txBox="1"/>
            <p:nvPr/>
          </p:nvSpPr>
          <p:spPr>
            <a:xfrm>
              <a:off x="11119540" y="6949107"/>
              <a:ext cx="1038072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>
                      <a:lumMod val="75000"/>
                    </a:schemeClr>
                  </a:solidFill>
                  <a:latin typeface="+mj-lt"/>
                </a:rPr>
                <a:t>S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F71EBB65-4BA7-1A37-0FDB-A25F4A22252E}"/>
                </a:ext>
              </a:extLst>
            </p:cNvPr>
            <p:cNvSpPr txBox="1"/>
            <p:nvPr/>
          </p:nvSpPr>
          <p:spPr>
            <a:xfrm>
              <a:off x="12205031" y="6949107"/>
              <a:ext cx="1038072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>
                      <a:lumMod val="75000"/>
                    </a:schemeClr>
                  </a:solidFill>
                  <a:latin typeface="+mj-lt"/>
                </a:rPr>
                <a:t>W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75464FEB-708A-B92E-3E7B-C0A794211D29}"/>
                </a:ext>
              </a:extLst>
            </p:cNvPr>
            <p:cNvSpPr txBox="1"/>
            <p:nvPr/>
          </p:nvSpPr>
          <p:spPr>
            <a:xfrm>
              <a:off x="11119540" y="8040730"/>
              <a:ext cx="1038072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>
                      <a:lumMod val="75000"/>
                    </a:schemeClr>
                  </a:solidFill>
                  <a:latin typeface="+mj-lt"/>
                </a:rPr>
                <a:t>O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971F6E94-0994-AE90-23BD-7FFC68C6DAC1}"/>
                </a:ext>
              </a:extLst>
            </p:cNvPr>
            <p:cNvSpPr txBox="1"/>
            <p:nvPr/>
          </p:nvSpPr>
          <p:spPr>
            <a:xfrm>
              <a:off x="12205031" y="8040730"/>
              <a:ext cx="1038072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>
                      <a:lumMod val="75000"/>
                    </a:schemeClr>
                  </a:solidFill>
                  <a:latin typeface="+mj-lt"/>
                </a:rPr>
                <a:t>T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ACDDD11-1E36-3CDF-E17C-27E36070D7CC}"/>
              </a:ext>
            </a:extLst>
          </p:cNvPr>
          <p:cNvGrpSpPr/>
          <p:nvPr/>
        </p:nvGrpSpPr>
        <p:grpSpPr>
          <a:xfrm>
            <a:off x="11317346" y="7374101"/>
            <a:ext cx="1714677" cy="1714677"/>
            <a:chOff x="11520669" y="7090709"/>
            <a:chExt cx="1714677" cy="1714677"/>
          </a:xfrm>
        </p:grpSpPr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ED67F396-2AC4-997E-8E92-335445C6E9BF}"/>
                </a:ext>
              </a:extLst>
            </p:cNvPr>
            <p:cNvCxnSpPr>
              <a:cxnSpLocks/>
            </p:cNvCxnSpPr>
            <p:nvPr/>
          </p:nvCxnSpPr>
          <p:spPr>
            <a:xfrm>
              <a:off x="12378008" y="7090709"/>
              <a:ext cx="0" cy="1714677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42A1D961-581E-AE1E-6E07-F665CD50072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2378008" y="7090709"/>
              <a:ext cx="0" cy="1714677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8331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push dir="u"/>
      </p:transition>
    </mc:Choice>
    <mc:Fallback xmlns="">
      <p:transition spd="slow" advClick="0" advTm="15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6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2" dur="1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3" dur="1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6" dur="1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7" dur="1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9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0" dur="1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1" dur="1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3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4" dur="1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5" dur="1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2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2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2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8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19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2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1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35" grpId="0" animBg="1"/>
          <p:bldP spid="36" grpId="0"/>
          <p:bldP spid="38" grpId="0" animBg="1"/>
          <p:bldP spid="39" grpId="0"/>
          <p:bldP spid="41" grpId="0" animBg="1"/>
          <p:bldP spid="42" grpId="0"/>
          <p:bldP spid="44" grpId="0" animBg="1"/>
          <p:bldP spid="45" grpId="0"/>
          <p:bldP spid="47" grpId="0"/>
          <p:bldP spid="48" grpId="0"/>
          <p:bldP spid="49" grpId="0"/>
          <p:bldP spid="50" grpId="0"/>
          <p:bldP spid="51" grpId="0"/>
          <p:bldP spid="52" grpId="0"/>
          <p:bldP spid="5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2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2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2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8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19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2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1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35" grpId="0" animBg="1"/>
          <p:bldP spid="36" grpId="0"/>
          <p:bldP spid="38" grpId="0" animBg="1"/>
          <p:bldP spid="39" grpId="0"/>
          <p:bldP spid="41" grpId="0" animBg="1"/>
          <p:bldP spid="42" grpId="0"/>
          <p:bldP spid="44" grpId="0" animBg="1"/>
          <p:bldP spid="45" grpId="0"/>
          <p:bldP spid="47" grpId="0"/>
          <p:bldP spid="48" grpId="0"/>
          <p:bldP spid="49" grpId="0"/>
          <p:bldP spid="50" grpId="0"/>
          <p:bldP spid="51" grpId="0"/>
          <p:bldP spid="52" grpId="0"/>
          <p:bldP spid="54" grpId="0"/>
        </p:bldLst>
      </p:timing>
    </mc:Fallback>
  </mc:AlternateContent>
</p:sld>
</file>

<file path=ppt/theme/theme1.xml><?xml version="1.0" encoding="utf-8"?>
<a:theme xmlns:a="http://schemas.openxmlformats.org/drawingml/2006/main" name="SO01">
  <a:themeElements>
    <a:clrScheme name="CP2_L_22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FEC552"/>
      </a:accent1>
      <a:accent2>
        <a:srgbClr val="5889CC"/>
      </a:accent2>
      <a:accent3>
        <a:srgbClr val="32CCD8"/>
      </a:accent3>
      <a:accent4>
        <a:srgbClr val="F6F6F6"/>
      </a:accent4>
      <a:accent5>
        <a:srgbClr val="E6BF98"/>
      </a:accent5>
      <a:accent6>
        <a:srgbClr val="8A6C78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SO10">
  <a:themeElements>
    <a:clrScheme name="CP2_L_08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21C69"/>
      </a:accent1>
      <a:accent2>
        <a:srgbClr val="F2E002"/>
      </a:accent2>
      <a:accent3>
        <a:srgbClr val="0F48F1"/>
      </a:accent3>
      <a:accent4>
        <a:srgbClr val="B9CFFE"/>
      </a:accent4>
      <a:accent5>
        <a:srgbClr val="9EA5B7"/>
      </a:accent5>
      <a:accent6>
        <a:srgbClr val="6E779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02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03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04">
  <a:themeElements>
    <a:clrScheme name="BW_NEW_2105">
      <a:dk1>
        <a:srgbClr val="404040"/>
      </a:dk1>
      <a:lt1>
        <a:srgbClr val="BFBFBF"/>
      </a:lt1>
      <a:dk2>
        <a:srgbClr val="26242A"/>
      </a:dk2>
      <a:lt2>
        <a:srgbClr val="FFFFFF"/>
      </a:lt2>
      <a:accent1>
        <a:srgbClr val="000000"/>
      </a:accent1>
      <a:accent2>
        <a:srgbClr val="212024"/>
      </a:accent2>
      <a:accent3>
        <a:srgbClr val="404040"/>
      </a:accent3>
      <a:accent4>
        <a:srgbClr val="7F7F7F"/>
      </a:accent4>
      <a:accent5>
        <a:srgbClr val="D9D9D9"/>
      </a:accent5>
      <a:accent6>
        <a:srgbClr val="F2F2F2"/>
      </a:accent6>
      <a:hlink>
        <a:srgbClr val="5F5F5F"/>
      </a:hlink>
      <a:folHlink>
        <a:srgbClr val="9191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05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06">
  <a:themeElements>
    <a:clrScheme name="CP_D_74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ED254E"/>
      </a:accent1>
      <a:accent2>
        <a:srgbClr val="F9DC5C"/>
      </a:accent2>
      <a:accent3>
        <a:srgbClr val="F4FFFD"/>
      </a:accent3>
      <a:accent4>
        <a:srgbClr val="011936"/>
      </a:accent4>
      <a:accent5>
        <a:srgbClr val="465362"/>
      </a:accent5>
      <a:accent6>
        <a:srgbClr val="97A5AF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07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08">
  <a:themeElements>
    <a:clrScheme name="CP2_L_17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39797"/>
      </a:accent1>
      <a:accent2>
        <a:srgbClr val="A42E3A"/>
      </a:accent2>
      <a:accent3>
        <a:srgbClr val="53382C"/>
      </a:accent3>
      <a:accent4>
        <a:srgbClr val="F3C07D"/>
      </a:accent4>
      <a:accent5>
        <a:srgbClr val="DFDEDB"/>
      </a:accent5>
      <a:accent6>
        <a:srgbClr val="EBEBE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SO09">
  <a:themeElements>
    <a:clrScheme name="Business_2Tones_L_Gold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DCBA90"/>
      </a:accent1>
      <a:accent2>
        <a:srgbClr val="C09F63"/>
      </a:accent2>
      <a:accent3>
        <a:srgbClr val="C6CED4"/>
      </a:accent3>
      <a:accent4>
        <a:srgbClr val="A0A6AB"/>
      </a:accent4>
      <a:accent5>
        <a:srgbClr val="7F8387"/>
      </a:accent5>
      <a:accent6>
        <a:srgbClr val="66666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15224</TotalTime>
  <Words>1460</Words>
  <Application>Microsoft Office PowerPoint</Application>
  <PresentationFormat>Custom</PresentationFormat>
  <Paragraphs>310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10</vt:i4>
      </vt:variant>
    </vt:vector>
  </HeadingPairs>
  <TitlesOfParts>
    <vt:vector size="26" baseType="lpstr">
      <vt:lpstr>Aptos</vt:lpstr>
      <vt:lpstr>Arial</vt:lpstr>
      <vt:lpstr>Calibri</vt:lpstr>
      <vt:lpstr>Open Sans Light</vt:lpstr>
      <vt:lpstr>UTM Avo</vt:lpstr>
      <vt:lpstr>Wingdings</vt:lpstr>
      <vt:lpstr>SO01</vt:lpstr>
      <vt:lpstr>SO02</vt:lpstr>
      <vt:lpstr>SO03</vt:lpstr>
      <vt:lpstr>SO04</vt:lpstr>
      <vt:lpstr>SO05</vt:lpstr>
      <vt:lpstr>SO06</vt:lpstr>
      <vt:lpstr>SO07</vt:lpstr>
      <vt:lpstr>SO08</vt:lpstr>
      <vt:lpstr>SO09</vt:lpstr>
      <vt:lpstr>SO10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179</dc:title>
  <dc:creator>Slide Ocean</dc:creator>
  <cp:keywords>SlideOcean.net</cp:keywords>
  <cp:lastModifiedBy>SO</cp:lastModifiedBy>
  <cp:revision>3907</cp:revision>
  <dcterms:created xsi:type="dcterms:W3CDTF">2024-04-24T08:43:56Z</dcterms:created>
  <dcterms:modified xsi:type="dcterms:W3CDTF">2026-01-20T01:52:08Z</dcterms:modified>
</cp:coreProperties>
</file>