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56" r:id="rId27"/>
    <p:sldId id="2147378258" r:id="rId28"/>
    <p:sldId id="2147378245" r:id="rId29"/>
    <p:sldId id="2147378267" r:id="rId30"/>
    <p:sldId id="2147378268" r:id="rId31"/>
    <p:sldId id="2147378257" r:id="rId32"/>
    <p:sldId id="2147378263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14" y="24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hape_1">
            <a:extLst>
              <a:ext uri="{FF2B5EF4-FFF2-40B4-BE49-F238E27FC236}">
                <a16:creationId xmlns:a16="http://schemas.microsoft.com/office/drawing/2014/main" id="{D12C8521-E17A-021D-12E9-5FFCDAA22610}"/>
              </a:ext>
            </a:extLst>
          </p:cNvPr>
          <p:cNvSpPr/>
          <p:nvPr/>
        </p:nvSpPr>
        <p:spPr>
          <a:xfrm>
            <a:off x="3061446" y="3438647"/>
            <a:ext cx="6925234" cy="6925234"/>
          </a:xfrm>
          <a:prstGeom prst="arc">
            <a:avLst>
              <a:gd name="adj1" fmla="val 16200000"/>
              <a:gd name="adj2" fmla="val 15935811"/>
            </a:avLst>
          </a:prstGeom>
          <a:noFill/>
          <a:ln w="1016000" cap="rnd">
            <a:solidFill>
              <a:schemeClr val="accent2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Shape_1">
            <a:extLst>
              <a:ext uri="{FF2B5EF4-FFF2-40B4-BE49-F238E27FC236}">
                <a16:creationId xmlns:a16="http://schemas.microsoft.com/office/drawing/2014/main" id="{AE5E80DE-E5D0-1B04-1723-F9D05C973104}"/>
              </a:ext>
            </a:extLst>
          </p:cNvPr>
          <p:cNvSpPr/>
          <p:nvPr/>
        </p:nvSpPr>
        <p:spPr>
          <a:xfrm>
            <a:off x="4190999" y="4568200"/>
            <a:ext cx="4666128" cy="4666128"/>
          </a:xfrm>
          <a:prstGeom prst="arc">
            <a:avLst>
              <a:gd name="adj1" fmla="val 16200000"/>
              <a:gd name="adj2" fmla="val 16174045"/>
            </a:avLst>
          </a:prstGeom>
          <a:noFill/>
          <a:ln w="1016000" cap="rnd">
            <a:solidFill>
              <a:schemeClr val="accent3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Shape_1">
            <a:extLst>
              <a:ext uri="{FF2B5EF4-FFF2-40B4-BE49-F238E27FC236}">
                <a16:creationId xmlns:a16="http://schemas.microsoft.com/office/drawing/2014/main" id="{F234C577-61C0-3147-58F8-3B230CAE83A8}"/>
              </a:ext>
            </a:extLst>
          </p:cNvPr>
          <p:cNvSpPr/>
          <p:nvPr/>
        </p:nvSpPr>
        <p:spPr>
          <a:xfrm>
            <a:off x="5326528" y="5703729"/>
            <a:ext cx="2395070" cy="2395070"/>
          </a:xfrm>
          <a:prstGeom prst="arc">
            <a:avLst>
              <a:gd name="adj1" fmla="val 16200000"/>
              <a:gd name="adj2" fmla="val 15739638"/>
            </a:avLst>
          </a:prstGeom>
          <a:noFill/>
          <a:ln w="1016000" cap="rnd">
            <a:solidFill>
              <a:schemeClr val="accent4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Shape_1">
            <a:extLst>
              <a:ext uri="{FF2B5EF4-FFF2-40B4-BE49-F238E27FC236}">
                <a16:creationId xmlns:a16="http://schemas.microsoft.com/office/drawing/2014/main" id="{AB8434F8-A5B2-AD3E-1112-579D0D5A236D}"/>
              </a:ext>
            </a:extLst>
          </p:cNvPr>
          <p:cNvSpPr/>
          <p:nvPr/>
        </p:nvSpPr>
        <p:spPr>
          <a:xfrm>
            <a:off x="1930185" y="2307386"/>
            <a:ext cx="9187756" cy="9187756"/>
          </a:xfrm>
          <a:prstGeom prst="arc">
            <a:avLst>
              <a:gd name="adj1" fmla="val 16200000"/>
              <a:gd name="adj2" fmla="val 16012017"/>
            </a:avLst>
          </a:prstGeom>
          <a:noFill/>
          <a:ln w="1016000" cap="rnd">
            <a:solidFill>
              <a:schemeClr val="accent6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01D4BD2-68CC-F5ED-3B41-41552C48A1AF}"/>
              </a:ext>
            </a:extLst>
          </p:cNvPr>
          <p:cNvSpPr/>
          <p:nvPr/>
        </p:nvSpPr>
        <p:spPr>
          <a:xfrm>
            <a:off x="6004112" y="178743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200">
            <a:extLst>
              <a:ext uri="{FF2B5EF4-FFF2-40B4-BE49-F238E27FC236}">
                <a16:creationId xmlns:a16="http://schemas.microsoft.com/office/drawing/2014/main" id="{619138ED-8A71-181D-62BD-050EA413487B}"/>
              </a:ext>
            </a:extLst>
          </p:cNvPr>
          <p:cNvSpPr txBox="1"/>
          <p:nvPr/>
        </p:nvSpPr>
        <p:spPr>
          <a:xfrm flipH="1">
            <a:off x="11937786" y="1799552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E9B5DFDE-FF30-BE51-3799-6B510E020C87}"/>
              </a:ext>
            </a:extLst>
          </p:cNvPr>
          <p:cNvSpPr txBox="1"/>
          <p:nvPr/>
        </p:nvSpPr>
        <p:spPr>
          <a:xfrm flipH="1">
            <a:off x="15933960" y="189188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Mở rộng thị trường mục tiêu, tăng độ phủ khách hàng và kênh phân phối trọng điểm.</a:t>
            </a:r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9EAD601E-B3B4-78EA-0D83-02847DFEA9D1}"/>
              </a:ext>
            </a:extLst>
          </p:cNvPr>
          <p:cNvSpPr txBox="1"/>
          <p:nvPr/>
        </p:nvSpPr>
        <p:spPr>
          <a:xfrm flipH="1">
            <a:off x="13069050" y="195344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MARKET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EXPANSION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E056578-5A96-FDEC-C9C7-73A8CAF8A29D}"/>
              </a:ext>
            </a:extLst>
          </p:cNvPr>
          <p:cNvSpPr/>
          <p:nvPr/>
        </p:nvSpPr>
        <p:spPr>
          <a:xfrm>
            <a:off x="6004112" y="2918694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B77EAA7C-BD36-102B-B654-695B878BDBE0}"/>
              </a:ext>
            </a:extLst>
          </p:cNvPr>
          <p:cNvSpPr txBox="1"/>
          <p:nvPr/>
        </p:nvSpPr>
        <p:spPr>
          <a:xfrm flipH="1">
            <a:off x="11937786" y="2930816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02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BFAB6246-B559-BD55-75AA-2045BA8F5708}"/>
              </a:ext>
            </a:extLst>
          </p:cNvPr>
          <p:cNvSpPr txBox="1"/>
          <p:nvPr/>
        </p:nvSpPr>
        <p:spPr>
          <a:xfrm flipH="1">
            <a:off x="15933960" y="3023149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Tối ưu quy trình vận hành, cải thiện hiệu suất và giảm chi phí nội bộ.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68B9BF75-ABB0-6EE0-5273-038734D37FD4}"/>
              </a:ext>
            </a:extLst>
          </p:cNvPr>
          <p:cNvSpPr txBox="1"/>
          <p:nvPr/>
        </p:nvSpPr>
        <p:spPr>
          <a:xfrm flipH="1">
            <a:off x="13069050" y="3084704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OPERATIONAL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EXCELLENCE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40355BA-702B-AD12-BD18-82D23FD09AA6}"/>
              </a:ext>
            </a:extLst>
          </p:cNvPr>
          <p:cNvSpPr/>
          <p:nvPr/>
        </p:nvSpPr>
        <p:spPr>
          <a:xfrm>
            <a:off x="6004112" y="4050195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A8BE5494-9F7C-2837-BC57-A5A314902F92}"/>
              </a:ext>
            </a:extLst>
          </p:cNvPr>
          <p:cNvSpPr txBox="1"/>
          <p:nvPr/>
        </p:nvSpPr>
        <p:spPr>
          <a:xfrm flipH="1">
            <a:off x="11937786" y="4062317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03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F1993A09-F0BF-C9E4-F8CD-6968323BC16C}"/>
              </a:ext>
            </a:extLst>
          </p:cNvPr>
          <p:cNvSpPr txBox="1"/>
          <p:nvPr/>
        </p:nvSpPr>
        <p:spPr>
          <a:xfrm flipH="1">
            <a:off x="15933960" y="4154650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Phát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triển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sản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phẩm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cải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tiến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tính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năng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và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rút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ngắn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thời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gian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mắt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vi-VN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371CC348-27CE-29D1-E34A-766C7C481E72}"/>
              </a:ext>
            </a:extLst>
          </p:cNvPr>
          <p:cNvSpPr txBox="1"/>
          <p:nvPr/>
        </p:nvSpPr>
        <p:spPr>
          <a:xfrm flipH="1">
            <a:off x="13069050" y="4216205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PRODUCT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INNOVATION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3CA1D53-839B-4FA7-9142-8DED4AF396B8}"/>
              </a:ext>
            </a:extLst>
          </p:cNvPr>
          <p:cNvSpPr/>
          <p:nvPr/>
        </p:nvSpPr>
        <p:spPr>
          <a:xfrm>
            <a:off x="6010380" y="516086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F6158CA4-DAE4-AA04-EC8E-7CA0358E9BA4}"/>
              </a:ext>
            </a:extLst>
          </p:cNvPr>
          <p:cNvSpPr txBox="1"/>
          <p:nvPr/>
        </p:nvSpPr>
        <p:spPr>
          <a:xfrm flipH="1">
            <a:off x="11937786" y="5172985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04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200">
            <a:extLst>
              <a:ext uri="{FF2B5EF4-FFF2-40B4-BE49-F238E27FC236}">
                <a16:creationId xmlns:a16="http://schemas.microsoft.com/office/drawing/2014/main" id="{7F2EBA13-28C0-E17E-52E5-64540A9CDFD2}"/>
              </a:ext>
            </a:extLst>
          </p:cNvPr>
          <p:cNvSpPr txBox="1"/>
          <p:nvPr/>
        </p:nvSpPr>
        <p:spPr>
          <a:xfrm flipH="1">
            <a:off x="15933960" y="526531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Nâng cao năng lực đội ngũ, đào tạo kỹ năng và xây dựng lực lượng kế thừa.</a:t>
            </a:r>
          </a:p>
        </p:txBody>
      </p:sp>
      <p:sp>
        <p:nvSpPr>
          <p:cNvPr id="21" name="Textbox 200">
            <a:extLst>
              <a:ext uri="{FF2B5EF4-FFF2-40B4-BE49-F238E27FC236}">
                <a16:creationId xmlns:a16="http://schemas.microsoft.com/office/drawing/2014/main" id="{3356E15C-A966-A98F-A7E2-63BAC5A5C730}"/>
              </a:ext>
            </a:extLst>
          </p:cNvPr>
          <p:cNvSpPr txBox="1"/>
          <p:nvPr/>
        </p:nvSpPr>
        <p:spPr>
          <a:xfrm flipH="1">
            <a:off x="13069050" y="532687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TALENT DEVELOPMENT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24F738D-457B-706E-40C7-9BD008C0FE7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160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3" name="!!Shape_1">
            <a:extLst>
              <a:ext uri="{FF2B5EF4-FFF2-40B4-BE49-F238E27FC236}">
                <a16:creationId xmlns:a16="http://schemas.microsoft.com/office/drawing/2014/main" id="{90236021-A3C1-F8D5-96D0-69E87FB5F3DE}"/>
              </a:ext>
            </a:extLst>
          </p:cNvPr>
          <p:cNvSpPr/>
          <p:nvPr/>
        </p:nvSpPr>
        <p:spPr>
          <a:xfrm>
            <a:off x="3061448" y="3438647"/>
            <a:ext cx="6925234" cy="6925234"/>
          </a:xfrm>
          <a:prstGeom prst="arc">
            <a:avLst>
              <a:gd name="adj1" fmla="val 16200000"/>
              <a:gd name="adj2" fmla="val 9498987"/>
            </a:avLst>
          </a:prstGeom>
          <a:noFill/>
          <a:ln w="1016000" cap="rnd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584906E-F7F0-B4A6-532E-21D02C5A54E0}"/>
              </a:ext>
            </a:extLst>
          </p:cNvPr>
          <p:cNvGrpSpPr/>
          <p:nvPr/>
        </p:nvGrpSpPr>
        <p:grpSpPr>
          <a:xfrm>
            <a:off x="6004112" y="2918694"/>
            <a:ext cx="1039906" cy="1039906"/>
            <a:chOff x="9966512" y="2792507"/>
            <a:chExt cx="1039906" cy="10399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54C132C-B124-A6EE-F82E-DF003C7A9C6B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A1B38EB-A6B4-97A6-80A4-49BD77C0FD2B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CE591527-BD2C-2FAA-9093-4FBD563DE6CC}"/>
              </a:ext>
            </a:extLst>
          </p:cNvPr>
          <p:cNvSpPr/>
          <p:nvPr/>
        </p:nvSpPr>
        <p:spPr>
          <a:xfrm>
            <a:off x="2783757" y="7631606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!!Shape_1">
            <a:extLst>
              <a:ext uri="{FF2B5EF4-FFF2-40B4-BE49-F238E27FC236}">
                <a16:creationId xmlns:a16="http://schemas.microsoft.com/office/drawing/2014/main" id="{02DB3921-F334-6CFA-C5B5-20E7FAFF94C7}"/>
              </a:ext>
            </a:extLst>
          </p:cNvPr>
          <p:cNvSpPr/>
          <p:nvPr/>
        </p:nvSpPr>
        <p:spPr>
          <a:xfrm>
            <a:off x="4191001" y="4568200"/>
            <a:ext cx="4666128" cy="4666128"/>
          </a:xfrm>
          <a:prstGeom prst="arc">
            <a:avLst>
              <a:gd name="adj1" fmla="val 16200000"/>
              <a:gd name="adj2" fmla="val 3801657"/>
            </a:avLst>
          </a:prstGeom>
          <a:noFill/>
          <a:ln w="1016000" cap="rnd"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ED6CD79-85F6-E2AB-702F-EFA730AE303D}"/>
              </a:ext>
            </a:extLst>
          </p:cNvPr>
          <p:cNvSpPr/>
          <p:nvPr/>
        </p:nvSpPr>
        <p:spPr>
          <a:xfrm>
            <a:off x="7044018" y="8476154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583E489-13C6-78FC-9183-E7F33ADDCA38}"/>
              </a:ext>
            </a:extLst>
          </p:cNvPr>
          <p:cNvGrpSpPr/>
          <p:nvPr/>
        </p:nvGrpSpPr>
        <p:grpSpPr>
          <a:xfrm>
            <a:off x="6004112" y="4048247"/>
            <a:ext cx="1039906" cy="1039906"/>
            <a:chOff x="9966512" y="2792507"/>
            <a:chExt cx="1039906" cy="1039906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A10B07C-1363-3520-C6A7-C7F7B339C05B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FE4DA1-7204-BC27-3A62-8BACE2531D2A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3" name="!!Shape_1">
            <a:extLst>
              <a:ext uri="{FF2B5EF4-FFF2-40B4-BE49-F238E27FC236}">
                <a16:creationId xmlns:a16="http://schemas.microsoft.com/office/drawing/2014/main" id="{0103AE42-1676-E5EE-FDE8-C99E32F3F387}"/>
              </a:ext>
            </a:extLst>
          </p:cNvPr>
          <p:cNvSpPr/>
          <p:nvPr/>
        </p:nvSpPr>
        <p:spPr>
          <a:xfrm>
            <a:off x="5326530" y="5703729"/>
            <a:ext cx="2395070" cy="2395070"/>
          </a:xfrm>
          <a:prstGeom prst="arc">
            <a:avLst>
              <a:gd name="adj1" fmla="val 16200000"/>
              <a:gd name="adj2" fmla="val 7379306"/>
            </a:avLst>
          </a:prstGeom>
          <a:noFill/>
          <a:ln w="1016000" cap="rnd"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F5BCA9C-7664-F90F-198C-B0070E4EBDD1}"/>
              </a:ext>
            </a:extLst>
          </p:cNvPr>
          <p:cNvGrpSpPr/>
          <p:nvPr/>
        </p:nvGrpSpPr>
        <p:grpSpPr>
          <a:xfrm>
            <a:off x="6004112" y="5166456"/>
            <a:ext cx="1039906" cy="1039906"/>
            <a:chOff x="9966512" y="2792507"/>
            <a:chExt cx="1039906" cy="10399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21BE7A3-AB95-816D-D6DD-9501EC8D3CC5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9D28C60-9DBD-2E25-5220-E42D4F91C767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99B7018F-B2E2-5E81-FFD3-EFF99B8EAD45}"/>
              </a:ext>
            </a:extLst>
          </p:cNvPr>
          <p:cNvSpPr/>
          <p:nvPr/>
        </p:nvSpPr>
        <p:spPr>
          <a:xfrm>
            <a:off x="5346491" y="7393385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!!Shape_1">
            <a:extLst>
              <a:ext uri="{FF2B5EF4-FFF2-40B4-BE49-F238E27FC236}">
                <a16:creationId xmlns:a16="http://schemas.microsoft.com/office/drawing/2014/main" id="{880A4F01-82B1-AD4C-F0FA-22A220F568F9}"/>
              </a:ext>
            </a:extLst>
          </p:cNvPr>
          <p:cNvSpPr/>
          <p:nvPr/>
        </p:nvSpPr>
        <p:spPr>
          <a:xfrm>
            <a:off x="1930187" y="2307386"/>
            <a:ext cx="9187756" cy="9187756"/>
          </a:xfrm>
          <a:prstGeom prst="arc">
            <a:avLst>
              <a:gd name="adj1" fmla="val 16200000"/>
              <a:gd name="adj2" fmla="val 12756343"/>
            </a:avLst>
          </a:prstGeom>
          <a:noFill/>
          <a:ln w="1016000" cap="rnd"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FAC2AB2-2109-ED76-CE19-51E94B5F4CCF}"/>
              </a:ext>
            </a:extLst>
          </p:cNvPr>
          <p:cNvGrpSpPr/>
          <p:nvPr/>
        </p:nvGrpSpPr>
        <p:grpSpPr>
          <a:xfrm>
            <a:off x="6004112" y="1787433"/>
            <a:ext cx="1039906" cy="1039906"/>
            <a:chOff x="9966512" y="2792507"/>
            <a:chExt cx="1039906" cy="103990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BE3E40C-5F12-B2A6-8D60-429F27C63E95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300FFB1-F0D6-0309-4D1A-07EC3DD960B7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EE51B66F-28D3-80CB-BBCB-1D8D2FFA962E}"/>
              </a:ext>
            </a:extLst>
          </p:cNvPr>
          <p:cNvSpPr/>
          <p:nvPr/>
        </p:nvSpPr>
        <p:spPr>
          <a:xfrm>
            <a:off x="2151955" y="3910369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031FD4C4-2AA1-6C93-DF68-9389258A8BAF}"/>
              </a:ext>
            </a:extLst>
          </p:cNvPr>
          <p:cNvSpPr txBox="1"/>
          <p:nvPr/>
        </p:nvSpPr>
        <p:spPr>
          <a:xfrm>
            <a:off x="17541818" y="11692733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4" name="!!MainTitle1">
            <a:extLst>
              <a:ext uri="{FF2B5EF4-FFF2-40B4-BE49-F238E27FC236}">
                <a16:creationId xmlns:a16="http://schemas.microsoft.com/office/drawing/2014/main" id="{D5FBDCA0-6A7F-7DF7-1EB1-5E8ADA3BE184}"/>
              </a:ext>
            </a:extLst>
          </p:cNvPr>
          <p:cNvSpPr txBox="1"/>
          <p:nvPr/>
        </p:nvSpPr>
        <p:spPr>
          <a:xfrm>
            <a:off x="16110081" y="9221841"/>
            <a:ext cx="6456126" cy="23698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 Project</a:t>
            </a:r>
          </a:p>
          <a:p>
            <a:pPr lvl="0" algn="r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AB69B5C-9263-4610-454F-AD96EDD5D736}"/>
              </a:ext>
            </a:extLst>
          </p:cNvPr>
          <p:cNvSpPr txBox="1"/>
          <p:nvPr/>
        </p:nvSpPr>
        <p:spPr>
          <a:xfrm rot="10800000" flipV="1">
            <a:off x="12273430" y="9515787"/>
            <a:ext cx="3125237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sz="2400" dirty="0">
                <a:solidFill>
                  <a:schemeClr val="tx2"/>
                </a:solidFill>
              </a:rPr>
              <a:t>Phản ánh mức độ hoàn thành các nhiệm vụ cốt lõi và hiệu quả thực thi chiến lược doanh nghiệp.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ED46728-F4E7-7FAA-B191-2BEF39DE46C6}"/>
              </a:ext>
            </a:extLst>
          </p:cNvPr>
          <p:cNvSpPr/>
          <p:nvPr/>
        </p:nvSpPr>
        <p:spPr>
          <a:xfrm>
            <a:off x="21278543" y="8757886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7A0A353-5F27-DE8E-624C-68583C8829D1}"/>
              </a:ext>
            </a:extLst>
          </p:cNvPr>
          <p:cNvSpPr/>
          <p:nvPr/>
        </p:nvSpPr>
        <p:spPr>
          <a:xfrm>
            <a:off x="20814868" y="8757886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AACEA980-E838-EDEB-6A13-63FDD8E756D6}"/>
              </a:ext>
            </a:extLst>
          </p:cNvPr>
          <p:cNvSpPr/>
          <p:nvPr/>
        </p:nvSpPr>
        <p:spPr>
          <a:xfrm>
            <a:off x="21742218" y="8757886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D7997BF-612B-54D2-72B7-E09A6B904F59}"/>
              </a:ext>
            </a:extLst>
          </p:cNvPr>
          <p:cNvSpPr/>
          <p:nvPr/>
        </p:nvSpPr>
        <p:spPr>
          <a:xfrm>
            <a:off x="22205894" y="8757886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A70608BE-B715-9C01-AD7D-A22EA3EE778D}"/>
              </a:ext>
            </a:extLst>
          </p:cNvPr>
          <p:cNvSpPr txBox="1"/>
          <p:nvPr/>
        </p:nvSpPr>
        <p:spPr>
          <a:xfrm flipH="1">
            <a:off x="2754728" y="3124882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88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B326139D-4EE8-33FB-E6B7-9B9254023413}"/>
              </a:ext>
            </a:extLst>
          </p:cNvPr>
          <p:cNvSpPr txBox="1"/>
          <p:nvPr/>
        </p:nvSpPr>
        <p:spPr>
          <a:xfrm flipH="1">
            <a:off x="2475112" y="6721565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68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430C927E-809A-CC29-4869-2AE0B6FC235B}"/>
              </a:ext>
            </a:extLst>
          </p:cNvPr>
          <p:cNvSpPr txBox="1"/>
          <p:nvPr/>
        </p:nvSpPr>
        <p:spPr>
          <a:xfrm flipH="1">
            <a:off x="5823983" y="8778630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36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92D1F1E9-7694-1CF9-5DD7-A3DEB20C742A}"/>
              </a:ext>
            </a:extLst>
          </p:cNvPr>
          <p:cNvSpPr txBox="1"/>
          <p:nvPr/>
        </p:nvSpPr>
        <p:spPr>
          <a:xfrm flipH="1">
            <a:off x="4740593" y="6593876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55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44D92001-0058-03D3-0FE7-6E24AAC57ECD}"/>
              </a:ext>
            </a:extLst>
          </p:cNvPr>
          <p:cNvSpPr/>
          <p:nvPr/>
        </p:nvSpPr>
        <p:spPr>
          <a:xfrm>
            <a:off x="2440348" y="4198762"/>
            <a:ext cx="463120" cy="46312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909D3651-9C29-EBA9-2610-78B2AB061FAB}"/>
              </a:ext>
            </a:extLst>
          </p:cNvPr>
          <p:cNvSpPr/>
          <p:nvPr/>
        </p:nvSpPr>
        <p:spPr>
          <a:xfrm>
            <a:off x="3035101" y="7864425"/>
            <a:ext cx="537218" cy="574268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79">
            <a:extLst>
              <a:ext uri="{FF2B5EF4-FFF2-40B4-BE49-F238E27FC236}">
                <a16:creationId xmlns:a16="http://schemas.microsoft.com/office/drawing/2014/main" id="{C21B0861-CFAE-CBF5-5D13-ADEEC4DAA17A}"/>
              </a:ext>
            </a:extLst>
          </p:cNvPr>
          <p:cNvSpPr>
            <a:spLocks noEditPoints="1"/>
          </p:cNvSpPr>
          <p:nvPr/>
        </p:nvSpPr>
        <p:spPr bwMode="auto">
          <a:xfrm>
            <a:off x="5565450" y="7611182"/>
            <a:ext cx="601988" cy="60431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151">
            <a:extLst>
              <a:ext uri="{FF2B5EF4-FFF2-40B4-BE49-F238E27FC236}">
                <a16:creationId xmlns:a16="http://schemas.microsoft.com/office/drawing/2014/main" id="{45B0EDDF-0FAE-E074-CB70-3342EF0A534C}"/>
              </a:ext>
            </a:extLst>
          </p:cNvPr>
          <p:cNvSpPr>
            <a:spLocks noEditPoints="1"/>
          </p:cNvSpPr>
          <p:nvPr/>
        </p:nvSpPr>
        <p:spPr bwMode="auto">
          <a:xfrm>
            <a:off x="7393195" y="8705692"/>
            <a:ext cx="341552" cy="5808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 animBg="1"/>
          <p:bldP spid="11" grpId="0"/>
          <p:bldP spid="12" grpId="0"/>
          <p:bldP spid="13" grpId="0"/>
          <p:bldP spid="14" grpId="0" animBg="1"/>
          <p:bldP spid="15" grpId="0"/>
          <p:bldP spid="16" grpId="0"/>
          <p:bldP spid="17" grpId="0"/>
          <p:bldP spid="18" grpId="0" animBg="1"/>
          <p:bldP spid="19" grpId="0"/>
          <p:bldP spid="20" grpId="0"/>
          <p:bldP spid="21" grpId="0"/>
          <p:bldP spid="23" grpId="0" animBg="1"/>
          <p:bldP spid="27" grpId="0" animBg="1"/>
          <p:bldP spid="28" grpId="0" animBg="1"/>
          <p:bldP spid="29" grpId="0" animBg="1"/>
          <p:bldP spid="33" grpId="0" animBg="1"/>
          <p:bldP spid="37" grpId="0" animBg="1"/>
          <p:bldP spid="38" grpId="0" animBg="1"/>
          <p:bldP spid="42" grpId="0" animBg="1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 animBg="1"/>
          <p:bldP spid="11" grpId="0"/>
          <p:bldP spid="12" grpId="0"/>
          <p:bldP spid="13" grpId="0"/>
          <p:bldP spid="14" grpId="0" animBg="1"/>
          <p:bldP spid="15" grpId="0"/>
          <p:bldP spid="16" grpId="0"/>
          <p:bldP spid="17" grpId="0"/>
          <p:bldP spid="18" grpId="0" animBg="1"/>
          <p:bldP spid="19" grpId="0"/>
          <p:bldP spid="20" grpId="0"/>
          <p:bldP spid="21" grpId="0"/>
          <p:bldP spid="23" grpId="0" animBg="1"/>
          <p:bldP spid="27" grpId="0" animBg="1"/>
          <p:bldP spid="28" grpId="0" animBg="1"/>
          <p:bldP spid="29" grpId="0" animBg="1"/>
          <p:bldP spid="33" grpId="0" animBg="1"/>
          <p:bldP spid="37" grpId="0" animBg="1"/>
          <p:bldP spid="38" grpId="0" animBg="1"/>
          <p:bldP spid="42" grpId="0" animBg="1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hape_1">
            <a:extLst>
              <a:ext uri="{FF2B5EF4-FFF2-40B4-BE49-F238E27FC236}">
                <a16:creationId xmlns:a16="http://schemas.microsoft.com/office/drawing/2014/main" id="{9F52994F-EF01-AFB9-6C48-C3F1AD3B0343}"/>
              </a:ext>
            </a:extLst>
          </p:cNvPr>
          <p:cNvSpPr/>
          <p:nvPr/>
        </p:nvSpPr>
        <p:spPr>
          <a:xfrm>
            <a:off x="3061446" y="3438647"/>
            <a:ext cx="6925234" cy="6925234"/>
          </a:xfrm>
          <a:prstGeom prst="arc">
            <a:avLst>
              <a:gd name="adj1" fmla="val 16200000"/>
              <a:gd name="adj2" fmla="val 15935811"/>
            </a:avLst>
          </a:prstGeom>
          <a:noFill/>
          <a:ln w="1016000" cap="rnd">
            <a:solidFill>
              <a:schemeClr val="accent2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Shape_1">
            <a:extLst>
              <a:ext uri="{FF2B5EF4-FFF2-40B4-BE49-F238E27FC236}">
                <a16:creationId xmlns:a16="http://schemas.microsoft.com/office/drawing/2014/main" id="{B7D175CE-32F6-CD1A-84CF-C7458C86A867}"/>
              </a:ext>
            </a:extLst>
          </p:cNvPr>
          <p:cNvSpPr/>
          <p:nvPr/>
        </p:nvSpPr>
        <p:spPr>
          <a:xfrm>
            <a:off x="4190999" y="4568200"/>
            <a:ext cx="4666128" cy="4666128"/>
          </a:xfrm>
          <a:prstGeom prst="arc">
            <a:avLst>
              <a:gd name="adj1" fmla="val 16200000"/>
              <a:gd name="adj2" fmla="val 16174045"/>
            </a:avLst>
          </a:prstGeom>
          <a:noFill/>
          <a:ln w="1016000" cap="rnd">
            <a:solidFill>
              <a:schemeClr val="accent3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Shape_1">
            <a:extLst>
              <a:ext uri="{FF2B5EF4-FFF2-40B4-BE49-F238E27FC236}">
                <a16:creationId xmlns:a16="http://schemas.microsoft.com/office/drawing/2014/main" id="{D48177EC-6470-46A4-2DC9-B6646ADF1F31}"/>
              </a:ext>
            </a:extLst>
          </p:cNvPr>
          <p:cNvSpPr/>
          <p:nvPr/>
        </p:nvSpPr>
        <p:spPr>
          <a:xfrm>
            <a:off x="5326528" y="5703729"/>
            <a:ext cx="2395070" cy="2395070"/>
          </a:xfrm>
          <a:prstGeom prst="arc">
            <a:avLst>
              <a:gd name="adj1" fmla="val 16200000"/>
              <a:gd name="adj2" fmla="val 15739638"/>
            </a:avLst>
          </a:prstGeom>
          <a:noFill/>
          <a:ln w="1016000" cap="rnd">
            <a:solidFill>
              <a:schemeClr val="accent4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Shape_1">
            <a:extLst>
              <a:ext uri="{FF2B5EF4-FFF2-40B4-BE49-F238E27FC236}">
                <a16:creationId xmlns:a16="http://schemas.microsoft.com/office/drawing/2014/main" id="{D7CA086B-81FD-2ADA-B701-5237FD8AB2C7}"/>
              </a:ext>
            </a:extLst>
          </p:cNvPr>
          <p:cNvSpPr/>
          <p:nvPr/>
        </p:nvSpPr>
        <p:spPr>
          <a:xfrm>
            <a:off x="1930185" y="2307386"/>
            <a:ext cx="9187756" cy="9187756"/>
          </a:xfrm>
          <a:prstGeom prst="arc">
            <a:avLst>
              <a:gd name="adj1" fmla="val 16200000"/>
              <a:gd name="adj2" fmla="val 16012017"/>
            </a:avLst>
          </a:prstGeom>
          <a:noFill/>
          <a:ln w="1016000" cap="rnd">
            <a:solidFill>
              <a:schemeClr val="accent6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3E2B23F-10B7-EB35-95CF-197D5E94C11F}"/>
              </a:ext>
            </a:extLst>
          </p:cNvPr>
          <p:cNvSpPr/>
          <p:nvPr/>
        </p:nvSpPr>
        <p:spPr>
          <a:xfrm>
            <a:off x="6004112" y="178743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200">
            <a:extLst>
              <a:ext uri="{FF2B5EF4-FFF2-40B4-BE49-F238E27FC236}">
                <a16:creationId xmlns:a16="http://schemas.microsoft.com/office/drawing/2014/main" id="{D723805A-F3E3-3333-1EDC-278EB26CEC05}"/>
              </a:ext>
            </a:extLst>
          </p:cNvPr>
          <p:cNvSpPr txBox="1"/>
          <p:nvPr/>
        </p:nvSpPr>
        <p:spPr>
          <a:xfrm flipH="1">
            <a:off x="11937786" y="1799552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654344C3-05A5-346B-A45F-25C2942B4E6C}"/>
              </a:ext>
            </a:extLst>
          </p:cNvPr>
          <p:cNvSpPr txBox="1"/>
          <p:nvPr/>
        </p:nvSpPr>
        <p:spPr>
          <a:xfrm flipH="1">
            <a:off x="15933960" y="189188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Mở rộng thị trường mục tiêu, tăng độ phủ khách hàng và kênh phân phối trọng điểm.</a:t>
            </a:r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0E763FEC-4CF7-52DF-2F3F-C9746F3AA90E}"/>
              </a:ext>
            </a:extLst>
          </p:cNvPr>
          <p:cNvSpPr txBox="1"/>
          <p:nvPr/>
        </p:nvSpPr>
        <p:spPr>
          <a:xfrm flipH="1">
            <a:off x="13069050" y="195344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MARKET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EXPANSION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37EB0BE-24AB-C9C8-F152-7873937B43C5}"/>
              </a:ext>
            </a:extLst>
          </p:cNvPr>
          <p:cNvSpPr/>
          <p:nvPr/>
        </p:nvSpPr>
        <p:spPr>
          <a:xfrm>
            <a:off x="6004112" y="2918694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A8355B3A-0268-83E6-08D4-BEC8008075F4}"/>
              </a:ext>
            </a:extLst>
          </p:cNvPr>
          <p:cNvSpPr txBox="1"/>
          <p:nvPr/>
        </p:nvSpPr>
        <p:spPr>
          <a:xfrm flipH="1">
            <a:off x="11937786" y="2930816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02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5452DCE0-0811-46FD-C2BB-9EB535D82E27}"/>
              </a:ext>
            </a:extLst>
          </p:cNvPr>
          <p:cNvSpPr txBox="1"/>
          <p:nvPr/>
        </p:nvSpPr>
        <p:spPr>
          <a:xfrm flipH="1">
            <a:off x="15933960" y="3023149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Tối ưu quy trình vận hành, cải thiện hiệu suất và giảm chi phí nội bộ.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877BB425-B6E4-C969-4BB1-CB9BC7C293E4}"/>
              </a:ext>
            </a:extLst>
          </p:cNvPr>
          <p:cNvSpPr txBox="1"/>
          <p:nvPr/>
        </p:nvSpPr>
        <p:spPr>
          <a:xfrm flipH="1">
            <a:off x="13069050" y="3084704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OPERATIONAL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EXCELLENCE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D158C9F-09A2-5DEF-DB68-78AC41071071}"/>
              </a:ext>
            </a:extLst>
          </p:cNvPr>
          <p:cNvSpPr/>
          <p:nvPr/>
        </p:nvSpPr>
        <p:spPr>
          <a:xfrm>
            <a:off x="6004112" y="4050195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10B2E4A1-4B2F-CBD3-96CA-62B278ADD710}"/>
              </a:ext>
            </a:extLst>
          </p:cNvPr>
          <p:cNvSpPr txBox="1"/>
          <p:nvPr/>
        </p:nvSpPr>
        <p:spPr>
          <a:xfrm flipH="1">
            <a:off x="11937786" y="4062317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03</a:t>
            </a:r>
            <a:endParaRPr lang="en-US" sz="5000" dirty="0">
              <a:solidFill>
                <a:schemeClr val="tx1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90FCC3FB-A5C4-7881-C8FA-7142B92697D4}"/>
              </a:ext>
            </a:extLst>
          </p:cNvPr>
          <p:cNvSpPr txBox="1"/>
          <p:nvPr/>
        </p:nvSpPr>
        <p:spPr>
          <a:xfrm flipH="1">
            <a:off x="15933960" y="4154650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Phát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triển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sản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phẩm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cải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tiến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tính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năng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và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rút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ngắn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thời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gian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mắt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vi-VN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6CC2263F-2EED-13EF-7C2B-1AB9A5603699}"/>
              </a:ext>
            </a:extLst>
          </p:cNvPr>
          <p:cNvSpPr txBox="1"/>
          <p:nvPr/>
        </p:nvSpPr>
        <p:spPr>
          <a:xfrm flipH="1">
            <a:off x="13069050" y="4216205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PRODUCT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INNOVATION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F1FD523-7A78-7523-BEE4-FFCB1D9E799E}"/>
              </a:ext>
            </a:extLst>
          </p:cNvPr>
          <p:cNvSpPr/>
          <p:nvPr/>
        </p:nvSpPr>
        <p:spPr>
          <a:xfrm>
            <a:off x="6010380" y="516086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3FDD1F09-4FBA-714D-C056-D842B5552E88}"/>
              </a:ext>
            </a:extLst>
          </p:cNvPr>
          <p:cNvSpPr txBox="1"/>
          <p:nvPr/>
        </p:nvSpPr>
        <p:spPr>
          <a:xfrm flipH="1">
            <a:off x="11937786" y="5172985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04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200">
            <a:extLst>
              <a:ext uri="{FF2B5EF4-FFF2-40B4-BE49-F238E27FC236}">
                <a16:creationId xmlns:a16="http://schemas.microsoft.com/office/drawing/2014/main" id="{A47C0067-C047-BFFE-EAF3-EC778AB61D30}"/>
              </a:ext>
            </a:extLst>
          </p:cNvPr>
          <p:cNvSpPr txBox="1"/>
          <p:nvPr/>
        </p:nvSpPr>
        <p:spPr>
          <a:xfrm flipH="1">
            <a:off x="15933960" y="526531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Nâng cao năng lực đội ngũ, đào tạo kỹ năng và xây dựng lực lượng kế thừa.</a:t>
            </a:r>
          </a:p>
        </p:txBody>
      </p:sp>
      <p:sp>
        <p:nvSpPr>
          <p:cNvPr id="21" name="Textbox 200">
            <a:extLst>
              <a:ext uri="{FF2B5EF4-FFF2-40B4-BE49-F238E27FC236}">
                <a16:creationId xmlns:a16="http://schemas.microsoft.com/office/drawing/2014/main" id="{29F73C3E-21A8-CD39-28F8-2B46090A92A7}"/>
              </a:ext>
            </a:extLst>
          </p:cNvPr>
          <p:cNvSpPr txBox="1"/>
          <p:nvPr/>
        </p:nvSpPr>
        <p:spPr>
          <a:xfrm flipH="1">
            <a:off x="13069050" y="532687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TALENT DEVELOPMENT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B332301-DE5B-30AC-43FE-160C25A7DAB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160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3" name="!!Shape_1">
            <a:extLst>
              <a:ext uri="{FF2B5EF4-FFF2-40B4-BE49-F238E27FC236}">
                <a16:creationId xmlns:a16="http://schemas.microsoft.com/office/drawing/2014/main" id="{6C6B467D-7C3B-2B1E-5132-35B9250D6250}"/>
              </a:ext>
            </a:extLst>
          </p:cNvPr>
          <p:cNvSpPr/>
          <p:nvPr/>
        </p:nvSpPr>
        <p:spPr>
          <a:xfrm>
            <a:off x="3061448" y="3438647"/>
            <a:ext cx="6925234" cy="6925234"/>
          </a:xfrm>
          <a:prstGeom prst="arc">
            <a:avLst>
              <a:gd name="adj1" fmla="val 16200000"/>
              <a:gd name="adj2" fmla="val 9498987"/>
            </a:avLst>
          </a:prstGeom>
          <a:noFill/>
          <a:ln w="1016000" cap="rnd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1F8CFEE-F61D-1B58-6699-DEE4AF3940B6}"/>
              </a:ext>
            </a:extLst>
          </p:cNvPr>
          <p:cNvGrpSpPr/>
          <p:nvPr/>
        </p:nvGrpSpPr>
        <p:grpSpPr>
          <a:xfrm>
            <a:off x="6004112" y="2918694"/>
            <a:ext cx="1039906" cy="1039906"/>
            <a:chOff x="9966512" y="2792507"/>
            <a:chExt cx="1039906" cy="10399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47EEADA-88DF-51DC-E4D3-BB676E28BF16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E2A3B1A-3727-EF9B-72EE-43B61C58A96C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D8F75E43-7356-FDB9-94C0-ADFDF1AA09A9}"/>
              </a:ext>
            </a:extLst>
          </p:cNvPr>
          <p:cNvSpPr/>
          <p:nvPr/>
        </p:nvSpPr>
        <p:spPr>
          <a:xfrm>
            <a:off x="2783757" y="7631606"/>
            <a:ext cx="1039906" cy="1039906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!!Shape_1">
            <a:extLst>
              <a:ext uri="{FF2B5EF4-FFF2-40B4-BE49-F238E27FC236}">
                <a16:creationId xmlns:a16="http://schemas.microsoft.com/office/drawing/2014/main" id="{6E562BFF-2CB6-D834-D758-01A61C070048}"/>
              </a:ext>
            </a:extLst>
          </p:cNvPr>
          <p:cNvSpPr/>
          <p:nvPr/>
        </p:nvSpPr>
        <p:spPr>
          <a:xfrm>
            <a:off x="4191001" y="4568200"/>
            <a:ext cx="4666128" cy="4666128"/>
          </a:xfrm>
          <a:prstGeom prst="arc">
            <a:avLst>
              <a:gd name="adj1" fmla="val 16200000"/>
              <a:gd name="adj2" fmla="val 3801657"/>
            </a:avLst>
          </a:prstGeom>
          <a:noFill/>
          <a:ln w="1016000" cap="rnd"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9D9E7E4-870D-964D-83E3-070B02618F95}"/>
              </a:ext>
            </a:extLst>
          </p:cNvPr>
          <p:cNvSpPr/>
          <p:nvPr/>
        </p:nvSpPr>
        <p:spPr>
          <a:xfrm>
            <a:off x="7044018" y="8476154"/>
            <a:ext cx="1039906" cy="1039906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9FBAF92-F4A0-5EDD-54F9-5E91715AC78E}"/>
              </a:ext>
            </a:extLst>
          </p:cNvPr>
          <p:cNvGrpSpPr/>
          <p:nvPr/>
        </p:nvGrpSpPr>
        <p:grpSpPr>
          <a:xfrm>
            <a:off x="6004112" y="4048247"/>
            <a:ext cx="1039906" cy="1039906"/>
            <a:chOff x="9966512" y="2792507"/>
            <a:chExt cx="1039906" cy="1039906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F835900-D4C0-4A2E-EE7F-3D872832899F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30B8919-A085-8D5C-8B97-CCD0F247697C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3" name="!!Shape_1">
            <a:extLst>
              <a:ext uri="{FF2B5EF4-FFF2-40B4-BE49-F238E27FC236}">
                <a16:creationId xmlns:a16="http://schemas.microsoft.com/office/drawing/2014/main" id="{61873DC4-3A94-5F19-B988-3F2AFA44CED3}"/>
              </a:ext>
            </a:extLst>
          </p:cNvPr>
          <p:cNvSpPr/>
          <p:nvPr/>
        </p:nvSpPr>
        <p:spPr>
          <a:xfrm>
            <a:off x="5326530" y="5703729"/>
            <a:ext cx="2395070" cy="2395070"/>
          </a:xfrm>
          <a:prstGeom prst="arc">
            <a:avLst>
              <a:gd name="adj1" fmla="val 16200000"/>
              <a:gd name="adj2" fmla="val 7379306"/>
            </a:avLst>
          </a:prstGeom>
          <a:noFill/>
          <a:ln w="1016000" cap="rnd"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66B7033-69ED-7D80-0438-E23AE8C53C3E}"/>
              </a:ext>
            </a:extLst>
          </p:cNvPr>
          <p:cNvGrpSpPr/>
          <p:nvPr/>
        </p:nvGrpSpPr>
        <p:grpSpPr>
          <a:xfrm>
            <a:off x="6004112" y="5166456"/>
            <a:ext cx="1039906" cy="1039906"/>
            <a:chOff x="9966512" y="2792507"/>
            <a:chExt cx="1039906" cy="10399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62802AC-D933-6C57-ACF7-65AA0F58A679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4388C79-5C41-8418-F50A-BBAA2A336B7C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9490F76D-6BC8-DEA8-2CE0-5F66E8105297}"/>
              </a:ext>
            </a:extLst>
          </p:cNvPr>
          <p:cNvSpPr/>
          <p:nvPr/>
        </p:nvSpPr>
        <p:spPr>
          <a:xfrm>
            <a:off x="5346491" y="7393385"/>
            <a:ext cx="1039906" cy="1039906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!!Shape_1">
            <a:extLst>
              <a:ext uri="{FF2B5EF4-FFF2-40B4-BE49-F238E27FC236}">
                <a16:creationId xmlns:a16="http://schemas.microsoft.com/office/drawing/2014/main" id="{BEB7AEC5-EEFB-4BB2-4AE6-6A16D5C63249}"/>
              </a:ext>
            </a:extLst>
          </p:cNvPr>
          <p:cNvSpPr/>
          <p:nvPr/>
        </p:nvSpPr>
        <p:spPr>
          <a:xfrm>
            <a:off x="1930187" y="2307386"/>
            <a:ext cx="9187756" cy="9187756"/>
          </a:xfrm>
          <a:prstGeom prst="arc">
            <a:avLst>
              <a:gd name="adj1" fmla="val 16200000"/>
              <a:gd name="adj2" fmla="val 12756343"/>
            </a:avLst>
          </a:prstGeom>
          <a:noFill/>
          <a:ln w="1016000" cap="rnd"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3E46D13-4FD3-751D-C854-93C8ECCF3C45}"/>
              </a:ext>
            </a:extLst>
          </p:cNvPr>
          <p:cNvGrpSpPr/>
          <p:nvPr/>
        </p:nvGrpSpPr>
        <p:grpSpPr>
          <a:xfrm>
            <a:off x="6004112" y="1787433"/>
            <a:ext cx="1039906" cy="1039906"/>
            <a:chOff x="9966512" y="2792507"/>
            <a:chExt cx="1039906" cy="103990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62FC0E3-8A4A-3BAE-D4B5-814423B3DEB9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744EFD7-70A7-456E-26D7-579BC6C59CF5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CF927D90-3EC7-96A0-4D72-31817325E704}"/>
              </a:ext>
            </a:extLst>
          </p:cNvPr>
          <p:cNvSpPr/>
          <p:nvPr/>
        </p:nvSpPr>
        <p:spPr>
          <a:xfrm>
            <a:off x="2151955" y="3910369"/>
            <a:ext cx="1039906" cy="1039906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8ABD864B-032E-8298-974B-EA1B074BDEA7}"/>
              </a:ext>
            </a:extLst>
          </p:cNvPr>
          <p:cNvSpPr txBox="1"/>
          <p:nvPr/>
        </p:nvSpPr>
        <p:spPr>
          <a:xfrm>
            <a:off x="17541818" y="11692733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48" name="!!MainTitle1">
            <a:extLst>
              <a:ext uri="{FF2B5EF4-FFF2-40B4-BE49-F238E27FC236}">
                <a16:creationId xmlns:a16="http://schemas.microsoft.com/office/drawing/2014/main" id="{9FCE93EF-8760-C952-0361-3861EBA077FE}"/>
              </a:ext>
            </a:extLst>
          </p:cNvPr>
          <p:cNvSpPr txBox="1"/>
          <p:nvPr/>
        </p:nvSpPr>
        <p:spPr>
          <a:xfrm>
            <a:off x="16110081" y="9221841"/>
            <a:ext cx="6456126" cy="23698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 Project</a:t>
            </a:r>
          </a:p>
          <a:p>
            <a:pPr lvl="0" algn="r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1" name="TextBox 470">
            <a:extLst>
              <a:ext uri="{FF2B5EF4-FFF2-40B4-BE49-F238E27FC236}">
                <a16:creationId xmlns:a16="http://schemas.microsoft.com/office/drawing/2014/main" id="{7C407FF0-AF30-3D00-31DE-84E1F2F4691C}"/>
              </a:ext>
            </a:extLst>
          </p:cNvPr>
          <p:cNvSpPr txBox="1"/>
          <p:nvPr/>
        </p:nvSpPr>
        <p:spPr>
          <a:xfrm rot="10800000" flipV="1">
            <a:off x="12273430" y="9515787"/>
            <a:ext cx="3125237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sz="2400" dirty="0">
                <a:solidFill>
                  <a:schemeClr val="tx2"/>
                </a:solidFill>
              </a:rPr>
              <a:t>Phản ánh mức độ hoàn thành các nhiệm vụ cốt lõi và hiệu quả thực thi chiến lược doanh nghiệp.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2" name="Oval 471">
            <a:extLst>
              <a:ext uri="{FF2B5EF4-FFF2-40B4-BE49-F238E27FC236}">
                <a16:creationId xmlns:a16="http://schemas.microsoft.com/office/drawing/2014/main" id="{6C5DFAFF-DC32-2CD5-A317-369B04EFB8EF}"/>
              </a:ext>
            </a:extLst>
          </p:cNvPr>
          <p:cNvSpPr/>
          <p:nvPr/>
        </p:nvSpPr>
        <p:spPr>
          <a:xfrm>
            <a:off x="21278543" y="8757886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3" name="Oval 472">
            <a:extLst>
              <a:ext uri="{FF2B5EF4-FFF2-40B4-BE49-F238E27FC236}">
                <a16:creationId xmlns:a16="http://schemas.microsoft.com/office/drawing/2014/main" id="{B7507864-1563-7BDD-85C4-897439857F87}"/>
              </a:ext>
            </a:extLst>
          </p:cNvPr>
          <p:cNvSpPr/>
          <p:nvPr/>
        </p:nvSpPr>
        <p:spPr>
          <a:xfrm>
            <a:off x="20814868" y="8757886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4" name="Oval 473">
            <a:extLst>
              <a:ext uri="{FF2B5EF4-FFF2-40B4-BE49-F238E27FC236}">
                <a16:creationId xmlns:a16="http://schemas.microsoft.com/office/drawing/2014/main" id="{517F0759-13B6-8CBA-5A8A-FBA72BD50BC1}"/>
              </a:ext>
            </a:extLst>
          </p:cNvPr>
          <p:cNvSpPr/>
          <p:nvPr/>
        </p:nvSpPr>
        <p:spPr>
          <a:xfrm>
            <a:off x="21742218" y="8757886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5" name="Oval 474">
            <a:extLst>
              <a:ext uri="{FF2B5EF4-FFF2-40B4-BE49-F238E27FC236}">
                <a16:creationId xmlns:a16="http://schemas.microsoft.com/office/drawing/2014/main" id="{BB10EFBC-D93D-B53B-3EC6-D970E1F0C874}"/>
              </a:ext>
            </a:extLst>
          </p:cNvPr>
          <p:cNvSpPr/>
          <p:nvPr/>
        </p:nvSpPr>
        <p:spPr>
          <a:xfrm>
            <a:off x="22205894" y="8757886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6" name="Textbox 200">
            <a:extLst>
              <a:ext uri="{FF2B5EF4-FFF2-40B4-BE49-F238E27FC236}">
                <a16:creationId xmlns:a16="http://schemas.microsoft.com/office/drawing/2014/main" id="{AF40C36D-4102-9376-E193-98AC0652DBF9}"/>
              </a:ext>
            </a:extLst>
          </p:cNvPr>
          <p:cNvSpPr txBox="1"/>
          <p:nvPr/>
        </p:nvSpPr>
        <p:spPr>
          <a:xfrm flipH="1">
            <a:off x="2754728" y="3124882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88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77" name="Textbox 200">
            <a:extLst>
              <a:ext uri="{FF2B5EF4-FFF2-40B4-BE49-F238E27FC236}">
                <a16:creationId xmlns:a16="http://schemas.microsoft.com/office/drawing/2014/main" id="{A40AC34B-5D4A-CA80-542B-429B1A754D94}"/>
              </a:ext>
            </a:extLst>
          </p:cNvPr>
          <p:cNvSpPr txBox="1"/>
          <p:nvPr/>
        </p:nvSpPr>
        <p:spPr>
          <a:xfrm flipH="1">
            <a:off x="2475112" y="6721565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68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78" name="Textbox 200">
            <a:extLst>
              <a:ext uri="{FF2B5EF4-FFF2-40B4-BE49-F238E27FC236}">
                <a16:creationId xmlns:a16="http://schemas.microsoft.com/office/drawing/2014/main" id="{4E635264-0CC9-6667-59A9-C2A3D78F7018}"/>
              </a:ext>
            </a:extLst>
          </p:cNvPr>
          <p:cNvSpPr txBox="1"/>
          <p:nvPr/>
        </p:nvSpPr>
        <p:spPr>
          <a:xfrm flipH="1">
            <a:off x="5823983" y="8778630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36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79" name="Textbox 200">
            <a:extLst>
              <a:ext uri="{FF2B5EF4-FFF2-40B4-BE49-F238E27FC236}">
                <a16:creationId xmlns:a16="http://schemas.microsoft.com/office/drawing/2014/main" id="{060DECF9-548B-4E67-12E8-ED3C95693EBC}"/>
              </a:ext>
            </a:extLst>
          </p:cNvPr>
          <p:cNvSpPr txBox="1"/>
          <p:nvPr/>
        </p:nvSpPr>
        <p:spPr>
          <a:xfrm flipH="1">
            <a:off x="4740593" y="6593876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55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900D067C-9215-3DE5-132E-9B86A345498F}"/>
              </a:ext>
            </a:extLst>
          </p:cNvPr>
          <p:cNvSpPr/>
          <p:nvPr/>
        </p:nvSpPr>
        <p:spPr>
          <a:xfrm>
            <a:off x="2440348" y="4198762"/>
            <a:ext cx="463120" cy="46312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46B31753-075E-45E7-E0B4-072EC203D767}"/>
              </a:ext>
            </a:extLst>
          </p:cNvPr>
          <p:cNvSpPr/>
          <p:nvPr/>
        </p:nvSpPr>
        <p:spPr>
          <a:xfrm>
            <a:off x="3035101" y="7864425"/>
            <a:ext cx="537218" cy="574268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82" name="Freeform 179">
            <a:extLst>
              <a:ext uri="{FF2B5EF4-FFF2-40B4-BE49-F238E27FC236}">
                <a16:creationId xmlns:a16="http://schemas.microsoft.com/office/drawing/2014/main" id="{0D0DA8A8-0899-F130-07BC-C57C46F440D4}"/>
              </a:ext>
            </a:extLst>
          </p:cNvPr>
          <p:cNvSpPr>
            <a:spLocks noEditPoints="1"/>
          </p:cNvSpPr>
          <p:nvPr/>
        </p:nvSpPr>
        <p:spPr bwMode="auto">
          <a:xfrm>
            <a:off x="5565450" y="7611182"/>
            <a:ext cx="601988" cy="60431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83" name="Freeform 151">
            <a:extLst>
              <a:ext uri="{FF2B5EF4-FFF2-40B4-BE49-F238E27FC236}">
                <a16:creationId xmlns:a16="http://schemas.microsoft.com/office/drawing/2014/main" id="{77B7DE99-A17B-1B5B-DCD5-799B1BE65365}"/>
              </a:ext>
            </a:extLst>
          </p:cNvPr>
          <p:cNvSpPr>
            <a:spLocks noEditPoints="1"/>
          </p:cNvSpPr>
          <p:nvPr/>
        </p:nvSpPr>
        <p:spPr bwMode="auto">
          <a:xfrm>
            <a:off x="7393195" y="8705692"/>
            <a:ext cx="341552" cy="5808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4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 animBg="1"/>
          <p:bldP spid="11" grpId="0"/>
          <p:bldP spid="12" grpId="0"/>
          <p:bldP spid="13" grpId="0"/>
          <p:bldP spid="14" grpId="0" animBg="1"/>
          <p:bldP spid="15" grpId="0"/>
          <p:bldP spid="16" grpId="0"/>
          <p:bldP spid="17" grpId="0"/>
          <p:bldP spid="18" grpId="0" animBg="1"/>
          <p:bldP spid="19" grpId="0"/>
          <p:bldP spid="20" grpId="0"/>
          <p:bldP spid="21" grpId="0"/>
          <p:bldP spid="23" grpId="0" animBg="1"/>
          <p:bldP spid="27" grpId="0" animBg="1"/>
          <p:bldP spid="28" grpId="0" animBg="1"/>
          <p:bldP spid="29" grpId="0" animBg="1"/>
          <p:bldP spid="33" grpId="0" animBg="1"/>
          <p:bldP spid="37" grpId="0" animBg="1"/>
          <p:bldP spid="38" grpId="0" animBg="1"/>
          <p:bldP spid="42" grpId="0" animBg="1"/>
          <p:bldP spid="471" grpId="0"/>
          <p:bldP spid="472" grpId="0" animBg="1"/>
          <p:bldP spid="473" grpId="0" animBg="1"/>
          <p:bldP spid="474" grpId="0" animBg="1"/>
          <p:bldP spid="475" grpId="0" animBg="1"/>
          <p:bldP spid="476" grpId="0"/>
          <p:bldP spid="477" grpId="0"/>
          <p:bldP spid="478" grpId="0"/>
          <p:bldP spid="479" grpId="0"/>
          <p:bldP spid="480" grpId="0" animBg="1"/>
          <p:bldP spid="481" grpId="0" animBg="1"/>
          <p:bldP spid="482" grpId="0" animBg="1"/>
          <p:bldP spid="48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4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 animBg="1"/>
          <p:bldP spid="11" grpId="0"/>
          <p:bldP spid="12" grpId="0"/>
          <p:bldP spid="13" grpId="0"/>
          <p:bldP spid="14" grpId="0" animBg="1"/>
          <p:bldP spid="15" grpId="0"/>
          <p:bldP spid="16" grpId="0"/>
          <p:bldP spid="17" grpId="0"/>
          <p:bldP spid="18" grpId="0" animBg="1"/>
          <p:bldP spid="19" grpId="0"/>
          <p:bldP spid="20" grpId="0"/>
          <p:bldP spid="21" grpId="0"/>
          <p:bldP spid="23" grpId="0" animBg="1"/>
          <p:bldP spid="27" grpId="0" animBg="1"/>
          <p:bldP spid="28" grpId="0" animBg="1"/>
          <p:bldP spid="29" grpId="0" animBg="1"/>
          <p:bldP spid="33" grpId="0" animBg="1"/>
          <p:bldP spid="37" grpId="0" animBg="1"/>
          <p:bldP spid="38" grpId="0" animBg="1"/>
          <p:bldP spid="42" grpId="0" animBg="1"/>
          <p:bldP spid="471" grpId="0"/>
          <p:bldP spid="472" grpId="0" animBg="1"/>
          <p:bldP spid="473" grpId="0" animBg="1"/>
          <p:bldP spid="474" grpId="0" animBg="1"/>
          <p:bldP spid="475" grpId="0" animBg="1"/>
          <p:bldP spid="476" grpId="0"/>
          <p:bldP spid="477" grpId="0"/>
          <p:bldP spid="478" grpId="0"/>
          <p:bldP spid="479" grpId="0"/>
          <p:bldP spid="480" grpId="0" animBg="1"/>
          <p:bldP spid="481" grpId="0" animBg="1"/>
          <p:bldP spid="482" grpId="0" animBg="1"/>
          <p:bldP spid="48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!!Shape_1">
            <a:extLst>
              <a:ext uri="{FF2B5EF4-FFF2-40B4-BE49-F238E27FC236}">
                <a16:creationId xmlns:a16="http://schemas.microsoft.com/office/drawing/2014/main" id="{87A7C454-C6EF-085A-B3C6-79083DCF49A7}"/>
              </a:ext>
            </a:extLst>
          </p:cNvPr>
          <p:cNvSpPr/>
          <p:nvPr/>
        </p:nvSpPr>
        <p:spPr>
          <a:xfrm>
            <a:off x="3061446" y="3438647"/>
            <a:ext cx="6925234" cy="6925234"/>
          </a:xfrm>
          <a:prstGeom prst="arc">
            <a:avLst>
              <a:gd name="adj1" fmla="val 16200000"/>
              <a:gd name="adj2" fmla="val 15935811"/>
            </a:avLst>
          </a:prstGeom>
          <a:noFill/>
          <a:ln w="1016000" cap="rnd">
            <a:solidFill>
              <a:schemeClr val="accent2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!!Shape_1">
            <a:extLst>
              <a:ext uri="{FF2B5EF4-FFF2-40B4-BE49-F238E27FC236}">
                <a16:creationId xmlns:a16="http://schemas.microsoft.com/office/drawing/2014/main" id="{12745673-77B9-8EC0-827A-8065BFEA748F}"/>
              </a:ext>
            </a:extLst>
          </p:cNvPr>
          <p:cNvSpPr/>
          <p:nvPr/>
        </p:nvSpPr>
        <p:spPr>
          <a:xfrm>
            <a:off x="4190999" y="4568200"/>
            <a:ext cx="4666128" cy="4666128"/>
          </a:xfrm>
          <a:prstGeom prst="arc">
            <a:avLst>
              <a:gd name="adj1" fmla="val 16200000"/>
              <a:gd name="adj2" fmla="val 16174045"/>
            </a:avLst>
          </a:prstGeom>
          <a:noFill/>
          <a:ln w="1016000" cap="rnd">
            <a:solidFill>
              <a:schemeClr val="accent3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!!Shape_1">
            <a:extLst>
              <a:ext uri="{FF2B5EF4-FFF2-40B4-BE49-F238E27FC236}">
                <a16:creationId xmlns:a16="http://schemas.microsoft.com/office/drawing/2014/main" id="{95F2FD56-6AAA-5FF4-415B-A3F3238D7D60}"/>
              </a:ext>
            </a:extLst>
          </p:cNvPr>
          <p:cNvSpPr/>
          <p:nvPr/>
        </p:nvSpPr>
        <p:spPr>
          <a:xfrm>
            <a:off x="5326528" y="5703729"/>
            <a:ext cx="2395070" cy="2395070"/>
          </a:xfrm>
          <a:prstGeom prst="arc">
            <a:avLst>
              <a:gd name="adj1" fmla="val 16200000"/>
              <a:gd name="adj2" fmla="val 15739638"/>
            </a:avLst>
          </a:prstGeom>
          <a:noFill/>
          <a:ln w="1016000" cap="rnd">
            <a:solidFill>
              <a:schemeClr val="accent4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!!Shape_1">
            <a:extLst>
              <a:ext uri="{FF2B5EF4-FFF2-40B4-BE49-F238E27FC236}">
                <a16:creationId xmlns:a16="http://schemas.microsoft.com/office/drawing/2014/main" id="{0FC581FD-E0AD-C8F9-D26A-1F7611231BF5}"/>
              </a:ext>
            </a:extLst>
          </p:cNvPr>
          <p:cNvSpPr/>
          <p:nvPr/>
        </p:nvSpPr>
        <p:spPr>
          <a:xfrm>
            <a:off x="1930185" y="2307386"/>
            <a:ext cx="9187756" cy="9187756"/>
          </a:xfrm>
          <a:prstGeom prst="arc">
            <a:avLst>
              <a:gd name="adj1" fmla="val 16200000"/>
              <a:gd name="adj2" fmla="val 16012017"/>
            </a:avLst>
          </a:prstGeom>
          <a:noFill/>
          <a:ln w="1016000" cap="rnd">
            <a:solidFill>
              <a:schemeClr val="accent6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87FE45EA-85CD-71AA-2199-57711417BEFE}"/>
              </a:ext>
            </a:extLst>
          </p:cNvPr>
          <p:cNvSpPr/>
          <p:nvPr/>
        </p:nvSpPr>
        <p:spPr>
          <a:xfrm>
            <a:off x="6004112" y="178743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CF19FD9F-C9B9-B3DF-2CC7-B5C7F637CDEB}"/>
              </a:ext>
            </a:extLst>
          </p:cNvPr>
          <p:cNvSpPr txBox="1"/>
          <p:nvPr/>
        </p:nvSpPr>
        <p:spPr>
          <a:xfrm flipH="1">
            <a:off x="11937786" y="1799552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81482557-DF7B-04F3-8F4A-30935629FFEF}"/>
              </a:ext>
            </a:extLst>
          </p:cNvPr>
          <p:cNvSpPr txBox="1"/>
          <p:nvPr/>
        </p:nvSpPr>
        <p:spPr>
          <a:xfrm flipH="1">
            <a:off x="15933960" y="189188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Mở rộng thị trường mục tiêu, tăng độ phủ khách hàng và kênh phân phối trọng điểm.</a:t>
            </a: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D41D528F-16E2-3551-BD10-6E706F1E451A}"/>
              </a:ext>
            </a:extLst>
          </p:cNvPr>
          <p:cNvSpPr txBox="1"/>
          <p:nvPr/>
        </p:nvSpPr>
        <p:spPr>
          <a:xfrm flipH="1">
            <a:off x="13069050" y="195344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MARKET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EXPANSION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2CEEC96-8ABC-F32B-A0DA-0375EB80FAA7}"/>
              </a:ext>
            </a:extLst>
          </p:cNvPr>
          <p:cNvSpPr/>
          <p:nvPr/>
        </p:nvSpPr>
        <p:spPr>
          <a:xfrm>
            <a:off x="6004112" y="2918694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64305A3F-5AC2-FFB1-3FA8-711AC8EF79A0}"/>
              </a:ext>
            </a:extLst>
          </p:cNvPr>
          <p:cNvSpPr txBox="1"/>
          <p:nvPr/>
        </p:nvSpPr>
        <p:spPr>
          <a:xfrm flipH="1">
            <a:off x="11937786" y="2930816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02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4" name="Textbox 200">
            <a:extLst>
              <a:ext uri="{FF2B5EF4-FFF2-40B4-BE49-F238E27FC236}">
                <a16:creationId xmlns:a16="http://schemas.microsoft.com/office/drawing/2014/main" id="{306D331C-2BAD-AB3E-20BC-D69E1C01B5C9}"/>
              </a:ext>
            </a:extLst>
          </p:cNvPr>
          <p:cNvSpPr txBox="1"/>
          <p:nvPr/>
        </p:nvSpPr>
        <p:spPr>
          <a:xfrm flipH="1">
            <a:off x="15933960" y="3023149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Tối ưu quy trình vận hành, cải thiện hiệu suất và giảm chi phí nội bộ.</a:t>
            </a:r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881D4071-4BD2-4F20-3010-07D62DF72317}"/>
              </a:ext>
            </a:extLst>
          </p:cNvPr>
          <p:cNvSpPr txBox="1"/>
          <p:nvPr/>
        </p:nvSpPr>
        <p:spPr>
          <a:xfrm flipH="1">
            <a:off x="13069050" y="3084704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OPERATIONAL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EXCELLENCE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4176AB8-6F10-066E-640E-8B0CA0D9CE39}"/>
              </a:ext>
            </a:extLst>
          </p:cNvPr>
          <p:cNvSpPr/>
          <p:nvPr/>
        </p:nvSpPr>
        <p:spPr>
          <a:xfrm>
            <a:off x="6004112" y="4050195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26124940-FAF2-7D44-79DD-85AF99A6BCE1}"/>
              </a:ext>
            </a:extLst>
          </p:cNvPr>
          <p:cNvSpPr txBox="1"/>
          <p:nvPr/>
        </p:nvSpPr>
        <p:spPr>
          <a:xfrm flipH="1">
            <a:off x="11937786" y="4062317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03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7A05B473-A527-947E-E5E4-4DE53DC1DC2E}"/>
              </a:ext>
            </a:extLst>
          </p:cNvPr>
          <p:cNvSpPr txBox="1"/>
          <p:nvPr/>
        </p:nvSpPr>
        <p:spPr>
          <a:xfrm flipH="1">
            <a:off x="15933960" y="4154650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Phát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triển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sản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phẩm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cải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tiến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tính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năng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và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rút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ngắn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thời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gian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mắt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vi-VN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9" name="Textbox 200">
            <a:extLst>
              <a:ext uri="{FF2B5EF4-FFF2-40B4-BE49-F238E27FC236}">
                <a16:creationId xmlns:a16="http://schemas.microsoft.com/office/drawing/2014/main" id="{2F549718-D55A-66E3-73C1-FA8752DCA580}"/>
              </a:ext>
            </a:extLst>
          </p:cNvPr>
          <p:cNvSpPr txBox="1"/>
          <p:nvPr/>
        </p:nvSpPr>
        <p:spPr>
          <a:xfrm flipH="1">
            <a:off x="13069050" y="4216205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PRODUCT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INNOVATION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324F8A15-B7CC-9E64-6AB6-BBF00654685E}"/>
              </a:ext>
            </a:extLst>
          </p:cNvPr>
          <p:cNvSpPr/>
          <p:nvPr/>
        </p:nvSpPr>
        <p:spPr>
          <a:xfrm>
            <a:off x="6010380" y="516086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200">
            <a:extLst>
              <a:ext uri="{FF2B5EF4-FFF2-40B4-BE49-F238E27FC236}">
                <a16:creationId xmlns:a16="http://schemas.microsoft.com/office/drawing/2014/main" id="{CA6AC569-59E7-DEF8-E77F-3763719CD93C}"/>
              </a:ext>
            </a:extLst>
          </p:cNvPr>
          <p:cNvSpPr txBox="1"/>
          <p:nvPr/>
        </p:nvSpPr>
        <p:spPr>
          <a:xfrm flipH="1">
            <a:off x="11937786" y="5172985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04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2" name="Textbox 200">
            <a:extLst>
              <a:ext uri="{FF2B5EF4-FFF2-40B4-BE49-F238E27FC236}">
                <a16:creationId xmlns:a16="http://schemas.microsoft.com/office/drawing/2014/main" id="{5D6FB886-35B3-4EB8-1132-09D1393C30A9}"/>
              </a:ext>
            </a:extLst>
          </p:cNvPr>
          <p:cNvSpPr txBox="1"/>
          <p:nvPr/>
        </p:nvSpPr>
        <p:spPr>
          <a:xfrm flipH="1">
            <a:off x="15933960" y="526531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Nâng cao năng lực đội ngũ, đào tạo kỹ năng và xây dựng lực lượng kế thừa.</a:t>
            </a:r>
          </a:p>
        </p:txBody>
      </p:sp>
      <p:sp>
        <p:nvSpPr>
          <p:cNvPr id="63" name="Textbox 200">
            <a:extLst>
              <a:ext uri="{FF2B5EF4-FFF2-40B4-BE49-F238E27FC236}">
                <a16:creationId xmlns:a16="http://schemas.microsoft.com/office/drawing/2014/main" id="{AAB6465C-794A-9030-58CC-FDB21ABD3D86}"/>
              </a:ext>
            </a:extLst>
          </p:cNvPr>
          <p:cNvSpPr txBox="1"/>
          <p:nvPr/>
        </p:nvSpPr>
        <p:spPr>
          <a:xfrm flipH="1">
            <a:off x="13069050" y="532687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TALENT DEVELOPMENT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8AC9FC9-8A4D-A05D-0CBA-583AAED3551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160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65" name="!!Shape_1">
            <a:extLst>
              <a:ext uri="{FF2B5EF4-FFF2-40B4-BE49-F238E27FC236}">
                <a16:creationId xmlns:a16="http://schemas.microsoft.com/office/drawing/2014/main" id="{C3FA2694-C72B-693E-5ADE-CD1EC8E4E972}"/>
              </a:ext>
            </a:extLst>
          </p:cNvPr>
          <p:cNvSpPr/>
          <p:nvPr/>
        </p:nvSpPr>
        <p:spPr>
          <a:xfrm>
            <a:off x="3061448" y="3438647"/>
            <a:ext cx="6925234" cy="6925234"/>
          </a:xfrm>
          <a:prstGeom prst="arc">
            <a:avLst>
              <a:gd name="adj1" fmla="val 16200000"/>
              <a:gd name="adj2" fmla="val 9498987"/>
            </a:avLst>
          </a:prstGeom>
          <a:noFill/>
          <a:ln w="1016000" cap="rnd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74A51A-688E-DA93-6F65-D1439E966AD6}"/>
              </a:ext>
            </a:extLst>
          </p:cNvPr>
          <p:cNvGrpSpPr/>
          <p:nvPr/>
        </p:nvGrpSpPr>
        <p:grpSpPr>
          <a:xfrm>
            <a:off x="6004112" y="2918694"/>
            <a:ext cx="1039906" cy="1039906"/>
            <a:chOff x="9966512" y="2792507"/>
            <a:chExt cx="1039906" cy="1039906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FC4A8F1-A186-4301-2B26-B9A017DCC136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26852D-5C2F-080A-7EAA-69D3DDC7D2E1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245BA361-BC66-D6BB-FFC8-3A349A21D3DC}"/>
              </a:ext>
            </a:extLst>
          </p:cNvPr>
          <p:cNvSpPr/>
          <p:nvPr/>
        </p:nvSpPr>
        <p:spPr>
          <a:xfrm>
            <a:off x="2783757" y="7631606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!!Shape_1">
            <a:extLst>
              <a:ext uri="{FF2B5EF4-FFF2-40B4-BE49-F238E27FC236}">
                <a16:creationId xmlns:a16="http://schemas.microsoft.com/office/drawing/2014/main" id="{4D5123CF-F203-39F6-F476-5AE8272759D8}"/>
              </a:ext>
            </a:extLst>
          </p:cNvPr>
          <p:cNvSpPr/>
          <p:nvPr/>
        </p:nvSpPr>
        <p:spPr>
          <a:xfrm>
            <a:off x="4191001" y="4568200"/>
            <a:ext cx="4666128" cy="4666128"/>
          </a:xfrm>
          <a:prstGeom prst="arc">
            <a:avLst>
              <a:gd name="adj1" fmla="val 16200000"/>
              <a:gd name="adj2" fmla="val 3801657"/>
            </a:avLst>
          </a:prstGeom>
          <a:noFill/>
          <a:ln w="1016000" cap="rnd"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15B7A4-0F7C-3D46-67AD-9AE121DB71E1}"/>
              </a:ext>
            </a:extLst>
          </p:cNvPr>
          <p:cNvSpPr/>
          <p:nvPr/>
        </p:nvSpPr>
        <p:spPr>
          <a:xfrm>
            <a:off x="7044018" y="8476154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DD7C6CB-AD59-BF26-152C-A1EB67A31ED3}"/>
              </a:ext>
            </a:extLst>
          </p:cNvPr>
          <p:cNvGrpSpPr/>
          <p:nvPr/>
        </p:nvGrpSpPr>
        <p:grpSpPr>
          <a:xfrm>
            <a:off x="6004112" y="4048247"/>
            <a:ext cx="1039906" cy="1039906"/>
            <a:chOff x="9966512" y="2792507"/>
            <a:chExt cx="1039906" cy="1039906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653A4E7D-E54D-BE3F-2465-36142D0D2234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DF402EF-6113-3B39-7CB8-1B3F18C77E85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5" name="!!Shape_1">
            <a:extLst>
              <a:ext uri="{FF2B5EF4-FFF2-40B4-BE49-F238E27FC236}">
                <a16:creationId xmlns:a16="http://schemas.microsoft.com/office/drawing/2014/main" id="{E7CE85FE-8EFA-7E26-D16F-AAEF1F31388E}"/>
              </a:ext>
            </a:extLst>
          </p:cNvPr>
          <p:cNvSpPr/>
          <p:nvPr/>
        </p:nvSpPr>
        <p:spPr>
          <a:xfrm>
            <a:off x="5326530" y="5703729"/>
            <a:ext cx="2395070" cy="2395070"/>
          </a:xfrm>
          <a:prstGeom prst="arc">
            <a:avLst>
              <a:gd name="adj1" fmla="val 16200000"/>
              <a:gd name="adj2" fmla="val 7379306"/>
            </a:avLst>
          </a:prstGeom>
          <a:noFill/>
          <a:ln w="1016000" cap="rnd"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4F591FE-72E2-5F12-34B1-11D85B1E0030}"/>
              </a:ext>
            </a:extLst>
          </p:cNvPr>
          <p:cNvGrpSpPr/>
          <p:nvPr/>
        </p:nvGrpSpPr>
        <p:grpSpPr>
          <a:xfrm>
            <a:off x="6004112" y="5166456"/>
            <a:ext cx="1039906" cy="1039906"/>
            <a:chOff x="9966512" y="2792507"/>
            <a:chExt cx="1039906" cy="1039906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D6940B5A-8190-4965-7977-806651DD4C40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A56B1D3-4660-BB1C-6199-B5EE16705BA5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9" name="Oval 78">
            <a:extLst>
              <a:ext uri="{FF2B5EF4-FFF2-40B4-BE49-F238E27FC236}">
                <a16:creationId xmlns:a16="http://schemas.microsoft.com/office/drawing/2014/main" id="{75C17F9C-6C21-814F-7B12-F2A867FFE03B}"/>
              </a:ext>
            </a:extLst>
          </p:cNvPr>
          <p:cNvSpPr/>
          <p:nvPr/>
        </p:nvSpPr>
        <p:spPr>
          <a:xfrm>
            <a:off x="5346491" y="7393385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!!Shape_1">
            <a:extLst>
              <a:ext uri="{FF2B5EF4-FFF2-40B4-BE49-F238E27FC236}">
                <a16:creationId xmlns:a16="http://schemas.microsoft.com/office/drawing/2014/main" id="{10C73F12-0960-30DA-3884-F86887B0488F}"/>
              </a:ext>
            </a:extLst>
          </p:cNvPr>
          <p:cNvSpPr/>
          <p:nvPr/>
        </p:nvSpPr>
        <p:spPr>
          <a:xfrm>
            <a:off x="1930187" y="2307386"/>
            <a:ext cx="9187756" cy="9187756"/>
          </a:xfrm>
          <a:prstGeom prst="arc">
            <a:avLst>
              <a:gd name="adj1" fmla="val 16200000"/>
              <a:gd name="adj2" fmla="val 12756343"/>
            </a:avLst>
          </a:prstGeom>
          <a:noFill/>
          <a:ln w="1016000" cap="rnd"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B13E9C3-87B3-0D02-700B-A86E50DA9B3B}"/>
              </a:ext>
            </a:extLst>
          </p:cNvPr>
          <p:cNvGrpSpPr/>
          <p:nvPr/>
        </p:nvGrpSpPr>
        <p:grpSpPr>
          <a:xfrm>
            <a:off x="6004112" y="1787433"/>
            <a:ext cx="1039906" cy="1039906"/>
            <a:chOff x="9966512" y="2792507"/>
            <a:chExt cx="1039906" cy="1039906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EAC98B1-A2B0-6A8D-1CE2-3BD5A8263337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21D35B41-9034-E860-5652-35A4E3AE2BD1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BDFDB8D5-63CF-6423-41FB-1B84180D7796}"/>
              </a:ext>
            </a:extLst>
          </p:cNvPr>
          <p:cNvSpPr/>
          <p:nvPr/>
        </p:nvSpPr>
        <p:spPr>
          <a:xfrm>
            <a:off x="2151955" y="3910369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!!SubTitle">
            <a:extLst>
              <a:ext uri="{FF2B5EF4-FFF2-40B4-BE49-F238E27FC236}">
                <a16:creationId xmlns:a16="http://schemas.microsoft.com/office/drawing/2014/main" id="{8595150A-2E96-13F8-91B2-47FAABEF3167}"/>
              </a:ext>
            </a:extLst>
          </p:cNvPr>
          <p:cNvSpPr txBox="1"/>
          <p:nvPr/>
        </p:nvSpPr>
        <p:spPr>
          <a:xfrm>
            <a:off x="17541818" y="11692733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6" name="!!MainTitle1">
            <a:extLst>
              <a:ext uri="{FF2B5EF4-FFF2-40B4-BE49-F238E27FC236}">
                <a16:creationId xmlns:a16="http://schemas.microsoft.com/office/drawing/2014/main" id="{26DD8368-8EAF-5F5A-D2F1-88779B8037C7}"/>
              </a:ext>
            </a:extLst>
          </p:cNvPr>
          <p:cNvSpPr txBox="1"/>
          <p:nvPr/>
        </p:nvSpPr>
        <p:spPr>
          <a:xfrm>
            <a:off x="16110081" y="9221841"/>
            <a:ext cx="6456126" cy="23698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 Project</a:t>
            </a:r>
          </a:p>
          <a:p>
            <a:pPr lvl="0" algn="r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7B4FCFD-6C6A-C099-A6C6-E6C51D5ACC47}"/>
              </a:ext>
            </a:extLst>
          </p:cNvPr>
          <p:cNvSpPr txBox="1"/>
          <p:nvPr/>
        </p:nvSpPr>
        <p:spPr>
          <a:xfrm rot="10800000" flipV="1">
            <a:off x="12273430" y="9515787"/>
            <a:ext cx="3125237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sz="2400" dirty="0">
                <a:solidFill>
                  <a:schemeClr val="tx2"/>
                </a:solidFill>
              </a:rPr>
              <a:t>Phản ánh mức độ hoàn thành các nhiệm vụ cốt lõi và hiệu quả thực thi chiến lược doanh nghiệp.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C0724B6-0321-199E-D5BE-3E8F1A910339}"/>
              </a:ext>
            </a:extLst>
          </p:cNvPr>
          <p:cNvSpPr/>
          <p:nvPr/>
        </p:nvSpPr>
        <p:spPr>
          <a:xfrm>
            <a:off x="21278543" y="8757886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613D3DC1-AB41-35D4-C0A4-92E973CB4002}"/>
              </a:ext>
            </a:extLst>
          </p:cNvPr>
          <p:cNvSpPr/>
          <p:nvPr/>
        </p:nvSpPr>
        <p:spPr>
          <a:xfrm>
            <a:off x="20814868" y="8757886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5EFB988-43F6-5F7D-559D-EA78E612C7FA}"/>
              </a:ext>
            </a:extLst>
          </p:cNvPr>
          <p:cNvSpPr/>
          <p:nvPr/>
        </p:nvSpPr>
        <p:spPr>
          <a:xfrm>
            <a:off x="21742218" y="8757886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7792E3D-ADC8-45B9-4898-177899050870}"/>
              </a:ext>
            </a:extLst>
          </p:cNvPr>
          <p:cNvSpPr/>
          <p:nvPr/>
        </p:nvSpPr>
        <p:spPr>
          <a:xfrm>
            <a:off x="22205894" y="8757886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Textbox 200">
            <a:extLst>
              <a:ext uri="{FF2B5EF4-FFF2-40B4-BE49-F238E27FC236}">
                <a16:creationId xmlns:a16="http://schemas.microsoft.com/office/drawing/2014/main" id="{F93D2709-9D33-DE15-0916-C20E158AAA04}"/>
              </a:ext>
            </a:extLst>
          </p:cNvPr>
          <p:cNvSpPr txBox="1"/>
          <p:nvPr/>
        </p:nvSpPr>
        <p:spPr>
          <a:xfrm flipH="1">
            <a:off x="2754728" y="3124882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88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3" name="Textbox 200">
            <a:extLst>
              <a:ext uri="{FF2B5EF4-FFF2-40B4-BE49-F238E27FC236}">
                <a16:creationId xmlns:a16="http://schemas.microsoft.com/office/drawing/2014/main" id="{0321FD7F-926F-98F7-9F4B-9AD6F1B8797E}"/>
              </a:ext>
            </a:extLst>
          </p:cNvPr>
          <p:cNvSpPr txBox="1"/>
          <p:nvPr/>
        </p:nvSpPr>
        <p:spPr>
          <a:xfrm flipH="1">
            <a:off x="2475112" y="6721565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68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4" name="Textbox 200">
            <a:extLst>
              <a:ext uri="{FF2B5EF4-FFF2-40B4-BE49-F238E27FC236}">
                <a16:creationId xmlns:a16="http://schemas.microsoft.com/office/drawing/2014/main" id="{08288F6C-E94C-416C-9AE8-AF6BF301BB23}"/>
              </a:ext>
            </a:extLst>
          </p:cNvPr>
          <p:cNvSpPr txBox="1"/>
          <p:nvPr/>
        </p:nvSpPr>
        <p:spPr>
          <a:xfrm flipH="1">
            <a:off x="5823983" y="8778630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36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5" name="Textbox 200">
            <a:extLst>
              <a:ext uri="{FF2B5EF4-FFF2-40B4-BE49-F238E27FC236}">
                <a16:creationId xmlns:a16="http://schemas.microsoft.com/office/drawing/2014/main" id="{92DFF812-E6FD-0CE9-4F44-BBC10B84C86B}"/>
              </a:ext>
            </a:extLst>
          </p:cNvPr>
          <p:cNvSpPr txBox="1"/>
          <p:nvPr/>
        </p:nvSpPr>
        <p:spPr>
          <a:xfrm flipH="1">
            <a:off x="4740593" y="6593876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55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AFC572B8-DA12-83EC-50C4-B0AB9D8F0DE6}"/>
              </a:ext>
            </a:extLst>
          </p:cNvPr>
          <p:cNvSpPr/>
          <p:nvPr/>
        </p:nvSpPr>
        <p:spPr>
          <a:xfrm>
            <a:off x="2440348" y="4198762"/>
            <a:ext cx="463120" cy="46312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740F7C2B-B4AA-756D-4258-33A8D33FABA6}"/>
              </a:ext>
            </a:extLst>
          </p:cNvPr>
          <p:cNvSpPr/>
          <p:nvPr/>
        </p:nvSpPr>
        <p:spPr>
          <a:xfrm>
            <a:off x="3035101" y="7864425"/>
            <a:ext cx="537218" cy="574268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179">
            <a:extLst>
              <a:ext uri="{FF2B5EF4-FFF2-40B4-BE49-F238E27FC236}">
                <a16:creationId xmlns:a16="http://schemas.microsoft.com/office/drawing/2014/main" id="{03CA68A3-096F-E4B4-5AF3-CDF103A470BF}"/>
              </a:ext>
            </a:extLst>
          </p:cNvPr>
          <p:cNvSpPr>
            <a:spLocks noEditPoints="1"/>
          </p:cNvSpPr>
          <p:nvPr/>
        </p:nvSpPr>
        <p:spPr bwMode="auto">
          <a:xfrm>
            <a:off x="5565450" y="7611182"/>
            <a:ext cx="601988" cy="60431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51">
            <a:extLst>
              <a:ext uri="{FF2B5EF4-FFF2-40B4-BE49-F238E27FC236}">
                <a16:creationId xmlns:a16="http://schemas.microsoft.com/office/drawing/2014/main" id="{A18DEAEC-5DF2-15DC-58FD-2D8137899052}"/>
              </a:ext>
            </a:extLst>
          </p:cNvPr>
          <p:cNvSpPr>
            <a:spLocks noEditPoints="1"/>
          </p:cNvSpPr>
          <p:nvPr/>
        </p:nvSpPr>
        <p:spPr bwMode="auto">
          <a:xfrm>
            <a:off x="7393195" y="8705692"/>
            <a:ext cx="341552" cy="5808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checker/>
      </p:transition>
    </mc:Choice>
    <mc:Fallback xmlns="">
      <p:transition spd="slow" advClick="0" advTm="30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 animBg="1"/>
          <p:bldP spid="53" grpId="0"/>
          <p:bldP spid="54" grpId="0"/>
          <p:bldP spid="55" grpId="0"/>
          <p:bldP spid="56" grpId="0" animBg="1"/>
          <p:bldP spid="57" grpId="0"/>
          <p:bldP spid="58" grpId="0"/>
          <p:bldP spid="59" grpId="0"/>
          <p:bldP spid="60" grpId="0" animBg="1"/>
          <p:bldP spid="61" grpId="0"/>
          <p:bldP spid="62" grpId="0"/>
          <p:bldP spid="63" grpId="0"/>
          <p:bldP spid="65" grpId="0" animBg="1"/>
          <p:bldP spid="69" grpId="0" animBg="1"/>
          <p:bldP spid="70" grpId="0" animBg="1"/>
          <p:bldP spid="71" grpId="0" animBg="1"/>
          <p:bldP spid="75" grpId="0" animBg="1"/>
          <p:bldP spid="79" grpId="0" animBg="1"/>
          <p:bldP spid="80" grpId="0" animBg="1"/>
          <p:bldP spid="84" grpId="0" animBg="1"/>
          <p:bldP spid="87" grpId="0"/>
          <p:bldP spid="88" grpId="0" animBg="1"/>
          <p:bldP spid="89" grpId="0" animBg="1"/>
          <p:bldP spid="90" grpId="0" animBg="1"/>
          <p:bldP spid="91" grpId="0" animBg="1"/>
          <p:bldP spid="92" grpId="0"/>
          <p:bldP spid="93" grpId="0"/>
          <p:bldP spid="94" grpId="0"/>
          <p:bldP spid="95" grpId="0"/>
          <p:bldP spid="96" grpId="0" animBg="1"/>
          <p:bldP spid="97" grpId="0" animBg="1"/>
          <p:bldP spid="98" grpId="0" animBg="1"/>
          <p:bldP spid="9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 animBg="1"/>
          <p:bldP spid="53" grpId="0"/>
          <p:bldP spid="54" grpId="0"/>
          <p:bldP spid="55" grpId="0"/>
          <p:bldP spid="56" grpId="0" animBg="1"/>
          <p:bldP spid="57" grpId="0"/>
          <p:bldP spid="58" grpId="0"/>
          <p:bldP spid="59" grpId="0"/>
          <p:bldP spid="60" grpId="0" animBg="1"/>
          <p:bldP spid="61" grpId="0"/>
          <p:bldP spid="62" grpId="0"/>
          <p:bldP spid="63" grpId="0"/>
          <p:bldP spid="65" grpId="0" animBg="1"/>
          <p:bldP spid="69" grpId="0" animBg="1"/>
          <p:bldP spid="70" grpId="0" animBg="1"/>
          <p:bldP spid="71" grpId="0" animBg="1"/>
          <p:bldP spid="75" grpId="0" animBg="1"/>
          <p:bldP spid="79" grpId="0" animBg="1"/>
          <p:bldP spid="80" grpId="0" animBg="1"/>
          <p:bldP spid="84" grpId="0" animBg="1"/>
          <p:bldP spid="87" grpId="0"/>
          <p:bldP spid="88" grpId="0" animBg="1"/>
          <p:bldP spid="89" grpId="0" animBg="1"/>
          <p:bldP spid="90" grpId="0" animBg="1"/>
          <p:bldP spid="91" grpId="0" animBg="1"/>
          <p:bldP spid="92" grpId="0"/>
          <p:bldP spid="93" grpId="0"/>
          <p:bldP spid="94" grpId="0"/>
          <p:bldP spid="95" grpId="0"/>
          <p:bldP spid="96" grpId="0" animBg="1"/>
          <p:bldP spid="97" grpId="0" animBg="1"/>
          <p:bldP spid="98" grpId="0" animBg="1"/>
          <p:bldP spid="99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!!Shape_1">
            <a:extLst>
              <a:ext uri="{FF2B5EF4-FFF2-40B4-BE49-F238E27FC236}">
                <a16:creationId xmlns:a16="http://schemas.microsoft.com/office/drawing/2014/main" id="{9544F1FC-642A-FE8C-892B-9B5A0272DFCC}"/>
              </a:ext>
            </a:extLst>
          </p:cNvPr>
          <p:cNvSpPr/>
          <p:nvPr/>
        </p:nvSpPr>
        <p:spPr>
          <a:xfrm>
            <a:off x="3061446" y="3438647"/>
            <a:ext cx="6925234" cy="6925234"/>
          </a:xfrm>
          <a:prstGeom prst="arc">
            <a:avLst>
              <a:gd name="adj1" fmla="val 16200000"/>
              <a:gd name="adj2" fmla="val 15935811"/>
            </a:avLst>
          </a:prstGeom>
          <a:noFill/>
          <a:ln w="1016000" cap="rnd">
            <a:solidFill>
              <a:schemeClr val="accent2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!!Shape_1">
            <a:extLst>
              <a:ext uri="{FF2B5EF4-FFF2-40B4-BE49-F238E27FC236}">
                <a16:creationId xmlns:a16="http://schemas.microsoft.com/office/drawing/2014/main" id="{994CD15A-95A7-270B-37FF-E691ABE5A801}"/>
              </a:ext>
            </a:extLst>
          </p:cNvPr>
          <p:cNvSpPr/>
          <p:nvPr/>
        </p:nvSpPr>
        <p:spPr>
          <a:xfrm>
            <a:off x="4190999" y="4568200"/>
            <a:ext cx="4666128" cy="4666128"/>
          </a:xfrm>
          <a:prstGeom prst="arc">
            <a:avLst>
              <a:gd name="adj1" fmla="val 16200000"/>
              <a:gd name="adj2" fmla="val 16174045"/>
            </a:avLst>
          </a:prstGeom>
          <a:noFill/>
          <a:ln w="1016000" cap="rnd">
            <a:solidFill>
              <a:schemeClr val="accent3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!!Shape_1">
            <a:extLst>
              <a:ext uri="{FF2B5EF4-FFF2-40B4-BE49-F238E27FC236}">
                <a16:creationId xmlns:a16="http://schemas.microsoft.com/office/drawing/2014/main" id="{750CA4E4-BE53-2C24-2E77-302673DF99DA}"/>
              </a:ext>
            </a:extLst>
          </p:cNvPr>
          <p:cNvSpPr/>
          <p:nvPr/>
        </p:nvSpPr>
        <p:spPr>
          <a:xfrm>
            <a:off x="5326528" y="5703729"/>
            <a:ext cx="2395070" cy="2395070"/>
          </a:xfrm>
          <a:prstGeom prst="arc">
            <a:avLst>
              <a:gd name="adj1" fmla="val 16200000"/>
              <a:gd name="adj2" fmla="val 15739638"/>
            </a:avLst>
          </a:prstGeom>
          <a:noFill/>
          <a:ln w="1016000" cap="rnd">
            <a:solidFill>
              <a:schemeClr val="accent4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!!Shape_1">
            <a:extLst>
              <a:ext uri="{FF2B5EF4-FFF2-40B4-BE49-F238E27FC236}">
                <a16:creationId xmlns:a16="http://schemas.microsoft.com/office/drawing/2014/main" id="{2A297A9D-3965-6327-ABCB-B1B60F927C6F}"/>
              </a:ext>
            </a:extLst>
          </p:cNvPr>
          <p:cNvSpPr/>
          <p:nvPr/>
        </p:nvSpPr>
        <p:spPr>
          <a:xfrm>
            <a:off x="1930185" y="2307386"/>
            <a:ext cx="9187756" cy="9187756"/>
          </a:xfrm>
          <a:prstGeom prst="arc">
            <a:avLst>
              <a:gd name="adj1" fmla="val 16200000"/>
              <a:gd name="adj2" fmla="val 16012017"/>
            </a:avLst>
          </a:prstGeom>
          <a:noFill/>
          <a:ln w="1016000" cap="rnd">
            <a:solidFill>
              <a:schemeClr val="accent6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ctangle: Rounded Corners 276">
            <a:extLst>
              <a:ext uri="{FF2B5EF4-FFF2-40B4-BE49-F238E27FC236}">
                <a16:creationId xmlns:a16="http://schemas.microsoft.com/office/drawing/2014/main" id="{12C9FD78-9DDF-0EE6-2C6F-10C058F00CD7}"/>
              </a:ext>
            </a:extLst>
          </p:cNvPr>
          <p:cNvSpPr/>
          <p:nvPr/>
        </p:nvSpPr>
        <p:spPr>
          <a:xfrm>
            <a:off x="6004112" y="178743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00">
            <a:extLst>
              <a:ext uri="{FF2B5EF4-FFF2-40B4-BE49-F238E27FC236}">
                <a16:creationId xmlns:a16="http://schemas.microsoft.com/office/drawing/2014/main" id="{5CCB0F85-AE92-0923-625B-7AFCC5DB4B68}"/>
              </a:ext>
            </a:extLst>
          </p:cNvPr>
          <p:cNvSpPr txBox="1"/>
          <p:nvPr/>
        </p:nvSpPr>
        <p:spPr>
          <a:xfrm flipH="1">
            <a:off x="11937786" y="1799552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79" name="Textbox 200">
            <a:extLst>
              <a:ext uri="{FF2B5EF4-FFF2-40B4-BE49-F238E27FC236}">
                <a16:creationId xmlns:a16="http://schemas.microsoft.com/office/drawing/2014/main" id="{C3960357-F607-F32F-F80F-B490C26782C2}"/>
              </a:ext>
            </a:extLst>
          </p:cNvPr>
          <p:cNvSpPr txBox="1"/>
          <p:nvPr/>
        </p:nvSpPr>
        <p:spPr>
          <a:xfrm flipH="1">
            <a:off x="15933960" y="189188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Mở rộng thị trường mục tiêu, tăng độ phủ khách hàng và kênh phân phối trọng điểm.</a:t>
            </a:r>
          </a:p>
        </p:txBody>
      </p:sp>
      <p:sp>
        <p:nvSpPr>
          <p:cNvPr id="280" name="Textbox 200">
            <a:extLst>
              <a:ext uri="{FF2B5EF4-FFF2-40B4-BE49-F238E27FC236}">
                <a16:creationId xmlns:a16="http://schemas.microsoft.com/office/drawing/2014/main" id="{D732DF2D-4539-7D43-267E-570F21BDC38F}"/>
              </a:ext>
            </a:extLst>
          </p:cNvPr>
          <p:cNvSpPr txBox="1"/>
          <p:nvPr/>
        </p:nvSpPr>
        <p:spPr>
          <a:xfrm flipH="1">
            <a:off x="13069050" y="195344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MARKET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EXPANSION</a:t>
            </a:r>
          </a:p>
        </p:txBody>
      </p:sp>
      <p:sp>
        <p:nvSpPr>
          <p:cNvPr id="281" name="Rectangle: Rounded Corners 280">
            <a:extLst>
              <a:ext uri="{FF2B5EF4-FFF2-40B4-BE49-F238E27FC236}">
                <a16:creationId xmlns:a16="http://schemas.microsoft.com/office/drawing/2014/main" id="{39EF38A1-E9E6-CB8A-8A2D-1E5EDA935FA6}"/>
              </a:ext>
            </a:extLst>
          </p:cNvPr>
          <p:cNvSpPr/>
          <p:nvPr/>
        </p:nvSpPr>
        <p:spPr>
          <a:xfrm>
            <a:off x="6004112" y="2918694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00">
            <a:extLst>
              <a:ext uri="{FF2B5EF4-FFF2-40B4-BE49-F238E27FC236}">
                <a16:creationId xmlns:a16="http://schemas.microsoft.com/office/drawing/2014/main" id="{93F419EB-1166-D62C-571A-B6172F69029B}"/>
              </a:ext>
            </a:extLst>
          </p:cNvPr>
          <p:cNvSpPr txBox="1"/>
          <p:nvPr/>
        </p:nvSpPr>
        <p:spPr>
          <a:xfrm flipH="1">
            <a:off x="11937786" y="2930816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02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3" name="Textbox 200">
            <a:extLst>
              <a:ext uri="{FF2B5EF4-FFF2-40B4-BE49-F238E27FC236}">
                <a16:creationId xmlns:a16="http://schemas.microsoft.com/office/drawing/2014/main" id="{BC762A1C-33EE-976D-8BCF-B131B09B0528}"/>
              </a:ext>
            </a:extLst>
          </p:cNvPr>
          <p:cNvSpPr txBox="1"/>
          <p:nvPr/>
        </p:nvSpPr>
        <p:spPr>
          <a:xfrm flipH="1">
            <a:off x="15933960" y="3023149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Tối ưu quy trình vận hành, cải thiện hiệu suất và giảm chi phí nội bộ.</a:t>
            </a:r>
          </a:p>
        </p:txBody>
      </p:sp>
      <p:sp>
        <p:nvSpPr>
          <p:cNvPr id="284" name="Textbox 200">
            <a:extLst>
              <a:ext uri="{FF2B5EF4-FFF2-40B4-BE49-F238E27FC236}">
                <a16:creationId xmlns:a16="http://schemas.microsoft.com/office/drawing/2014/main" id="{72F4380E-1609-0EF6-875F-20B24F330E79}"/>
              </a:ext>
            </a:extLst>
          </p:cNvPr>
          <p:cNvSpPr txBox="1"/>
          <p:nvPr/>
        </p:nvSpPr>
        <p:spPr>
          <a:xfrm flipH="1">
            <a:off x="13069050" y="3084704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OPERATIONAL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EXCELLENCE</a:t>
            </a:r>
          </a:p>
        </p:txBody>
      </p:sp>
      <p:sp>
        <p:nvSpPr>
          <p:cNvPr id="285" name="Rectangle: Rounded Corners 284">
            <a:extLst>
              <a:ext uri="{FF2B5EF4-FFF2-40B4-BE49-F238E27FC236}">
                <a16:creationId xmlns:a16="http://schemas.microsoft.com/office/drawing/2014/main" id="{1912875D-1745-70CE-F4BA-B37CAC86FDE0}"/>
              </a:ext>
            </a:extLst>
          </p:cNvPr>
          <p:cNvSpPr/>
          <p:nvPr/>
        </p:nvSpPr>
        <p:spPr>
          <a:xfrm>
            <a:off x="6004112" y="4050195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Textbox 200">
            <a:extLst>
              <a:ext uri="{FF2B5EF4-FFF2-40B4-BE49-F238E27FC236}">
                <a16:creationId xmlns:a16="http://schemas.microsoft.com/office/drawing/2014/main" id="{F51280BD-AFF2-D5C6-7665-254B5F22754F}"/>
              </a:ext>
            </a:extLst>
          </p:cNvPr>
          <p:cNvSpPr txBox="1"/>
          <p:nvPr/>
        </p:nvSpPr>
        <p:spPr>
          <a:xfrm flipH="1">
            <a:off x="11937786" y="4062317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03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7" name="Textbox 200">
            <a:extLst>
              <a:ext uri="{FF2B5EF4-FFF2-40B4-BE49-F238E27FC236}">
                <a16:creationId xmlns:a16="http://schemas.microsoft.com/office/drawing/2014/main" id="{9233991B-4744-8FCE-B989-F45B3FE70ACA}"/>
              </a:ext>
            </a:extLst>
          </p:cNvPr>
          <p:cNvSpPr txBox="1"/>
          <p:nvPr/>
        </p:nvSpPr>
        <p:spPr>
          <a:xfrm flipH="1">
            <a:off x="15933960" y="4154650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Phát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triển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sản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phẩm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cải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tiến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tính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năng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và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rút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ngắn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thời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gian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mắt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vi-VN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88" name="Textbox 200">
            <a:extLst>
              <a:ext uri="{FF2B5EF4-FFF2-40B4-BE49-F238E27FC236}">
                <a16:creationId xmlns:a16="http://schemas.microsoft.com/office/drawing/2014/main" id="{C6D72B93-2AA6-74D9-6C75-0D08E075DC01}"/>
              </a:ext>
            </a:extLst>
          </p:cNvPr>
          <p:cNvSpPr txBox="1"/>
          <p:nvPr/>
        </p:nvSpPr>
        <p:spPr>
          <a:xfrm flipH="1">
            <a:off x="13069050" y="4216205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PRODUCT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INNOVATION</a:t>
            </a:r>
          </a:p>
        </p:txBody>
      </p:sp>
      <p:sp>
        <p:nvSpPr>
          <p:cNvPr id="289" name="Rectangle: Rounded Corners 288">
            <a:extLst>
              <a:ext uri="{FF2B5EF4-FFF2-40B4-BE49-F238E27FC236}">
                <a16:creationId xmlns:a16="http://schemas.microsoft.com/office/drawing/2014/main" id="{163EF364-95DB-A55A-CE87-26452D1C6E22}"/>
              </a:ext>
            </a:extLst>
          </p:cNvPr>
          <p:cNvSpPr/>
          <p:nvPr/>
        </p:nvSpPr>
        <p:spPr>
          <a:xfrm>
            <a:off x="6010380" y="516086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Textbox 200">
            <a:extLst>
              <a:ext uri="{FF2B5EF4-FFF2-40B4-BE49-F238E27FC236}">
                <a16:creationId xmlns:a16="http://schemas.microsoft.com/office/drawing/2014/main" id="{636C73BB-EC82-FAF2-F649-D7F5FB68581E}"/>
              </a:ext>
            </a:extLst>
          </p:cNvPr>
          <p:cNvSpPr txBox="1"/>
          <p:nvPr/>
        </p:nvSpPr>
        <p:spPr>
          <a:xfrm flipH="1">
            <a:off x="11937786" y="5172985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04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1" name="Textbox 200">
            <a:extLst>
              <a:ext uri="{FF2B5EF4-FFF2-40B4-BE49-F238E27FC236}">
                <a16:creationId xmlns:a16="http://schemas.microsoft.com/office/drawing/2014/main" id="{8B0BCDC7-34EC-88C0-E391-A407FB41C3DA}"/>
              </a:ext>
            </a:extLst>
          </p:cNvPr>
          <p:cNvSpPr txBox="1"/>
          <p:nvPr/>
        </p:nvSpPr>
        <p:spPr>
          <a:xfrm flipH="1">
            <a:off x="15933960" y="526531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Nâng cao năng lực đội ngũ, đào tạo kỹ năng và xây dựng lực lượng kế thừa.</a:t>
            </a:r>
          </a:p>
        </p:txBody>
      </p:sp>
      <p:sp>
        <p:nvSpPr>
          <p:cNvPr id="292" name="Textbox 200">
            <a:extLst>
              <a:ext uri="{FF2B5EF4-FFF2-40B4-BE49-F238E27FC236}">
                <a16:creationId xmlns:a16="http://schemas.microsoft.com/office/drawing/2014/main" id="{0EAD8FA5-E680-395B-71E7-C878A612C814}"/>
              </a:ext>
            </a:extLst>
          </p:cNvPr>
          <p:cNvSpPr txBox="1"/>
          <p:nvPr/>
        </p:nvSpPr>
        <p:spPr>
          <a:xfrm flipH="1">
            <a:off x="13069050" y="532687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TALENT DEVELOPMENT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86051F2C-4A3F-BFE2-C7E3-A1A1D300938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160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94" name="!!Shape_1">
            <a:extLst>
              <a:ext uri="{FF2B5EF4-FFF2-40B4-BE49-F238E27FC236}">
                <a16:creationId xmlns:a16="http://schemas.microsoft.com/office/drawing/2014/main" id="{DCE0E22E-ABEA-2E8D-734F-3301F8566246}"/>
              </a:ext>
            </a:extLst>
          </p:cNvPr>
          <p:cNvSpPr/>
          <p:nvPr/>
        </p:nvSpPr>
        <p:spPr>
          <a:xfrm>
            <a:off x="3061448" y="3438647"/>
            <a:ext cx="6925234" cy="6925234"/>
          </a:xfrm>
          <a:prstGeom prst="arc">
            <a:avLst>
              <a:gd name="adj1" fmla="val 16200000"/>
              <a:gd name="adj2" fmla="val 9498987"/>
            </a:avLst>
          </a:prstGeom>
          <a:noFill/>
          <a:ln w="1016000" cap="rnd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57A2AF29-7353-4A2D-4DE5-F92A36D620F9}"/>
              </a:ext>
            </a:extLst>
          </p:cNvPr>
          <p:cNvGrpSpPr/>
          <p:nvPr/>
        </p:nvGrpSpPr>
        <p:grpSpPr>
          <a:xfrm>
            <a:off x="6004112" y="2918694"/>
            <a:ext cx="1039906" cy="1039906"/>
            <a:chOff x="9966512" y="2792507"/>
            <a:chExt cx="1039906" cy="1039906"/>
          </a:xfrm>
        </p:grpSpPr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689CF99C-9BA0-65D8-646E-DC07E1296A3E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A907211F-8039-5DC9-3381-12E3A06E6C5E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8" name="Oval 297">
            <a:extLst>
              <a:ext uri="{FF2B5EF4-FFF2-40B4-BE49-F238E27FC236}">
                <a16:creationId xmlns:a16="http://schemas.microsoft.com/office/drawing/2014/main" id="{4D77307B-16E5-895A-2CE0-FD5364F9AB25}"/>
              </a:ext>
            </a:extLst>
          </p:cNvPr>
          <p:cNvSpPr/>
          <p:nvPr/>
        </p:nvSpPr>
        <p:spPr>
          <a:xfrm>
            <a:off x="2783757" y="7631606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!!Shape_1">
            <a:extLst>
              <a:ext uri="{FF2B5EF4-FFF2-40B4-BE49-F238E27FC236}">
                <a16:creationId xmlns:a16="http://schemas.microsoft.com/office/drawing/2014/main" id="{A3631446-D78A-13A4-44ED-4DBCFCA81C77}"/>
              </a:ext>
            </a:extLst>
          </p:cNvPr>
          <p:cNvSpPr/>
          <p:nvPr/>
        </p:nvSpPr>
        <p:spPr>
          <a:xfrm>
            <a:off x="4191001" y="4568200"/>
            <a:ext cx="4666128" cy="4666128"/>
          </a:xfrm>
          <a:prstGeom prst="arc">
            <a:avLst>
              <a:gd name="adj1" fmla="val 16200000"/>
              <a:gd name="adj2" fmla="val 3801657"/>
            </a:avLst>
          </a:prstGeom>
          <a:noFill/>
          <a:ln w="1016000" cap="rnd"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Oval 299">
            <a:extLst>
              <a:ext uri="{FF2B5EF4-FFF2-40B4-BE49-F238E27FC236}">
                <a16:creationId xmlns:a16="http://schemas.microsoft.com/office/drawing/2014/main" id="{29070D8D-9E8A-A1E6-0EAB-1A3F4AF3B47A}"/>
              </a:ext>
            </a:extLst>
          </p:cNvPr>
          <p:cNvSpPr/>
          <p:nvPr/>
        </p:nvSpPr>
        <p:spPr>
          <a:xfrm>
            <a:off x="7044018" y="8476154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05FDCFA9-4BA2-1E6E-89F2-DB32DA0895A8}"/>
              </a:ext>
            </a:extLst>
          </p:cNvPr>
          <p:cNvGrpSpPr/>
          <p:nvPr/>
        </p:nvGrpSpPr>
        <p:grpSpPr>
          <a:xfrm>
            <a:off x="6004112" y="4048247"/>
            <a:ext cx="1039906" cy="1039906"/>
            <a:chOff x="9966512" y="2792507"/>
            <a:chExt cx="1039906" cy="1039906"/>
          </a:xfrm>
        </p:grpSpPr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A8991706-4F7B-814B-5D36-E7AC236B19B7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BCD317FE-B2C7-1CE1-5F4D-96D76528582E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04" name="!!Shape_1">
            <a:extLst>
              <a:ext uri="{FF2B5EF4-FFF2-40B4-BE49-F238E27FC236}">
                <a16:creationId xmlns:a16="http://schemas.microsoft.com/office/drawing/2014/main" id="{9CE271F0-12CA-BCB9-6046-9B53C946900C}"/>
              </a:ext>
            </a:extLst>
          </p:cNvPr>
          <p:cNvSpPr/>
          <p:nvPr/>
        </p:nvSpPr>
        <p:spPr>
          <a:xfrm>
            <a:off x="5326530" y="5703729"/>
            <a:ext cx="2395070" cy="2395070"/>
          </a:xfrm>
          <a:prstGeom prst="arc">
            <a:avLst>
              <a:gd name="adj1" fmla="val 16200000"/>
              <a:gd name="adj2" fmla="val 7379306"/>
            </a:avLst>
          </a:prstGeom>
          <a:noFill/>
          <a:ln w="1016000" cap="rnd"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2AEF7666-08A5-62F7-0F37-37AB81B2031A}"/>
              </a:ext>
            </a:extLst>
          </p:cNvPr>
          <p:cNvGrpSpPr/>
          <p:nvPr/>
        </p:nvGrpSpPr>
        <p:grpSpPr>
          <a:xfrm>
            <a:off x="6004112" y="5166456"/>
            <a:ext cx="1039906" cy="1039906"/>
            <a:chOff x="9966512" y="2792507"/>
            <a:chExt cx="1039906" cy="1039906"/>
          </a:xfrm>
        </p:grpSpPr>
        <p:sp>
          <p:nvSpPr>
            <p:cNvPr id="306" name="Oval 305">
              <a:extLst>
                <a:ext uri="{FF2B5EF4-FFF2-40B4-BE49-F238E27FC236}">
                  <a16:creationId xmlns:a16="http://schemas.microsoft.com/office/drawing/2014/main" id="{92FC952D-E737-DD0A-C33E-1181727E96E7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7F39E672-1E9E-BDD8-ABB7-0F42831D18BB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08" name="Oval 307">
            <a:extLst>
              <a:ext uri="{FF2B5EF4-FFF2-40B4-BE49-F238E27FC236}">
                <a16:creationId xmlns:a16="http://schemas.microsoft.com/office/drawing/2014/main" id="{9FB8EA5C-886C-EF1A-B0E7-A4A5330DCD44}"/>
              </a:ext>
            </a:extLst>
          </p:cNvPr>
          <p:cNvSpPr/>
          <p:nvPr/>
        </p:nvSpPr>
        <p:spPr>
          <a:xfrm>
            <a:off x="5346491" y="7393385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!!Shape_1">
            <a:extLst>
              <a:ext uri="{FF2B5EF4-FFF2-40B4-BE49-F238E27FC236}">
                <a16:creationId xmlns:a16="http://schemas.microsoft.com/office/drawing/2014/main" id="{21E2A72C-875A-832E-BDCC-15DF4DA2E148}"/>
              </a:ext>
            </a:extLst>
          </p:cNvPr>
          <p:cNvSpPr/>
          <p:nvPr/>
        </p:nvSpPr>
        <p:spPr>
          <a:xfrm>
            <a:off x="1930187" y="2307386"/>
            <a:ext cx="9187756" cy="9187756"/>
          </a:xfrm>
          <a:prstGeom prst="arc">
            <a:avLst>
              <a:gd name="adj1" fmla="val 16200000"/>
              <a:gd name="adj2" fmla="val 12756343"/>
            </a:avLst>
          </a:prstGeom>
          <a:noFill/>
          <a:ln w="1016000" cap="rnd"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5E9962BD-4AD5-7B44-F755-7EFE0A7764D1}"/>
              </a:ext>
            </a:extLst>
          </p:cNvPr>
          <p:cNvGrpSpPr/>
          <p:nvPr/>
        </p:nvGrpSpPr>
        <p:grpSpPr>
          <a:xfrm>
            <a:off x="6004112" y="1787433"/>
            <a:ext cx="1039906" cy="1039906"/>
            <a:chOff x="9966512" y="2792507"/>
            <a:chExt cx="1039906" cy="1039906"/>
          </a:xfrm>
        </p:grpSpPr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15195A98-A6AD-AC7C-E2C7-E14F3B635179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852E1EF8-9535-718C-7C1F-5DA13640CE8A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3" name="Oval 312">
            <a:extLst>
              <a:ext uri="{FF2B5EF4-FFF2-40B4-BE49-F238E27FC236}">
                <a16:creationId xmlns:a16="http://schemas.microsoft.com/office/drawing/2014/main" id="{960EE791-0ECF-321D-39F7-65C87CFA7461}"/>
              </a:ext>
            </a:extLst>
          </p:cNvPr>
          <p:cNvSpPr/>
          <p:nvPr/>
        </p:nvSpPr>
        <p:spPr>
          <a:xfrm>
            <a:off x="2151955" y="3910369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!!SubTitle">
            <a:extLst>
              <a:ext uri="{FF2B5EF4-FFF2-40B4-BE49-F238E27FC236}">
                <a16:creationId xmlns:a16="http://schemas.microsoft.com/office/drawing/2014/main" id="{B9D339F4-0E2D-B0D8-9048-C3E9584AF912}"/>
              </a:ext>
            </a:extLst>
          </p:cNvPr>
          <p:cNvSpPr txBox="1"/>
          <p:nvPr/>
        </p:nvSpPr>
        <p:spPr>
          <a:xfrm>
            <a:off x="17541818" y="11692733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15" name="!!MainTitle1">
            <a:extLst>
              <a:ext uri="{FF2B5EF4-FFF2-40B4-BE49-F238E27FC236}">
                <a16:creationId xmlns:a16="http://schemas.microsoft.com/office/drawing/2014/main" id="{59E25EB6-6101-5CB8-F608-AC9DA2715160}"/>
              </a:ext>
            </a:extLst>
          </p:cNvPr>
          <p:cNvSpPr txBox="1"/>
          <p:nvPr/>
        </p:nvSpPr>
        <p:spPr>
          <a:xfrm>
            <a:off x="16110081" y="9221841"/>
            <a:ext cx="6456126" cy="23698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 Project</a:t>
            </a:r>
          </a:p>
          <a:p>
            <a:pPr lvl="0" algn="r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2CCCCECA-FD9B-46C7-1E22-76F727287284}"/>
              </a:ext>
            </a:extLst>
          </p:cNvPr>
          <p:cNvSpPr txBox="1"/>
          <p:nvPr/>
        </p:nvSpPr>
        <p:spPr>
          <a:xfrm rot="10800000" flipV="1">
            <a:off x="12273430" y="9515787"/>
            <a:ext cx="3125237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sz="2400" dirty="0">
                <a:solidFill>
                  <a:schemeClr val="tx2"/>
                </a:solidFill>
              </a:rPr>
              <a:t>Phản ánh mức độ hoàn thành các nhiệm vụ cốt lõi và hiệu quả thực thi chiến lược doanh nghiệp.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A836DCB3-FE15-0721-ADAB-9A00B5D6F673}"/>
              </a:ext>
            </a:extLst>
          </p:cNvPr>
          <p:cNvSpPr/>
          <p:nvPr/>
        </p:nvSpPr>
        <p:spPr>
          <a:xfrm>
            <a:off x="21278543" y="8757886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8" name="Oval 317">
            <a:extLst>
              <a:ext uri="{FF2B5EF4-FFF2-40B4-BE49-F238E27FC236}">
                <a16:creationId xmlns:a16="http://schemas.microsoft.com/office/drawing/2014/main" id="{FC263105-7BC3-CEAF-B032-5F8014000D0E}"/>
              </a:ext>
            </a:extLst>
          </p:cNvPr>
          <p:cNvSpPr/>
          <p:nvPr/>
        </p:nvSpPr>
        <p:spPr>
          <a:xfrm>
            <a:off x="20814868" y="8757886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E51E9D4F-AF8A-0AB4-79AD-0CC53E7E358F}"/>
              </a:ext>
            </a:extLst>
          </p:cNvPr>
          <p:cNvSpPr/>
          <p:nvPr/>
        </p:nvSpPr>
        <p:spPr>
          <a:xfrm>
            <a:off x="21742218" y="8757886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0" name="Oval 319">
            <a:extLst>
              <a:ext uri="{FF2B5EF4-FFF2-40B4-BE49-F238E27FC236}">
                <a16:creationId xmlns:a16="http://schemas.microsoft.com/office/drawing/2014/main" id="{6C0A1D4F-A260-CE26-0ADD-1E45D8131D51}"/>
              </a:ext>
            </a:extLst>
          </p:cNvPr>
          <p:cNvSpPr/>
          <p:nvPr/>
        </p:nvSpPr>
        <p:spPr>
          <a:xfrm>
            <a:off x="22205894" y="8757886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1" name="Textbox 200">
            <a:extLst>
              <a:ext uri="{FF2B5EF4-FFF2-40B4-BE49-F238E27FC236}">
                <a16:creationId xmlns:a16="http://schemas.microsoft.com/office/drawing/2014/main" id="{7F57F2F8-67DA-5DF7-02D8-9311F16F8C29}"/>
              </a:ext>
            </a:extLst>
          </p:cNvPr>
          <p:cNvSpPr txBox="1"/>
          <p:nvPr/>
        </p:nvSpPr>
        <p:spPr>
          <a:xfrm flipH="1">
            <a:off x="2754728" y="3124882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88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22" name="Textbox 200">
            <a:extLst>
              <a:ext uri="{FF2B5EF4-FFF2-40B4-BE49-F238E27FC236}">
                <a16:creationId xmlns:a16="http://schemas.microsoft.com/office/drawing/2014/main" id="{B3E2797A-FD13-223E-847E-38BAB6C99B86}"/>
              </a:ext>
            </a:extLst>
          </p:cNvPr>
          <p:cNvSpPr txBox="1"/>
          <p:nvPr/>
        </p:nvSpPr>
        <p:spPr>
          <a:xfrm flipH="1">
            <a:off x="2475112" y="6721565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68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3" name="Textbox 200">
            <a:extLst>
              <a:ext uri="{FF2B5EF4-FFF2-40B4-BE49-F238E27FC236}">
                <a16:creationId xmlns:a16="http://schemas.microsoft.com/office/drawing/2014/main" id="{D3526B60-F5B0-8973-D83D-3D6DF73A0C07}"/>
              </a:ext>
            </a:extLst>
          </p:cNvPr>
          <p:cNvSpPr txBox="1"/>
          <p:nvPr/>
        </p:nvSpPr>
        <p:spPr>
          <a:xfrm flipH="1">
            <a:off x="5823983" y="8778630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36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4" name="Textbox 200">
            <a:extLst>
              <a:ext uri="{FF2B5EF4-FFF2-40B4-BE49-F238E27FC236}">
                <a16:creationId xmlns:a16="http://schemas.microsoft.com/office/drawing/2014/main" id="{F57910D7-D0D9-E17E-D647-2339FF612C67}"/>
              </a:ext>
            </a:extLst>
          </p:cNvPr>
          <p:cNvSpPr txBox="1"/>
          <p:nvPr/>
        </p:nvSpPr>
        <p:spPr>
          <a:xfrm flipH="1">
            <a:off x="4740593" y="6593876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55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B6EE6376-75AA-6742-16BB-F4DE976EA228}"/>
              </a:ext>
            </a:extLst>
          </p:cNvPr>
          <p:cNvSpPr/>
          <p:nvPr/>
        </p:nvSpPr>
        <p:spPr>
          <a:xfrm>
            <a:off x="2440348" y="4198762"/>
            <a:ext cx="463120" cy="46312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38E97D0B-FA6C-1FDC-6C87-4E8B068B9BD1}"/>
              </a:ext>
            </a:extLst>
          </p:cNvPr>
          <p:cNvSpPr/>
          <p:nvPr/>
        </p:nvSpPr>
        <p:spPr>
          <a:xfrm>
            <a:off x="3035101" y="7864425"/>
            <a:ext cx="537218" cy="574268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7" name="Freeform 179">
            <a:extLst>
              <a:ext uri="{FF2B5EF4-FFF2-40B4-BE49-F238E27FC236}">
                <a16:creationId xmlns:a16="http://schemas.microsoft.com/office/drawing/2014/main" id="{686E2E7F-7D69-8CA1-E096-088B8D2010CF}"/>
              </a:ext>
            </a:extLst>
          </p:cNvPr>
          <p:cNvSpPr>
            <a:spLocks noEditPoints="1"/>
          </p:cNvSpPr>
          <p:nvPr/>
        </p:nvSpPr>
        <p:spPr bwMode="auto">
          <a:xfrm>
            <a:off x="5565450" y="7611182"/>
            <a:ext cx="601988" cy="60431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8" name="Freeform 151">
            <a:extLst>
              <a:ext uri="{FF2B5EF4-FFF2-40B4-BE49-F238E27FC236}">
                <a16:creationId xmlns:a16="http://schemas.microsoft.com/office/drawing/2014/main" id="{3510947A-16E2-4183-257B-BA35D049BDE3}"/>
              </a:ext>
            </a:extLst>
          </p:cNvPr>
          <p:cNvSpPr>
            <a:spLocks noEditPoints="1"/>
          </p:cNvSpPr>
          <p:nvPr/>
        </p:nvSpPr>
        <p:spPr bwMode="auto">
          <a:xfrm>
            <a:off x="7393195" y="8705692"/>
            <a:ext cx="341552" cy="5808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3" grpId="0" animBg="1"/>
          <p:bldP spid="274" grpId="0" animBg="1"/>
          <p:bldP spid="275" grpId="0" animBg="1"/>
          <p:bldP spid="276" grpId="0" animBg="1"/>
          <p:bldP spid="277" grpId="0" animBg="1"/>
          <p:bldP spid="278" grpId="0"/>
          <p:bldP spid="279" grpId="0"/>
          <p:bldP spid="280" grpId="0"/>
          <p:bldP spid="281" grpId="0" animBg="1"/>
          <p:bldP spid="282" grpId="0"/>
          <p:bldP spid="283" grpId="0"/>
          <p:bldP spid="284" grpId="0"/>
          <p:bldP spid="285" grpId="0" animBg="1"/>
          <p:bldP spid="286" grpId="0"/>
          <p:bldP spid="287" grpId="0"/>
          <p:bldP spid="288" grpId="0"/>
          <p:bldP spid="289" grpId="0" animBg="1"/>
          <p:bldP spid="290" grpId="0"/>
          <p:bldP spid="291" grpId="0"/>
          <p:bldP spid="292" grpId="0"/>
          <p:bldP spid="294" grpId="0" animBg="1"/>
          <p:bldP spid="298" grpId="0" animBg="1"/>
          <p:bldP spid="299" grpId="0" animBg="1"/>
          <p:bldP spid="300" grpId="0" animBg="1"/>
          <p:bldP spid="304" grpId="0" animBg="1"/>
          <p:bldP spid="308" grpId="0" animBg="1"/>
          <p:bldP spid="309" grpId="0" animBg="1"/>
          <p:bldP spid="313" grpId="0" animBg="1"/>
          <p:bldP spid="316" grpId="0"/>
          <p:bldP spid="317" grpId="0" animBg="1"/>
          <p:bldP spid="318" grpId="0" animBg="1"/>
          <p:bldP spid="319" grpId="0" animBg="1"/>
          <p:bldP spid="320" grpId="0" animBg="1"/>
          <p:bldP spid="321" grpId="0"/>
          <p:bldP spid="322" grpId="0"/>
          <p:bldP spid="323" grpId="0"/>
          <p:bldP spid="324" grpId="0"/>
          <p:bldP spid="325" grpId="0" animBg="1"/>
          <p:bldP spid="326" grpId="0" animBg="1"/>
          <p:bldP spid="327" grpId="0" animBg="1"/>
          <p:bldP spid="3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3" grpId="0" animBg="1"/>
          <p:bldP spid="274" grpId="0" animBg="1"/>
          <p:bldP spid="275" grpId="0" animBg="1"/>
          <p:bldP spid="276" grpId="0" animBg="1"/>
          <p:bldP spid="277" grpId="0" animBg="1"/>
          <p:bldP spid="278" grpId="0"/>
          <p:bldP spid="279" grpId="0"/>
          <p:bldP spid="280" grpId="0"/>
          <p:bldP spid="281" grpId="0" animBg="1"/>
          <p:bldP spid="282" grpId="0"/>
          <p:bldP spid="283" grpId="0"/>
          <p:bldP spid="284" grpId="0"/>
          <p:bldP spid="285" grpId="0" animBg="1"/>
          <p:bldP spid="286" grpId="0"/>
          <p:bldP spid="287" grpId="0"/>
          <p:bldP spid="288" grpId="0"/>
          <p:bldP spid="289" grpId="0" animBg="1"/>
          <p:bldP spid="290" grpId="0"/>
          <p:bldP spid="291" grpId="0"/>
          <p:bldP spid="292" grpId="0"/>
          <p:bldP spid="294" grpId="0" animBg="1"/>
          <p:bldP spid="298" grpId="0" animBg="1"/>
          <p:bldP spid="299" grpId="0" animBg="1"/>
          <p:bldP spid="300" grpId="0" animBg="1"/>
          <p:bldP spid="304" grpId="0" animBg="1"/>
          <p:bldP spid="308" grpId="0" animBg="1"/>
          <p:bldP spid="309" grpId="0" animBg="1"/>
          <p:bldP spid="313" grpId="0" animBg="1"/>
          <p:bldP spid="316" grpId="0"/>
          <p:bldP spid="317" grpId="0" animBg="1"/>
          <p:bldP spid="318" grpId="0" animBg="1"/>
          <p:bldP spid="319" grpId="0" animBg="1"/>
          <p:bldP spid="320" grpId="0" animBg="1"/>
          <p:bldP spid="321" grpId="0"/>
          <p:bldP spid="322" grpId="0"/>
          <p:bldP spid="323" grpId="0"/>
          <p:bldP spid="324" grpId="0"/>
          <p:bldP spid="325" grpId="0" animBg="1"/>
          <p:bldP spid="326" grpId="0" animBg="1"/>
          <p:bldP spid="327" grpId="0" animBg="1"/>
          <p:bldP spid="328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!!Shape_1">
            <a:extLst>
              <a:ext uri="{FF2B5EF4-FFF2-40B4-BE49-F238E27FC236}">
                <a16:creationId xmlns:a16="http://schemas.microsoft.com/office/drawing/2014/main" id="{1DDB6D17-77FB-E38E-09F7-C655B205A697}"/>
              </a:ext>
            </a:extLst>
          </p:cNvPr>
          <p:cNvSpPr/>
          <p:nvPr/>
        </p:nvSpPr>
        <p:spPr>
          <a:xfrm>
            <a:off x="3061446" y="3438647"/>
            <a:ext cx="6925234" cy="6925234"/>
          </a:xfrm>
          <a:prstGeom prst="arc">
            <a:avLst>
              <a:gd name="adj1" fmla="val 16200000"/>
              <a:gd name="adj2" fmla="val 15935811"/>
            </a:avLst>
          </a:prstGeom>
          <a:noFill/>
          <a:ln w="1016000" cap="rnd">
            <a:solidFill>
              <a:schemeClr val="accent2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8" name="!!Shape_1">
            <a:extLst>
              <a:ext uri="{FF2B5EF4-FFF2-40B4-BE49-F238E27FC236}">
                <a16:creationId xmlns:a16="http://schemas.microsoft.com/office/drawing/2014/main" id="{2ACDFB1D-510F-3105-9EF0-87597B24F70F}"/>
              </a:ext>
            </a:extLst>
          </p:cNvPr>
          <p:cNvSpPr/>
          <p:nvPr/>
        </p:nvSpPr>
        <p:spPr>
          <a:xfrm>
            <a:off x="4190999" y="4568200"/>
            <a:ext cx="4666128" cy="4666128"/>
          </a:xfrm>
          <a:prstGeom prst="arc">
            <a:avLst>
              <a:gd name="adj1" fmla="val 16200000"/>
              <a:gd name="adj2" fmla="val 16174045"/>
            </a:avLst>
          </a:prstGeom>
          <a:noFill/>
          <a:ln w="1016000" cap="rnd">
            <a:solidFill>
              <a:schemeClr val="accent3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9" name="!!Shape_1">
            <a:extLst>
              <a:ext uri="{FF2B5EF4-FFF2-40B4-BE49-F238E27FC236}">
                <a16:creationId xmlns:a16="http://schemas.microsoft.com/office/drawing/2014/main" id="{918134E4-07F6-0677-31CB-C5E358A2FBA4}"/>
              </a:ext>
            </a:extLst>
          </p:cNvPr>
          <p:cNvSpPr/>
          <p:nvPr/>
        </p:nvSpPr>
        <p:spPr>
          <a:xfrm>
            <a:off x="5326528" y="5703729"/>
            <a:ext cx="2395070" cy="2395070"/>
          </a:xfrm>
          <a:prstGeom prst="arc">
            <a:avLst>
              <a:gd name="adj1" fmla="val 16200000"/>
              <a:gd name="adj2" fmla="val 15739638"/>
            </a:avLst>
          </a:prstGeom>
          <a:noFill/>
          <a:ln w="1016000" cap="rnd">
            <a:solidFill>
              <a:schemeClr val="accent4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9" name="!!Shape_1">
            <a:extLst>
              <a:ext uri="{FF2B5EF4-FFF2-40B4-BE49-F238E27FC236}">
                <a16:creationId xmlns:a16="http://schemas.microsoft.com/office/drawing/2014/main" id="{E1F8A607-E47E-748B-85B1-124202D51E24}"/>
              </a:ext>
            </a:extLst>
          </p:cNvPr>
          <p:cNvSpPr/>
          <p:nvPr/>
        </p:nvSpPr>
        <p:spPr>
          <a:xfrm>
            <a:off x="1930185" y="2307386"/>
            <a:ext cx="9187756" cy="9187756"/>
          </a:xfrm>
          <a:prstGeom prst="arc">
            <a:avLst>
              <a:gd name="adj1" fmla="val 16200000"/>
              <a:gd name="adj2" fmla="val 16012017"/>
            </a:avLst>
          </a:prstGeom>
          <a:noFill/>
          <a:ln w="1016000" cap="rnd">
            <a:solidFill>
              <a:schemeClr val="accent6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0" name="Rectangle: Rounded Corners 1149">
            <a:extLst>
              <a:ext uri="{FF2B5EF4-FFF2-40B4-BE49-F238E27FC236}">
                <a16:creationId xmlns:a16="http://schemas.microsoft.com/office/drawing/2014/main" id="{F2E8A680-3111-32B5-5C7D-7E0DADE1DCAB}"/>
              </a:ext>
            </a:extLst>
          </p:cNvPr>
          <p:cNvSpPr/>
          <p:nvPr/>
        </p:nvSpPr>
        <p:spPr>
          <a:xfrm>
            <a:off x="6004112" y="178743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1" name="Textbox 200">
            <a:extLst>
              <a:ext uri="{FF2B5EF4-FFF2-40B4-BE49-F238E27FC236}">
                <a16:creationId xmlns:a16="http://schemas.microsoft.com/office/drawing/2014/main" id="{9EB84CAB-C268-6ACE-0A06-1777B1002214}"/>
              </a:ext>
            </a:extLst>
          </p:cNvPr>
          <p:cNvSpPr txBox="1"/>
          <p:nvPr/>
        </p:nvSpPr>
        <p:spPr>
          <a:xfrm flipH="1">
            <a:off x="11937786" y="1799552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52" name="Textbox 200">
            <a:extLst>
              <a:ext uri="{FF2B5EF4-FFF2-40B4-BE49-F238E27FC236}">
                <a16:creationId xmlns:a16="http://schemas.microsoft.com/office/drawing/2014/main" id="{0C6C29CD-36CE-8F94-244D-7EB2F3346F9F}"/>
              </a:ext>
            </a:extLst>
          </p:cNvPr>
          <p:cNvSpPr txBox="1"/>
          <p:nvPr/>
        </p:nvSpPr>
        <p:spPr>
          <a:xfrm flipH="1">
            <a:off x="15933960" y="189188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Mở rộng thị trường mục tiêu, tăng độ phủ khách hàng và kênh phân phối trọng điểm.</a:t>
            </a:r>
          </a:p>
        </p:txBody>
      </p:sp>
      <p:sp>
        <p:nvSpPr>
          <p:cNvPr id="1153" name="Textbox 200">
            <a:extLst>
              <a:ext uri="{FF2B5EF4-FFF2-40B4-BE49-F238E27FC236}">
                <a16:creationId xmlns:a16="http://schemas.microsoft.com/office/drawing/2014/main" id="{7E02103B-C95C-BF7C-7C74-B18E2ECD8CD6}"/>
              </a:ext>
            </a:extLst>
          </p:cNvPr>
          <p:cNvSpPr txBox="1"/>
          <p:nvPr/>
        </p:nvSpPr>
        <p:spPr>
          <a:xfrm flipH="1">
            <a:off x="13069050" y="195344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MARKET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EXPANSION</a:t>
            </a:r>
          </a:p>
        </p:txBody>
      </p:sp>
      <p:sp>
        <p:nvSpPr>
          <p:cNvPr id="1154" name="Rectangle: Rounded Corners 1153">
            <a:extLst>
              <a:ext uri="{FF2B5EF4-FFF2-40B4-BE49-F238E27FC236}">
                <a16:creationId xmlns:a16="http://schemas.microsoft.com/office/drawing/2014/main" id="{468BFFA9-D16D-D71E-C076-945E5AC40E17}"/>
              </a:ext>
            </a:extLst>
          </p:cNvPr>
          <p:cNvSpPr/>
          <p:nvPr/>
        </p:nvSpPr>
        <p:spPr>
          <a:xfrm>
            <a:off x="6004112" y="2918694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5" name="Textbox 200">
            <a:extLst>
              <a:ext uri="{FF2B5EF4-FFF2-40B4-BE49-F238E27FC236}">
                <a16:creationId xmlns:a16="http://schemas.microsoft.com/office/drawing/2014/main" id="{E9596E9B-4A0D-08D1-C21F-CC26D54F0DA8}"/>
              </a:ext>
            </a:extLst>
          </p:cNvPr>
          <p:cNvSpPr txBox="1"/>
          <p:nvPr/>
        </p:nvSpPr>
        <p:spPr>
          <a:xfrm flipH="1">
            <a:off x="11937786" y="2930816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02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56" name="Textbox 200">
            <a:extLst>
              <a:ext uri="{FF2B5EF4-FFF2-40B4-BE49-F238E27FC236}">
                <a16:creationId xmlns:a16="http://schemas.microsoft.com/office/drawing/2014/main" id="{42E042FA-C642-A759-16EA-95E6C9F39814}"/>
              </a:ext>
            </a:extLst>
          </p:cNvPr>
          <p:cNvSpPr txBox="1"/>
          <p:nvPr/>
        </p:nvSpPr>
        <p:spPr>
          <a:xfrm flipH="1">
            <a:off x="15933960" y="3023149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Tối ưu quy trình vận hành, cải thiện hiệu suất và giảm chi phí nội bộ.</a:t>
            </a:r>
          </a:p>
        </p:txBody>
      </p:sp>
      <p:sp>
        <p:nvSpPr>
          <p:cNvPr id="1157" name="Textbox 200">
            <a:extLst>
              <a:ext uri="{FF2B5EF4-FFF2-40B4-BE49-F238E27FC236}">
                <a16:creationId xmlns:a16="http://schemas.microsoft.com/office/drawing/2014/main" id="{9B6EA909-C727-F4DA-A744-739C83C271FB}"/>
              </a:ext>
            </a:extLst>
          </p:cNvPr>
          <p:cNvSpPr txBox="1"/>
          <p:nvPr/>
        </p:nvSpPr>
        <p:spPr>
          <a:xfrm flipH="1">
            <a:off x="13069050" y="3084704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OPERATIONAL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EXCELLENCE</a:t>
            </a:r>
          </a:p>
        </p:txBody>
      </p:sp>
      <p:sp>
        <p:nvSpPr>
          <p:cNvPr id="1158" name="Rectangle: Rounded Corners 1157">
            <a:extLst>
              <a:ext uri="{FF2B5EF4-FFF2-40B4-BE49-F238E27FC236}">
                <a16:creationId xmlns:a16="http://schemas.microsoft.com/office/drawing/2014/main" id="{2A3C69DB-FBB8-9B58-F1EB-C2C6798A6406}"/>
              </a:ext>
            </a:extLst>
          </p:cNvPr>
          <p:cNvSpPr/>
          <p:nvPr/>
        </p:nvSpPr>
        <p:spPr>
          <a:xfrm>
            <a:off x="6004112" y="4050195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9" name="Textbox 200">
            <a:extLst>
              <a:ext uri="{FF2B5EF4-FFF2-40B4-BE49-F238E27FC236}">
                <a16:creationId xmlns:a16="http://schemas.microsoft.com/office/drawing/2014/main" id="{CDBDAE77-8B2C-77D8-C7DC-714A9BBEE334}"/>
              </a:ext>
            </a:extLst>
          </p:cNvPr>
          <p:cNvSpPr txBox="1"/>
          <p:nvPr/>
        </p:nvSpPr>
        <p:spPr>
          <a:xfrm flipH="1">
            <a:off x="11937786" y="4062317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03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60" name="Textbox 200">
            <a:extLst>
              <a:ext uri="{FF2B5EF4-FFF2-40B4-BE49-F238E27FC236}">
                <a16:creationId xmlns:a16="http://schemas.microsoft.com/office/drawing/2014/main" id="{A08F8A7F-49CE-6225-D8CE-386F3ABEF99E}"/>
              </a:ext>
            </a:extLst>
          </p:cNvPr>
          <p:cNvSpPr txBox="1"/>
          <p:nvPr/>
        </p:nvSpPr>
        <p:spPr>
          <a:xfrm flipH="1">
            <a:off x="15933960" y="4154650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Phát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triển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sản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phẩm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mới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cải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tiến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tính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năng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và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rút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ngắn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thời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gian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ra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mắt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vi-VN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61" name="Textbox 200">
            <a:extLst>
              <a:ext uri="{FF2B5EF4-FFF2-40B4-BE49-F238E27FC236}">
                <a16:creationId xmlns:a16="http://schemas.microsoft.com/office/drawing/2014/main" id="{298A9E85-94D7-471A-6461-FF44EB50A94A}"/>
              </a:ext>
            </a:extLst>
          </p:cNvPr>
          <p:cNvSpPr txBox="1"/>
          <p:nvPr/>
        </p:nvSpPr>
        <p:spPr>
          <a:xfrm flipH="1">
            <a:off x="13069050" y="4216205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PRODUCT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INNOVATION</a:t>
            </a:r>
          </a:p>
        </p:txBody>
      </p:sp>
      <p:sp>
        <p:nvSpPr>
          <p:cNvPr id="1162" name="Rectangle: Rounded Corners 1161">
            <a:extLst>
              <a:ext uri="{FF2B5EF4-FFF2-40B4-BE49-F238E27FC236}">
                <a16:creationId xmlns:a16="http://schemas.microsoft.com/office/drawing/2014/main" id="{DB7D1DC2-6706-85F3-5346-76A1503FF9FB}"/>
              </a:ext>
            </a:extLst>
          </p:cNvPr>
          <p:cNvSpPr/>
          <p:nvPr/>
        </p:nvSpPr>
        <p:spPr>
          <a:xfrm>
            <a:off x="6010380" y="516086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3" name="Textbox 200">
            <a:extLst>
              <a:ext uri="{FF2B5EF4-FFF2-40B4-BE49-F238E27FC236}">
                <a16:creationId xmlns:a16="http://schemas.microsoft.com/office/drawing/2014/main" id="{F07CB1CB-CE56-13D5-48E0-ECEA3A91AC46}"/>
              </a:ext>
            </a:extLst>
          </p:cNvPr>
          <p:cNvSpPr txBox="1"/>
          <p:nvPr/>
        </p:nvSpPr>
        <p:spPr>
          <a:xfrm flipH="1">
            <a:off x="11937786" y="5172985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04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64" name="Textbox 200">
            <a:extLst>
              <a:ext uri="{FF2B5EF4-FFF2-40B4-BE49-F238E27FC236}">
                <a16:creationId xmlns:a16="http://schemas.microsoft.com/office/drawing/2014/main" id="{75D7E3A6-80D0-277B-0A84-1DDA8E658B9E}"/>
              </a:ext>
            </a:extLst>
          </p:cNvPr>
          <p:cNvSpPr txBox="1"/>
          <p:nvPr/>
        </p:nvSpPr>
        <p:spPr>
          <a:xfrm flipH="1">
            <a:off x="15933960" y="526531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Nâng cao năng lực đội ngũ, đào tạo kỹ năng và xây dựng lực lượng kế thừa.</a:t>
            </a:r>
          </a:p>
        </p:txBody>
      </p:sp>
      <p:sp>
        <p:nvSpPr>
          <p:cNvPr id="1165" name="Textbox 200">
            <a:extLst>
              <a:ext uri="{FF2B5EF4-FFF2-40B4-BE49-F238E27FC236}">
                <a16:creationId xmlns:a16="http://schemas.microsoft.com/office/drawing/2014/main" id="{3545F3E3-9A82-8E20-C665-DB663F80CD8F}"/>
              </a:ext>
            </a:extLst>
          </p:cNvPr>
          <p:cNvSpPr txBox="1"/>
          <p:nvPr/>
        </p:nvSpPr>
        <p:spPr>
          <a:xfrm flipH="1">
            <a:off x="13069050" y="532687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TALENT DEVELOPMENT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66" name="Rectangle 1165">
            <a:extLst>
              <a:ext uri="{FF2B5EF4-FFF2-40B4-BE49-F238E27FC236}">
                <a16:creationId xmlns:a16="http://schemas.microsoft.com/office/drawing/2014/main" id="{939D82B3-098F-C1D6-FB7C-F5D82DFEEA1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160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167" name="!!Shape_1">
            <a:extLst>
              <a:ext uri="{FF2B5EF4-FFF2-40B4-BE49-F238E27FC236}">
                <a16:creationId xmlns:a16="http://schemas.microsoft.com/office/drawing/2014/main" id="{72D5ED61-0961-7EB5-0297-53CBB7E3DB5C}"/>
              </a:ext>
            </a:extLst>
          </p:cNvPr>
          <p:cNvSpPr/>
          <p:nvPr/>
        </p:nvSpPr>
        <p:spPr>
          <a:xfrm>
            <a:off x="3061448" y="3438647"/>
            <a:ext cx="6925234" cy="6925234"/>
          </a:xfrm>
          <a:prstGeom prst="arc">
            <a:avLst>
              <a:gd name="adj1" fmla="val 16200000"/>
              <a:gd name="adj2" fmla="val 9498987"/>
            </a:avLst>
          </a:prstGeom>
          <a:noFill/>
          <a:ln w="1016000" cap="rnd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8" name="Group 1167">
            <a:extLst>
              <a:ext uri="{FF2B5EF4-FFF2-40B4-BE49-F238E27FC236}">
                <a16:creationId xmlns:a16="http://schemas.microsoft.com/office/drawing/2014/main" id="{CFFD6E2F-FA0B-D395-AF4A-085C370CA184}"/>
              </a:ext>
            </a:extLst>
          </p:cNvPr>
          <p:cNvGrpSpPr/>
          <p:nvPr/>
        </p:nvGrpSpPr>
        <p:grpSpPr>
          <a:xfrm>
            <a:off x="6004112" y="2918694"/>
            <a:ext cx="1039906" cy="1039906"/>
            <a:chOff x="9966512" y="2792507"/>
            <a:chExt cx="1039906" cy="1039906"/>
          </a:xfrm>
        </p:grpSpPr>
        <p:sp>
          <p:nvSpPr>
            <p:cNvPr id="1169" name="Oval 1168">
              <a:extLst>
                <a:ext uri="{FF2B5EF4-FFF2-40B4-BE49-F238E27FC236}">
                  <a16:creationId xmlns:a16="http://schemas.microsoft.com/office/drawing/2014/main" id="{D59C55D2-B746-EF82-64B7-1C3A3EB11E02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0" name="Freeform: Shape 1169">
              <a:extLst>
                <a:ext uri="{FF2B5EF4-FFF2-40B4-BE49-F238E27FC236}">
                  <a16:creationId xmlns:a16="http://schemas.microsoft.com/office/drawing/2014/main" id="{BE5EC90C-CB89-3808-8F01-8F4B46589862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71" name="Oval 1170">
            <a:extLst>
              <a:ext uri="{FF2B5EF4-FFF2-40B4-BE49-F238E27FC236}">
                <a16:creationId xmlns:a16="http://schemas.microsoft.com/office/drawing/2014/main" id="{655E085C-6BA5-1F24-2EAC-582EA4FB0F41}"/>
              </a:ext>
            </a:extLst>
          </p:cNvPr>
          <p:cNvSpPr/>
          <p:nvPr/>
        </p:nvSpPr>
        <p:spPr>
          <a:xfrm>
            <a:off x="2783757" y="7631606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2" name="!!Shape_1">
            <a:extLst>
              <a:ext uri="{FF2B5EF4-FFF2-40B4-BE49-F238E27FC236}">
                <a16:creationId xmlns:a16="http://schemas.microsoft.com/office/drawing/2014/main" id="{7E8989DC-7D8F-A913-E69D-8AB753B55A46}"/>
              </a:ext>
            </a:extLst>
          </p:cNvPr>
          <p:cNvSpPr/>
          <p:nvPr/>
        </p:nvSpPr>
        <p:spPr>
          <a:xfrm>
            <a:off x="4191001" y="4568200"/>
            <a:ext cx="4666128" cy="4666128"/>
          </a:xfrm>
          <a:prstGeom prst="arc">
            <a:avLst>
              <a:gd name="adj1" fmla="val 16200000"/>
              <a:gd name="adj2" fmla="val 3801657"/>
            </a:avLst>
          </a:prstGeom>
          <a:noFill/>
          <a:ln w="1016000" cap="rnd"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3" name="Oval 1172">
            <a:extLst>
              <a:ext uri="{FF2B5EF4-FFF2-40B4-BE49-F238E27FC236}">
                <a16:creationId xmlns:a16="http://schemas.microsoft.com/office/drawing/2014/main" id="{44313900-28CE-9320-4A83-BFB5D5C9ED3D}"/>
              </a:ext>
            </a:extLst>
          </p:cNvPr>
          <p:cNvSpPr/>
          <p:nvPr/>
        </p:nvSpPr>
        <p:spPr>
          <a:xfrm>
            <a:off x="7044018" y="8476154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4" name="Group 1173">
            <a:extLst>
              <a:ext uri="{FF2B5EF4-FFF2-40B4-BE49-F238E27FC236}">
                <a16:creationId xmlns:a16="http://schemas.microsoft.com/office/drawing/2014/main" id="{EDEC2FAF-066C-B451-CBBD-3E324CA3AAD4}"/>
              </a:ext>
            </a:extLst>
          </p:cNvPr>
          <p:cNvGrpSpPr/>
          <p:nvPr/>
        </p:nvGrpSpPr>
        <p:grpSpPr>
          <a:xfrm>
            <a:off x="6004112" y="4048247"/>
            <a:ext cx="1039906" cy="1039906"/>
            <a:chOff x="9966512" y="2792507"/>
            <a:chExt cx="1039906" cy="1039906"/>
          </a:xfrm>
        </p:grpSpPr>
        <p:sp>
          <p:nvSpPr>
            <p:cNvPr id="1175" name="Oval 1174">
              <a:extLst>
                <a:ext uri="{FF2B5EF4-FFF2-40B4-BE49-F238E27FC236}">
                  <a16:creationId xmlns:a16="http://schemas.microsoft.com/office/drawing/2014/main" id="{816E9771-88D2-5E05-1B49-7A7193322E3B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6" name="Freeform: Shape 1175">
              <a:extLst>
                <a:ext uri="{FF2B5EF4-FFF2-40B4-BE49-F238E27FC236}">
                  <a16:creationId xmlns:a16="http://schemas.microsoft.com/office/drawing/2014/main" id="{23FCA448-402D-9E16-1332-A4C618333562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77" name="!!Shape_1">
            <a:extLst>
              <a:ext uri="{FF2B5EF4-FFF2-40B4-BE49-F238E27FC236}">
                <a16:creationId xmlns:a16="http://schemas.microsoft.com/office/drawing/2014/main" id="{6543257B-4F65-5A5B-FCF5-28E48C33CB3E}"/>
              </a:ext>
            </a:extLst>
          </p:cNvPr>
          <p:cNvSpPr/>
          <p:nvPr/>
        </p:nvSpPr>
        <p:spPr>
          <a:xfrm>
            <a:off x="5326530" y="5703729"/>
            <a:ext cx="2395070" cy="2395070"/>
          </a:xfrm>
          <a:prstGeom prst="arc">
            <a:avLst>
              <a:gd name="adj1" fmla="val 16200000"/>
              <a:gd name="adj2" fmla="val 7379306"/>
            </a:avLst>
          </a:prstGeom>
          <a:noFill/>
          <a:ln w="1016000" cap="rnd"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8" name="Group 1177">
            <a:extLst>
              <a:ext uri="{FF2B5EF4-FFF2-40B4-BE49-F238E27FC236}">
                <a16:creationId xmlns:a16="http://schemas.microsoft.com/office/drawing/2014/main" id="{D9C8FE39-79BE-E011-F0C4-3BFEDD0EB423}"/>
              </a:ext>
            </a:extLst>
          </p:cNvPr>
          <p:cNvGrpSpPr/>
          <p:nvPr/>
        </p:nvGrpSpPr>
        <p:grpSpPr>
          <a:xfrm>
            <a:off x="6004112" y="5166456"/>
            <a:ext cx="1039906" cy="1039906"/>
            <a:chOff x="9966512" y="2792507"/>
            <a:chExt cx="1039906" cy="1039906"/>
          </a:xfrm>
        </p:grpSpPr>
        <p:sp>
          <p:nvSpPr>
            <p:cNvPr id="1179" name="Oval 1178">
              <a:extLst>
                <a:ext uri="{FF2B5EF4-FFF2-40B4-BE49-F238E27FC236}">
                  <a16:creationId xmlns:a16="http://schemas.microsoft.com/office/drawing/2014/main" id="{11D1410E-6ACA-4283-7547-78F0E16C4EB0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0" name="Freeform: Shape 1179">
              <a:extLst>
                <a:ext uri="{FF2B5EF4-FFF2-40B4-BE49-F238E27FC236}">
                  <a16:creationId xmlns:a16="http://schemas.microsoft.com/office/drawing/2014/main" id="{99811073-62FE-C670-48A4-169FC8EF904E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81" name="Oval 1180">
            <a:extLst>
              <a:ext uri="{FF2B5EF4-FFF2-40B4-BE49-F238E27FC236}">
                <a16:creationId xmlns:a16="http://schemas.microsoft.com/office/drawing/2014/main" id="{7C712039-6D3A-CD00-9859-3764D261613A}"/>
              </a:ext>
            </a:extLst>
          </p:cNvPr>
          <p:cNvSpPr/>
          <p:nvPr/>
        </p:nvSpPr>
        <p:spPr>
          <a:xfrm>
            <a:off x="5346491" y="7393385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2" name="!!Shape_1">
            <a:extLst>
              <a:ext uri="{FF2B5EF4-FFF2-40B4-BE49-F238E27FC236}">
                <a16:creationId xmlns:a16="http://schemas.microsoft.com/office/drawing/2014/main" id="{D3C70A58-AEB9-CFF6-0BC6-343404151246}"/>
              </a:ext>
            </a:extLst>
          </p:cNvPr>
          <p:cNvSpPr/>
          <p:nvPr/>
        </p:nvSpPr>
        <p:spPr>
          <a:xfrm>
            <a:off x="1930187" y="2307386"/>
            <a:ext cx="9187756" cy="9187756"/>
          </a:xfrm>
          <a:prstGeom prst="arc">
            <a:avLst>
              <a:gd name="adj1" fmla="val 16200000"/>
              <a:gd name="adj2" fmla="val 12756343"/>
            </a:avLst>
          </a:prstGeom>
          <a:noFill/>
          <a:ln w="1016000" cap="rnd"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3" name="Group 1182">
            <a:extLst>
              <a:ext uri="{FF2B5EF4-FFF2-40B4-BE49-F238E27FC236}">
                <a16:creationId xmlns:a16="http://schemas.microsoft.com/office/drawing/2014/main" id="{6EA72424-889B-564E-A5A3-20AA99ECE882}"/>
              </a:ext>
            </a:extLst>
          </p:cNvPr>
          <p:cNvGrpSpPr/>
          <p:nvPr/>
        </p:nvGrpSpPr>
        <p:grpSpPr>
          <a:xfrm>
            <a:off x="6004112" y="1787433"/>
            <a:ext cx="1039906" cy="1039906"/>
            <a:chOff x="9966512" y="2792507"/>
            <a:chExt cx="1039906" cy="1039906"/>
          </a:xfrm>
        </p:grpSpPr>
        <p:sp>
          <p:nvSpPr>
            <p:cNvPr id="1184" name="Oval 1183">
              <a:extLst>
                <a:ext uri="{FF2B5EF4-FFF2-40B4-BE49-F238E27FC236}">
                  <a16:creationId xmlns:a16="http://schemas.microsoft.com/office/drawing/2014/main" id="{87505899-F115-AEC0-F6B1-FE9FF914ADFF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5" name="Freeform: Shape 1184">
              <a:extLst>
                <a:ext uri="{FF2B5EF4-FFF2-40B4-BE49-F238E27FC236}">
                  <a16:creationId xmlns:a16="http://schemas.microsoft.com/office/drawing/2014/main" id="{39F59756-1C11-AF02-7549-DD29C386CDF6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86" name="Oval 1185">
            <a:extLst>
              <a:ext uri="{FF2B5EF4-FFF2-40B4-BE49-F238E27FC236}">
                <a16:creationId xmlns:a16="http://schemas.microsoft.com/office/drawing/2014/main" id="{F9BAC8BD-7561-0324-DCEF-BB246CD529FE}"/>
              </a:ext>
            </a:extLst>
          </p:cNvPr>
          <p:cNvSpPr/>
          <p:nvPr/>
        </p:nvSpPr>
        <p:spPr>
          <a:xfrm>
            <a:off x="2151955" y="3910369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7" name="!!SubTitle">
            <a:extLst>
              <a:ext uri="{FF2B5EF4-FFF2-40B4-BE49-F238E27FC236}">
                <a16:creationId xmlns:a16="http://schemas.microsoft.com/office/drawing/2014/main" id="{0D2D60E7-4472-7A15-F01C-6AFB4B93C31D}"/>
              </a:ext>
            </a:extLst>
          </p:cNvPr>
          <p:cNvSpPr txBox="1"/>
          <p:nvPr/>
        </p:nvSpPr>
        <p:spPr>
          <a:xfrm>
            <a:off x="17541818" y="11692733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88" name="!!MainTitle1">
            <a:extLst>
              <a:ext uri="{FF2B5EF4-FFF2-40B4-BE49-F238E27FC236}">
                <a16:creationId xmlns:a16="http://schemas.microsoft.com/office/drawing/2014/main" id="{6FD1165D-85BC-A82F-CBB8-9D75AD98A96A}"/>
              </a:ext>
            </a:extLst>
          </p:cNvPr>
          <p:cNvSpPr txBox="1"/>
          <p:nvPr/>
        </p:nvSpPr>
        <p:spPr>
          <a:xfrm>
            <a:off x="16110081" y="9221841"/>
            <a:ext cx="6456126" cy="23698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600" b="1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 Project</a:t>
            </a:r>
          </a:p>
          <a:p>
            <a:pPr lvl="0" algn="r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89" name="TextBox 1188">
            <a:extLst>
              <a:ext uri="{FF2B5EF4-FFF2-40B4-BE49-F238E27FC236}">
                <a16:creationId xmlns:a16="http://schemas.microsoft.com/office/drawing/2014/main" id="{EFD2C148-210C-E486-F87A-1C4CEFE83C02}"/>
              </a:ext>
            </a:extLst>
          </p:cNvPr>
          <p:cNvSpPr txBox="1"/>
          <p:nvPr/>
        </p:nvSpPr>
        <p:spPr>
          <a:xfrm rot="10800000" flipV="1">
            <a:off x="12273430" y="9515787"/>
            <a:ext cx="3125237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sz="2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Phản ánh mức độ hoàn thành các nhiệm vụ cốt lõi và hiệu quả thực thi chiến lược doanh nghiệp.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90" name="Oval 1189">
            <a:extLst>
              <a:ext uri="{FF2B5EF4-FFF2-40B4-BE49-F238E27FC236}">
                <a16:creationId xmlns:a16="http://schemas.microsoft.com/office/drawing/2014/main" id="{D8E6D917-0C8C-49BD-D911-E7C00C3D8842}"/>
              </a:ext>
            </a:extLst>
          </p:cNvPr>
          <p:cNvSpPr/>
          <p:nvPr/>
        </p:nvSpPr>
        <p:spPr>
          <a:xfrm>
            <a:off x="21278543" y="8757886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1" name="Oval 1190">
            <a:extLst>
              <a:ext uri="{FF2B5EF4-FFF2-40B4-BE49-F238E27FC236}">
                <a16:creationId xmlns:a16="http://schemas.microsoft.com/office/drawing/2014/main" id="{71329379-501C-4544-411E-36660A9D700D}"/>
              </a:ext>
            </a:extLst>
          </p:cNvPr>
          <p:cNvSpPr/>
          <p:nvPr/>
        </p:nvSpPr>
        <p:spPr>
          <a:xfrm>
            <a:off x="20814868" y="8757886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2" name="Oval 1191">
            <a:extLst>
              <a:ext uri="{FF2B5EF4-FFF2-40B4-BE49-F238E27FC236}">
                <a16:creationId xmlns:a16="http://schemas.microsoft.com/office/drawing/2014/main" id="{562E3040-C6AC-45A7-5A32-ECBCDFB76786}"/>
              </a:ext>
            </a:extLst>
          </p:cNvPr>
          <p:cNvSpPr/>
          <p:nvPr/>
        </p:nvSpPr>
        <p:spPr>
          <a:xfrm>
            <a:off x="21742218" y="8757886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3" name="Oval 1192">
            <a:extLst>
              <a:ext uri="{FF2B5EF4-FFF2-40B4-BE49-F238E27FC236}">
                <a16:creationId xmlns:a16="http://schemas.microsoft.com/office/drawing/2014/main" id="{A5113F7A-E75A-3EB2-4DAB-3291DF41945F}"/>
              </a:ext>
            </a:extLst>
          </p:cNvPr>
          <p:cNvSpPr/>
          <p:nvPr/>
        </p:nvSpPr>
        <p:spPr>
          <a:xfrm>
            <a:off x="22205894" y="8757886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4" name="Textbox 200">
            <a:extLst>
              <a:ext uri="{FF2B5EF4-FFF2-40B4-BE49-F238E27FC236}">
                <a16:creationId xmlns:a16="http://schemas.microsoft.com/office/drawing/2014/main" id="{66285B3D-43B4-15AA-E6BA-1F68E25D56BA}"/>
              </a:ext>
            </a:extLst>
          </p:cNvPr>
          <p:cNvSpPr txBox="1"/>
          <p:nvPr/>
        </p:nvSpPr>
        <p:spPr>
          <a:xfrm flipH="1">
            <a:off x="2754728" y="3124882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88</a:t>
            </a:r>
            <a:r>
              <a:rPr lang="en-US" sz="24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%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95" name="Textbox 200">
            <a:extLst>
              <a:ext uri="{FF2B5EF4-FFF2-40B4-BE49-F238E27FC236}">
                <a16:creationId xmlns:a16="http://schemas.microsoft.com/office/drawing/2014/main" id="{AAB88CA8-DE07-BD3D-A5E1-43F3678DD826}"/>
              </a:ext>
            </a:extLst>
          </p:cNvPr>
          <p:cNvSpPr txBox="1"/>
          <p:nvPr/>
        </p:nvSpPr>
        <p:spPr>
          <a:xfrm flipH="1">
            <a:off x="2475112" y="6721565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68</a:t>
            </a:r>
            <a:r>
              <a:rPr lang="en-US" sz="24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%</a:t>
            </a:r>
            <a:endParaRPr lang="en-US" sz="4400" dirty="0">
              <a:solidFill>
                <a:schemeClr val="tx1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1196" name="Textbox 200">
            <a:extLst>
              <a:ext uri="{FF2B5EF4-FFF2-40B4-BE49-F238E27FC236}">
                <a16:creationId xmlns:a16="http://schemas.microsoft.com/office/drawing/2014/main" id="{7BB8BFD2-3DB8-6E35-B9F7-ADB44AD6E48C}"/>
              </a:ext>
            </a:extLst>
          </p:cNvPr>
          <p:cNvSpPr txBox="1"/>
          <p:nvPr/>
        </p:nvSpPr>
        <p:spPr>
          <a:xfrm flipH="1">
            <a:off x="5823983" y="8778630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36</a:t>
            </a:r>
            <a:r>
              <a:rPr lang="en-US" sz="24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%</a:t>
            </a:r>
            <a:endParaRPr lang="en-US" sz="4400" dirty="0">
              <a:solidFill>
                <a:schemeClr val="tx1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1197" name="Textbox 200">
            <a:extLst>
              <a:ext uri="{FF2B5EF4-FFF2-40B4-BE49-F238E27FC236}">
                <a16:creationId xmlns:a16="http://schemas.microsoft.com/office/drawing/2014/main" id="{F1ED319E-007F-12FF-4952-6E6F75110711}"/>
              </a:ext>
            </a:extLst>
          </p:cNvPr>
          <p:cNvSpPr txBox="1"/>
          <p:nvPr/>
        </p:nvSpPr>
        <p:spPr>
          <a:xfrm flipH="1">
            <a:off x="4740593" y="6593876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55</a:t>
            </a:r>
            <a:r>
              <a:rPr lang="en-US" sz="24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%</a:t>
            </a:r>
            <a:endParaRPr lang="en-US" sz="4400" dirty="0">
              <a:solidFill>
                <a:schemeClr val="tx1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1198" name="Freeform: Shape 1197">
            <a:extLst>
              <a:ext uri="{FF2B5EF4-FFF2-40B4-BE49-F238E27FC236}">
                <a16:creationId xmlns:a16="http://schemas.microsoft.com/office/drawing/2014/main" id="{4FEFACAC-141F-DF56-CAAF-371A05BA18E0}"/>
              </a:ext>
            </a:extLst>
          </p:cNvPr>
          <p:cNvSpPr/>
          <p:nvPr/>
        </p:nvSpPr>
        <p:spPr>
          <a:xfrm>
            <a:off x="2440348" y="4198762"/>
            <a:ext cx="463120" cy="46312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9" name="Freeform: Shape 1198">
            <a:extLst>
              <a:ext uri="{FF2B5EF4-FFF2-40B4-BE49-F238E27FC236}">
                <a16:creationId xmlns:a16="http://schemas.microsoft.com/office/drawing/2014/main" id="{B2D5153E-75F3-3D91-C325-C48300D093FB}"/>
              </a:ext>
            </a:extLst>
          </p:cNvPr>
          <p:cNvSpPr/>
          <p:nvPr/>
        </p:nvSpPr>
        <p:spPr>
          <a:xfrm>
            <a:off x="3035101" y="7864425"/>
            <a:ext cx="537218" cy="574268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0" name="Freeform 179">
            <a:extLst>
              <a:ext uri="{FF2B5EF4-FFF2-40B4-BE49-F238E27FC236}">
                <a16:creationId xmlns:a16="http://schemas.microsoft.com/office/drawing/2014/main" id="{66F3040C-E390-3871-972C-69A59F314AA5}"/>
              </a:ext>
            </a:extLst>
          </p:cNvPr>
          <p:cNvSpPr>
            <a:spLocks noEditPoints="1"/>
          </p:cNvSpPr>
          <p:nvPr/>
        </p:nvSpPr>
        <p:spPr bwMode="auto">
          <a:xfrm>
            <a:off x="5565450" y="7611182"/>
            <a:ext cx="601988" cy="60431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1" name="Freeform 151">
            <a:extLst>
              <a:ext uri="{FF2B5EF4-FFF2-40B4-BE49-F238E27FC236}">
                <a16:creationId xmlns:a16="http://schemas.microsoft.com/office/drawing/2014/main" id="{E6D71919-84EB-A703-BA92-1933593F5113}"/>
              </a:ext>
            </a:extLst>
          </p:cNvPr>
          <p:cNvSpPr>
            <a:spLocks noEditPoints="1"/>
          </p:cNvSpPr>
          <p:nvPr/>
        </p:nvSpPr>
        <p:spPr bwMode="auto">
          <a:xfrm>
            <a:off x="7393195" y="8705692"/>
            <a:ext cx="341552" cy="5808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1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1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1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1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1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1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1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1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1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1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10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10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7" grpId="0" animBg="1"/>
          <p:bldP spid="1068" grpId="0" animBg="1"/>
          <p:bldP spid="1069" grpId="0" animBg="1"/>
          <p:bldP spid="1149" grpId="0" animBg="1"/>
          <p:bldP spid="1150" grpId="0" animBg="1"/>
          <p:bldP spid="1151" grpId="0"/>
          <p:bldP spid="1152" grpId="0"/>
          <p:bldP spid="1153" grpId="0"/>
          <p:bldP spid="1154" grpId="0" animBg="1"/>
          <p:bldP spid="1155" grpId="0"/>
          <p:bldP spid="1156" grpId="0"/>
          <p:bldP spid="1157" grpId="0"/>
          <p:bldP spid="1158" grpId="0" animBg="1"/>
          <p:bldP spid="1159" grpId="0"/>
          <p:bldP spid="1160" grpId="0"/>
          <p:bldP spid="1161" grpId="0"/>
          <p:bldP spid="1162" grpId="0" animBg="1"/>
          <p:bldP spid="1163" grpId="0"/>
          <p:bldP spid="1164" grpId="0"/>
          <p:bldP spid="1165" grpId="0"/>
          <p:bldP spid="1167" grpId="0" animBg="1"/>
          <p:bldP spid="1171" grpId="0" animBg="1"/>
          <p:bldP spid="1172" grpId="0" animBg="1"/>
          <p:bldP spid="1173" grpId="0" animBg="1"/>
          <p:bldP spid="1177" grpId="0" animBg="1"/>
          <p:bldP spid="1181" grpId="0" animBg="1"/>
          <p:bldP spid="1182" grpId="0" animBg="1"/>
          <p:bldP spid="1186" grpId="0" animBg="1"/>
          <p:bldP spid="1189" grpId="0"/>
          <p:bldP spid="1190" grpId="0" animBg="1"/>
          <p:bldP spid="1191" grpId="0" animBg="1"/>
          <p:bldP spid="1192" grpId="0" animBg="1"/>
          <p:bldP spid="1193" grpId="0" animBg="1"/>
          <p:bldP spid="1194" grpId="0"/>
          <p:bldP spid="1195" grpId="0"/>
          <p:bldP spid="1196" grpId="0"/>
          <p:bldP spid="1197" grpId="0"/>
          <p:bldP spid="1198" grpId="0" animBg="1"/>
          <p:bldP spid="1199" grpId="0" animBg="1"/>
          <p:bldP spid="1200" grpId="0" animBg="1"/>
          <p:bldP spid="120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1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1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1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1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1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1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1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1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10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10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7" grpId="0" animBg="1"/>
          <p:bldP spid="1068" grpId="0" animBg="1"/>
          <p:bldP spid="1069" grpId="0" animBg="1"/>
          <p:bldP spid="1149" grpId="0" animBg="1"/>
          <p:bldP spid="1150" grpId="0" animBg="1"/>
          <p:bldP spid="1151" grpId="0"/>
          <p:bldP spid="1152" grpId="0"/>
          <p:bldP spid="1153" grpId="0"/>
          <p:bldP spid="1154" grpId="0" animBg="1"/>
          <p:bldP spid="1155" grpId="0"/>
          <p:bldP spid="1156" grpId="0"/>
          <p:bldP spid="1157" grpId="0"/>
          <p:bldP spid="1158" grpId="0" animBg="1"/>
          <p:bldP spid="1159" grpId="0"/>
          <p:bldP spid="1160" grpId="0"/>
          <p:bldP spid="1161" grpId="0"/>
          <p:bldP spid="1162" grpId="0" animBg="1"/>
          <p:bldP spid="1163" grpId="0"/>
          <p:bldP spid="1164" grpId="0"/>
          <p:bldP spid="1165" grpId="0"/>
          <p:bldP spid="1167" grpId="0" animBg="1"/>
          <p:bldP spid="1171" grpId="0" animBg="1"/>
          <p:bldP spid="1172" grpId="0" animBg="1"/>
          <p:bldP spid="1173" grpId="0" animBg="1"/>
          <p:bldP spid="1177" grpId="0" animBg="1"/>
          <p:bldP spid="1181" grpId="0" animBg="1"/>
          <p:bldP spid="1182" grpId="0" animBg="1"/>
          <p:bldP spid="1186" grpId="0" animBg="1"/>
          <p:bldP spid="1189" grpId="0"/>
          <p:bldP spid="1190" grpId="0" animBg="1"/>
          <p:bldP spid="1191" grpId="0" animBg="1"/>
          <p:bldP spid="1192" grpId="0" animBg="1"/>
          <p:bldP spid="1193" grpId="0" animBg="1"/>
          <p:bldP spid="1194" grpId="0"/>
          <p:bldP spid="1195" grpId="0"/>
          <p:bldP spid="1196" grpId="0"/>
          <p:bldP spid="1197" grpId="0"/>
          <p:bldP spid="1198" grpId="0" animBg="1"/>
          <p:bldP spid="1199" grpId="0" animBg="1"/>
          <p:bldP spid="1200" grpId="0" animBg="1"/>
          <p:bldP spid="120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!!Shape_1">
            <a:extLst>
              <a:ext uri="{FF2B5EF4-FFF2-40B4-BE49-F238E27FC236}">
                <a16:creationId xmlns:a16="http://schemas.microsoft.com/office/drawing/2014/main" id="{306A7AF0-0E24-FEB7-218B-705D4FE54505}"/>
              </a:ext>
            </a:extLst>
          </p:cNvPr>
          <p:cNvSpPr/>
          <p:nvPr/>
        </p:nvSpPr>
        <p:spPr>
          <a:xfrm>
            <a:off x="3061446" y="3438647"/>
            <a:ext cx="6925234" cy="6925234"/>
          </a:xfrm>
          <a:prstGeom prst="arc">
            <a:avLst>
              <a:gd name="adj1" fmla="val 16200000"/>
              <a:gd name="adj2" fmla="val 15935811"/>
            </a:avLst>
          </a:prstGeom>
          <a:noFill/>
          <a:ln w="1016000" cap="rnd">
            <a:solidFill>
              <a:schemeClr val="accent2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!!Shape_1">
            <a:extLst>
              <a:ext uri="{FF2B5EF4-FFF2-40B4-BE49-F238E27FC236}">
                <a16:creationId xmlns:a16="http://schemas.microsoft.com/office/drawing/2014/main" id="{CCB9E6A5-01F3-82F8-6826-18A7A930E6D2}"/>
              </a:ext>
            </a:extLst>
          </p:cNvPr>
          <p:cNvSpPr/>
          <p:nvPr/>
        </p:nvSpPr>
        <p:spPr>
          <a:xfrm>
            <a:off x="4190999" y="4568200"/>
            <a:ext cx="4666128" cy="4666128"/>
          </a:xfrm>
          <a:prstGeom prst="arc">
            <a:avLst>
              <a:gd name="adj1" fmla="val 16200000"/>
              <a:gd name="adj2" fmla="val 16174045"/>
            </a:avLst>
          </a:prstGeom>
          <a:noFill/>
          <a:ln w="1016000" cap="rnd">
            <a:solidFill>
              <a:schemeClr val="accent3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!!Shape_1">
            <a:extLst>
              <a:ext uri="{FF2B5EF4-FFF2-40B4-BE49-F238E27FC236}">
                <a16:creationId xmlns:a16="http://schemas.microsoft.com/office/drawing/2014/main" id="{46B19C77-44FA-1234-D95F-DB48623283FF}"/>
              </a:ext>
            </a:extLst>
          </p:cNvPr>
          <p:cNvSpPr/>
          <p:nvPr/>
        </p:nvSpPr>
        <p:spPr>
          <a:xfrm>
            <a:off x="5326528" y="5703729"/>
            <a:ext cx="2395070" cy="2395070"/>
          </a:xfrm>
          <a:prstGeom prst="arc">
            <a:avLst>
              <a:gd name="adj1" fmla="val 16200000"/>
              <a:gd name="adj2" fmla="val 15739638"/>
            </a:avLst>
          </a:prstGeom>
          <a:noFill/>
          <a:ln w="1016000" cap="rnd">
            <a:solidFill>
              <a:schemeClr val="accent4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!!Shape_1">
            <a:extLst>
              <a:ext uri="{FF2B5EF4-FFF2-40B4-BE49-F238E27FC236}">
                <a16:creationId xmlns:a16="http://schemas.microsoft.com/office/drawing/2014/main" id="{1578B7D6-FC3A-13DD-9460-F91D59B1499D}"/>
              </a:ext>
            </a:extLst>
          </p:cNvPr>
          <p:cNvSpPr/>
          <p:nvPr/>
        </p:nvSpPr>
        <p:spPr>
          <a:xfrm>
            <a:off x="1930185" y="2307386"/>
            <a:ext cx="9187756" cy="9187756"/>
          </a:xfrm>
          <a:prstGeom prst="arc">
            <a:avLst>
              <a:gd name="adj1" fmla="val 16200000"/>
              <a:gd name="adj2" fmla="val 16012017"/>
            </a:avLst>
          </a:prstGeom>
          <a:noFill/>
          <a:ln w="1016000" cap="rnd">
            <a:solidFill>
              <a:schemeClr val="accent6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B13E241-8FBB-F281-7556-085B72119E49}"/>
              </a:ext>
            </a:extLst>
          </p:cNvPr>
          <p:cNvSpPr/>
          <p:nvPr/>
        </p:nvSpPr>
        <p:spPr>
          <a:xfrm>
            <a:off x="6004112" y="178743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200">
            <a:extLst>
              <a:ext uri="{FF2B5EF4-FFF2-40B4-BE49-F238E27FC236}">
                <a16:creationId xmlns:a16="http://schemas.microsoft.com/office/drawing/2014/main" id="{E46534F5-D55A-88C7-BA2F-C09E102935B5}"/>
              </a:ext>
            </a:extLst>
          </p:cNvPr>
          <p:cNvSpPr txBox="1"/>
          <p:nvPr/>
        </p:nvSpPr>
        <p:spPr>
          <a:xfrm flipH="1">
            <a:off x="11937786" y="1799552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0" name="Textbox 200">
            <a:extLst>
              <a:ext uri="{FF2B5EF4-FFF2-40B4-BE49-F238E27FC236}">
                <a16:creationId xmlns:a16="http://schemas.microsoft.com/office/drawing/2014/main" id="{0AE233F3-0593-BAC1-B090-CA4576AA977A}"/>
              </a:ext>
            </a:extLst>
          </p:cNvPr>
          <p:cNvSpPr txBox="1"/>
          <p:nvPr/>
        </p:nvSpPr>
        <p:spPr>
          <a:xfrm flipH="1">
            <a:off x="15933960" y="189188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Mở rộng thị trường mục tiêu, tăng độ phủ khách hàng và kênh phân phối trọng điểm.</a:t>
            </a:r>
          </a:p>
        </p:txBody>
      </p:sp>
      <p:sp>
        <p:nvSpPr>
          <p:cNvPr id="71" name="Textbox 200">
            <a:extLst>
              <a:ext uri="{FF2B5EF4-FFF2-40B4-BE49-F238E27FC236}">
                <a16:creationId xmlns:a16="http://schemas.microsoft.com/office/drawing/2014/main" id="{68166A02-D55A-3CA6-36B3-09B816E40E0B}"/>
              </a:ext>
            </a:extLst>
          </p:cNvPr>
          <p:cNvSpPr txBox="1"/>
          <p:nvPr/>
        </p:nvSpPr>
        <p:spPr>
          <a:xfrm flipH="1">
            <a:off x="13069050" y="195344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MARKET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EXPANSION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780964CB-5CC7-7F3D-F49A-BCA1939B2FDA}"/>
              </a:ext>
            </a:extLst>
          </p:cNvPr>
          <p:cNvSpPr/>
          <p:nvPr/>
        </p:nvSpPr>
        <p:spPr>
          <a:xfrm>
            <a:off x="6004112" y="2918694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C9181D4A-1BD2-5B60-5B07-EA3CAB011582}"/>
              </a:ext>
            </a:extLst>
          </p:cNvPr>
          <p:cNvSpPr txBox="1"/>
          <p:nvPr/>
        </p:nvSpPr>
        <p:spPr>
          <a:xfrm flipH="1">
            <a:off x="11937786" y="2930816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02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6174E7E0-0D83-A913-A87E-22DD8EEC3636}"/>
              </a:ext>
            </a:extLst>
          </p:cNvPr>
          <p:cNvSpPr txBox="1"/>
          <p:nvPr/>
        </p:nvSpPr>
        <p:spPr>
          <a:xfrm flipH="1">
            <a:off x="15933960" y="3023149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Tối ưu quy trình vận hành, cải thiện hiệu suất và giảm chi phí nội bộ.</a:t>
            </a: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E37B59DB-6F2A-ED67-8617-D5F3106DC68C}"/>
              </a:ext>
            </a:extLst>
          </p:cNvPr>
          <p:cNvSpPr txBox="1"/>
          <p:nvPr/>
        </p:nvSpPr>
        <p:spPr>
          <a:xfrm flipH="1">
            <a:off x="13069050" y="3084704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OPERATIONAL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EXCELLENCE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0AB113E4-C2D4-A1C3-8797-EB9DD7187586}"/>
              </a:ext>
            </a:extLst>
          </p:cNvPr>
          <p:cNvSpPr/>
          <p:nvPr/>
        </p:nvSpPr>
        <p:spPr>
          <a:xfrm>
            <a:off x="6004112" y="4050195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200">
            <a:extLst>
              <a:ext uri="{FF2B5EF4-FFF2-40B4-BE49-F238E27FC236}">
                <a16:creationId xmlns:a16="http://schemas.microsoft.com/office/drawing/2014/main" id="{04A393D2-E85D-4B9D-946B-6AC8D682221B}"/>
              </a:ext>
            </a:extLst>
          </p:cNvPr>
          <p:cNvSpPr txBox="1"/>
          <p:nvPr/>
        </p:nvSpPr>
        <p:spPr>
          <a:xfrm flipH="1">
            <a:off x="11937786" y="4062317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03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6FDED5D4-F5EF-0AAB-FE2F-9DF318A3EC94}"/>
              </a:ext>
            </a:extLst>
          </p:cNvPr>
          <p:cNvSpPr txBox="1"/>
          <p:nvPr/>
        </p:nvSpPr>
        <p:spPr>
          <a:xfrm flipH="1">
            <a:off x="15933960" y="4154650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Phát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triển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sản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phẩm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cải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tiến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tính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năng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và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rút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ngắn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thời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gian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mắt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vi-VN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9C22C835-9708-9AE6-63B4-2FA7D2497E23}"/>
              </a:ext>
            </a:extLst>
          </p:cNvPr>
          <p:cNvSpPr txBox="1"/>
          <p:nvPr/>
        </p:nvSpPr>
        <p:spPr>
          <a:xfrm flipH="1">
            <a:off x="13069050" y="4216205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PRODUCT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INNOVATION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1B0AF699-4F97-85FC-436E-1193734F22B4}"/>
              </a:ext>
            </a:extLst>
          </p:cNvPr>
          <p:cNvSpPr/>
          <p:nvPr/>
        </p:nvSpPr>
        <p:spPr>
          <a:xfrm>
            <a:off x="6010380" y="516086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200">
            <a:extLst>
              <a:ext uri="{FF2B5EF4-FFF2-40B4-BE49-F238E27FC236}">
                <a16:creationId xmlns:a16="http://schemas.microsoft.com/office/drawing/2014/main" id="{0DB32D22-FD19-D2C5-C092-B6922A86574C}"/>
              </a:ext>
            </a:extLst>
          </p:cNvPr>
          <p:cNvSpPr txBox="1"/>
          <p:nvPr/>
        </p:nvSpPr>
        <p:spPr>
          <a:xfrm flipH="1">
            <a:off x="11937786" y="5172985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04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3" name="Textbox 200">
            <a:extLst>
              <a:ext uri="{FF2B5EF4-FFF2-40B4-BE49-F238E27FC236}">
                <a16:creationId xmlns:a16="http://schemas.microsoft.com/office/drawing/2014/main" id="{981BEE29-83BC-0E2E-1993-7F8FE195EA7F}"/>
              </a:ext>
            </a:extLst>
          </p:cNvPr>
          <p:cNvSpPr txBox="1"/>
          <p:nvPr/>
        </p:nvSpPr>
        <p:spPr>
          <a:xfrm flipH="1">
            <a:off x="15933960" y="526531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Nâng cao năng lực đội ngũ, đào tạo kỹ năng và xây dựng lực lượng kế thừa.</a:t>
            </a:r>
          </a:p>
        </p:txBody>
      </p:sp>
      <p:sp>
        <p:nvSpPr>
          <p:cNvPr id="64" name="Textbox 200">
            <a:extLst>
              <a:ext uri="{FF2B5EF4-FFF2-40B4-BE49-F238E27FC236}">
                <a16:creationId xmlns:a16="http://schemas.microsoft.com/office/drawing/2014/main" id="{5EEE223B-2698-C266-2308-3E65D20AAF2B}"/>
              </a:ext>
            </a:extLst>
          </p:cNvPr>
          <p:cNvSpPr txBox="1"/>
          <p:nvPr/>
        </p:nvSpPr>
        <p:spPr>
          <a:xfrm flipH="1">
            <a:off x="13069050" y="532687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TALENT DEVELOPMENT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160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5" name="!!Shape_1">
            <a:extLst>
              <a:ext uri="{FF2B5EF4-FFF2-40B4-BE49-F238E27FC236}">
                <a16:creationId xmlns:a16="http://schemas.microsoft.com/office/drawing/2014/main" id="{AB242267-22AC-01CD-DD31-2706383CE09F}"/>
              </a:ext>
            </a:extLst>
          </p:cNvPr>
          <p:cNvSpPr/>
          <p:nvPr/>
        </p:nvSpPr>
        <p:spPr>
          <a:xfrm>
            <a:off x="3061448" y="3438647"/>
            <a:ext cx="6925234" cy="6925234"/>
          </a:xfrm>
          <a:prstGeom prst="arc">
            <a:avLst>
              <a:gd name="adj1" fmla="val 16200000"/>
              <a:gd name="adj2" fmla="val 9498987"/>
            </a:avLst>
          </a:prstGeom>
          <a:noFill/>
          <a:ln w="1016000" cap="rnd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BFC06E-C16B-4F7A-8543-CE88A94BE684}"/>
              </a:ext>
            </a:extLst>
          </p:cNvPr>
          <p:cNvGrpSpPr/>
          <p:nvPr/>
        </p:nvGrpSpPr>
        <p:grpSpPr>
          <a:xfrm>
            <a:off x="6004112" y="2918694"/>
            <a:ext cx="1039906" cy="1039906"/>
            <a:chOff x="9966512" y="2792507"/>
            <a:chExt cx="1039906" cy="1039906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CA94725-3968-255B-5FDF-C6E9647C408A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FAA8EC9-8334-008A-C5E6-78BCA9537F1D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63170254-FBFC-DD07-0512-105FD5ABE634}"/>
              </a:ext>
            </a:extLst>
          </p:cNvPr>
          <p:cNvSpPr/>
          <p:nvPr/>
        </p:nvSpPr>
        <p:spPr>
          <a:xfrm>
            <a:off x="2783757" y="7631606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!!Shape_1">
            <a:extLst>
              <a:ext uri="{FF2B5EF4-FFF2-40B4-BE49-F238E27FC236}">
                <a16:creationId xmlns:a16="http://schemas.microsoft.com/office/drawing/2014/main" id="{050B79AB-241F-50A8-EA74-E0D06886EBF2}"/>
              </a:ext>
            </a:extLst>
          </p:cNvPr>
          <p:cNvSpPr/>
          <p:nvPr/>
        </p:nvSpPr>
        <p:spPr>
          <a:xfrm>
            <a:off x="4191001" y="4568200"/>
            <a:ext cx="4666128" cy="4666128"/>
          </a:xfrm>
          <a:prstGeom prst="arc">
            <a:avLst>
              <a:gd name="adj1" fmla="val 16200000"/>
              <a:gd name="adj2" fmla="val 3801657"/>
            </a:avLst>
          </a:prstGeom>
          <a:noFill/>
          <a:ln w="1016000" cap="rnd"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58B0503-B0B0-B1A3-95BA-3823094B177C}"/>
              </a:ext>
            </a:extLst>
          </p:cNvPr>
          <p:cNvSpPr/>
          <p:nvPr/>
        </p:nvSpPr>
        <p:spPr>
          <a:xfrm>
            <a:off x="7044018" y="8476154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8C0DAD-A578-A882-9D6F-32E66A3DBA83}"/>
              </a:ext>
            </a:extLst>
          </p:cNvPr>
          <p:cNvGrpSpPr/>
          <p:nvPr/>
        </p:nvGrpSpPr>
        <p:grpSpPr>
          <a:xfrm>
            <a:off x="6004112" y="4048247"/>
            <a:ext cx="1039906" cy="1039906"/>
            <a:chOff x="9966512" y="2792507"/>
            <a:chExt cx="1039906" cy="10399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2E520B5-B3D4-5E8B-344F-E5A0880B391C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96EBF00-EE1D-C3C7-40C6-9690154F74D0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3" name="!!Shape_1">
            <a:extLst>
              <a:ext uri="{FF2B5EF4-FFF2-40B4-BE49-F238E27FC236}">
                <a16:creationId xmlns:a16="http://schemas.microsoft.com/office/drawing/2014/main" id="{8169601E-8736-A63E-036B-B59A01CEE5C1}"/>
              </a:ext>
            </a:extLst>
          </p:cNvPr>
          <p:cNvSpPr/>
          <p:nvPr/>
        </p:nvSpPr>
        <p:spPr>
          <a:xfrm>
            <a:off x="5326530" y="5703729"/>
            <a:ext cx="2395070" cy="2395070"/>
          </a:xfrm>
          <a:prstGeom prst="arc">
            <a:avLst>
              <a:gd name="adj1" fmla="val 16200000"/>
              <a:gd name="adj2" fmla="val 7379306"/>
            </a:avLst>
          </a:prstGeom>
          <a:noFill/>
          <a:ln w="1016000" cap="rnd"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2CEB8BA-D4AF-2C11-DACF-A4BB32EE1AB9}"/>
              </a:ext>
            </a:extLst>
          </p:cNvPr>
          <p:cNvGrpSpPr/>
          <p:nvPr/>
        </p:nvGrpSpPr>
        <p:grpSpPr>
          <a:xfrm>
            <a:off x="6004112" y="5166456"/>
            <a:ext cx="1039906" cy="1039906"/>
            <a:chOff x="9966512" y="2792507"/>
            <a:chExt cx="1039906" cy="1039906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D92EA726-681B-1511-4D26-84ABCC93BD2D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19A6664-695D-933E-99E3-C9C49FA8D287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78362B88-85ED-BBD5-4438-983FA0C7341A}"/>
              </a:ext>
            </a:extLst>
          </p:cNvPr>
          <p:cNvSpPr/>
          <p:nvPr/>
        </p:nvSpPr>
        <p:spPr>
          <a:xfrm>
            <a:off x="5346491" y="7393385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!!Shape_1">
            <a:extLst>
              <a:ext uri="{FF2B5EF4-FFF2-40B4-BE49-F238E27FC236}">
                <a16:creationId xmlns:a16="http://schemas.microsoft.com/office/drawing/2014/main" id="{9D696AA4-98B6-7CD9-EB53-BCED7C0C9A84}"/>
              </a:ext>
            </a:extLst>
          </p:cNvPr>
          <p:cNvSpPr/>
          <p:nvPr/>
        </p:nvSpPr>
        <p:spPr>
          <a:xfrm>
            <a:off x="1930187" y="2307386"/>
            <a:ext cx="9187756" cy="9187756"/>
          </a:xfrm>
          <a:prstGeom prst="arc">
            <a:avLst>
              <a:gd name="adj1" fmla="val 16200000"/>
              <a:gd name="adj2" fmla="val 12756343"/>
            </a:avLst>
          </a:prstGeom>
          <a:noFill/>
          <a:ln w="1016000" cap="rnd"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78E59D1-EEE1-6199-5BCE-91F222F985BD}"/>
              </a:ext>
            </a:extLst>
          </p:cNvPr>
          <p:cNvGrpSpPr/>
          <p:nvPr/>
        </p:nvGrpSpPr>
        <p:grpSpPr>
          <a:xfrm>
            <a:off x="6004112" y="1787433"/>
            <a:ext cx="1039906" cy="1039906"/>
            <a:chOff x="9966512" y="2792507"/>
            <a:chExt cx="1039906" cy="1039906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C430F45E-5297-1514-1250-B95362306752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7BEFD7D-6633-A58F-C3A5-F4F61C828ADD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5" name="Oval 74">
            <a:extLst>
              <a:ext uri="{FF2B5EF4-FFF2-40B4-BE49-F238E27FC236}">
                <a16:creationId xmlns:a16="http://schemas.microsoft.com/office/drawing/2014/main" id="{2E3B83D8-303E-246C-2E31-C61CA3F570EB}"/>
              </a:ext>
            </a:extLst>
          </p:cNvPr>
          <p:cNvSpPr/>
          <p:nvPr/>
        </p:nvSpPr>
        <p:spPr>
          <a:xfrm>
            <a:off x="2151955" y="3910369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!!SubTitle">
            <a:extLst>
              <a:ext uri="{FF2B5EF4-FFF2-40B4-BE49-F238E27FC236}">
                <a16:creationId xmlns:a16="http://schemas.microsoft.com/office/drawing/2014/main" id="{CBCFB51E-30F2-E6F3-F58E-DA27219B88E6}"/>
              </a:ext>
            </a:extLst>
          </p:cNvPr>
          <p:cNvSpPr txBox="1"/>
          <p:nvPr/>
        </p:nvSpPr>
        <p:spPr>
          <a:xfrm>
            <a:off x="17541818" y="11692733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5" name="!!MainTitle1">
            <a:extLst>
              <a:ext uri="{FF2B5EF4-FFF2-40B4-BE49-F238E27FC236}">
                <a16:creationId xmlns:a16="http://schemas.microsoft.com/office/drawing/2014/main" id="{1EF6A395-2626-50FB-95BB-BADCD2F9E26C}"/>
              </a:ext>
            </a:extLst>
          </p:cNvPr>
          <p:cNvSpPr txBox="1"/>
          <p:nvPr/>
        </p:nvSpPr>
        <p:spPr>
          <a:xfrm>
            <a:off x="16110081" y="9221841"/>
            <a:ext cx="6456126" cy="23698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 Project</a:t>
            </a:r>
          </a:p>
          <a:p>
            <a:pPr lvl="0" algn="r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2B3E5B1-63C4-5CDA-E717-C3198033C747}"/>
              </a:ext>
            </a:extLst>
          </p:cNvPr>
          <p:cNvSpPr txBox="1"/>
          <p:nvPr/>
        </p:nvSpPr>
        <p:spPr>
          <a:xfrm rot="10800000" flipV="1">
            <a:off x="12273430" y="9515787"/>
            <a:ext cx="3125237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sz="2400" dirty="0">
                <a:solidFill>
                  <a:schemeClr val="tx2"/>
                </a:solidFill>
              </a:rPr>
              <a:t>Phản ánh mức độ hoàn thành các nhiệm vụ cốt lõi và hiệu quả thực thi chiến lược doanh nghiệp.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7FD1E63-59C9-14B1-5A81-2E87D1794328}"/>
              </a:ext>
            </a:extLst>
          </p:cNvPr>
          <p:cNvSpPr/>
          <p:nvPr/>
        </p:nvSpPr>
        <p:spPr>
          <a:xfrm>
            <a:off x="21278543" y="8757886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9F24F7D-786A-68E2-4B9E-2CE7BD9484C7}"/>
              </a:ext>
            </a:extLst>
          </p:cNvPr>
          <p:cNvSpPr/>
          <p:nvPr/>
        </p:nvSpPr>
        <p:spPr>
          <a:xfrm>
            <a:off x="20814868" y="8757886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EDEF3B-6515-C288-4E39-610846D9A3A4}"/>
              </a:ext>
            </a:extLst>
          </p:cNvPr>
          <p:cNvSpPr/>
          <p:nvPr/>
        </p:nvSpPr>
        <p:spPr>
          <a:xfrm>
            <a:off x="21742218" y="8757886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F41ADD0-07AC-AF9D-0F0D-245C2D3B9ECC}"/>
              </a:ext>
            </a:extLst>
          </p:cNvPr>
          <p:cNvSpPr/>
          <p:nvPr/>
        </p:nvSpPr>
        <p:spPr>
          <a:xfrm>
            <a:off x="22205894" y="8757886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81464DB5-E496-A1DE-11DE-1B48F1B9A57A}"/>
              </a:ext>
            </a:extLst>
          </p:cNvPr>
          <p:cNvSpPr txBox="1"/>
          <p:nvPr/>
        </p:nvSpPr>
        <p:spPr>
          <a:xfrm flipH="1">
            <a:off x="2754728" y="3124882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88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DEE2EC98-4E74-3C41-845B-206664B61DE6}"/>
              </a:ext>
            </a:extLst>
          </p:cNvPr>
          <p:cNvSpPr txBox="1"/>
          <p:nvPr/>
        </p:nvSpPr>
        <p:spPr>
          <a:xfrm flipH="1">
            <a:off x="2475112" y="6721565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68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E6BDC105-899B-0992-C55B-80B8E3CE07F9}"/>
              </a:ext>
            </a:extLst>
          </p:cNvPr>
          <p:cNvSpPr txBox="1"/>
          <p:nvPr/>
        </p:nvSpPr>
        <p:spPr>
          <a:xfrm flipH="1">
            <a:off x="5823983" y="8778630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36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FD75D4D2-AFCC-E820-F125-246EF1139B1E}"/>
              </a:ext>
            </a:extLst>
          </p:cNvPr>
          <p:cNvSpPr txBox="1"/>
          <p:nvPr/>
        </p:nvSpPr>
        <p:spPr>
          <a:xfrm flipH="1">
            <a:off x="4740593" y="6593876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55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65A8CC0-4378-A558-9EB0-4D8517C25BFC}"/>
              </a:ext>
            </a:extLst>
          </p:cNvPr>
          <p:cNvSpPr/>
          <p:nvPr/>
        </p:nvSpPr>
        <p:spPr>
          <a:xfrm>
            <a:off x="2440348" y="4198762"/>
            <a:ext cx="463120" cy="46312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9F318-64D0-FEE9-C6A0-82E226A67C79}"/>
              </a:ext>
            </a:extLst>
          </p:cNvPr>
          <p:cNvSpPr/>
          <p:nvPr/>
        </p:nvSpPr>
        <p:spPr>
          <a:xfrm>
            <a:off x="3035101" y="7864425"/>
            <a:ext cx="537218" cy="574268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" name="Freeform 179">
            <a:extLst>
              <a:ext uri="{FF2B5EF4-FFF2-40B4-BE49-F238E27FC236}">
                <a16:creationId xmlns:a16="http://schemas.microsoft.com/office/drawing/2014/main" id="{F502B01B-59DA-4897-1E4F-61C7303D7ECB}"/>
              </a:ext>
            </a:extLst>
          </p:cNvPr>
          <p:cNvSpPr>
            <a:spLocks noEditPoints="1"/>
          </p:cNvSpPr>
          <p:nvPr/>
        </p:nvSpPr>
        <p:spPr bwMode="auto">
          <a:xfrm>
            <a:off x="5565450" y="7611182"/>
            <a:ext cx="601988" cy="60431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" name="Freeform 151">
            <a:extLst>
              <a:ext uri="{FF2B5EF4-FFF2-40B4-BE49-F238E27FC236}">
                <a16:creationId xmlns:a16="http://schemas.microsoft.com/office/drawing/2014/main" id="{DAA85802-C31C-1799-4405-EF5D63D4ABD2}"/>
              </a:ext>
            </a:extLst>
          </p:cNvPr>
          <p:cNvSpPr>
            <a:spLocks noEditPoints="1"/>
          </p:cNvSpPr>
          <p:nvPr/>
        </p:nvSpPr>
        <p:spPr bwMode="auto">
          <a:xfrm>
            <a:off x="7393195" y="8705692"/>
            <a:ext cx="341552" cy="5808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80451077"/>
      </p:ext>
    </p:extLst>
  </p:cSld>
  <p:clrMapOvr>
    <a:masterClrMapping/>
  </p:clrMapOvr>
  <p:transition spd="med" advClick="0" advTm="300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 animBg="1"/>
          <p:bldP spid="78" grpId="0" animBg="1"/>
          <p:bldP spid="79" grpId="0" animBg="1"/>
          <p:bldP spid="80" grpId="0" animBg="1"/>
          <p:bldP spid="67" grpId="0" animBg="1"/>
          <p:bldP spid="68" grpId="0"/>
          <p:bldP spid="70" grpId="0"/>
          <p:bldP spid="71" grpId="0"/>
          <p:bldP spid="48" grpId="0" animBg="1"/>
          <p:bldP spid="49" grpId="0"/>
          <p:bldP spid="51" grpId="0"/>
          <p:bldP spid="52" grpId="0"/>
          <p:bldP spid="41" grpId="0" animBg="1"/>
          <p:bldP spid="42" grpId="0"/>
          <p:bldP spid="44" grpId="0"/>
          <p:bldP spid="45" grpId="0"/>
          <p:bldP spid="60" grpId="0" animBg="1"/>
          <p:bldP spid="61" grpId="0"/>
          <p:bldP spid="63" grpId="0"/>
          <p:bldP spid="64" grpId="0"/>
          <p:bldP spid="5" grpId="0" animBg="1"/>
          <p:bldP spid="14" grpId="0" animBg="1"/>
          <p:bldP spid="33" grpId="0" animBg="1"/>
          <p:bldP spid="34" grpId="0" animBg="1"/>
          <p:bldP spid="53" grpId="0" animBg="1"/>
          <p:bldP spid="57" grpId="0" animBg="1"/>
          <p:bldP spid="65" grpId="0" animBg="1"/>
          <p:bldP spid="75" grpId="0" animBg="1"/>
          <p:bldP spid="86" grpId="0"/>
          <p:bldP spid="4" grpId="0" animBg="1"/>
          <p:bldP spid="6" grpId="0" animBg="1"/>
          <p:bldP spid="7" grpId="0" animBg="1"/>
          <p:bldP spid="8" grpId="0" animBg="1"/>
          <p:bldP spid="13" grpId="0"/>
          <p:bldP spid="15" grpId="0"/>
          <p:bldP spid="17" grpId="0"/>
          <p:bldP spid="18" grpId="0"/>
          <p:bldP spid="19" grpId="0" animBg="1"/>
          <p:bldP spid="20" grpId="0" animBg="1"/>
          <p:bldP spid="21" grpId="0" animBg="1"/>
          <p:bldP spid="2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 animBg="1"/>
          <p:bldP spid="78" grpId="0" animBg="1"/>
          <p:bldP spid="79" grpId="0" animBg="1"/>
          <p:bldP spid="80" grpId="0" animBg="1"/>
          <p:bldP spid="67" grpId="0" animBg="1"/>
          <p:bldP spid="68" grpId="0"/>
          <p:bldP spid="70" grpId="0"/>
          <p:bldP spid="71" grpId="0"/>
          <p:bldP spid="48" grpId="0" animBg="1"/>
          <p:bldP spid="49" grpId="0"/>
          <p:bldP spid="51" grpId="0"/>
          <p:bldP spid="52" grpId="0"/>
          <p:bldP spid="41" grpId="0" animBg="1"/>
          <p:bldP spid="42" grpId="0"/>
          <p:bldP spid="44" grpId="0"/>
          <p:bldP spid="45" grpId="0"/>
          <p:bldP spid="60" grpId="0" animBg="1"/>
          <p:bldP spid="61" grpId="0"/>
          <p:bldP spid="63" grpId="0"/>
          <p:bldP spid="64" grpId="0"/>
          <p:bldP spid="5" grpId="0" animBg="1"/>
          <p:bldP spid="14" grpId="0" animBg="1"/>
          <p:bldP spid="33" grpId="0" animBg="1"/>
          <p:bldP spid="34" grpId="0" animBg="1"/>
          <p:bldP spid="53" grpId="0" animBg="1"/>
          <p:bldP spid="57" grpId="0" animBg="1"/>
          <p:bldP spid="65" grpId="0" animBg="1"/>
          <p:bldP spid="75" grpId="0" animBg="1"/>
          <p:bldP spid="86" grpId="0"/>
          <p:bldP spid="4" grpId="0" animBg="1"/>
          <p:bldP spid="6" grpId="0" animBg="1"/>
          <p:bldP spid="7" grpId="0" animBg="1"/>
          <p:bldP spid="8" grpId="0" animBg="1"/>
          <p:bldP spid="13" grpId="0"/>
          <p:bldP spid="15" grpId="0"/>
          <p:bldP spid="17" grpId="0"/>
          <p:bldP spid="18" grpId="0"/>
          <p:bldP spid="19" grpId="0" animBg="1"/>
          <p:bldP spid="20" grpId="0" animBg="1"/>
          <p:bldP spid="21" grpId="0" animBg="1"/>
          <p:bldP spid="2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hape_1">
            <a:extLst>
              <a:ext uri="{FF2B5EF4-FFF2-40B4-BE49-F238E27FC236}">
                <a16:creationId xmlns:a16="http://schemas.microsoft.com/office/drawing/2014/main" id="{366F6B85-0689-448E-8987-22449FF206C5}"/>
              </a:ext>
            </a:extLst>
          </p:cNvPr>
          <p:cNvSpPr/>
          <p:nvPr/>
        </p:nvSpPr>
        <p:spPr>
          <a:xfrm>
            <a:off x="3061446" y="3438647"/>
            <a:ext cx="6925234" cy="6925234"/>
          </a:xfrm>
          <a:prstGeom prst="arc">
            <a:avLst>
              <a:gd name="adj1" fmla="val 16200000"/>
              <a:gd name="adj2" fmla="val 15935811"/>
            </a:avLst>
          </a:prstGeom>
          <a:noFill/>
          <a:ln w="1016000" cap="rnd">
            <a:solidFill>
              <a:schemeClr val="accent2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Shape_1">
            <a:extLst>
              <a:ext uri="{FF2B5EF4-FFF2-40B4-BE49-F238E27FC236}">
                <a16:creationId xmlns:a16="http://schemas.microsoft.com/office/drawing/2014/main" id="{C313E943-9F1E-EBB6-8A0F-A1633156F232}"/>
              </a:ext>
            </a:extLst>
          </p:cNvPr>
          <p:cNvSpPr/>
          <p:nvPr/>
        </p:nvSpPr>
        <p:spPr>
          <a:xfrm>
            <a:off x="4190999" y="4568200"/>
            <a:ext cx="4666128" cy="4666128"/>
          </a:xfrm>
          <a:prstGeom prst="arc">
            <a:avLst>
              <a:gd name="adj1" fmla="val 16200000"/>
              <a:gd name="adj2" fmla="val 16174045"/>
            </a:avLst>
          </a:prstGeom>
          <a:noFill/>
          <a:ln w="1016000" cap="rnd">
            <a:solidFill>
              <a:schemeClr val="accent3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Shape_1">
            <a:extLst>
              <a:ext uri="{FF2B5EF4-FFF2-40B4-BE49-F238E27FC236}">
                <a16:creationId xmlns:a16="http://schemas.microsoft.com/office/drawing/2014/main" id="{D41850DF-4E95-7BF2-F62A-C163ED738466}"/>
              </a:ext>
            </a:extLst>
          </p:cNvPr>
          <p:cNvSpPr/>
          <p:nvPr/>
        </p:nvSpPr>
        <p:spPr>
          <a:xfrm>
            <a:off x="5326528" y="5703729"/>
            <a:ext cx="2395070" cy="2395070"/>
          </a:xfrm>
          <a:prstGeom prst="arc">
            <a:avLst>
              <a:gd name="adj1" fmla="val 16200000"/>
              <a:gd name="adj2" fmla="val 15739638"/>
            </a:avLst>
          </a:prstGeom>
          <a:noFill/>
          <a:ln w="1016000" cap="rnd">
            <a:solidFill>
              <a:schemeClr val="accent4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Shape_1">
            <a:extLst>
              <a:ext uri="{FF2B5EF4-FFF2-40B4-BE49-F238E27FC236}">
                <a16:creationId xmlns:a16="http://schemas.microsoft.com/office/drawing/2014/main" id="{8CBDAEE3-5674-692B-E114-C3F778A2847D}"/>
              </a:ext>
            </a:extLst>
          </p:cNvPr>
          <p:cNvSpPr/>
          <p:nvPr/>
        </p:nvSpPr>
        <p:spPr>
          <a:xfrm>
            <a:off x="1930185" y="2307386"/>
            <a:ext cx="9187756" cy="9187756"/>
          </a:xfrm>
          <a:prstGeom prst="arc">
            <a:avLst>
              <a:gd name="adj1" fmla="val 16200000"/>
              <a:gd name="adj2" fmla="val 16012017"/>
            </a:avLst>
          </a:prstGeom>
          <a:noFill/>
          <a:ln w="1016000" cap="rnd">
            <a:solidFill>
              <a:schemeClr val="accent6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B8D03DC-10A4-0351-6416-3EB28EC193DE}"/>
              </a:ext>
            </a:extLst>
          </p:cNvPr>
          <p:cNvSpPr/>
          <p:nvPr/>
        </p:nvSpPr>
        <p:spPr>
          <a:xfrm>
            <a:off x="6004112" y="178743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200">
            <a:extLst>
              <a:ext uri="{FF2B5EF4-FFF2-40B4-BE49-F238E27FC236}">
                <a16:creationId xmlns:a16="http://schemas.microsoft.com/office/drawing/2014/main" id="{8AA6597F-F2C4-8703-63DD-6E1F81703B49}"/>
              </a:ext>
            </a:extLst>
          </p:cNvPr>
          <p:cNvSpPr txBox="1"/>
          <p:nvPr/>
        </p:nvSpPr>
        <p:spPr>
          <a:xfrm flipH="1">
            <a:off x="11937786" y="1799552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76CE8F29-8336-76BF-DCD8-B6530CAF7346}"/>
              </a:ext>
            </a:extLst>
          </p:cNvPr>
          <p:cNvSpPr txBox="1"/>
          <p:nvPr/>
        </p:nvSpPr>
        <p:spPr>
          <a:xfrm flipH="1">
            <a:off x="15933960" y="189188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Mở rộng thị trường mục tiêu, tăng độ phủ khách hàng và kênh phân phối trọng điểm.</a:t>
            </a:r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1104EC54-F571-916F-ADEB-B05719DFD779}"/>
              </a:ext>
            </a:extLst>
          </p:cNvPr>
          <p:cNvSpPr txBox="1"/>
          <p:nvPr/>
        </p:nvSpPr>
        <p:spPr>
          <a:xfrm flipH="1">
            <a:off x="13069050" y="195344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MARKET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EXPANSION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C1B7BC3-2F4B-373F-5028-07175C806363}"/>
              </a:ext>
            </a:extLst>
          </p:cNvPr>
          <p:cNvSpPr/>
          <p:nvPr/>
        </p:nvSpPr>
        <p:spPr>
          <a:xfrm>
            <a:off x="6004112" y="2918694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D14D8660-3ED4-46A3-9B82-3785F6F6D9BE}"/>
              </a:ext>
            </a:extLst>
          </p:cNvPr>
          <p:cNvSpPr txBox="1"/>
          <p:nvPr/>
        </p:nvSpPr>
        <p:spPr>
          <a:xfrm flipH="1">
            <a:off x="11937786" y="2930816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02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5A974AEA-C03A-5335-A385-850C1CFB34F5}"/>
              </a:ext>
            </a:extLst>
          </p:cNvPr>
          <p:cNvSpPr txBox="1"/>
          <p:nvPr/>
        </p:nvSpPr>
        <p:spPr>
          <a:xfrm flipH="1">
            <a:off x="15933960" y="3023149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Tối ưu quy trình vận hành, cải thiện hiệu suất và giảm chi phí nội bộ.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755899D8-33FE-17AB-7F29-B2961BB56340}"/>
              </a:ext>
            </a:extLst>
          </p:cNvPr>
          <p:cNvSpPr txBox="1"/>
          <p:nvPr/>
        </p:nvSpPr>
        <p:spPr>
          <a:xfrm flipH="1">
            <a:off x="13069050" y="3084704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OPERATIONAL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EXCELLENCE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396F759-088C-2FD0-2B04-32C83C8B55C1}"/>
              </a:ext>
            </a:extLst>
          </p:cNvPr>
          <p:cNvSpPr/>
          <p:nvPr/>
        </p:nvSpPr>
        <p:spPr>
          <a:xfrm>
            <a:off x="6004112" y="4050195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5F81A505-7E6E-61B1-B208-3717CDD495C2}"/>
              </a:ext>
            </a:extLst>
          </p:cNvPr>
          <p:cNvSpPr txBox="1"/>
          <p:nvPr/>
        </p:nvSpPr>
        <p:spPr>
          <a:xfrm flipH="1">
            <a:off x="11937786" y="4062317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03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434CEE79-7274-80C2-2D1E-D6C8B65BD71C}"/>
              </a:ext>
            </a:extLst>
          </p:cNvPr>
          <p:cNvSpPr txBox="1"/>
          <p:nvPr/>
        </p:nvSpPr>
        <p:spPr>
          <a:xfrm flipH="1">
            <a:off x="15933960" y="4154650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Phát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triển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sản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phẩm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cải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tiến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tính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năng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và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rút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ngắn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thời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gian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mắt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vi-VN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2D03FD55-05DC-0702-F934-CE06AA2C7796}"/>
              </a:ext>
            </a:extLst>
          </p:cNvPr>
          <p:cNvSpPr txBox="1"/>
          <p:nvPr/>
        </p:nvSpPr>
        <p:spPr>
          <a:xfrm flipH="1">
            <a:off x="13069050" y="4216205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PRODUCT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INNOVATION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C8AEEB9-D40D-2E0F-9EC7-B961E10EE4AA}"/>
              </a:ext>
            </a:extLst>
          </p:cNvPr>
          <p:cNvSpPr/>
          <p:nvPr/>
        </p:nvSpPr>
        <p:spPr>
          <a:xfrm>
            <a:off x="6010380" y="516086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1B19972E-E04D-BF47-7390-E1E6A2987618}"/>
              </a:ext>
            </a:extLst>
          </p:cNvPr>
          <p:cNvSpPr txBox="1"/>
          <p:nvPr/>
        </p:nvSpPr>
        <p:spPr>
          <a:xfrm flipH="1">
            <a:off x="11937786" y="5172985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04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200">
            <a:extLst>
              <a:ext uri="{FF2B5EF4-FFF2-40B4-BE49-F238E27FC236}">
                <a16:creationId xmlns:a16="http://schemas.microsoft.com/office/drawing/2014/main" id="{1E710411-9D33-65F2-26A2-DD9318F342BB}"/>
              </a:ext>
            </a:extLst>
          </p:cNvPr>
          <p:cNvSpPr txBox="1"/>
          <p:nvPr/>
        </p:nvSpPr>
        <p:spPr>
          <a:xfrm flipH="1">
            <a:off x="15933960" y="526531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Nâng cao năng lực đội ngũ, đào tạo kỹ năng và xây dựng lực lượng kế thừa.</a:t>
            </a:r>
          </a:p>
        </p:txBody>
      </p:sp>
      <p:sp>
        <p:nvSpPr>
          <p:cNvPr id="21" name="Textbox 200">
            <a:extLst>
              <a:ext uri="{FF2B5EF4-FFF2-40B4-BE49-F238E27FC236}">
                <a16:creationId xmlns:a16="http://schemas.microsoft.com/office/drawing/2014/main" id="{B2F1BE7A-7D2A-7FFD-2D39-1CD09EE37F21}"/>
              </a:ext>
            </a:extLst>
          </p:cNvPr>
          <p:cNvSpPr txBox="1"/>
          <p:nvPr/>
        </p:nvSpPr>
        <p:spPr>
          <a:xfrm flipH="1">
            <a:off x="13069050" y="532687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TALENT DEVELOPMENT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5AB4806-2246-5F33-7D3E-D565E9A283D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160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3" name="!!Shape_1">
            <a:extLst>
              <a:ext uri="{FF2B5EF4-FFF2-40B4-BE49-F238E27FC236}">
                <a16:creationId xmlns:a16="http://schemas.microsoft.com/office/drawing/2014/main" id="{6D60E644-AFA9-8918-4D8A-3F75C8B4D6B3}"/>
              </a:ext>
            </a:extLst>
          </p:cNvPr>
          <p:cNvSpPr/>
          <p:nvPr/>
        </p:nvSpPr>
        <p:spPr>
          <a:xfrm>
            <a:off x="3061448" y="3438647"/>
            <a:ext cx="6925234" cy="6925234"/>
          </a:xfrm>
          <a:prstGeom prst="arc">
            <a:avLst>
              <a:gd name="adj1" fmla="val 16200000"/>
              <a:gd name="adj2" fmla="val 9498987"/>
            </a:avLst>
          </a:prstGeom>
          <a:noFill/>
          <a:ln w="1016000" cap="rnd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C11CE7F-23A5-4A01-1DEF-690D16803436}"/>
              </a:ext>
            </a:extLst>
          </p:cNvPr>
          <p:cNvGrpSpPr/>
          <p:nvPr/>
        </p:nvGrpSpPr>
        <p:grpSpPr>
          <a:xfrm>
            <a:off x="6004112" y="2918694"/>
            <a:ext cx="1039906" cy="1039906"/>
            <a:chOff x="9966512" y="2792507"/>
            <a:chExt cx="1039906" cy="10399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66929E8-FB73-4941-E6E1-C9CDD16AEEB5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7F7A0DC-2541-EE6B-9D2A-748F907FC73B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BA032426-55E8-F580-1F0D-AED70E9D0349}"/>
              </a:ext>
            </a:extLst>
          </p:cNvPr>
          <p:cNvSpPr/>
          <p:nvPr/>
        </p:nvSpPr>
        <p:spPr>
          <a:xfrm>
            <a:off x="2783757" y="7631606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!!Shape_1">
            <a:extLst>
              <a:ext uri="{FF2B5EF4-FFF2-40B4-BE49-F238E27FC236}">
                <a16:creationId xmlns:a16="http://schemas.microsoft.com/office/drawing/2014/main" id="{C508DEB9-502F-0CC2-EB99-3F35DC454925}"/>
              </a:ext>
            </a:extLst>
          </p:cNvPr>
          <p:cNvSpPr/>
          <p:nvPr/>
        </p:nvSpPr>
        <p:spPr>
          <a:xfrm>
            <a:off x="4191001" y="4568200"/>
            <a:ext cx="4666128" cy="4666128"/>
          </a:xfrm>
          <a:prstGeom prst="arc">
            <a:avLst>
              <a:gd name="adj1" fmla="val 16200000"/>
              <a:gd name="adj2" fmla="val 3801657"/>
            </a:avLst>
          </a:prstGeom>
          <a:noFill/>
          <a:ln w="1016000" cap="rnd"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7068A4B-67AA-3BA4-4044-55DEFA39E3AA}"/>
              </a:ext>
            </a:extLst>
          </p:cNvPr>
          <p:cNvSpPr/>
          <p:nvPr/>
        </p:nvSpPr>
        <p:spPr>
          <a:xfrm>
            <a:off x="7044018" y="8476154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88F6B22-CDF6-7A2B-69B2-52B88E354922}"/>
              </a:ext>
            </a:extLst>
          </p:cNvPr>
          <p:cNvGrpSpPr/>
          <p:nvPr/>
        </p:nvGrpSpPr>
        <p:grpSpPr>
          <a:xfrm>
            <a:off x="6004112" y="4048247"/>
            <a:ext cx="1039906" cy="1039906"/>
            <a:chOff x="9966512" y="2792507"/>
            <a:chExt cx="1039906" cy="1039906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8DFB7DE-7E34-6138-24FE-3D7D78C6B8BF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4DF8A5-0B82-906C-98EE-552E8BB32D95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3" name="!!Shape_1">
            <a:extLst>
              <a:ext uri="{FF2B5EF4-FFF2-40B4-BE49-F238E27FC236}">
                <a16:creationId xmlns:a16="http://schemas.microsoft.com/office/drawing/2014/main" id="{AA9F0A7F-DE1E-18BD-6481-351F6B88ADBA}"/>
              </a:ext>
            </a:extLst>
          </p:cNvPr>
          <p:cNvSpPr/>
          <p:nvPr/>
        </p:nvSpPr>
        <p:spPr>
          <a:xfrm>
            <a:off x="5326530" y="5703729"/>
            <a:ext cx="2395070" cy="2395070"/>
          </a:xfrm>
          <a:prstGeom prst="arc">
            <a:avLst>
              <a:gd name="adj1" fmla="val 16200000"/>
              <a:gd name="adj2" fmla="val 7379306"/>
            </a:avLst>
          </a:prstGeom>
          <a:noFill/>
          <a:ln w="1016000" cap="rnd"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4A444F6-15D4-A354-AEC6-B8D8E573C3D0}"/>
              </a:ext>
            </a:extLst>
          </p:cNvPr>
          <p:cNvGrpSpPr/>
          <p:nvPr/>
        </p:nvGrpSpPr>
        <p:grpSpPr>
          <a:xfrm>
            <a:off x="6004112" y="5166456"/>
            <a:ext cx="1039906" cy="1039906"/>
            <a:chOff x="9966512" y="2792507"/>
            <a:chExt cx="1039906" cy="10399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7052286-2A63-6E7D-1F50-19B746D54C1D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2C3147-671E-D93E-DEB6-CF4E6EC44A04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D6B08D3B-6919-4881-E2EB-F5D82E8F3A4D}"/>
              </a:ext>
            </a:extLst>
          </p:cNvPr>
          <p:cNvSpPr/>
          <p:nvPr/>
        </p:nvSpPr>
        <p:spPr>
          <a:xfrm>
            <a:off x="5346491" y="7393385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!!Shape_1">
            <a:extLst>
              <a:ext uri="{FF2B5EF4-FFF2-40B4-BE49-F238E27FC236}">
                <a16:creationId xmlns:a16="http://schemas.microsoft.com/office/drawing/2014/main" id="{93B6C5AA-13CE-F7EF-C156-B207F069B1CC}"/>
              </a:ext>
            </a:extLst>
          </p:cNvPr>
          <p:cNvSpPr/>
          <p:nvPr/>
        </p:nvSpPr>
        <p:spPr>
          <a:xfrm>
            <a:off x="1930187" y="2307386"/>
            <a:ext cx="9187756" cy="9187756"/>
          </a:xfrm>
          <a:prstGeom prst="arc">
            <a:avLst>
              <a:gd name="adj1" fmla="val 16200000"/>
              <a:gd name="adj2" fmla="val 12756343"/>
            </a:avLst>
          </a:prstGeom>
          <a:noFill/>
          <a:ln w="1016000" cap="rnd"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F6E06EE-B774-EE7E-A948-6CDE8B94706F}"/>
              </a:ext>
            </a:extLst>
          </p:cNvPr>
          <p:cNvGrpSpPr/>
          <p:nvPr/>
        </p:nvGrpSpPr>
        <p:grpSpPr>
          <a:xfrm>
            <a:off x="6004112" y="1787433"/>
            <a:ext cx="1039906" cy="1039906"/>
            <a:chOff x="9966512" y="2792507"/>
            <a:chExt cx="1039906" cy="103990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2E717B6-8A16-4BA8-699D-AE4E9CC27318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5DA06A6-1814-1120-1B23-01477623144F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FC38F7FD-773B-7DDE-D361-6A87ABCCCAF8}"/>
              </a:ext>
            </a:extLst>
          </p:cNvPr>
          <p:cNvSpPr/>
          <p:nvPr/>
        </p:nvSpPr>
        <p:spPr>
          <a:xfrm>
            <a:off x="2151955" y="3910369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C2BBD6AE-3EC3-8925-5B0E-D8F1DAE3ECAF}"/>
              </a:ext>
            </a:extLst>
          </p:cNvPr>
          <p:cNvSpPr txBox="1"/>
          <p:nvPr/>
        </p:nvSpPr>
        <p:spPr>
          <a:xfrm>
            <a:off x="17541818" y="11692733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4" name="!!MainTitle1">
            <a:extLst>
              <a:ext uri="{FF2B5EF4-FFF2-40B4-BE49-F238E27FC236}">
                <a16:creationId xmlns:a16="http://schemas.microsoft.com/office/drawing/2014/main" id="{593C905D-ED05-D3B9-6154-B2640B46B936}"/>
              </a:ext>
            </a:extLst>
          </p:cNvPr>
          <p:cNvSpPr txBox="1"/>
          <p:nvPr/>
        </p:nvSpPr>
        <p:spPr>
          <a:xfrm>
            <a:off x="16110081" y="9221841"/>
            <a:ext cx="6456126" cy="23698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 Project</a:t>
            </a:r>
          </a:p>
          <a:p>
            <a:pPr lvl="0" algn="r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1F0218E-7F62-26C9-EDBF-87C03F0B5C3A}"/>
              </a:ext>
            </a:extLst>
          </p:cNvPr>
          <p:cNvSpPr txBox="1"/>
          <p:nvPr/>
        </p:nvSpPr>
        <p:spPr>
          <a:xfrm rot="10800000" flipV="1">
            <a:off x="12273430" y="9515787"/>
            <a:ext cx="3125237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sz="2400" dirty="0">
                <a:solidFill>
                  <a:schemeClr val="tx2"/>
                </a:solidFill>
              </a:rPr>
              <a:t>Phản ánh mức độ hoàn thành các nhiệm vụ cốt lõi và hiệu quả thực thi chiến lược doanh nghiệp.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782F7BF-2AC9-18B3-12E3-3624D5E46001}"/>
              </a:ext>
            </a:extLst>
          </p:cNvPr>
          <p:cNvSpPr/>
          <p:nvPr/>
        </p:nvSpPr>
        <p:spPr>
          <a:xfrm>
            <a:off x="21278543" y="8757886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F3C8D62A-F3BD-9C81-55D1-66ECE779760D}"/>
              </a:ext>
            </a:extLst>
          </p:cNvPr>
          <p:cNvSpPr/>
          <p:nvPr/>
        </p:nvSpPr>
        <p:spPr>
          <a:xfrm>
            <a:off x="20814868" y="8757886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AA5E9BEB-BBC0-896A-219D-D12321883200}"/>
              </a:ext>
            </a:extLst>
          </p:cNvPr>
          <p:cNvSpPr/>
          <p:nvPr/>
        </p:nvSpPr>
        <p:spPr>
          <a:xfrm>
            <a:off x="21742218" y="8757886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2D4B9C9-AD2D-DE35-976E-B55A439979D1}"/>
              </a:ext>
            </a:extLst>
          </p:cNvPr>
          <p:cNvSpPr/>
          <p:nvPr/>
        </p:nvSpPr>
        <p:spPr>
          <a:xfrm>
            <a:off x="22205894" y="8757886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FDCB8E7E-F753-774A-CF1C-E50BF6FD9331}"/>
              </a:ext>
            </a:extLst>
          </p:cNvPr>
          <p:cNvSpPr txBox="1"/>
          <p:nvPr/>
        </p:nvSpPr>
        <p:spPr>
          <a:xfrm flipH="1">
            <a:off x="2754728" y="3124882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88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19D220DB-EACC-0C88-2E30-0B4C510E07DA}"/>
              </a:ext>
            </a:extLst>
          </p:cNvPr>
          <p:cNvSpPr txBox="1"/>
          <p:nvPr/>
        </p:nvSpPr>
        <p:spPr>
          <a:xfrm flipH="1">
            <a:off x="2475112" y="6721565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68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4589ECD9-BFF7-390C-25B0-48D956B0BE1D}"/>
              </a:ext>
            </a:extLst>
          </p:cNvPr>
          <p:cNvSpPr txBox="1"/>
          <p:nvPr/>
        </p:nvSpPr>
        <p:spPr>
          <a:xfrm flipH="1">
            <a:off x="5823983" y="8778630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36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92E792F4-2963-BEE9-59BA-5623CE41B867}"/>
              </a:ext>
            </a:extLst>
          </p:cNvPr>
          <p:cNvSpPr txBox="1"/>
          <p:nvPr/>
        </p:nvSpPr>
        <p:spPr>
          <a:xfrm flipH="1">
            <a:off x="4740593" y="6593876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55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12D1A99-5D2D-A8C6-C55A-2A57FBBF0138}"/>
              </a:ext>
            </a:extLst>
          </p:cNvPr>
          <p:cNvSpPr/>
          <p:nvPr/>
        </p:nvSpPr>
        <p:spPr>
          <a:xfrm>
            <a:off x="2440348" y="4198762"/>
            <a:ext cx="463120" cy="46312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B0B22DD-119F-859F-3667-AE0539E7B0C7}"/>
              </a:ext>
            </a:extLst>
          </p:cNvPr>
          <p:cNvSpPr/>
          <p:nvPr/>
        </p:nvSpPr>
        <p:spPr>
          <a:xfrm>
            <a:off x="3035101" y="7864425"/>
            <a:ext cx="537218" cy="574268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79">
            <a:extLst>
              <a:ext uri="{FF2B5EF4-FFF2-40B4-BE49-F238E27FC236}">
                <a16:creationId xmlns:a16="http://schemas.microsoft.com/office/drawing/2014/main" id="{8DDB6A5D-6C56-E35E-1CD6-EF962134A0C2}"/>
              </a:ext>
            </a:extLst>
          </p:cNvPr>
          <p:cNvSpPr>
            <a:spLocks noEditPoints="1"/>
          </p:cNvSpPr>
          <p:nvPr/>
        </p:nvSpPr>
        <p:spPr bwMode="auto">
          <a:xfrm>
            <a:off x="5565450" y="7611182"/>
            <a:ext cx="601988" cy="60431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151">
            <a:extLst>
              <a:ext uri="{FF2B5EF4-FFF2-40B4-BE49-F238E27FC236}">
                <a16:creationId xmlns:a16="http://schemas.microsoft.com/office/drawing/2014/main" id="{0CB8D666-53A4-6039-51F2-9A916B8A3D8F}"/>
              </a:ext>
            </a:extLst>
          </p:cNvPr>
          <p:cNvSpPr>
            <a:spLocks noEditPoints="1"/>
          </p:cNvSpPr>
          <p:nvPr/>
        </p:nvSpPr>
        <p:spPr bwMode="auto">
          <a:xfrm>
            <a:off x="7393195" y="8705692"/>
            <a:ext cx="341552" cy="5808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 isInverted="1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 animBg="1"/>
          <p:bldP spid="11" grpId="0"/>
          <p:bldP spid="12" grpId="0"/>
          <p:bldP spid="13" grpId="0"/>
          <p:bldP spid="14" grpId="0" animBg="1"/>
          <p:bldP spid="15" grpId="0"/>
          <p:bldP spid="16" grpId="0"/>
          <p:bldP spid="17" grpId="0"/>
          <p:bldP spid="18" grpId="0" animBg="1"/>
          <p:bldP spid="19" grpId="0"/>
          <p:bldP spid="20" grpId="0"/>
          <p:bldP spid="21" grpId="0"/>
          <p:bldP spid="23" grpId="0" animBg="1"/>
          <p:bldP spid="27" grpId="0" animBg="1"/>
          <p:bldP spid="28" grpId="0" animBg="1"/>
          <p:bldP spid="29" grpId="0" animBg="1"/>
          <p:bldP spid="33" grpId="0" animBg="1"/>
          <p:bldP spid="37" grpId="0" animBg="1"/>
          <p:bldP spid="38" grpId="0" animBg="1"/>
          <p:bldP spid="42" grpId="0" animBg="1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 animBg="1"/>
          <p:bldP spid="11" grpId="0"/>
          <p:bldP spid="12" grpId="0"/>
          <p:bldP spid="13" grpId="0"/>
          <p:bldP spid="14" grpId="0" animBg="1"/>
          <p:bldP spid="15" grpId="0"/>
          <p:bldP spid="16" grpId="0"/>
          <p:bldP spid="17" grpId="0"/>
          <p:bldP spid="18" grpId="0" animBg="1"/>
          <p:bldP spid="19" grpId="0"/>
          <p:bldP spid="20" grpId="0"/>
          <p:bldP spid="21" grpId="0"/>
          <p:bldP spid="23" grpId="0" animBg="1"/>
          <p:bldP spid="27" grpId="0" animBg="1"/>
          <p:bldP spid="28" grpId="0" animBg="1"/>
          <p:bldP spid="29" grpId="0" animBg="1"/>
          <p:bldP spid="33" grpId="0" animBg="1"/>
          <p:bldP spid="37" grpId="0" animBg="1"/>
          <p:bldP spid="38" grpId="0" animBg="1"/>
          <p:bldP spid="42" grpId="0" animBg="1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!!Shape_1">
            <a:extLst>
              <a:ext uri="{FF2B5EF4-FFF2-40B4-BE49-F238E27FC236}">
                <a16:creationId xmlns:a16="http://schemas.microsoft.com/office/drawing/2014/main" id="{B4F2E548-31BB-E3B8-93BE-607124DAE658}"/>
              </a:ext>
            </a:extLst>
          </p:cNvPr>
          <p:cNvSpPr/>
          <p:nvPr/>
        </p:nvSpPr>
        <p:spPr>
          <a:xfrm>
            <a:off x="3061446" y="3438647"/>
            <a:ext cx="6925234" cy="6925234"/>
          </a:xfrm>
          <a:prstGeom prst="arc">
            <a:avLst>
              <a:gd name="adj1" fmla="val 16200000"/>
              <a:gd name="adj2" fmla="val 15935811"/>
            </a:avLst>
          </a:prstGeom>
          <a:noFill/>
          <a:ln w="1016000" cap="rnd">
            <a:solidFill>
              <a:schemeClr val="accent2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!!Shape_1">
            <a:extLst>
              <a:ext uri="{FF2B5EF4-FFF2-40B4-BE49-F238E27FC236}">
                <a16:creationId xmlns:a16="http://schemas.microsoft.com/office/drawing/2014/main" id="{EA400886-CD47-1344-B243-AACD1EDC5263}"/>
              </a:ext>
            </a:extLst>
          </p:cNvPr>
          <p:cNvSpPr/>
          <p:nvPr/>
        </p:nvSpPr>
        <p:spPr>
          <a:xfrm>
            <a:off x="4190999" y="4568200"/>
            <a:ext cx="4666128" cy="4666128"/>
          </a:xfrm>
          <a:prstGeom prst="arc">
            <a:avLst>
              <a:gd name="adj1" fmla="val 16200000"/>
              <a:gd name="adj2" fmla="val 16174045"/>
            </a:avLst>
          </a:prstGeom>
          <a:noFill/>
          <a:ln w="1016000" cap="rnd">
            <a:solidFill>
              <a:schemeClr val="accent3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!!Shape_1">
            <a:extLst>
              <a:ext uri="{FF2B5EF4-FFF2-40B4-BE49-F238E27FC236}">
                <a16:creationId xmlns:a16="http://schemas.microsoft.com/office/drawing/2014/main" id="{316C8A3D-C507-3717-83B9-9DB04E92A3DD}"/>
              </a:ext>
            </a:extLst>
          </p:cNvPr>
          <p:cNvSpPr/>
          <p:nvPr/>
        </p:nvSpPr>
        <p:spPr>
          <a:xfrm>
            <a:off x="5326528" y="5703729"/>
            <a:ext cx="2395070" cy="2395070"/>
          </a:xfrm>
          <a:prstGeom prst="arc">
            <a:avLst>
              <a:gd name="adj1" fmla="val 16200000"/>
              <a:gd name="adj2" fmla="val 15739638"/>
            </a:avLst>
          </a:prstGeom>
          <a:noFill/>
          <a:ln w="1016000" cap="rnd">
            <a:solidFill>
              <a:schemeClr val="accent4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!!Shape_1">
            <a:extLst>
              <a:ext uri="{FF2B5EF4-FFF2-40B4-BE49-F238E27FC236}">
                <a16:creationId xmlns:a16="http://schemas.microsoft.com/office/drawing/2014/main" id="{D21931E9-0C20-A7B5-BC90-CC8F70CC18BF}"/>
              </a:ext>
            </a:extLst>
          </p:cNvPr>
          <p:cNvSpPr/>
          <p:nvPr/>
        </p:nvSpPr>
        <p:spPr>
          <a:xfrm>
            <a:off x="1930185" y="2307386"/>
            <a:ext cx="9187756" cy="9187756"/>
          </a:xfrm>
          <a:prstGeom prst="arc">
            <a:avLst>
              <a:gd name="adj1" fmla="val 16200000"/>
              <a:gd name="adj2" fmla="val 16012017"/>
            </a:avLst>
          </a:prstGeom>
          <a:noFill/>
          <a:ln w="1016000" cap="rnd">
            <a:solidFill>
              <a:schemeClr val="accent6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1DF3462-0CAD-3BAB-F4E6-2A6405C86C8C}"/>
              </a:ext>
            </a:extLst>
          </p:cNvPr>
          <p:cNvSpPr/>
          <p:nvPr/>
        </p:nvSpPr>
        <p:spPr>
          <a:xfrm>
            <a:off x="6004112" y="178743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DCDB25DB-2BB6-F0FD-001F-0DFF6EF6C48E}"/>
              </a:ext>
            </a:extLst>
          </p:cNvPr>
          <p:cNvSpPr txBox="1"/>
          <p:nvPr/>
        </p:nvSpPr>
        <p:spPr>
          <a:xfrm flipH="1">
            <a:off x="11937786" y="1799552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E0CEF276-9169-E187-D4A9-538D6B3B4A8E}"/>
              </a:ext>
            </a:extLst>
          </p:cNvPr>
          <p:cNvSpPr txBox="1"/>
          <p:nvPr/>
        </p:nvSpPr>
        <p:spPr>
          <a:xfrm flipH="1">
            <a:off x="15933960" y="189188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Mở rộng thị trường mục tiêu, tăng độ phủ khách hàng và kênh phân phối trọng điểm.</a:t>
            </a: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66C004A8-5796-18BE-9602-465777C37464}"/>
              </a:ext>
            </a:extLst>
          </p:cNvPr>
          <p:cNvSpPr txBox="1"/>
          <p:nvPr/>
        </p:nvSpPr>
        <p:spPr>
          <a:xfrm flipH="1">
            <a:off x="13069050" y="195344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MARKET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EXPANSION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C77F3C3C-8AEC-5C2C-EF5A-320B5B68DFF5}"/>
              </a:ext>
            </a:extLst>
          </p:cNvPr>
          <p:cNvSpPr/>
          <p:nvPr/>
        </p:nvSpPr>
        <p:spPr>
          <a:xfrm>
            <a:off x="6004112" y="2918694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9C603AAE-C7EA-495F-216B-BB13EE1DDD1B}"/>
              </a:ext>
            </a:extLst>
          </p:cNvPr>
          <p:cNvSpPr txBox="1"/>
          <p:nvPr/>
        </p:nvSpPr>
        <p:spPr>
          <a:xfrm flipH="1">
            <a:off x="11937786" y="2930816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02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4" name="Textbox 200">
            <a:extLst>
              <a:ext uri="{FF2B5EF4-FFF2-40B4-BE49-F238E27FC236}">
                <a16:creationId xmlns:a16="http://schemas.microsoft.com/office/drawing/2014/main" id="{E6546ACF-F86D-930E-2F39-EEDAB69681F6}"/>
              </a:ext>
            </a:extLst>
          </p:cNvPr>
          <p:cNvSpPr txBox="1"/>
          <p:nvPr/>
        </p:nvSpPr>
        <p:spPr>
          <a:xfrm flipH="1">
            <a:off x="15933960" y="3023149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Tối ưu quy trình vận hành, cải thiện hiệu suất và giảm chi phí nội bộ.</a:t>
            </a:r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C7E13E81-1C52-96EA-EBA2-8F1B002BDCCB}"/>
              </a:ext>
            </a:extLst>
          </p:cNvPr>
          <p:cNvSpPr txBox="1"/>
          <p:nvPr/>
        </p:nvSpPr>
        <p:spPr>
          <a:xfrm flipH="1">
            <a:off x="13069050" y="3084704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OPERATIONAL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EXCELLENCE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860B9B77-EF58-2557-C9B7-23EAC79E58E1}"/>
              </a:ext>
            </a:extLst>
          </p:cNvPr>
          <p:cNvSpPr/>
          <p:nvPr/>
        </p:nvSpPr>
        <p:spPr>
          <a:xfrm>
            <a:off x="6004112" y="4050195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DED214A9-F761-8FBA-E4FE-C0F793869092}"/>
              </a:ext>
            </a:extLst>
          </p:cNvPr>
          <p:cNvSpPr txBox="1"/>
          <p:nvPr/>
        </p:nvSpPr>
        <p:spPr>
          <a:xfrm flipH="1">
            <a:off x="11937786" y="4062317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03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2812B9D6-37F5-B290-22B2-69ECD37F26A4}"/>
              </a:ext>
            </a:extLst>
          </p:cNvPr>
          <p:cNvSpPr txBox="1"/>
          <p:nvPr/>
        </p:nvSpPr>
        <p:spPr>
          <a:xfrm flipH="1">
            <a:off x="15933960" y="4154650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Phát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triển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sản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phẩm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cải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tiến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tính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năng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và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rút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ngắn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thời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gian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mắt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vi-VN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9" name="Textbox 200">
            <a:extLst>
              <a:ext uri="{FF2B5EF4-FFF2-40B4-BE49-F238E27FC236}">
                <a16:creationId xmlns:a16="http://schemas.microsoft.com/office/drawing/2014/main" id="{9F8D8370-DCED-453A-4CE8-B0FB22374C15}"/>
              </a:ext>
            </a:extLst>
          </p:cNvPr>
          <p:cNvSpPr txBox="1"/>
          <p:nvPr/>
        </p:nvSpPr>
        <p:spPr>
          <a:xfrm flipH="1">
            <a:off x="13069050" y="4216205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PRODUCT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INNOVATION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6CE17B02-3112-3FDC-84EB-E2923A107D6F}"/>
              </a:ext>
            </a:extLst>
          </p:cNvPr>
          <p:cNvSpPr/>
          <p:nvPr/>
        </p:nvSpPr>
        <p:spPr>
          <a:xfrm>
            <a:off x="6010380" y="516086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200">
            <a:extLst>
              <a:ext uri="{FF2B5EF4-FFF2-40B4-BE49-F238E27FC236}">
                <a16:creationId xmlns:a16="http://schemas.microsoft.com/office/drawing/2014/main" id="{66FF5EC5-7A62-1179-4A4D-D682943CC510}"/>
              </a:ext>
            </a:extLst>
          </p:cNvPr>
          <p:cNvSpPr txBox="1"/>
          <p:nvPr/>
        </p:nvSpPr>
        <p:spPr>
          <a:xfrm flipH="1">
            <a:off x="11937786" y="5172985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04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2" name="Textbox 200">
            <a:extLst>
              <a:ext uri="{FF2B5EF4-FFF2-40B4-BE49-F238E27FC236}">
                <a16:creationId xmlns:a16="http://schemas.microsoft.com/office/drawing/2014/main" id="{77EFE525-1B00-FC49-992A-399F992F5080}"/>
              </a:ext>
            </a:extLst>
          </p:cNvPr>
          <p:cNvSpPr txBox="1"/>
          <p:nvPr/>
        </p:nvSpPr>
        <p:spPr>
          <a:xfrm flipH="1">
            <a:off x="15933960" y="526531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Nâng cao năng lực đội ngũ, đào tạo kỹ năng và xây dựng lực lượng kế thừa.</a:t>
            </a:r>
          </a:p>
        </p:txBody>
      </p:sp>
      <p:sp>
        <p:nvSpPr>
          <p:cNvPr id="63" name="Textbox 200">
            <a:extLst>
              <a:ext uri="{FF2B5EF4-FFF2-40B4-BE49-F238E27FC236}">
                <a16:creationId xmlns:a16="http://schemas.microsoft.com/office/drawing/2014/main" id="{57CD172E-BCDE-8E2F-81FB-3A922A06DB0B}"/>
              </a:ext>
            </a:extLst>
          </p:cNvPr>
          <p:cNvSpPr txBox="1"/>
          <p:nvPr/>
        </p:nvSpPr>
        <p:spPr>
          <a:xfrm flipH="1">
            <a:off x="13069050" y="532687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TALENT DEVELOPMENT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E3ED1FC-286D-AAE8-721D-52A4E75B341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160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65" name="!!Shape_1">
            <a:extLst>
              <a:ext uri="{FF2B5EF4-FFF2-40B4-BE49-F238E27FC236}">
                <a16:creationId xmlns:a16="http://schemas.microsoft.com/office/drawing/2014/main" id="{18CDAED1-7DAA-3565-8226-7192D7D3DB90}"/>
              </a:ext>
            </a:extLst>
          </p:cNvPr>
          <p:cNvSpPr/>
          <p:nvPr/>
        </p:nvSpPr>
        <p:spPr>
          <a:xfrm>
            <a:off x="3061448" y="3438647"/>
            <a:ext cx="6925234" cy="6925234"/>
          </a:xfrm>
          <a:prstGeom prst="arc">
            <a:avLst>
              <a:gd name="adj1" fmla="val 16200000"/>
              <a:gd name="adj2" fmla="val 9498987"/>
            </a:avLst>
          </a:prstGeom>
          <a:noFill/>
          <a:ln w="1016000" cap="rnd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ED029C9-9D73-F0C0-35AE-8076D611F8A4}"/>
              </a:ext>
            </a:extLst>
          </p:cNvPr>
          <p:cNvGrpSpPr/>
          <p:nvPr/>
        </p:nvGrpSpPr>
        <p:grpSpPr>
          <a:xfrm>
            <a:off x="6004112" y="2918694"/>
            <a:ext cx="1039906" cy="1039906"/>
            <a:chOff x="9966512" y="2792507"/>
            <a:chExt cx="1039906" cy="1039906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15B5066-A3FA-8ECC-981A-44D4D90ADC81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1E05F3B-48EC-E99F-A7B5-F8FAA6E0D486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0655EBF6-DE3F-D7C9-AE3A-133456DAC53E}"/>
              </a:ext>
            </a:extLst>
          </p:cNvPr>
          <p:cNvSpPr/>
          <p:nvPr/>
        </p:nvSpPr>
        <p:spPr>
          <a:xfrm>
            <a:off x="2783757" y="7631606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!!Shape_1">
            <a:extLst>
              <a:ext uri="{FF2B5EF4-FFF2-40B4-BE49-F238E27FC236}">
                <a16:creationId xmlns:a16="http://schemas.microsoft.com/office/drawing/2014/main" id="{C8689C38-A378-784C-F68C-D222384A56F6}"/>
              </a:ext>
            </a:extLst>
          </p:cNvPr>
          <p:cNvSpPr/>
          <p:nvPr/>
        </p:nvSpPr>
        <p:spPr>
          <a:xfrm>
            <a:off x="4191001" y="4568200"/>
            <a:ext cx="4666128" cy="4666128"/>
          </a:xfrm>
          <a:prstGeom prst="arc">
            <a:avLst>
              <a:gd name="adj1" fmla="val 16200000"/>
              <a:gd name="adj2" fmla="val 3801657"/>
            </a:avLst>
          </a:prstGeom>
          <a:noFill/>
          <a:ln w="1016000" cap="rnd"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C016624-7AC0-EDE0-36A7-4D7F687FA152}"/>
              </a:ext>
            </a:extLst>
          </p:cNvPr>
          <p:cNvSpPr/>
          <p:nvPr/>
        </p:nvSpPr>
        <p:spPr>
          <a:xfrm>
            <a:off x="7044018" y="8476154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5FD3D1C-CC28-6129-DCA7-DCFBCB88E2CB}"/>
              </a:ext>
            </a:extLst>
          </p:cNvPr>
          <p:cNvGrpSpPr/>
          <p:nvPr/>
        </p:nvGrpSpPr>
        <p:grpSpPr>
          <a:xfrm>
            <a:off x="6004112" y="4048247"/>
            <a:ext cx="1039906" cy="1039906"/>
            <a:chOff x="9966512" y="2792507"/>
            <a:chExt cx="1039906" cy="1039906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1BCFEE13-53CF-1D5E-4DE4-9B9E9300D4E2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5CA9342-40A8-58C8-E864-645AE8398DDB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5" name="!!Shape_1">
            <a:extLst>
              <a:ext uri="{FF2B5EF4-FFF2-40B4-BE49-F238E27FC236}">
                <a16:creationId xmlns:a16="http://schemas.microsoft.com/office/drawing/2014/main" id="{7EA5CAE0-3D2F-610A-ADB3-A17E447F9DED}"/>
              </a:ext>
            </a:extLst>
          </p:cNvPr>
          <p:cNvSpPr/>
          <p:nvPr/>
        </p:nvSpPr>
        <p:spPr>
          <a:xfrm>
            <a:off x="5326530" y="5703729"/>
            <a:ext cx="2395070" cy="2395070"/>
          </a:xfrm>
          <a:prstGeom prst="arc">
            <a:avLst>
              <a:gd name="adj1" fmla="val 16200000"/>
              <a:gd name="adj2" fmla="val 7379306"/>
            </a:avLst>
          </a:prstGeom>
          <a:noFill/>
          <a:ln w="1016000" cap="rnd"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10B859B-8BE8-4055-8A3C-815839B1CED7}"/>
              </a:ext>
            </a:extLst>
          </p:cNvPr>
          <p:cNvGrpSpPr/>
          <p:nvPr/>
        </p:nvGrpSpPr>
        <p:grpSpPr>
          <a:xfrm>
            <a:off x="6004112" y="5166456"/>
            <a:ext cx="1039906" cy="1039906"/>
            <a:chOff x="9966512" y="2792507"/>
            <a:chExt cx="1039906" cy="1039906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8D91B7B-59A3-F3FA-FF86-CB08835C2FC6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0A0FDA-D9DF-88F0-5AAB-7C7ACF133A55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9" name="Oval 78">
            <a:extLst>
              <a:ext uri="{FF2B5EF4-FFF2-40B4-BE49-F238E27FC236}">
                <a16:creationId xmlns:a16="http://schemas.microsoft.com/office/drawing/2014/main" id="{E06813DD-8127-BB06-4FF5-635022EB71C4}"/>
              </a:ext>
            </a:extLst>
          </p:cNvPr>
          <p:cNvSpPr/>
          <p:nvPr/>
        </p:nvSpPr>
        <p:spPr>
          <a:xfrm>
            <a:off x="5346491" y="7393385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!!Shape_1">
            <a:extLst>
              <a:ext uri="{FF2B5EF4-FFF2-40B4-BE49-F238E27FC236}">
                <a16:creationId xmlns:a16="http://schemas.microsoft.com/office/drawing/2014/main" id="{3BE0E769-1EB1-D5F1-6D81-05A67A503165}"/>
              </a:ext>
            </a:extLst>
          </p:cNvPr>
          <p:cNvSpPr/>
          <p:nvPr/>
        </p:nvSpPr>
        <p:spPr>
          <a:xfrm>
            <a:off x="1930187" y="2307386"/>
            <a:ext cx="9187756" cy="9187756"/>
          </a:xfrm>
          <a:prstGeom prst="arc">
            <a:avLst>
              <a:gd name="adj1" fmla="val 16200000"/>
              <a:gd name="adj2" fmla="val 12756343"/>
            </a:avLst>
          </a:prstGeom>
          <a:noFill/>
          <a:ln w="1016000" cap="rnd"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13B66B3-2054-435D-C623-3CD804723E7C}"/>
              </a:ext>
            </a:extLst>
          </p:cNvPr>
          <p:cNvGrpSpPr/>
          <p:nvPr/>
        </p:nvGrpSpPr>
        <p:grpSpPr>
          <a:xfrm>
            <a:off x="6004112" y="1787433"/>
            <a:ext cx="1039906" cy="1039906"/>
            <a:chOff x="9966512" y="2792507"/>
            <a:chExt cx="1039906" cy="1039906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E86F969-CF8D-EA8A-10FD-AB9FFBF2DB36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F5E0E93-586E-6E2F-DFCE-E14D50EE976C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59F15E88-7705-6B57-1E6A-E61EE148E17D}"/>
              </a:ext>
            </a:extLst>
          </p:cNvPr>
          <p:cNvSpPr/>
          <p:nvPr/>
        </p:nvSpPr>
        <p:spPr>
          <a:xfrm>
            <a:off x="2151955" y="3910369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!!SubTitle">
            <a:extLst>
              <a:ext uri="{FF2B5EF4-FFF2-40B4-BE49-F238E27FC236}">
                <a16:creationId xmlns:a16="http://schemas.microsoft.com/office/drawing/2014/main" id="{5BF6DC8A-F73F-2B5F-5A09-82A27D7FBB04}"/>
              </a:ext>
            </a:extLst>
          </p:cNvPr>
          <p:cNvSpPr txBox="1"/>
          <p:nvPr/>
        </p:nvSpPr>
        <p:spPr>
          <a:xfrm>
            <a:off x="17541818" y="11692733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6" name="!!MainTitle1">
            <a:extLst>
              <a:ext uri="{FF2B5EF4-FFF2-40B4-BE49-F238E27FC236}">
                <a16:creationId xmlns:a16="http://schemas.microsoft.com/office/drawing/2014/main" id="{82BCD99D-7F62-9C97-912E-B8AD84027C93}"/>
              </a:ext>
            </a:extLst>
          </p:cNvPr>
          <p:cNvSpPr txBox="1"/>
          <p:nvPr/>
        </p:nvSpPr>
        <p:spPr>
          <a:xfrm>
            <a:off x="16110081" y="9221841"/>
            <a:ext cx="6456126" cy="23698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 Project</a:t>
            </a:r>
          </a:p>
          <a:p>
            <a:pPr lvl="0" algn="r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830F107-CF6E-EBF9-C6F3-699B6F28F9B5}"/>
              </a:ext>
            </a:extLst>
          </p:cNvPr>
          <p:cNvSpPr txBox="1"/>
          <p:nvPr/>
        </p:nvSpPr>
        <p:spPr>
          <a:xfrm rot="10800000" flipV="1">
            <a:off x="12273430" y="9515787"/>
            <a:ext cx="3125237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sz="2400" dirty="0">
                <a:solidFill>
                  <a:schemeClr val="tx2"/>
                </a:solidFill>
              </a:rPr>
              <a:t>Phản ánh mức độ hoàn thành các nhiệm vụ cốt lõi và hiệu quả thực thi chiến lược doanh nghiệp.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8CF7D933-0068-7F42-11D4-770C6A89B704}"/>
              </a:ext>
            </a:extLst>
          </p:cNvPr>
          <p:cNvSpPr/>
          <p:nvPr/>
        </p:nvSpPr>
        <p:spPr>
          <a:xfrm>
            <a:off x="21278543" y="8757886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889BC64-ED44-61D1-CEB1-383E309117DD}"/>
              </a:ext>
            </a:extLst>
          </p:cNvPr>
          <p:cNvSpPr/>
          <p:nvPr/>
        </p:nvSpPr>
        <p:spPr>
          <a:xfrm>
            <a:off x="20814868" y="8757886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229163F-84B2-5F11-974C-15BA840FE151}"/>
              </a:ext>
            </a:extLst>
          </p:cNvPr>
          <p:cNvSpPr/>
          <p:nvPr/>
        </p:nvSpPr>
        <p:spPr>
          <a:xfrm>
            <a:off x="21742218" y="8757886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F7836DB-4C42-721C-3853-23D36E06D2A0}"/>
              </a:ext>
            </a:extLst>
          </p:cNvPr>
          <p:cNvSpPr/>
          <p:nvPr/>
        </p:nvSpPr>
        <p:spPr>
          <a:xfrm>
            <a:off x="22205894" y="8757886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Textbox 200">
            <a:extLst>
              <a:ext uri="{FF2B5EF4-FFF2-40B4-BE49-F238E27FC236}">
                <a16:creationId xmlns:a16="http://schemas.microsoft.com/office/drawing/2014/main" id="{284FAD64-089A-B0E1-0FB4-4ECDB5AF5E44}"/>
              </a:ext>
            </a:extLst>
          </p:cNvPr>
          <p:cNvSpPr txBox="1"/>
          <p:nvPr/>
        </p:nvSpPr>
        <p:spPr>
          <a:xfrm flipH="1">
            <a:off x="2754728" y="3124882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88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3" name="Textbox 200">
            <a:extLst>
              <a:ext uri="{FF2B5EF4-FFF2-40B4-BE49-F238E27FC236}">
                <a16:creationId xmlns:a16="http://schemas.microsoft.com/office/drawing/2014/main" id="{392A32E1-6AC2-DB59-9291-EF5F3E708A95}"/>
              </a:ext>
            </a:extLst>
          </p:cNvPr>
          <p:cNvSpPr txBox="1"/>
          <p:nvPr/>
        </p:nvSpPr>
        <p:spPr>
          <a:xfrm flipH="1">
            <a:off x="2475112" y="6721565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68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4" name="Textbox 200">
            <a:extLst>
              <a:ext uri="{FF2B5EF4-FFF2-40B4-BE49-F238E27FC236}">
                <a16:creationId xmlns:a16="http://schemas.microsoft.com/office/drawing/2014/main" id="{8807944F-CC7A-C333-0835-B2B11F241EEB}"/>
              </a:ext>
            </a:extLst>
          </p:cNvPr>
          <p:cNvSpPr txBox="1"/>
          <p:nvPr/>
        </p:nvSpPr>
        <p:spPr>
          <a:xfrm flipH="1">
            <a:off x="5823983" y="8778630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36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5" name="Textbox 200">
            <a:extLst>
              <a:ext uri="{FF2B5EF4-FFF2-40B4-BE49-F238E27FC236}">
                <a16:creationId xmlns:a16="http://schemas.microsoft.com/office/drawing/2014/main" id="{D8372F85-9534-1512-4469-C3D2936F9B02}"/>
              </a:ext>
            </a:extLst>
          </p:cNvPr>
          <p:cNvSpPr txBox="1"/>
          <p:nvPr/>
        </p:nvSpPr>
        <p:spPr>
          <a:xfrm flipH="1">
            <a:off x="4740593" y="6593876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55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1DE67AEA-43AB-CEAD-5B67-4E963EBE753A}"/>
              </a:ext>
            </a:extLst>
          </p:cNvPr>
          <p:cNvSpPr/>
          <p:nvPr/>
        </p:nvSpPr>
        <p:spPr>
          <a:xfrm>
            <a:off x="2440348" y="4198762"/>
            <a:ext cx="463120" cy="46312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F0A304E1-070E-6632-0F99-F421250FE39E}"/>
              </a:ext>
            </a:extLst>
          </p:cNvPr>
          <p:cNvSpPr/>
          <p:nvPr/>
        </p:nvSpPr>
        <p:spPr>
          <a:xfrm>
            <a:off x="3035101" y="7864425"/>
            <a:ext cx="537218" cy="574268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179">
            <a:extLst>
              <a:ext uri="{FF2B5EF4-FFF2-40B4-BE49-F238E27FC236}">
                <a16:creationId xmlns:a16="http://schemas.microsoft.com/office/drawing/2014/main" id="{1E5032D0-3BE6-FC5D-F9A8-0D212166B9BA}"/>
              </a:ext>
            </a:extLst>
          </p:cNvPr>
          <p:cNvSpPr>
            <a:spLocks noEditPoints="1"/>
          </p:cNvSpPr>
          <p:nvPr/>
        </p:nvSpPr>
        <p:spPr bwMode="auto">
          <a:xfrm>
            <a:off x="5565450" y="7611182"/>
            <a:ext cx="601988" cy="60431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51">
            <a:extLst>
              <a:ext uri="{FF2B5EF4-FFF2-40B4-BE49-F238E27FC236}">
                <a16:creationId xmlns:a16="http://schemas.microsoft.com/office/drawing/2014/main" id="{DFFD79F6-2CDD-EAD6-E5B6-BCBCC25EF4BA}"/>
              </a:ext>
            </a:extLst>
          </p:cNvPr>
          <p:cNvSpPr>
            <a:spLocks noEditPoints="1"/>
          </p:cNvSpPr>
          <p:nvPr/>
        </p:nvSpPr>
        <p:spPr bwMode="auto">
          <a:xfrm>
            <a:off x="7393195" y="8705692"/>
            <a:ext cx="341552" cy="5808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 animBg="1"/>
          <p:bldP spid="53" grpId="0"/>
          <p:bldP spid="54" grpId="0"/>
          <p:bldP spid="55" grpId="0"/>
          <p:bldP spid="56" grpId="0" animBg="1"/>
          <p:bldP spid="57" grpId="0"/>
          <p:bldP spid="58" grpId="0"/>
          <p:bldP spid="59" grpId="0"/>
          <p:bldP spid="60" grpId="0" animBg="1"/>
          <p:bldP spid="61" grpId="0"/>
          <p:bldP spid="62" grpId="0"/>
          <p:bldP spid="63" grpId="0"/>
          <p:bldP spid="65" grpId="0" animBg="1"/>
          <p:bldP spid="69" grpId="0" animBg="1"/>
          <p:bldP spid="70" grpId="0" animBg="1"/>
          <p:bldP spid="71" grpId="0" animBg="1"/>
          <p:bldP spid="75" grpId="0" animBg="1"/>
          <p:bldP spid="79" grpId="0" animBg="1"/>
          <p:bldP spid="80" grpId="0" animBg="1"/>
          <p:bldP spid="84" grpId="0" animBg="1"/>
          <p:bldP spid="87" grpId="0"/>
          <p:bldP spid="88" grpId="0" animBg="1"/>
          <p:bldP spid="89" grpId="0" animBg="1"/>
          <p:bldP spid="90" grpId="0" animBg="1"/>
          <p:bldP spid="91" grpId="0" animBg="1"/>
          <p:bldP spid="92" grpId="0"/>
          <p:bldP spid="93" grpId="0"/>
          <p:bldP spid="94" grpId="0"/>
          <p:bldP spid="95" grpId="0"/>
          <p:bldP spid="96" grpId="0" animBg="1"/>
          <p:bldP spid="97" grpId="0" animBg="1"/>
          <p:bldP spid="98" grpId="0" animBg="1"/>
          <p:bldP spid="9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 animBg="1"/>
          <p:bldP spid="53" grpId="0"/>
          <p:bldP spid="54" grpId="0"/>
          <p:bldP spid="55" grpId="0"/>
          <p:bldP spid="56" grpId="0" animBg="1"/>
          <p:bldP spid="57" grpId="0"/>
          <p:bldP spid="58" grpId="0"/>
          <p:bldP spid="59" grpId="0"/>
          <p:bldP spid="60" grpId="0" animBg="1"/>
          <p:bldP spid="61" grpId="0"/>
          <p:bldP spid="62" grpId="0"/>
          <p:bldP spid="63" grpId="0"/>
          <p:bldP spid="65" grpId="0" animBg="1"/>
          <p:bldP spid="69" grpId="0" animBg="1"/>
          <p:bldP spid="70" grpId="0" animBg="1"/>
          <p:bldP spid="71" grpId="0" animBg="1"/>
          <p:bldP spid="75" grpId="0" animBg="1"/>
          <p:bldP spid="79" grpId="0" animBg="1"/>
          <p:bldP spid="80" grpId="0" animBg="1"/>
          <p:bldP spid="84" grpId="0" animBg="1"/>
          <p:bldP spid="87" grpId="0"/>
          <p:bldP spid="88" grpId="0" animBg="1"/>
          <p:bldP spid="89" grpId="0" animBg="1"/>
          <p:bldP spid="90" grpId="0" animBg="1"/>
          <p:bldP spid="91" grpId="0" animBg="1"/>
          <p:bldP spid="92" grpId="0"/>
          <p:bldP spid="93" grpId="0"/>
          <p:bldP spid="94" grpId="0"/>
          <p:bldP spid="95" grpId="0"/>
          <p:bldP spid="96" grpId="0" animBg="1"/>
          <p:bldP spid="97" grpId="0" animBg="1"/>
          <p:bldP spid="98" grpId="0" animBg="1"/>
          <p:bldP spid="99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hape_1">
            <a:extLst>
              <a:ext uri="{FF2B5EF4-FFF2-40B4-BE49-F238E27FC236}">
                <a16:creationId xmlns:a16="http://schemas.microsoft.com/office/drawing/2014/main" id="{2C39EB92-584C-8C3E-999F-C079F513C21E}"/>
              </a:ext>
            </a:extLst>
          </p:cNvPr>
          <p:cNvSpPr/>
          <p:nvPr/>
        </p:nvSpPr>
        <p:spPr>
          <a:xfrm>
            <a:off x="3061446" y="3438647"/>
            <a:ext cx="6925234" cy="6925234"/>
          </a:xfrm>
          <a:prstGeom prst="arc">
            <a:avLst>
              <a:gd name="adj1" fmla="val 16200000"/>
              <a:gd name="adj2" fmla="val 15935811"/>
            </a:avLst>
          </a:prstGeom>
          <a:noFill/>
          <a:ln w="1016000" cap="rnd">
            <a:solidFill>
              <a:schemeClr val="accent2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Shape_1">
            <a:extLst>
              <a:ext uri="{FF2B5EF4-FFF2-40B4-BE49-F238E27FC236}">
                <a16:creationId xmlns:a16="http://schemas.microsoft.com/office/drawing/2014/main" id="{7DD004EF-D51C-4536-6824-51820E977193}"/>
              </a:ext>
            </a:extLst>
          </p:cNvPr>
          <p:cNvSpPr/>
          <p:nvPr/>
        </p:nvSpPr>
        <p:spPr>
          <a:xfrm>
            <a:off x="4190999" y="4568200"/>
            <a:ext cx="4666128" cy="4666128"/>
          </a:xfrm>
          <a:prstGeom prst="arc">
            <a:avLst>
              <a:gd name="adj1" fmla="val 16200000"/>
              <a:gd name="adj2" fmla="val 16174045"/>
            </a:avLst>
          </a:prstGeom>
          <a:noFill/>
          <a:ln w="1016000" cap="rnd">
            <a:solidFill>
              <a:schemeClr val="accent3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Shape_1">
            <a:extLst>
              <a:ext uri="{FF2B5EF4-FFF2-40B4-BE49-F238E27FC236}">
                <a16:creationId xmlns:a16="http://schemas.microsoft.com/office/drawing/2014/main" id="{A5A0F666-7803-03F3-8BF6-651A0F49CC92}"/>
              </a:ext>
            </a:extLst>
          </p:cNvPr>
          <p:cNvSpPr/>
          <p:nvPr/>
        </p:nvSpPr>
        <p:spPr>
          <a:xfrm>
            <a:off x="5326528" y="5703729"/>
            <a:ext cx="2395070" cy="2395070"/>
          </a:xfrm>
          <a:prstGeom prst="arc">
            <a:avLst>
              <a:gd name="adj1" fmla="val 16200000"/>
              <a:gd name="adj2" fmla="val 15739638"/>
            </a:avLst>
          </a:prstGeom>
          <a:noFill/>
          <a:ln w="1016000" cap="rnd">
            <a:solidFill>
              <a:schemeClr val="accent4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Shape_1">
            <a:extLst>
              <a:ext uri="{FF2B5EF4-FFF2-40B4-BE49-F238E27FC236}">
                <a16:creationId xmlns:a16="http://schemas.microsoft.com/office/drawing/2014/main" id="{A9B98955-8215-28CD-EAF8-3A1F7979627E}"/>
              </a:ext>
            </a:extLst>
          </p:cNvPr>
          <p:cNvSpPr/>
          <p:nvPr/>
        </p:nvSpPr>
        <p:spPr>
          <a:xfrm>
            <a:off x="1930185" y="2307386"/>
            <a:ext cx="9187756" cy="9187756"/>
          </a:xfrm>
          <a:prstGeom prst="arc">
            <a:avLst>
              <a:gd name="adj1" fmla="val 16200000"/>
              <a:gd name="adj2" fmla="val 16012017"/>
            </a:avLst>
          </a:prstGeom>
          <a:noFill/>
          <a:ln w="1016000" cap="rnd">
            <a:solidFill>
              <a:schemeClr val="accent6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BC71E7F-BE12-315B-F564-603A1CC60091}"/>
              </a:ext>
            </a:extLst>
          </p:cNvPr>
          <p:cNvSpPr/>
          <p:nvPr/>
        </p:nvSpPr>
        <p:spPr>
          <a:xfrm>
            <a:off x="6004112" y="178743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200">
            <a:extLst>
              <a:ext uri="{FF2B5EF4-FFF2-40B4-BE49-F238E27FC236}">
                <a16:creationId xmlns:a16="http://schemas.microsoft.com/office/drawing/2014/main" id="{ACB34DA5-4D5D-4A06-6606-90D3F40FB7D8}"/>
              </a:ext>
            </a:extLst>
          </p:cNvPr>
          <p:cNvSpPr txBox="1"/>
          <p:nvPr/>
        </p:nvSpPr>
        <p:spPr>
          <a:xfrm flipH="1">
            <a:off x="11937786" y="1799552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740FDCE3-ADDE-8B6A-E305-53439BE3518A}"/>
              </a:ext>
            </a:extLst>
          </p:cNvPr>
          <p:cNvSpPr txBox="1"/>
          <p:nvPr/>
        </p:nvSpPr>
        <p:spPr>
          <a:xfrm flipH="1">
            <a:off x="15933960" y="189188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Mở rộng thị trường mục tiêu, tăng độ phủ khách hàng và kênh phân phối trọng điểm.</a:t>
            </a:r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EC830646-26EC-81E6-FDC1-DB8E69E08F49}"/>
              </a:ext>
            </a:extLst>
          </p:cNvPr>
          <p:cNvSpPr txBox="1"/>
          <p:nvPr/>
        </p:nvSpPr>
        <p:spPr>
          <a:xfrm flipH="1">
            <a:off x="13069050" y="195344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MARKET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EXPANSION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81A0AA7-18F5-4647-0AA8-2655E45CD484}"/>
              </a:ext>
            </a:extLst>
          </p:cNvPr>
          <p:cNvSpPr/>
          <p:nvPr/>
        </p:nvSpPr>
        <p:spPr>
          <a:xfrm>
            <a:off x="6004112" y="2918694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A2273D0D-3A3C-0FC8-6752-C8E3C892C3F5}"/>
              </a:ext>
            </a:extLst>
          </p:cNvPr>
          <p:cNvSpPr txBox="1"/>
          <p:nvPr/>
        </p:nvSpPr>
        <p:spPr>
          <a:xfrm flipH="1">
            <a:off x="11937786" y="2930816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02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4FB9183B-EABF-331D-C4D8-87B1CB4E1542}"/>
              </a:ext>
            </a:extLst>
          </p:cNvPr>
          <p:cNvSpPr txBox="1"/>
          <p:nvPr/>
        </p:nvSpPr>
        <p:spPr>
          <a:xfrm flipH="1">
            <a:off x="15933960" y="3023149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Tối ưu quy trình vận hành, cải thiện hiệu suất và giảm chi phí nội bộ.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F2FF39E0-3FAC-30E7-A4C9-5A3E33F2E48B}"/>
              </a:ext>
            </a:extLst>
          </p:cNvPr>
          <p:cNvSpPr txBox="1"/>
          <p:nvPr/>
        </p:nvSpPr>
        <p:spPr>
          <a:xfrm flipH="1">
            <a:off x="13069050" y="3084704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OPERATIONAL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EXCELLENCE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269CEE7-CD80-F8AB-432A-4B6A999123E4}"/>
              </a:ext>
            </a:extLst>
          </p:cNvPr>
          <p:cNvSpPr/>
          <p:nvPr/>
        </p:nvSpPr>
        <p:spPr>
          <a:xfrm>
            <a:off x="6004112" y="4050195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6F1CF5D3-8014-811D-54F4-1EE2F047376F}"/>
              </a:ext>
            </a:extLst>
          </p:cNvPr>
          <p:cNvSpPr txBox="1"/>
          <p:nvPr/>
        </p:nvSpPr>
        <p:spPr>
          <a:xfrm flipH="1">
            <a:off x="11937786" y="4062317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03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8A593C99-8E5C-A993-A583-C3E199010A8A}"/>
              </a:ext>
            </a:extLst>
          </p:cNvPr>
          <p:cNvSpPr txBox="1"/>
          <p:nvPr/>
        </p:nvSpPr>
        <p:spPr>
          <a:xfrm flipH="1">
            <a:off x="15933960" y="4154650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Phát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triển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sản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phẩm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cải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tiến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tính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năng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và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rút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ngắn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thời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gian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mắt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vi-VN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6A2FAAA1-9D33-1A9F-7F13-43E4863129AB}"/>
              </a:ext>
            </a:extLst>
          </p:cNvPr>
          <p:cNvSpPr txBox="1"/>
          <p:nvPr/>
        </p:nvSpPr>
        <p:spPr>
          <a:xfrm flipH="1">
            <a:off x="13069050" y="4216205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PRODUCT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INNOVATION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DCC27E9-33A2-7BF1-6365-5BF7A6E9FA05}"/>
              </a:ext>
            </a:extLst>
          </p:cNvPr>
          <p:cNvSpPr/>
          <p:nvPr/>
        </p:nvSpPr>
        <p:spPr>
          <a:xfrm>
            <a:off x="6010380" y="516086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5363E39B-2666-6AB6-1A23-A383D2BB5DCD}"/>
              </a:ext>
            </a:extLst>
          </p:cNvPr>
          <p:cNvSpPr txBox="1"/>
          <p:nvPr/>
        </p:nvSpPr>
        <p:spPr>
          <a:xfrm flipH="1">
            <a:off x="11937786" y="5172985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04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200">
            <a:extLst>
              <a:ext uri="{FF2B5EF4-FFF2-40B4-BE49-F238E27FC236}">
                <a16:creationId xmlns:a16="http://schemas.microsoft.com/office/drawing/2014/main" id="{1A5EB923-1BBE-41D5-476C-F995267B7403}"/>
              </a:ext>
            </a:extLst>
          </p:cNvPr>
          <p:cNvSpPr txBox="1"/>
          <p:nvPr/>
        </p:nvSpPr>
        <p:spPr>
          <a:xfrm flipH="1">
            <a:off x="15933960" y="526531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Nâng cao năng lực đội ngũ, đào tạo kỹ năng và xây dựng lực lượng kế thừa.</a:t>
            </a:r>
          </a:p>
        </p:txBody>
      </p:sp>
      <p:sp>
        <p:nvSpPr>
          <p:cNvPr id="21" name="Textbox 200">
            <a:extLst>
              <a:ext uri="{FF2B5EF4-FFF2-40B4-BE49-F238E27FC236}">
                <a16:creationId xmlns:a16="http://schemas.microsoft.com/office/drawing/2014/main" id="{78D3C6E9-C89F-9C5B-0790-0B6F0FA9F6F4}"/>
              </a:ext>
            </a:extLst>
          </p:cNvPr>
          <p:cNvSpPr txBox="1"/>
          <p:nvPr/>
        </p:nvSpPr>
        <p:spPr>
          <a:xfrm flipH="1">
            <a:off x="13069050" y="532687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TALENT DEVELOPMENT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6AB000-BF35-759A-CB36-2BA83411444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160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3" name="!!Shape_1">
            <a:extLst>
              <a:ext uri="{FF2B5EF4-FFF2-40B4-BE49-F238E27FC236}">
                <a16:creationId xmlns:a16="http://schemas.microsoft.com/office/drawing/2014/main" id="{52F48D41-1D6B-6624-4B1F-FBCD7073F1FC}"/>
              </a:ext>
            </a:extLst>
          </p:cNvPr>
          <p:cNvSpPr/>
          <p:nvPr/>
        </p:nvSpPr>
        <p:spPr>
          <a:xfrm>
            <a:off x="3061448" y="3438647"/>
            <a:ext cx="6925234" cy="6925234"/>
          </a:xfrm>
          <a:prstGeom prst="arc">
            <a:avLst>
              <a:gd name="adj1" fmla="val 16200000"/>
              <a:gd name="adj2" fmla="val 9498987"/>
            </a:avLst>
          </a:prstGeom>
          <a:noFill/>
          <a:ln w="1016000" cap="rnd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7528F57-F1D6-FA0A-7D8A-A565159B4C32}"/>
              </a:ext>
            </a:extLst>
          </p:cNvPr>
          <p:cNvGrpSpPr/>
          <p:nvPr/>
        </p:nvGrpSpPr>
        <p:grpSpPr>
          <a:xfrm>
            <a:off x="6004112" y="2918694"/>
            <a:ext cx="1039906" cy="1039906"/>
            <a:chOff x="9966512" y="2792507"/>
            <a:chExt cx="1039906" cy="10399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DC036C8-A3DA-BF50-411E-670D48F7BED4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54C1DAF-2C68-CA5C-62D5-142F8C8653A0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AAF53EC3-B39B-FE54-020A-EF0DD3014FCD}"/>
              </a:ext>
            </a:extLst>
          </p:cNvPr>
          <p:cNvSpPr/>
          <p:nvPr/>
        </p:nvSpPr>
        <p:spPr>
          <a:xfrm>
            <a:off x="2783757" y="7631606"/>
            <a:ext cx="1039906" cy="103990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!!Shape_1">
            <a:extLst>
              <a:ext uri="{FF2B5EF4-FFF2-40B4-BE49-F238E27FC236}">
                <a16:creationId xmlns:a16="http://schemas.microsoft.com/office/drawing/2014/main" id="{4D3B4826-2E3C-EBAF-745C-DD79570544D4}"/>
              </a:ext>
            </a:extLst>
          </p:cNvPr>
          <p:cNvSpPr/>
          <p:nvPr/>
        </p:nvSpPr>
        <p:spPr>
          <a:xfrm>
            <a:off x="4191001" y="4568200"/>
            <a:ext cx="4666128" cy="4666128"/>
          </a:xfrm>
          <a:prstGeom prst="arc">
            <a:avLst>
              <a:gd name="adj1" fmla="val 16200000"/>
              <a:gd name="adj2" fmla="val 3801657"/>
            </a:avLst>
          </a:prstGeom>
          <a:noFill/>
          <a:ln w="1016000" cap="rnd"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D86D0F5-1F77-80C8-65C5-AE84B49A51A6}"/>
              </a:ext>
            </a:extLst>
          </p:cNvPr>
          <p:cNvSpPr/>
          <p:nvPr/>
        </p:nvSpPr>
        <p:spPr>
          <a:xfrm>
            <a:off x="7044018" y="8476154"/>
            <a:ext cx="1039906" cy="103990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9F0EFB4-C8B9-4DC0-FCAC-CA72EFEE1E36}"/>
              </a:ext>
            </a:extLst>
          </p:cNvPr>
          <p:cNvGrpSpPr/>
          <p:nvPr/>
        </p:nvGrpSpPr>
        <p:grpSpPr>
          <a:xfrm>
            <a:off x="6004112" y="4048247"/>
            <a:ext cx="1039906" cy="1039906"/>
            <a:chOff x="9966512" y="2792507"/>
            <a:chExt cx="1039906" cy="1039906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59F4DE7-05BF-6F21-B815-83E0459CE9AC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0B0E479-5FBD-4FA0-E3DD-2A68D86BA657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3" name="!!Shape_1">
            <a:extLst>
              <a:ext uri="{FF2B5EF4-FFF2-40B4-BE49-F238E27FC236}">
                <a16:creationId xmlns:a16="http://schemas.microsoft.com/office/drawing/2014/main" id="{602A7CFC-A2C9-FB43-32AC-DBCB0C1E5A54}"/>
              </a:ext>
            </a:extLst>
          </p:cNvPr>
          <p:cNvSpPr/>
          <p:nvPr/>
        </p:nvSpPr>
        <p:spPr>
          <a:xfrm>
            <a:off x="5326530" y="5703729"/>
            <a:ext cx="2395070" cy="2395070"/>
          </a:xfrm>
          <a:prstGeom prst="arc">
            <a:avLst>
              <a:gd name="adj1" fmla="val 16200000"/>
              <a:gd name="adj2" fmla="val 7379306"/>
            </a:avLst>
          </a:prstGeom>
          <a:noFill/>
          <a:ln w="1016000" cap="rnd"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FD06760-5D5B-0BDC-8770-B4193DDF5D59}"/>
              </a:ext>
            </a:extLst>
          </p:cNvPr>
          <p:cNvGrpSpPr/>
          <p:nvPr/>
        </p:nvGrpSpPr>
        <p:grpSpPr>
          <a:xfrm>
            <a:off x="6004112" y="5166456"/>
            <a:ext cx="1039906" cy="1039906"/>
            <a:chOff x="9966512" y="2792507"/>
            <a:chExt cx="1039906" cy="10399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0952761-5500-F9AC-5664-C63280014DC5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5980A96-5FDC-EC8E-6621-DB207C9E3E50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04FCBE58-5A78-D6C0-90E2-790295B6FD47}"/>
              </a:ext>
            </a:extLst>
          </p:cNvPr>
          <p:cNvSpPr/>
          <p:nvPr/>
        </p:nvSpPr>
        <p:spPr>
          <a:xfrm>
            <a:off x="5346491" y="7393385"/>
            <a:ext cx="1039906" cy="103990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!!Shape_1">
            <a:extLst>
              <a:ext uri="{FF2B5EF4-FFF2-40B4-BE49-F238E27FC236}">
                <a16:creationId xmlns:a16="http://schemas.microsoft.com/office/drawing/2014/main" id="{E44A2C3A-57F2-A65A-A4A1-606330CFFC0F}"/>
              </a:ext>
            </a:extLst>
          </p:cNvPr>
          <p:cNvSpPr/>
          <p:nvPr/>
        </p:nvSpPr>
        <p:spPr>
          <a:xfrm>
            <a:off x="1930187" y="2307386"/>
            <a:ext cx="9187756" cy="9187756"/>
          </a:xfrm>
          <a:prstGeom prst="arc">
            <a:avLst>
              <a:gd name="adj1" fmla="val 16200000"/>
              <a:gd name="adj2" fmla="val 12756343"/>
            </a:avLst>
          </a:prstGeom>
          <a:noFill/>
          <a:ln w="1016000" cap="rnd"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9F265FF-6754-1772-3522-5493AC20AE2F}"/>
              </a:ext>
            </a:extLst>
          </p:cNvPr>
          <p:cNvGrpSpPr/>
          <p:nvPr/>
        </p:nvGrpSpPr>
        <p:grpSpPr>
          <a:xfrm>
            <a:off x="6004112" y="1787433"/>
            <a:ext cx="1039906" cy="1039906"/>
            <a:chOff x="9966512" y="2792507"/>
            <a:chExt cx="1039906" cy="103990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A59A658-0742-2033-BE52-5CEB9AC65AAD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E5B553B-150A-D4B1-2E3D-15C4C3B10B11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9583E098-9B71-9847-B43A-1C3F4A12CFA5}"/>
              </a:ext>
            </a:extLst>
          </p:cNvPr>
          <p:cNvSpPr/>
          <p:nvPr/>
        </p:nvSpPr>
        <p:spPr>
          <a:xfrm>
            <a:off x="2151955" y="3910369"/>
            <a:ext cx="1039906" cy="103990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E7C07FDA-B85D-81C7-E5B6-F07DDB925B9C}"/>
              </a:ext>
            </a:extLst>
          </p:cNvPr>
          <p:cNvSpPr txBox="1"/>
          <p:nvPr/>
        </p:nvSpPr>
        <p:spPr>
          <a:xfrm>
            <a:off x="17541818" y="11692733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45" name="!!MainTitle1">
            <a:extLst>
              <a:ext uri="{FF2B5EF4-FFF2-40B4-BE49-F238E27FC236}">
                <a16:creationId xmlns:a16="http://schemas.microsoft.com/office/drawing/2014/main" id="{0C3D7473-D6F2-0AA6-631B-9713B138C97B}"/>
              </a:ext>
            </a:extLst>
          </p:cNvPr>
          <p:cNvSpPr txBox="1"/>
          <p:nvPr/>
        </p:nvSpPr>
        <p:spPr>
          <a:xfrm>
            <a:off x="16110081" y="9221841"/>
            <a:ext cx="6456126" cy="23698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 Project</a:t>
            </a:r>
          </a:p>
          <a:p>
            <a:pPr lvl="0" algn="r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46" name="TextBox 645">
            <a:extLst>
              <a:ext uri="{FF2B5EF4-FFF2-40B4-BE49-F238E27FC236}">
                <a16:creationId xmlns:a16="http://schemas.microsoft.com/office/drawing/2014/main" id="{279F774E-7CD1-85D5-AD5A-C57E233DA8B6}"/>
              </a:ext>
            </a:extLst>
          </p:cNvPr>
          <p:cNvSpPr txBox="1"/>
          <p:nvPr/>
        </p:nvSpPr>
        <p:spPr>
          <a:xfrm rot="10800000" flipV="1">
            <a:off x="12273430" y="9515787"/>
            <a:ext cx="3125237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sz="2400" dirty="0">
                <a:solidFill>
                  <a:schemeClr val="tx2"/>
                </a:solidFill>
              </a:rPr>
              <a:t>Phản ánh mức độ hoàn thành các nhiệm vụ cốt lõi và hiệu quả thực thi chiến lược doanh nghiệp.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47" name="Oval 646">
            <a:extLst>
              <a:ext uri="{FF2B5EF4-FFF2-40B4-BE49-F238E27FC236}">
                <a16:creationId xmlns:a16="http://schemas.microsoft.com/office/drawing/2014/main" id="{42522F76-D7DB-BA32-6507-17FC20F47E86}"/>
              </a:ext>
            </a:extLst>
          </p:cNvPr>
          <p:cNvSpPr/>
          <p:nvPr/>
        </p:nvSpPr>
        <p:spPr>
          <a:xfrm>
            <a:off x="21278543" y="8757886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8" name="Oval 647">
            <a:extLst>
              <a:ext uri="{FF2B5EF4-FFF2-40B4-BE49-F238E27FC236}">
                <a16:creationId xmlns:a16="http://schemas.microsoft.com/office/drawing/2014/main" id="{D6145C43-D136-8A25-BD85-4AE9D79113AB}"/>
              </a:ext>
            </a:extLst>
          </p:cNvPr>
          <p:cNvSpPr/>
          <p:nvPr/>
        </p:nvSpPr>
        <p:spPr>
          <a:xfrm>
            <a:off x="20814868" y="8757886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9" name="Oval 648">
            <a:extLst>
              <a:ext uri="{FF2B5EF4-FFF2-40B4-BE49-F238E27FC236}">
                <a16:creationId xmlns:a16="http://schemas.microsoft.com/office/drawing/2014/main" id="{621CF15D-58C2-90EB-8DD8-DE8969441B16}"/>
              </a:ext>
            </a:extLst>
          </p:cNvPr>
          <p:cNvSpPr/>
          <p:nvPr/>
        </p:nvSpPr>
        <p:spPr>
          <a:xfrm>
            <a:off x="21742218" y="8757886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0" name="Oval 649">
            <a:extLst>
              <a:ext uri="{FF2B5EF4-FFF2-40B4-BE49-F238E27FC236}">
                <a16:creationId xmlns:a16="http://schemas.microsoft.com/office/drawing/2014/main" id="{76FD3B5E-0F36-8EEE-0EDB-21CF317E308C}"/>
              </a:ext>
            </a:extLst>
          </p:cNvPr>
          <p:cNvSpPr/>
          <p:nvPr/>
        </p:nvSpPr>
        <p:spPr>
          <a:xfrm>
            <a:off x="22205894" y="8757886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1" name="Textbox 200">
            <a:extLst>
              <a:ext uri="{FF2B5EF4-FFF2-40B4-BE49-F238E27FC236}">
                <a16:creationId xmlns:a16="http://schemas.microsoft.com/office/drawing/2014/main" id="{C8E67AAA-3CA2-2F92-0DAE-A7D95E449A50}"/>
              </a:ext>
            </a:extLst>
          </p:cNvPr>
          <p:cNvSpPr txBox="1"/>
          <p:nvPr/>
        </p:nvSpPr>
        <p:spPr>
          <a:xfrm flipH="1">
            <a:off x="2754728" y="3124882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88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52" name="Textbox 200">
            <a:extLst>
              <a:ext uri="{FF2B5EF4-FFF2-40B4-BE49-F238E27FC236}">
                <a16:creationId xmlns:a16="http://schemas.microsoft.com/office/drawing/2014/main" id="{C8EE1A92-4F37-D4E7-7C1C-497A107A2F58}"/>
              </a:ext>
            </a:extLst>
          </p:cNvPr>
          <p:cNvSpPr txBox="1"/>
          <p:nvPr/>
        </p:nvSpPr>
        <p:spPr>
          <a:xfrm flipH="1">
            <a:off x="2475112" y="6721565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68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53" name="Textbox 200">
            <a:extLst>
              <a:ext uri="{FF2B5EF4-FFF2-40B4-BE49-F238E27FC236}">
                <a16:creationId xmlns:a16="http://schemas.microsoft.com/office/drawing/2014/main" id="{7E83A330-0E62-73F3-9726-506B73C3B44B}"/>
              </a:ext>
            </a:extLst>
          </p:cNvPr>
          <p:cNvSpPr txBox="1"/>
          <p:nvPr/>
        </p:nvSpPr>
        <p:spPr>
          <a:xfrm flipH="1">
            <a:off x="5823983" y="8778630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36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54" name="Textbox 200">
            <a:extLst>
              <a:ext uri="{FF2B5EF4-FFF2-40B4-BE49-F238E27FC236}">
                <a16:creationId xmlns:a16="http://schemas.microsoft.com/office/drawing/2014/main" id="{C00CD53A-4EB9-93DF-41DE-DE721D5D37AF}"/>
              </a:ext>
            </a:extLst>
          </p:cNvPr>
          <p:cNvSpPr txBox="1"/>
          <p:nvPr/>
        </p:nvSpPr>
        <p:spPr>
          <a:xfrm flipH="1">
            <a:off x="4740593" y="6593876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55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55" name="Freeform: Shape 654">
            <a:extLst>
              <a:ext uri="{FF2B5EF4-FFF2-40B4-BE49-F238E27FC236}">
                <a16:creationId xmlns:a16="http://schemas.microsoft.com/office/drawing/2014/main" id="{B09D2EB7-C26A-F786-F070-06B24F73D63A}"/>
              </a:ext>
            </a:extLst>
          </p:cNvPr>
          <p:cNvSpPr/>
          <p:nvPr/>
        </p:nvSpPr>
        <p:spPr>
          <a:xfrm>
            <a:off x="2440348" y="4198762"/>
            <a:ext cx="463120" cy="46312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6" name="Freeform: Shape 655">
            <a:extLst>
              <a:ext uri="{FF2B5EF4-FFF2-40B4-BE49-F238E27FC236}">
                <a16:creationId xmlns:a16="http://schemas.microsoft.com/office/drawing/2014/main" id="{8BDDCD9C-5C2F-FB87-A63D-A300E8B94E5C}"/>
              </a:ext>
            </a:extLst>
          </p:cNvPr>
          <p:cNvSpPr/>
          <p:nvPr/>
        </p:nvSpPr>
        <p:spPr>
          <a:xfrm>
            <a:off x="3035101" y="7864425"/>
            <a:ext cx="537218" cy="574268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7" name="Freeform 179">
            <a:extLst>
              <a:ext uri="{FF2B5EF4-FFF2-40B4-BE49-F238E27FC236}">
                <a16:creationId xmlns:a16="http://schemas.microsoft.com/office/drawing/2014/main" id="{E1F42A6E-B3ED-AE7A-CB4B-175E1C599333}"/>
              </a:ext>
            </a:extLst>
          </p:cNvPr>
          <p:cNvSpPr>
            <a:spLocks noEditPoints="1"/>
          </p:cNvSpPr>
          <p:nvPr/>
        </p:nvSpPr>
        <p:spPr bwMode="auto">
          <a:xfrm>
            <a:off x="5565450" y="7611182"/>
            <a:ext cx="601988" cy="60431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8" name="Freeform 151">
            <a:extLst>
              <a:ext uri="{FF2B5EF4-FFF2-40B4-BE49-F238E27FC236}">
                <a16:creationId xmlns:a16="http://schemas.microsoft.com/office/drawing/2014/main" id="{1A2B3881-87CD-C57B-9BBF-57CD8AE2D5E1}"/>
              </a:ext>
            </a:extLst>
          </p:cNvPr>
          <p:cNvSpPr>
            <a:spLocks noEditPoints="1"/>
          </p:cNvSpPr>
          <p:nvPr/>
        </p:nvSpPr>
        <p:spPr bwMode="auto">
          <a:xfrm>
            <a:off x="7393195" y="8705692"/>
            <a:ext cx="341552" cy="5808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6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6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6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6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6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6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6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6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 animBg="1"/>
          <p:bldP spid="11" grpId="0"/>
          <p:bldP spid="12" grpId="0"/>
          <p:bldP spid="13" grpId="0"/>
          <p:bldP spid="14" grpId="0" animBg="1"/>
          <p:bldP spid="15" grpId="0"/>
          <p:bldP spid="16" grpId="0"/>
          <p:bldP spid="17" grpId="0"/>
          <p:bldP spid="18" grpId="0" animBg="1"/>
          <p:bldP spid="19" grpId="0"/>
          <p:bldP spid="20" grpId="0"/>
          <p:bldP spid="21" grpId="0"/>
          <p:bldP spid="23" grpId="0" animBg="1"/>
          <p:bldP spid="27" grpId="0" animBg="1"/>
          <p:bldP spid="28" grpId="0" animBg="1"/>
          <p:bldP spid="29" grpId="0" animBg="1"/>
          <p:bldP spid="33" grpId="0" animBg="1"/>
          <p:bldP spid="37" grpId="0" animBg="1"/>
          <p:bldP spid="38" grpId="0" animBg="1"/>
          <p:bldP spid="42" grpId="0" animBg="1"/>
          <p:bldP spid="646" grpId="0"/>
          <p:bldP spid="647" grpId="0" animBg="1"/>
          <p:bldP spid="648" grpId="0" animBg="1"/>
          <p:bldP spid="649" grpId="0" animBg="1"/>
          <p:bldP spid="650" grpId="0" animBg="1"/>
          <p:bldP spid="651" grpId="0"/>
          <p:bldP spid="652" grpId="0"/>
          <p:bldP spid="653" grpId="0"/>
          <p:bldP spid="654" grpId="0"/>
          <p:bldP spid="655" grpId="0" animBg="1"/>
          <p:bldP spid="656" grpId="0" animBg="1"/>
          <p:bldP spid="657" grpId="0" animBg="1"/>
          <p:bldP spid="6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6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6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6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6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6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6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6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6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 animBg="1"/>
          <p:bldP spid="11" grpId="0"/>
          <p:bldP spid="12" grpId="0"/>
          <p:bldP spid="13" grpId="0"/>
          <p:bldP spid="14" grpId="0" animBg="1"/>
          <p:bldP spid="15" grpId="0"/>
          <p:bldP spid="16" grpId="0"/>
          <p:bldP spid="17" grpId="0"/>
          <p:bldP spid="18" grpId="0" animBg="1"/>
          <p:bldP spid="19" grpId="0"/>
          <p:bldP spid="20" grpId="0"/>
          <p:bldP spid="21" grpId="0"/>
          <p:bldP spid="23" grpId="0" animBg="1"/>
          <p:bldP spid="27" grpId="0" animBg="1"/>
          <p:bldP spid="28" grpId="0" animBg="1"/>
          <p:bldP spid="29" grpId="0" animBg="1"/>
          <p:bldP spid="33" grpId="0" animBg="1"/>
          <p:bldP spid="37" grpId="0" animBg="1"/>
          <p:bldP spid="38" grpId="0" animBg="1"/>
          <p:bldP spid="42" grpId="0" animBg="1"/>
          <p:bldP spid="646" grpId="0"/>
          <p:bldP spid="647" grpId="0" animBg="1"/>
          <p:bldP spid="648" grpId="0" animBg="1"/>
          <p:bldP spid="649" grpId="0" animBg="1"/>
          <p:bldP spid="650" grpId="0" animBg="1"/>
          <p:bldP spid="651" grpId="0"/>
          <p:bldP spid="652" grpId="0"/>
          <p:bldP spid="653" grpId="0"/>
          <p:bldP spid="654" grpId="0"/>
          <p:bldP spid="655" grpId="0" animBg="1"/>
          <p:bldP spid="656" grpId="0" animBg="1"/>
          <p:bldP spid="657" grpId="0" animBg="1"/>
          <p:bldP spid="65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!!Shape_1">
            <a:extLst>
              <a:ext uri="{FF2B5EF4-FFF2-40B4-BE49-F238E27FC236}">
                <a16:creationId xmlns:a16="http://schemas.microsoft.com/office/drawing/2014/main" id="{FA15EF5F-16CA-6804-BB08-5062B4910DF7}"/>
              </a:ext>
            </a:extLst>
          </p:cNvPr>
          <p:cNvSpPr/>
          <p:nvPr/>
        </p:nvSpPr>
        <p:spPr>
          <a:xfrm>
            <a:off x="3061446" y="3438647"/>
            <a:ext cx="6925234" cy="6925234"/>
          </a:xfrm>
          <a:prstGeom prst="arc">
            <a:avLst>
              <a:gd name="adj1" fmla="val 16200000"/>
              <a:gd name="adj2" fmla="val 15935811"/>
            </a:avLst>
          </a:prstGeom>
          <a:noFill/>
          <a:ln w="1016000" cap="rnd">
            <a:solidFill>
              <a:schemeClr val="accent2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!!Shape_1">
            <a:extLst>
              <a:ext uri="{FF2B5EF4-FFF2-40B4-BE49-F238E27FC236}">
                <a16:creationId xmlns:a16="http://schemas.microsoft.com/office/drawing/2014/main" id="{406C19ED-AD1C-802B-33A8-2C3B1C4340D6}"/>
              </a:ext>
            </a:extLst>
          </p:cNvPr>
          <p:cNvSpPr/>
          <p:nvPr/>
        </p:nvSpPr>
        <p:spPr>
          <a:xfrm>
            <a:off x="4190999" y="4568200"/>
            <a:ext cx="4666128" cy="4666128"/>
          </a:xfrm>
          <a:prstGeom prst="arc">
            <a:avLst>
              <a:gd name="adj1" fmla="val 16200000"/>
              <a:gd name="adj2" fmla="val 16174045"/>
            </a:avLst>
          </a:prstGeom>
          <a:noFill/>
          <a:ln w="1016000" cap="rnd">
            <a:solidFill>
              <a:schemeClr val="accent3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!!Shape_1">
            <a:extLst>
              <a:ext uri="{FF2B5EF4-FFF2-40B4-BE49-F238E27FC236}">
                <a16:creationId xmlns:a16="http://schemas.microsoft.com/office/drawing/2014/main" id="{843AA9C5-98D7-36DF-B942-849CCB22362B}"/>
              </a:ext>
            </a:extLst>
          </p:cNvPr>
          <p:cNvSpPr/>
          <p:nvPr/>
        </p:nvSpPr>
        <p:spPr>
          <a:xfrm>
            <a:off x="5326528" y="5703729"/>
            <a:ext cx="2395070" cy="2395070"/>
          </a:xfrm>
          <a:prstGeom prst="arc">
            <a:avLst>
              <a:gd name="adj1" fmla="val 16200000"/>
              <a:gd name="adj2" fmla="val 15739638"/>
            </a:avLst>
          </a:prstGeom>
          <a:noFill/>
          <a:ln w="1016000" cap="rnd">
            <a:solidFill>
              <a:schemeClr val="accent4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!!Shape_1">
            <a:extLst>
              <a:ext uri="{FF2B5EF4-FFF2-40B4-BE49-F238E27FC236}">
                <a16:creationId xmlns:a16="http://schemas.microsoft.com/office/drawing/2014/main" id="{59B18821-9A55-681F-1F07-1A1DF2FCB4DB}"/>
              </a:ext>
            </a:extLst>
          </p:cNvPr>
          <p:cNvSpPr/>
          <p:nvPr/>
        </p:nvSpPr>
        <p:spPr>
          <a:xfrm>
            <a:off x="1930185" y="2307386"/>
            <a:ext cx="9187756" cy="9187756"/>
          </a:xfrm>
          <a:prstGeom prst="arc">
            <a:avLst>
              <a:gd name="adj1" fmla="val 16200000"/>
              <a:gd name="adj2" fmla="val 16012017"/>
            </a:avLst>
          </a:prstGeom>
          <a:noFill/>
          <a:ln w="1016000" cap="rnd">
            <a:solidFill>
              <a:schemeClr val="accent6"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7D6AF6BB-E9B1-DFB4-5B6F-6892FC1E8CC0}"/>
              </a:ext>
            </a:extLst>
          </p:cNvPr>
          <p:cNvSpPr/>
          <p:nvPr/>
        </p:nvSpPr>
        <p:spPr>
          <a:xfrm>
            <a:off x="6004112" y="178743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F27AAF96-1C35-6EED-CCF3-229AA3106873}"/>
              </a:ext>
            </a:extLst>
          </p:cNvPr>
          <p:cNvSpPr txBox="1"/>
          <p:nvPr/>
        </p:nvSpPr>
        <p:spPr>
          <a:xfrm flipH="1">
            <a:off x="11937786" y="1799552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9BF2CBE6-8344-F77D-77B7-15CDA40A8B1F}"/>
              </a:ext>
            </a:extLst>
          </p:cNvPr>
          <p:cNvSpPr txBox="1"/>
          <p:nvPr/>
        </p:nvSpPr>
        <p:spPr>
          <a:xfrm flipH="1">
            <a:off x="15933960" y="189188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Mở rộng thị trường mục tiêu, tăng độ phủ khách hàng và kênh phân phối trọng điểm.</a:t>
            </a: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7C2E6AF4-99D1-1267-DF5D-A0C450AD3FE8}"/>
              </a:ext>
            </a:extLst>
          </p:cNvPr>
          <p:cNvSpPr txBox="1"/>
          <p:nvPr/>
        </p:nvSpPr>
        <p:spPr>
          <a:xfrm flipH="1">
            <a:off x="13069050" y="195344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MARKET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EXPANSION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8EBDAD9-93AC-D52A-44B0-7A41A0C77E85}"/>
              </a:ext>
            </a:extLst>
          </p:cNvPr>
          <p:cNvSpPr/>
          <p:nvPr/>
        </p:nvSpPr>
        <p:spPr>
          <a:xfrm>
            <a:off x="6004112" y="2918694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6DB708A6-B295-82F0-1745-0D4C3ADA7A0B}"/>
              </a:ext>
            </a:extLst>
          </p:cNvPr>
          <p:cNvSpPr txBox="1"/>
          <p:nvPr/>
        </p:nvSpPr>
        <p:spPr>
          <a:xfrm flipH="1">
            <a:off x="11937786" y="2930816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02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4" name="Textbox 200">
            <a:extLst>
              <a:ext uri="{FF2B5EF4-FFF2-40B4-BE49-F238E27FC236}">
                <a16:creationId xmlns:a16="http://schemas.microsoft.com/office/drawing/2014/main" id="{73C9CBA6-1FBD-893A-D3AA-7556416D5379}"/>
              </a:ext>
            </a:extLst>
          </p:cNvPr>
          <p:cNvSpPr txBox="1"/>
          <p:nvPr/>
        </p:nvSpPr>
        <p:spPr>
          <a:xfrm flipH="1">
            <a:off x="15933960" y="3023149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Tối ưu quy trình vận hành, cải thiện hiệu suất và giảm chi phí nội bộ.</a:t>
            </a:r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896AC310-52C6-1534-E0EC-3662D8DBAC69}"/>
              </a:ext>
            </a:extLst>
          </p:cNvPr>
          <p:cNvSpPr txBox="1"/>
          <p:nvPr/>
        </p:nvSpPr>
        <p:spPr>
          <a:xfrm flipH="1">
            <a:off x="13069050" y="3084704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OPERATIONAL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EXCELLENCE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9162D76-FB2C-72C2-3401-6BD63BEDF1F8}"/>
              </a:ext>
            </a:extLst>
          </p:cNvPr>
          <p:cNvSpPr/>
          <p:nvPr/>
        </p:nvSpPr>
        <p:spPr>
          <a:xfrm>
            <a:off x="6004112" y="4050195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39F316FA-2C08-2E82-08E9-736801762CD1}"/>
              </a:ext>
            </a:extLst>
          </p:cNvPr>
          <p:cNvSpPr txBox="1"/>
          <p:nvPr/>
        </p:nvSpPr>
        <p:spPr>
          <a:xfrm flipH="1">
            <a:off x="11937786" y="4062317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03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EC8D815D-551A-8219-3644-ECD8CEF97142}"/>
              </a:ext>
            </a:extLst>
          </p:cNvPr>
          <p:cNvSpPr txBox="1"/>
          <p:nvPr/>
        </p:nvSpPr>
        <p:spPr>
          <a:xfrm flipH="1">
            <a:off x="15933960" y="4154650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Phát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triển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sản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phẩm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cải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tiến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tính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năng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và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rút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ngắn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thời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gian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ra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mắt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vi-VN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9" name="Textbox 200">
            <a:extLst>
              <a:ext uri="{FF2B5EF4-FFF2-40B4-BE49-F238E27FC236}">
                <a16:creationId xmlns:a16="http://schemas.microsoft.com/office/drawing/2014/main" id="{75A06409-3546-670B-12A9-1F001425554B}"/>
              </a:ext>
            </a:extLst>
          </p:cNvPr>
          <p:cNvSpPr txBox="1"/>
          <p:nvPr/>
        </p:nvSpPr>
        <p:spPr>
          <a:xfrm flipH="1">
            <a:off x="13069050" y="4216205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PRODUCT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INNOVATION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E0FDCC-0809-F646-FB24-3ED1B732382F}"/>
              </a:ext>
            </a:extLst>
          </p:cNvPr>
          <p:cNvSpPr/>
          <p:nvPr/>
        </p:nvSpPr>
        <p:spPr>
          <a:xfrm>
            <a:off x="6010380" y="5160863"/>
            <a:ext cx="9388288" cy="10399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200">
            <a:extLst>
              <a:ext uri="{FF2B5EF4-FFF2-40B4-BE49-F238E27FC236}">
                <a16:creationId xmlns:a16="http://schemas.microsoft.com/office/drawing/2014/main" id="{1A9ED9FC-B620-6B02-DE39-5C4F35F22E08}"/>
              </a:ext>
            </a:extLst>
          </p:cNvPr>
          <p:cNvSpPr txBox="1"/>
          <p:nvPr/>
        </p:nvSpPr>
        <p:spPr>
          <a:xfrm flipH="1">
            <a:off x="11937786" y="5172985"/>
            <a:ext cx="10935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04</a:t>
            </a:r>
            <a:endParaRPr lang="en-US" sz="5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2" name="Textbox 200">
            <a:extLst>
              <a:ext uri="{FF2B5EF4-FFF2-40B4-BE49-F238E27FC236}">
                <a16:creationId xmlns:a16="http://schemas.microsoft.com/office/drawing/2014/main" id="{BD055099-603E-5170-36AA-BE33EFF6F2A2}"/>
              </a:ext>
            </a:extLst>
          </p:cNvPr>
          <p:cNvSpPr txBox="1"/>
          <p:nvPr/>
        </p:nvSpPr>
        <p:spPr>
          <a:xfrm flipH="1">
            <a:off x="15933960" y="5265318"/>
            <a:ext cx="651985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defRPr/>
            </a:pPr>
            <a:r>
              <a:rPr kumimoji="0" lang="vi-V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Nâng cao năng lực đội ngũ, đào tạo kỹ năng và xây dựng lực lượng kế thừa.</a:t>
            </a:r>
          </a:p>
        </p:txBody>
      </p:sp>
      <p:sp>
        <p:nvSpPr>
          <p:cNvPr id="63" name="Textbox 200">
            <a:extLst>
              <a:ext uri="{FF2B5EF4-FFF2-40B4-BE49-F238E27FC236}">
                <a16:creationId xmlns:a16="http://schemas.microsoft.com/office/drawing/2014/main" id="{55A3FD9E-8AD0-B2E2-58EC-AF2E7293E60B}"/>
              </a:ext>
            </a:extLst>
          </p:cNvPr>
          <p:cNvSpPr txBox="1"/>
          <p:nvPr/>
        </p:nvSpPr>
        <p:spPr>
          <a:xfrm flipH="1">
            <a:off x="13069050" y="5326873"/>
            <a:ext cx="21228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TALENT DEVELOPMENT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50E04BF-AAF4-EBEE-4DCB-5ACA374B4AB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160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65" name="!!Shape_1">
            <a:extLst>
              <a:ext uri="{FF2B5EF4-FFF2-40B4-BE49-F238E27FC236}">
                <a16:creationId xmlns:a16="http://schemas.microsoft.com/office/drawing/2014/main" id="{83C37A33-4F02-20BA-B4FB-1D935A729E01}"/>
              </a:ext>
            </a:extLst>
          </p:cNvPr>
          <p:cNvSpPr/>
          <p:nvPr/>
        </p:nvSpPr>
        <p:spPr>
          <a:xfrm>
            <a:off x="3061448" y="3438647"/>
            <a:ext cx="6925234" cy="6925234"/>
          </a:xfrm>
          <a:prstGeom prst="arc">
            <a:avLst>
              <a:gd name="adj1" fmla="val 16200000"/>
              <a:gd name="adj2" fmla="val 9498987"/>
            </a:avLst>
          </a:prstGeom>
          <a:noFill/>
          <a:ln w="1016000" cap="rnd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5909B1A-52E9-B58A-2F65-65C11087A399}"/>
              </a:ext>
            </a:extLst>
          </p:cNvPr>
          <p:cNvGrpSpPr/>
          <p:nvPr/>
        </p:nvGrpSpPr>
        <p:grpSpPr>
          <a:xfrm>
            <a:off x="6004112" y="2918694"/>
            <a:ext cx="1039906" cy="1039906"/>
            <a:chOff x="9966512" y="2792507"/>
            <a:chExt cx="1039906" cy="1039906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96BFEEC-1BCC-1862-47A2-7E6BDD8E637B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B83FC0E2-680A-FCD5-8E29-1950F9D5FB65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40D8ADE7-4F9C-4BFC-E3EB-AD19DEC3A386}"/>
              </a:ext>
            </a:extLst>
          </p:cNvPr>
          <p:cNvSpPr/>
          <p:nvPr/>
        </p:nvSpPr>
        <p:spPr>
          <a:xfrm>
            <a:off x="2783757" y="7631606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!!Shape_1">
            <a:extLst>
              <a:ext uri="{FF2B5EF4-FFF2-40B4-BE49-F238E27FC236}">
                <a16:creationId xmlns:a16="http://schemas.microsoft.com/office/drawing/2014/main" id="{81D0AAA6-32B9-90EC-5400-26D7ECEB0631}"/>
              </a:ext>
            </a:extLst>
          </p:cNvPr>
          <p:cNvSpPr/>
          <p:nvPr/>
        </p:nvSpPr>
        <p:spPr>
          <a:xfrm>
            <a:off x="4191001" y="4568200"/>
            <a:ext cx="4666128" cy="4666128"/>
          </a:xfrm>
          <a:prstGeom prst="arc">
            <a:avLst>
              <a:gd name="adj1" fmla="val 16200000"/>
              <a:gd name="adj2" fmla="val 3801657"/>
            </a:avLst>
          </a:prstGeom>
          <a:noFill/>
          <a:ln w="1016000" cap="rnd"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BD18E1A-2438-FB36-2767-759BDE2C069C}"/>
              </a:ext>
            </a:extLst>
          </p:cNvPr>
          <p:cNvSpPr/>
          <p:nvPr/>
        </p:nvSpPr>
        <p:spPr>
          <a:xfrm>
            <a:off x="7044018" y="8476154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AFF80D1-9CE9-C979-3463-12374DCF1A16}"/>
              </a:ext>
            </a:extLst>
          </p:cNvPr>
          <p:cNvGrpSpPr/>
          <p:nvPr/>
        </p:nvGrpSpPr>
        <p:grpSpPr>
          <a:xfrm>
            <a:off x="6004112" y="4048247"/>
            <a:ext cx="1039906" cy="1039906"/>
            <a:chOff x="9966512" y="2792507"/>
            <a:chExt cx="1039906" cy="1039906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B831D5F-7CA9-47DE-189F-C495DFB41D40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80AE80C-9BB9-B1B2-19CE-EE8308CE69A8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5" name="!!Shape_1">
            <a:extLst>
              <a:ext uri="{FF2B5EF4-FFF2-40B4-BE49-F238E27FC236}">
                <a16:creationId xmlns:a16="http://schemas.microsoft.com/office/drawing/2014/main" id="{AFDC01E7-2317-4FBA-B918-375722A71441}"/>
              </a:ext>
            </a:extLst>
          </p:cNvPr>
          <p:cNvSpPr/>
          <p:nvPr/>
        </p:nvSpPr>
        <p:spPr>
          <a:xfrm>
            <a:off x="5326530" y="5703729"/>
            <a:ext cx="2395070" cy="2395070"/>
          </a:xfrm>
          <a:prstGeom prst="arc">
            <a:avLst>
              <a:gd name="adj1" fmla="val 16200000"/>
              <a:gd name="adj2" fmla="val 7379306"/>
            </a:avLst>
          </a:prstGeom>
          <a:noFill/>
          <a:ln w="1016000" cap="rnd"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0A4BCB7-5DF4-6F3F-C558-1E77A98655FC}"/>
              </a:ext>
            </a:extLst>
          </p:cNvPr>
          <p:cNvGrpSpPr/>
          <p:nvPr/>
        </p:nvGrpSpPr>
        <p:grpSpPr>
          <a:xfrm>
            <a:off x="6004112" y="5166456"/>
            <a:ext cx="1039906" cy="1039906"/>
            <a:chOff x="9966512" y="2792507"/>
            <a:chExt cx="1039906" cy="1039906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6B88B2B0-B529-119E-ADC6-423FFD688607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3AF022D-C69F-B0DF-A91B-483BC08A1BC2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9" name="Oval 78">
            <a:extLst>
              <a:ext uri="{FF2B5EF4-FFF2-40B4-BE49-F238E27FC236}">
                <a16:creationId xmlns:a16="http://schemas.microsoft.com/office/drawing/2014/main" id="{DAF5FC97-D01C-0091-A6EE-019CAFDAD362}"/>
              </a:ext>
            </a:extLst>
          </p:cNvPr>
          <p:cNvSpPr/>
          <p:nvPr/>
        </p:nvSpPr>
        <p:spPr>
          <a:xfrm>
            <a:off x="5346491" y="7393385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!!Shape_1">
            <a:extLst>
              <a:ext uri="{FF2B5EF4-FFF2-40B4-BE49-F238E27FC236}">
                <a16:creationId xmlns:a16="http://schemas.microsoft.com/office/drawing/2014/main" id="{05B11E46-735F-2FEA-D50F-1FDBE77B6022}"/>
              </a:ext>
            </a:extLst>
          </p:cNvPr>
          <p:cNvSpPr/>
          <p:nvPr/>
        </p:nvSpPr>
        <p:spPr>
          <a:xfrm>
            <a:off x="1930187" y="2307386"/>
            <a:ext cx="9187756" cy="9187756"/>
          </a:xfrm>
          <a:prstGeom prst="arc">
            <a:avLst>
              <a:gd name="adj1" fmla="val 16200000"/>
              <a:gd name="adj2" fmla="val 12756343"/>
            </a:avLst>
          </a:prstGeom>
          <a:noFill/>
          <a:ln w="1016000" cap="rnd"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60371D4-90C1-EB3D-D9AF-58311C51ECEA}"/>
              </a:ext>
            </a:extLst>
          </p:cNvPr>
          <p:cNvGrpSpPr/>
          <p:nvPr/>
        </p:nvGrpSpPr>
        <p:grpSpPr>
          <a:xfrm>
            <a:off x="6004112" y="1787433"/>
            <a:ext cx="1039906" cy="1039906"/>
            <a:chOff x="9966512" y="2792507"/>
            <a:chExt cx="1039906" cy="1039906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646E0C8D-79D8-3809-869D-72B01C2BE5CA}"/>
                </a:ext>
              </a:extLst>
            </p:cNvPr>
            <p:cNvSpPr/>
            <p:nvPr/>
          </p:nvSpPr>
          <p:spPr>
            <a:xfrm>
              <a:off x="9966512" y="2792507"/>
              <a:ext cx="1039906" cy="103990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468C06E-5DAA-F97D-BF2F-459E29FB788E}"/>
                </a:ext>
              </a:extLst>
            </p:cNvPr>
            <p:cNvSpPr/>
            <p:nvPr/>
          </p:nvSpPr>
          <p:spPr>
            <a:xfrm rot="2700000">
              <a:off x="10307389" y="3161960"/>
              <a:ext cx="301003" cy="301001"/>
            </a:xfrm>
            <a:custGeom>
              <a:avLst/>
              <a:gdLst>
                <a:gd name="csX0" fmla="*/ 11633 w 301003"/>
                <a:gd name="csY0" fmla="*/ 11633 h 301001"/>
                <a:gd name="csX1" fmla="*/ 39717 w 301003"/>
                <a:gd name="csY1" fmla="*/ 0 h 301001"/>
                <a:gd name="csX2" fmla="*/ 260771 w 301003"/>
                <a:gd name="csY2" fmla="*/ 0 h 301001"/>
                <a:gd name="csX3" fmla="*/ 288856 w 301003"/>
                <a:gd name="csY3" fmla="*/ 11632 h 301001"/>
                <a:gd name="csX4" fmla="*/ 289005 w 301003"/>
                <a:gd name="csY4" fmla="*/ 11994 h 301001"/>
                <a:gd name="csX5" fmla="*/ 289370 w 301003"/>
                <a:gd name="csY5" fmla="*/ 12145 h 301001"/>
                <a:gd name="csX6" fmla="*/ 301003 w 301003"/>
                <a:gd name="csY6" fmla="*/ 40229 h 301001"/>
                <a:gd name="csX7" fmla="*/ 301002 w 301003"/>
                <a:gd name="csY7" fmla="*/ 261284 h 301001"/>
                <a:gd name="csX8" fmla="*/ 261285 w 301003"/>
                <a:gd name="csY8" fmla="*/ 301001 h 301001"/>
                <a:gd name="csX9" fmla="*/ 221568 w 301003"/>
                <a:gd name="csY9" fmla="*/ 261284 h 301001"/>
                <a:gd name="csX10" fmla="*/ 221568 w 301003"/>
                <a:gd name="csY10" fmla="*/ 79434 h 301001"/>
                <a:gd name="csX11" fmla="*/ 39717 w 301003"/>
                <a:gd name="csY11" fmla="*/ 79434 h 301001"/>
                <a:gd name="csX12" fmla="*/ 0 w 301003"/>
                <a:gd name="csY12" fmla="*/ 39717 h 301001"/>
                <a:gd name="csX13" fmla="*/ 11633 w 301003"/>
                <a:gd name="csY13" fmla="*/ 11633 h 3010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01003" h="301001">
                  <a:moveTo>
                    <a:pt x="11633" y="11633"/>
                  </a:moveTo>
                  <a:cubicBezTo>
                    <a:pt x="18820" y="4446"/>
                    <a:pt x="28750" y="0"/>
                    <a:pt x="39717" y="0"/>
                  </a:cubicBezTo>
                  <a:lnTo>
                    <a:pt x="260771" y="0"/>
                  </a:lnTo>
                  <a:cubicBezTo>
                    <a:pt x="271739" y="0"/>
                    <a:pt x="281668" y="4445"/>
                    <a:pt x="288856" y="11632"/>
                  </a:cubicBezTo>
                  <a:lnTo>
                    <a:pt x="289005" y="11994"/>
                  </a:lnTo>
                  <a:lnTo>
                    <a:pt x="289370" y="12145"/>
                  </a:lnTo>
                  <a:cubicBezTo>
                    <a:pt x="296557" y="19333"/>
                    <a:pt x="301002" y="29262"/>
                    <a:pt x="301003" y="40229"/>
                  </a:cubicBezTo>
                  <a:lnTo>
                    <a:pt x="301002" y="261284"/>
                  </a:lnTo>
                  <a:cubicBezTo>
                    <a:pt x="301002" y="283219"/>
                    <a:pt x="283220" y="301001"/>
                    <a:pt x="261285" y="301001"/>
                  </a:cubicBezTo>
                  <a:cubicBezTo>
                    <a:pt x="239350" y="301001"/>
                    <a:pt x="221568" y="283219"/>
                    <a:pt x="221568" y="261284"/>
                  </a:cubicBezTo>
                  <a:lnTo>
                    <a:pt x="221568" y="79434"/>
                  </a:lnTo>
                  <a:lnTo>
                    <a:pt x="39717" y="79434"/>
                  </a:lnTo>
                  <a:cubicBezTo>
                    <a:pt x="17782" y="79434"/>
                    <a:pt x="0" y="61652"/>
                    <a:pt x="0" y="39717"/>
                  </a:cubicBezTo>
                  <a:cubicBezTo>
                    <a:pt x="0" y="28749"/>
                    <a:pt x="4445" y="18820"/>
                    <a:pt x="11633" y="116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4AFDBAAC-B67D-8A65-F278-10552C7859A8}"/>
              </a:ext>
            </a:extLst>
          </p:cNvPr>
          <p:cNvSpPr/>
          <p:nvPr/>
        </p:nvSpPr>
        <p:spPr>
          <a:xfrm>
            <a:off x="2151955" y="3910369"/>
            <a:ext cx="1039906" cy="10399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!!SubTitle">
            <a:extLst>
              <a:ext uri="{FF2B5EF4-FFF2-40B4-BE49-F238E27FC236}">
                <a16:creationId xmlns:a16="http://schemas.microsoft.com/office/drawing/2014/main" id="{CDAF3B06-6012-B21D-232F-BFCE17367815}"/>
              </a:ext>
            </a:extLst>
          </p:cNvPr>
          <p:cNvSpPr txBox="1"/>
          <p:nvPr/>
        </p:nvSpPr>
        <p:spPr>
          <a:xfrm>
            <a:off x="17541818" y="11692733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6" name="!!MainTitle1">
            <a:extLst>
              <a:ext uri="{FF2B5EF4-FFF2-40B4-BE49-F238E27FC236}">
                <a16:creationId xmlns:a16="http://schemas.microsoft.com/office/drawing/2014/main" id="{98CF0509-7EFF-6328-78C7-50E4465E3286}"/>
              </a:ext>
            </a:extLst>
          </p:cNvPr>
          <p:cNvSpPr txBox="1"/>
          <p:nvPr/>
        </p:nvSpPr>
        <p:spPr>
          <a:xfrm>
            <a:off x="16110081" y="9221841"/>
            <a:ext cx="6456126" cy="23698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 Project</a:t>
            </a:r>
          </a:p>
          <a:p>
            <a:pPr lvl="0" algn="r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2C0D2B6-4C4F-4ED7-F088-81C3D62C5128}"/>
              </a:ext>
            </a:extLst>
          </p:cNvPr>
          <p:cNvSpPr txBox="1"/>
          <p:nvPr/>
        </p:nvSpPr>
        <p:spPr>
          <a:xfrm rot="10800000" flipV="1">
            <a:off x="12273430" y="9515787"/>
            <a:ext cx="3125237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sz="2400" dirty="0">
                <a:solidFill>
                  <a:schemeClr val="tx2"/>
                </a:solidFill>
              </a:rPr>
              <a:t>Phản ánh mức độ hoàn thành các nhiệm vụ cốt lõi và hiệu quả thực thi chiến lược doanh nghiệp.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2D644250-3FDB-9677-55E0-145A2BC6BC57}"/>
              </a:ext>
            </a:extLst>
          </p:cNvPr>
          <p:cNvSpPr/>
          <p:nvPr/>
        </p:nvSpPr>
        <p:spPr>
          <a:xfrm>
            <a:off x="21278543" y="8757886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10E37D4-2E65-6E56-FF3E-007E958A0D77}"/>
              </a:ext>
            </a:extLst>
          </p:cNvPr>
          <p:cNvSpPr/>
          <p:nvPr/>
        </p:nvSpPr>
        <p:spPr>
          <a:xfrm>
            <a:off x="20814868" y="8757886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DEB9EFD-86B7-DF36-18BE-9484982D4EEB}"/>
              </a:ext>
            </a:extLst>
          </p:cNvPr>
          <p:cNvSpPr/>
          <p:nvPr/>
        </p:nvSpPr>
        <p:spPr>
          <a:xfrm>
            <a:off x="21742218" y="8757886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85720A98-96E1-B3B4-4E05-78DAA5D0C015}"/>
              </a:ext>
            </a:extLst>
          </p:cNvPr>
          <p:cNvSpPr/>
          <p:nvPr/>
        </p:nvSpPr>
        <p:spPr>
          <a:xfrm>
            <a:off x="22205894" y="8757886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Textbox 200">
            <a:extLst>
              <a:ext uri="{FF2B5EF4-FFF2-40B4-BE49-F238E27FC236}">
                <a16:creationId xmlns:a16="http://schemas.microsoft.com/office/drawing/2014/main" id="{DC96C688-3FC6-514F-08BB-B99AE63EFB68}"/>
              </a:ext>
            </a:extLst>
          </p:cNvPr>
          <p:cNvSpPr txBox="1"/>
          <p:nvPr/>
        </p:nvSpPr>
        <p:spPr>
          <a:xfrm flipH="1">
            <a:off x="2754728" y="3124882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88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3" name="Textbox 200">
            <a:extLst>
              <a:ext uri="{FF2B5EF4-FFF2-40B4-BE49-F238E27FC236}">
                <a16:creationId xmlns:a16="http://schemas.microsoft.com/office/drawing/2014/main" id="{B9AC5504-2EA4-10B9-A512-68A8A2D9B8C9}"/>
              </a:ext>
            </a:extLst>
          </p:cNvPr>
          <p:cNvSpPr txBox="1"/>
          <p:nvPr/>
        </p:nvSpPr>
        <p:spPr>
          <a:xfrm flipH="1">
            <a:off x="2475112" y="6721565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68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4" name="Textbox 200">
            <a:extLst>
              <a:ext uri="{FF2B5EF4-FFF2-40B4-BE49-F238E27FC236}">
                <a16:creationId xmlns:a16="http://schemas.microsoft.com/office/drawing/2014/main" id="{A661F7EE-0C31-8E15-F0F4-3F4A5DA543FB}"/>
              </a:ext>
            </a:extLst>
          </p:cNvPr>
          <p:cNvSpPr txBox="1"/>
          <p:nvPr/>
        </p:nvSpPr>
        <p:spPr>
          <a:xfrm flipH="1">
            <a:off x="5823983" y="8778630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36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5" name="Textbox 200">
            <a:extLst>
              <a:ext uri="{FF2B5EF4-FFF2-40B4-BE49-F238E27FC236}">
                <a16:creationId xmlns:a16="http://schemas.microsoft.com/office/drawing/2014/main" id="{406B4DB0-926B-8A9F-B74A-DA0FB8207509}"/>
              </a:ext>
            </a:extLst>
          </p:cNvPr>
          <p:cNvSpPr txBox="1"/>
          <p:nvPr/>
        </p:nvSpPr>
        <p:spPr>
          <a:xfrm flipH="1">
            <a:off x="4740593" y="6593876"/>
            <a:ext cx="12117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55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%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D8B8228A-B34D-CFCD-AE69-5AB41063CBDE}"/>
              </a:ext>
            </a:extLst>
          </p:cNvPr>
          <p:cNvSpPr/>
          <p:nvPr/>
        </p:nvSpPr>
        <p:spPr>
          <a:xfrm>
            <a:off x="2440348" y="4198762"/>
            <a:ext cx="463120" cy="46312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949A9943-B652-082F-59AF-55A6DC0E8F67}"/>
              </a:ext>
            </a:extLst>
          </p:cNvPr>
          <p:cNvSpPr/>
          <p:nvPr/>
        </p:nvSpPr>
        <p:spPr>
          <a:xfrm>
            <a:off x="3035101" y="7864425"/>
            <a:ext cx="537218" cy="574268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179">
            <a:extLst>
              <a:ext uri="{FF2B5EF4-FFF2-40B4-BE49-F238E27FC236}">
                <a16:creationId xmlns:a16="http://schemas.microsoft.com/office/drawing/2014/main" id="{1909CEDC-9C47-B1F8-8682-FB11CC07FBDC}"/>
              </a:ext>
            </a:extLst>
          </p:cNvPr>
          <p:cNvSpPr>
            <a:spLocks noEditPoints="1"/>
          </p:cNvSpPr>
          <p:nvPr/>
        </p:nvSpPr>
        <p:spPr bwMode="auto">
          <a:xfrm>
            <a:off x="5565450" y="7611182"/>
            <a:ext cx="601988" cy="60431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51">
            <a:extLst>
              <a:ext uri="{FF2B5EF4-FFF2-40B4-BE49-F238E27FC236}">
                <a16:creationId xmlns:a16="http://schemas.microsoft.com/office/drawing/2014/main" id="{3C10FB84-37F4-14E8-9BA9-134050849FCB}"/>
              </a:ext>
            </a:extLst>
          </p:cNvPr>
          <p:cNvSpPr>
            <a:spLocks noEditPoints="1"/>
          </p:cNvSpPr>
          <p:nvPr/>
        </p:nvSpPr>
        <p:spPr bwMode="auto">
          <a:xfrm>
            <a:off x="7393195" y="8705692"/>
            <a:ext cx="341552" cy="58083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 animBg="1"/>
          <p:bldP spid="53" grpId="0"/>
          <p:bldP spid="54" grpId="0"/>
          <p:bldP spid="55" grpId="0"/>
          <p:bldP spid="56" grpId="0" animBg="1"/>
          <p:bldP spid="57" grpId="0"/>
          <p:bldP spid="58" grpId="0"/>
          <p:bldP spid="59" grpId="0"/>
          <p:bldP spid="60" grpId="0" animBg="1"/>
          <p:bldP spid="61" grpId="0"/>
          <p:bldP spid="62" grpId="0"/>
          <p:bldP spid="63" grpId="0"/>
          <p:bldP spid="65" grpId="0" animBg="1"/>
          <p:bldP spid="69" grpId="0" animBg="1"/>
          <p:bldP spid="70" grpId="0" animBg="1"/>
          <p:bldP spid="71" grpId="0" animBg="1"/>
          <p:bldP spid="75" grpId="0" animBg="1"/>
          <p:bldP spid="79" grpId="0" animBg="1"/>
          <p:bldP spid="80" grpId="0" animBg="1"/>
          <p:bldP spid="84" grpId="0" animBg="1"/>
          <p:bldP spid="87" grpId="0"/>
          <p:bldP spid="88" grpId="0" animBg="1"/>
          <p:bldP spid="89" grpId="0" animBg="1"/>
          <p:bldP spid="90" grpId="0" animBg="1"/>
          <p:bldP spid="91" grpId="0" animBg="1"/>
          <p:bldP spid="92" grpId="0"/>
          <p:bldP spid="93" grpId="0"/>
          <p:bldP spid="94" grpId="0"/>
          <p:bldP spid="95" grpId="0"/>
          <p:bldP spid="96" grpId="0" animBg="1"/>
          <p:bldP spid="97" grpId="0" animBg="1"/>
          <p:bldP spid="98" grpId="0" animBg="1"/>
          <p:bldP spid="9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4" dur="1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1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1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 animBg="1"/>
          <p:bldP spid="53" grpId="0"/>
          <p:bldP spid="54" grpId="0"/>
          <p:bldP spid="55" grpId="0"/>
          <p:bldP spid="56" grpId="0" animBg="1"/>
          <p:bldP spid="57" grpId="0"/>
          <p:bldP spid="58" grpId="0"/>
          <p:bldP spid="59" grpId="0"/>
          <p:bldP spid="60" grpId="0" animBg="1"/>
          <p:bldP spid="61" grpId="0"/>
          <p:bldP spid="62" grpId="0"/>
          <p:bldP spid="63" grpId="0"/>
          <p:bldP spid="65" grpId="0" animBg="1"/>
          <p:bldP spid="69" grpId="0" animBg="1"/>
          <p:bldP spid="70" grpId="0" animBg="1"/>
          <p:bldP spid="71" grpId="0" animBg="1"/>
          <p:bldP spid="75" grpId="0" animBg="1"/>
          <p:bldP spid="79" grpId="0" animBg="1"/>
          <p:bldP spid="80" grpId="0" animBg="1"/>
          <p:bldP spid="84" grpId="0" animBg="1"/>
          <p:bldP spid="87" grpId="0"/>
          <p:bldP spid="88" grpId="0" animBg="1"/>
          <p:bldP spid="89" grpId="0" animBg="1"/>
          <p:bldP spid="90" grpId="0" animBg="1"/>
          <p:bldP spid="91" grpId="0" animBg="1"/>
          <p:bldP spid="92" grpId="0"/>
          <p:bldP spid="93" grpId="0"/>
          <p:bldP spid="94" grpId="0"/>
          <p:bldP spid="95" grpId="0"/>
          <p:bldP spid="96" grpId="0" animBg="1"/>
          <p:bldP spid="97" grpId="0" animBg="1"/>
          <p:bldP spid="98" grpId="0" animBg="1"/>
          <p:bldP spid="99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7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71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234257"/>
      </a:accent1>
      <a:accent2>
        <a:srgbClr val="B0D5D5"/>
      </a:accent2>
      <a:accent3>
        <a:srgbClr val="5B818E"/>
      </a:accent3>
      <a:accent4>
        <a:srgbClr val="89B2AE"/>
      </a:accent4>
      <a:accent5>
        <a:srgbClr val="BFD37A"/>
      </a:accent5>
      <a:accent6>
        <a:srgbClr val="D0E6A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Resume - Colors 07">
      <a:dk1>
        <a:srgbClr val="737572"/>
      </a:dk1>
      <a:lt1>
        <a:srgbClr val="FFFFFF"/>
      </a:lt1>
      <a:dk2>
        <a:srgbClr val="445469"/>
      </a:dk2>
      <a:lt2>
        <a:srgbClr val="FFFFFF"/>
      </a:lt2>
      <a:accent1>
        <a:srgbClr val="F07564"/>
      </a:accent1>
      <a:accent2>
        <a:srgbClr val="2388D3"/>
      </a:accent2>
      <a:accent3>
        <a:srgbClr val="304C67"/>
      </a:accent3>
      <a:accent4>
        <a:srgbClr val="F2CC67"/>
      </a:accent4>
      <a:accent5>
        <a:srgbClr val="8FA067"/>
      </a:accent5>
      <a:accent6>
        <a:srgbClr val="ACC6C2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14123</TotalTime>
  <Words>1250</Words>
  <Application>Microsoft Office PowerPoint</Application>
  <PresentationFormat>Custom</PresentationFormat>
  <Paragraphs>240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160</dc:title>
  <dc:creator>Slide Ocean</dc:creator>
  <cp:lastModifiedBy>SO</cp:lastModifiedBy>
  <cp:revision>3448</cp:revision>
  <dcterms:created xsi:type="dcterms:W3CDTF">2024-04-24T08:43:56Z</dcterms:created>
  <dcterms:modified xsi:type="dcterms:W3CDTF">2026-01-01T02:12:06Z</dcterms:modified>
</cp:coreProperties>
</file>