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4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6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7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8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19.xml" ContentType="application/vnd.openxmlformats-officedocument.theme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20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60" r:id="rId22"/>
    <p:sldId id="2147378262" r:id="rId23"/>
    <p:sldId id="2147378256" r:id="rId24"/>
    <p:sldId id="2147378254" r:id="rId25"/>
    <p:sldId id="2147378261" r:id="rId26"/>
    <p:sldId id="2147378258" r:id="rId27"/>
    <p:sldId id="2147378245" r:id="rId28"/>
    <p:sldId id="2147378257" r:id="rId29"/>
    <p:sldId id="2147378259" r:id="rId30"/>
    <p:sldId id="2147378255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A9C"/>
    <a:srgbClr val="F5CDBB"/>
    <a:srgbClr val="EFC6AC"/>
    <a:srgbClr val="000000"/>
    <a:srgbClr val="1C1C1C"/>
    <a:srgbClr val="FFFFFF"/>
    <a:srgbClr val="D5D4DD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3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04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672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19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41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61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theme" Target="../theme/theme18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theme" Target="../theme/theme19.xml"/><Relationship Id="rId5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3.xml"/><Relationship Id="rId13" Type="http://schemas.openxmlformats.org/officeDocument/2006/relationships/slideLayout" Target="../slideLayouts/slideLayout198.xml"/><Relationship Id="rId3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92.xml"/><Relationship Id="rId12" Type="http://schemas.openxmlformats.org/officeDocument/2006/relationships/slideLayout" Target="../slideLayouts/slideLayout197.xml"/><Relationship Id="rId2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91.xml"/><Relationship Id="rId11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4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203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93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92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!!MainTitle1">
            <a:extLst>
              <a:ext uri="{FF2B5EF4-FFF2-40B4-BE49-F238E27FC236}">
                <a16:creationId xmlns:a16="http://schemas.microsoft.com/office/drawing/2014/main" id="{D64BBFF4-9FF0-3499-FA36-BD166CB781D3}"/>
              </a:ext>
            </a:extLst>
          </p:cNvPr>
          <p:cNvSpPr txBox="1"/>
          <p:nvPr/>
        </p:nvSpPr>
        <p:spPr>
          <a:xfrm>
            <a:off x="7661741" y="1190307"/>
            <a:ext cx="906055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437F7F85-B1FC-CB09-82C6-DE37271F2820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EF20B2-D604-50F8-720F-599CFA6EE36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#130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CB4A7E24-913A-1EB7-3389-F2C119DDDC2F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833B5A0-DB95-0119-F2EC-62FADC7A63B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6644398-DB87-5C64-2B56-285BB9CCD9B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BE58B875-4879-60C0-37A7-550DF6C797C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6018503-17C6-7944-D8A1-2CE97BC8BE62}"/>
              </a:ext>
            </a:extLst>
          </p:cNvPr>
          <p:cNvSpPr/>
          <p:nvPr/>
        </p:nvSpPr>
        <p:spPr>
          <a:xfrm rot="-2700000">
            <a:off x="8605777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A40139A-F492-287D-7D45-565EB42A29A3}"/>
              </a:ext>
            </a:extLst>
          </p:cNvPr>
          <p:cNvSpPr/>
          <p:nvPr/>
        </p:nvSpPr>
        <p:spPr>
          <a:xfrm rot="2700000">
            <a:off x="11915034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A8DE243-80FF-08B1-9606-3D482463238E}"/>
              </a:ext>
            </a:extLst>
          </p:cNvPr>
          <p:cNvSpPr/>
          <p:nvPr/>
        </p:nvSpPr>
        <p:spPr>
          <a:xfrm rot="2700000" flipV="1">
            <a:off x="8605776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3CE1496-1BA4-4441-2AA9-637965138BB8}"/>
              </a:ext>
            </a:extLst>
          </p:cNvPr>
          <p:cNvSpPr/>
          <p:nvPr/>
        </p:nvSpPr>
        <p:spPr>
          <a:xfrm rot="18900000" flipV="1">
            <a:off x="11915033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7DEF299-2459-9672-F53C-2707816733EF}"/>
              </a:ext>
            </a:extLst>
          </p:cNvPr>
          <p:cNvGrpSpPr/>
          <p:nvPr/>
        </p:nvGrpSpPr>
        <p:grpSpPr>
          <a:xfrm>
            <a:off x="2743891" y="4843347"/>
            <a:ext cx="4861719" cy="2180660"/>
            <a:chOff x="2743891" y="4843347"/>
            <a:chExt cx="4861719" cy="218066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E4CD2F2-5AD6-C462-BFDC-DAAF75C38DF8}"/>
                </a:ext>
              </a:extLst>
            </p:cNvPr>
            <p:cNvSpPr txBox="1"/>
            <p:nvPr/>
          </p:nvSpPr>
          <p:spPr>
            <a:xfrm>
              <a:off x="2743891" y="5639012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/>
                  </a:solidFill>
                </a:rPr>
                <a:t>Thu thập dữ liệu quan trọng để hiểu rõ bối cảnh và yêu cầu.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BC2BC67-EC3C-8DCC-DB57-1161369E2C53}"/>
                </a:ext>
              </a:extLst>
            </p:cNvPr>
            <p:cNvSpPr txBox="1"/>
            <p:nvPr/>
          </p:nvSpPr>
          <p:spPr>
            <a:xfrm>
              <a:off x="2743891" y="4843347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Assess –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24F2B29-A994-C174-96EE-269E5451F539}"/>
              </a:ext>
            </a:extLst>
          </p:cNvPr>
          <p:cNvGrpSpPr/>
          <p:nvPr/>
        </p:nvGrpSpPr>
        <p:grpSpPr>
          <a:xfrm>
            <a:off x="2743891" y="8992034"/>
            <a:ext cx="4861719" cy="2210949"/>
            <a:chOff x="2743891" y="8992034"/>
            <a:chExt cx="4861719" cy="221094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1396130-F89A-40EF-63B4-8C8A26DB5A9F}"/>
                </a:ext>
              </a:extLst>
            </p:cNvPr>
            <p:cNvSpPr txBox="1"/>
            <p:nvPr/>
          </p:nvSpPr>
          <p:spPr>
            <a:xfrm>
              <a:off x="2743891" y="9817988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/>
                  </a:solidFill>
                </a:rPr>
                <a:t>Xây dựng giải pháp phù hợp với các mục tiêu đã đề ra trước đó.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DEEDF9-CA9C-1535-3B72-FE9678A10BFB}"/>
                </a:ext>
              </a:extLst>
            </p:cNvPr>
            <p:cNvSpPr txBox="1"/>
            <p:nvPr/>
          </p:nvSpPr>
          <p:spPr>
            <a:xfrm>
              <a:off x="2743891" y="8992034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Design –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Thiết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kế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ABBBAAEF-F4AD-0169-4B13-E86C4265A364}"/>
              </a:ext>
            </a:extLst>
          </p:cNvPr>
          <p:cNvGrpSpPr/>
          <p:nvPr/>
        </p:nvGrpSpPr>
        <p:grpSpPr>
          <a:xfrm>
            <a:off x="17044174" y="4843347"/>
            <a:ext cx="4861720" cy="2180660"/>
            <a:chOff x="17044174" y="4843347"/>
            <a:chExt cx="4861720" cy="218066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611EFDF-36C8-A501-AAE8-4EAEB43992B9}"/>
                </a:ext>
              </a:extLst>
            </p:cNvPr>
            <p:cNvSpPr txBox="1"/>
            <p:nvPr/>
          </p:nvSpPr>
          <p:spPr>
            <a:xfrm flipH="1">
              <a:off x="17044176" y="5639012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/>
                  </a:solidFill>
                </a:rPr>
                <a:t>Đối chiếu kết quả và tối ưu quy trình cho chu kỳ mới tiếp theo.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C381EFD-38E3-F6FB-97FB-BB28CF4CA28F}"/>
                </a:ext>
              </a:extLst>
            </p:cNvPr>
            <p:cNvSpPr txBox="1"/>
            <p:nvPr/>
          </p:nvSpPr>
          <p:spPr>
            <a:xfrm flipH="1">
              <a:off x="17044174" y="4843347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Tối</a:t>
              </a: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ưu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EED34A9-D70F-09B0-4FBF-E662F2610DC5}"/>
              </a:ext>
            </a:extLst>
          </p:cNvPr>
          <p:cNvGrpSpPr/>
          <p:nvPr/>
        </p:nvGrpSpPr>
        <p:grpSpPr>
          <a:xfrm>
            <a:off x="17044174" y="8992034"/>
            <a:ext cx="4861720" cy="2210949"/>
            <a:chOff x="17044174" y="8992034"/>
            <a:chExt cx="4861720" cy="221094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20DF32A-F85E-5CBF-EBF4-F3E31CD35A4C}"/>
                </a:ext>
              </a:extLst>
            </p:cNvPr>
            <p:cNvSpPr txBox="1"/>
            <p:nvPr/>
          </p:nvSpPr>
          <p:spPr>
            <a:xfrm flipH="1">
              <a:off x="17044176" y="9817988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/>
                  </a:solidFill>
                </a:rPr>
                <a:t>Thực thi kế hoạch bằng hành động cụ thể nhằm tạo giá trị thực.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69EB0A3-CC79-90DE-FABD-52B37C735014}"/>
                </a:ext>
              </a:extLst>
            </p:cNvPr>
            <p:cNvSpPr txBox="1"/>
            <p:nvPr/>
          </p:nvSpPr>
          <p:spPr>
            <a:xfrm flipH="1">
              <a:off x="17044174" y="8992034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Execute –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Triển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khai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91C6B4E7-869E-C240-A02B-A8045DED7CA7}"/>
              </a:ext>
            </a:extLst>
          </p:cNvPr>
          <p:cNvSpPr txBox="1"/>
          <p:nvPr/>
        </p:nvSpPr>
        <p:spPr>
          <a:xfrm>
            <a:off x="1589732" y="4491872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4000" dirty="0">
                <a:solidFill>
                  <a:schemeClr val="bg2"/>
                </a:solidFill>
                <a:latin typeface="+mj-lt"/>
              </a:rPr>
              <a:t>1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5694F2-49E4-8D28-2C6D-7AD8A22FE9FA}"/>
              </a:ext>
            </a:extLst>
          </p:cNvPr>
          <p:cNvSpPr txBox="1"/>
          <p:nvPr/>
        </p:nvSpPr>
        <p:spPr>
          <a:xfrm>
            <a:off x="1589732" y="8640559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9628AB-A0EB-A6F9-E18A-D3DE155821BA}"/>
              </a:ext>
            </a:extLst>
          </p:cNvPr>
          <p:cNvSpPr txBox="1"/>
          <p:nvPr/>
        </p:nvSpPr>
        <p:spPr>
          <a:xfrm flipH="1">
            <a:off x="21862845" y="4491872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14000" dirty="0">
                <a:solidFill>
                  <a:schemeClr val="bg2"/>
                </a:solidFill>
                <a:latin typeface="+mj-lt"/>
              </a:rPr>
              <a:t>4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D2D53E-2277-BF33-9CEC-15FFFE1EA9AD}"/>
              </a:ext>
            </a:extLst>
          </p:cNvPr>
          <p:cNvSpPr txBox="1"/>
          <p:nvPr/>
        </p:nvSpPr>
        <p:spPr>
          <a:xfrm flipH="1">
            <a:off x="21862845" y="8640559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3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605D20B-7429-9443-598C-5F79498D22D9}"/>
              </a:ext>
            </a:extLst>
          </p:cNvPr>
          <p:cNvSpPr/>
          <p:nvPr/>
        </p:nvSpPr>
        <p:spPr>
          <a:xfrm>
            <a:off x="10964889" y="6745927"/>
            <a:ext cx="918188" cy="882874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C4085E6-82EF-966A-C6C7-0681220DBF27}"/>
              </a:ext>
            </a:extLst>
          </p:cNvPr>
          <p:cNvSpPr/>
          <p:nvPr/>
        </p:nvSpPr>
        <p:spPr>
          <a:xfrm>
            <a:off x="11047627" y="8519446"/>
            <a:ext cx="837384" cy="837384"/>
          </a:xfrm>
          <a:custGeom>
            <a:avLst/>
            <a:gdLst>
              <a:gd name="connsiteX0" fmla="*/ 880586 w 1857375"/>
              <a:gd name="connsiteY0" fmla="*/ 431959 h 1857375"/>
              <a:gd name="connsiteX1" fmla="*/ 1012031 w 1857375"/>
              <a:gd name="connsiteY1" fmla="*/ 382429 h 1857375"/>
              <a:gd name="connsiteX2" fmla="*/ 238601 w 1857375"/>
              <a:gd name="connsiteY2" fmla="*/ 1033939 h 1857375"/>
              <a:gd name="connsiteX3" fmla="*/ 107156 w 1857375"/>
              <a:gd name="connsiteY3" fmla="*/ 1757839 h 1857375"/>
              <a:gd name="connsiteX4" fmla="*/ 1218724 w 1857375"/>
              <a:gd name="connsiteY4" fmla="*/ 1556861 h 1857375"/>
              <a:gd name="connsiteX5" fmla="*/ 1482566 w 1857375"/>
              <a:gd name="connsiteY5" fmla="*/ 852964 h 1857375"/>
              <a:gd name="connsiteX6" fmla="*/ 1012031 w 1857375"/>
              <a:gd name="connsiteY6" fmla="*/ 383381 h 1857375"/>
              <a:gd name="connsiteX7" fmla="*/ 1482566 w 1857375"/>
              <a:gd name="connsiteY7" fmla="*/ 853916 h 1857375"/>
              <a:gd name="connsiteX8" fmla="*/ 1758791 w 1857375"/>
              <a:gd name="connsiteY8" fmla="*/ 577691 h 1857375"/>
              <a:gd name="connsiteX9" fmla="*/ 1288256 w 1857375"/>
              <a:gd name="connsiteY9" fmla="*/ 107156 h 1857375"/>
              <a:gd name="connsiteX10" fmla="*/ 1012031 w 1857375"/>
              <a:gd name="connsiteY10" fmla="*/ 383381 h 1857375"/>
              <a:gd name="connsiteX11" fmla="*/ 107156 w 1857375"/>
              <a:gd name="connsiteY11" fmla="*/ 1757839 h 1857375"/>
              <a:gd name="connsiteX12" fmla="*/ 679609 w 1857375"/>
              <a:gd name="connsiteY12" fmla="*/ 1185386 h 1857375"/>
              <a:gd name="connsiteX13" fmla="*/ 150971 w 1857375"/>
              <a:gd name="connsiteY13" fmla="*/ 572929 h 1857375"/>
              <a:gd name="connsiteX14" fmla="*/ 671036 w 1857375"/>
              <a:gd name="connsiteY14" fmla="*/ 572929 h 1857375"/>
              <a:gd name="connsiteX15" fmla="*/ 411004 w 1857375"/>
              <a:gd name="connsiteY15" fmla="*/ 832961 h 1857375"/>
              <a:gd name="connsiteX16" fmla="*/ 411004 w 1857375"/>
              <a:gd name="connsiteY16" fmla="*/ 312896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7375" h="1857375">
                <a:moveTo>
                  <a:pt x="880586" y="431959"/>
                </a:moveTo>
                <a:lnTo>
                  <a:pt x="1012031" y="382429"/>
                </a:lnTo>
                <a:moveTo>
                  <a:pt x="238601" y="1033939"/>
                </a:moveTo>
                <a:lnTo>
                  <a:pt x="107156" y="1757839"/>
                </a:lnTo>
                <a:lnTo>
                  <a:pt x="1218724" y="1556861"/>
                </a:lnTo>
                <a:lnTo>
                  <a:pt x="1482566" y="852964"/>
                </a:lnTo>
                <a:moveTo>
                  <a:pt x="1012031" y="383381"/>
                </a:moveTo>
                <a:lnTo>
                  <a:pt x="1482566" y="853916"/>
                </a:lnTo>
                <a:lnTo>
                  <a:pt x="1758791" y="577691"/>
                </a:lnTo>
                <a:lnTo>
                  <a:pt x="1288256" y="107156"/>
                </a:lnTo>
                <a:lnTo>
                  <a:pt x="1012031" y="383381"/>
                </a:lnTo>
                <a:close/>
                <a:moveTo>
                  <a:pt x="107156" y="1757839"/>
                </a:moveTo>
                <a:lnTo>
                  <a:pt x="679609" y="1185386"/>
                </a:lnTo>
                <a:moveTo>
                  <a:pt x="150971" y="572929"/>
                </a:moveTo>
                <a:lnTo>
                  <a:pt x="671036" y="572929"/>
                </a:lnTo>
                <a:moveTo>
                  <a:pt x="411004" y="832961"/>
                </a:moveTo>
                <a:lnTo>
                  <a:pt x="411004" y="312896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71">
            <a:extLst>
              <a:ext uri="{FF2B5EF4-FFF2-40B4-BE49-F238E27FC236}">
                <a16:creationId xmlns:a16="http://schemas.microsoft.com/office/drawing/2014/main" id="{38813200-9610-1D10-85ED-81CA14590BCC}"/>
              </a:ext>
            </a:extLst>
          </p:cNvPr>
          <p:cNvSpPr>
            <a:spLocks noEditPoints="1"/>
          </p:cNvSpPr>
          <p:nvPr/>
        </p:nvSpPr>
        <p:spPr bwMode="auto">
          <a:xfrm>
            <a:off x="12793377" y="8576862"/>
            <a:ext cx="718346" cy="760034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75">
            <a:extLst>
              <a:ext uri="{FF2B5EF4-FFF2-40B4-BE49-F238E27FC236}">
                <a16:creationId xmlns:a16="http://schemas.microsoft.com/office/drawing/2014/main" id="{94336C3A-D21E-175C-01ED-D691108AE9DE}"/>
              </a:ext>
            </a:extLst>
          </p:cNvPr>
          <p:cNvSpPr>
            <a:spLocks noEditPoints="1"/>
          </p:cNvSpPr>
          <p:nvPr/>
        </p:nvSpPr>
        <p:spPr bwMode="auto">
          <a:xfrm>
            <a:off x="12904211" y="6671151"/>
            <a:ext cx="629050" cy="85344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42" grpId="0"/>
          <p:bldP spid="101" grpId="0" animBg="1"/>
          <p:bldP spid="102" grpId="0" animBg="1"/>
          <p:bldP spid="103" grpId="0" animBg="1"/>
          <p:bldP spid="104" grpId="0" animBg="1"/>
          <p:bldP spid="10" grpId="0" animBg="1"/>
          <p:bldP spid="11" grpId="0" animBg="1"/>
          <p:bldP spid="12" grpId="0" animBg="1"/>
          <p:bldP spid="13" grpId="0" animBg="1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42" grpId="0"/>
          <p:bldP spid="101" grpId="0" animBg="1"/>
          <p:bldP spid="102" grpId="0" animBg="1"/>
          <p:bldP spid="103" grpId="0" animBg="1"/>
          <p:bldP spid="104" grpId="0" animBg="1"/>
          <p:bldP spid="10" grpId="0" animBg="1"/>
          <p:bldP spid="11" grpId="0" animBg="1"/>
          <p:bldP spid="12" grpId="0" animBg="1"/>
          <p:bldP spid="13" grpId="0" animBg="1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4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!!MainTitle1">
            <a:extLst>
              <a:ext uri="{FF2B5EF4-FFF2-40B4-BE49-F238E27FC236}">
                <a16:creationId xmlns:a16="http://schemas.microsoft.com/office/drawing/2014/main" id="{A94008F2-4D26-C6C6-7FDA-5D7FEB23E7BD}"/>
              </a:ext>
            </a:extLst>
          </p:cNvPr>
          <p:cNvSpPr txBox="1"/>
          <p:nvPr/>
        </p:nvSpPr>
        <p:spPr>
          <a:xfrm>
            <a:off x="7661741" y="1190307"/>
            <a:ext cx="906055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3" name="!!SubTitle">
            <a:extLst>
              <a:ext uri="{FF2B5EF4-FFF2-40B4-BE49-F238E27FC236}">
                <a16:creationId xmlns:a16="http://schemas.microsoft.com/office/drawing/2014/main" id="{15960876-66EA-9535-625B-638788195BA8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511CA9FA-0C00-D9F9-D4C7-81CFC9B0FAB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#130</a:t>
            </a: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93D8335F-37CE-2A24-3B28-BEC04FE7457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3F7BE84E-2B98-3727-5336-06B038990883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50761836-9B4D-1BB0-B5F9-B6E12340D4FA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3D1A01C3-6F04-3331-133B-5AAFD3B0F5E8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1C633D6B-5D14-7230-864D-7992D3AD9665}"/>
              </a:ext>
            </a:extLst>
          </p:cNvPr>
          <p:cNvSpPr/>
          <p:nvPr/>
        </p:nvSpPr>
        <p:spPr>
          <a:xfrm rot="-2700000">
            <a:off x="8605777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FA1A589F-8A81-C8B7-6094-27C0C37BCD5F}"/>
              </a:ext>
            </a:extLst>
          </p:cNvPr>
          <p:cNvSpPr/>
          <p:nvPr/>
        </p:nvSpPr>
        <p:spPr>
          <a:xfrm rot="2700000">
            <a:off x="11915034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9993E864-4303-E7B5-D7AD-B09988CA32F1}"/>
              </a:ext>
            </a:extLst>
          </p:cNvPr>
          <p:cNvSpPr/>
          <p:nvPr/>
        </p:nvSpPr>
        <p:spPr>
          <a:xfrm rot="2700000" flipV="1">
            <a:off x="8605776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8EF3FA6B-A0D2-2777-99A9-FD7F6F8FCF61}"/>
              </a:ext>
            </a:extLst>
          </p:cNvPr>
          <p:cNvSpPr/>
          <p:nvPr/>
        </p:nvSpPr>
        <p:spPr>
          <a:xfrm rot="18900000" flipV="1">
            <a:off x="11915033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66319949-631C-BD7C-1957-82D50A8C5478}"/>
              </a:ext>
            </a:extLst>
          </p:cNvPr>
          <p:cNvGrpSpPr/>
          <p:nvPr/>
        </p:nvGrpSpPr>
        <p:grpSpPr>
          <a:xfrm>
            <a:off x="2743891" y="4843347"/>
            <a:ext cx="4861719" cy="2180660"/>
            <a:chOff x="2743891" y="4843347"/>
            <a:chExt cx="4861719" cy="2180660"/>
          </a:xfrm>
        </p:grpSpPr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16BA37CF-F2B0-B209-7B18-6A0F7D64E056}"/>
                </a:ext>
              </a:extLst>
            </p:cNvPr>
            <p:cNvSpPr txBox="1"/>
            <p:nvPr/>
          </p:nvSpPr>
          <p:spPr>
            <a:xfrm>
              <a:off x="2743891" y="5639012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Thu thập dữ liệu quan trọng để hiểu rõ bối cảnh và yêu cầu.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E93E1815-50A6-841F-5088-A6BF25EA3A92}"/>
                </a:ext>
              </a:extLst>
            </p:cNvPr>
            <p:cNvSpPr txBox="1"/>
            <p:nvPr/>
          </p:nvSpPr>
          <p:spPr>
            <a:xfrm>
              <a:off x="2743891" y="4843347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3600" b="1" dirty="0">
                  <a:solidFill>
                    <a:schemeClr val="accent1"/>
                  </a:solidFill>
                  <a:latin typeface="+mj-lt"/>
                </a:rPr>
                <a:t>Assess</a:t>
              </a:r>
              <a:r>
                <a:rPr lang="en-US" sz="36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–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Đánh</a:t>
              </a: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giá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67AEAED1-FBBB-A66C-E7E2-3B4CF95F0068}"/>
              </a:ext>
            </a:extLst>
          </p:cNvPr>
          <p:cNvGrpSpPr/>
          <p:nvPr/>
        </p:nvGrpSpPr>
        <p:grpSpPr>
          <a:xfrm>
            <a:off x="2743891" y="8992034"/>
            <a:ext cx="4861719" cy="2210949"/>
            <a:chOff x="2743891" y="8992034"/>
            <a:chExt cx="4861719" cy="2210949"/>
          </a:xfrm>
        </p:grpSpPr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E61B9B56-FDA2-5401-6E0F-E73C2AA51FF1}"/>
                </a:ext>
              </a:extLst>
            </p:cNvPr>
            <p:cNvSpPr txBox="1"/>
            <p:nvPr/>
          </p:nvSpPr>
          <p:spPr>
            <a:xfrm>
              <a:off x="2743891" y="9817988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Xây dựng giải pháp phù hợp với các mục tiêu đã đề ra trước đó.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59C7A862-3028-2A8A-2FC0-E6C433A491DB}"/>
                </a:ext>
              </a:extLst>
            </p:cNvPr>
            <p:cNvSpPr txBox="1"/>
            <p:nvPr/>
          </p:nvSpPr>
          <p:spPr>
            <a:xfrm>
              <a:off x="2743891" y="8992034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uLnTx/>
                  <a:uFillTx/>
                  <a:latin typeface="+mj-lt"/>
                </a:rPr>
                <a:t>Design</a:t>
              </a: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–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Thiết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kế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0E11964E-0022-D16E-863D-0B04C14510C5}"/>
              </a:ext>
            </a:extLst>
          </p:cNvPr>
          <p:cNvGrpSpPr/>
          <p:nvPr/>
        </p:nvGrpSpPr>
        <p:grpSpPr>
          <a:xfrm>
            <a:off x="17044174" y="4843347"/>
            <a:ext cx="4861720" cy="2180660"/>
            <a:chOff x="17044174" y="4843347"/>
            <a:chExt cx="4861720" cy="2180660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228DB2B8-69FA-CD87-A236-718689288D9B}"/>
                </a:ext>
              </a:extLst>
            </p:cNvPr>
            <p:cNvSpPr txBox="1"/>
            <p:nvPr/>
          </p:nvSpPr>
          <p:spPr>
            <a:xfrm flipH="1">
              <a:off x="17044176" y="5639012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Đối chiếu kết quả và tối ưu quy trình cho chu kỳ mới tiếp theo.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4339AD4B-CCB8-6D26-E185-030B14A75453}"/>
                </a:ext>
              </a:extLst>
            </p:cNvPr>
            <p:cNvSpPr txBox="1"/>
            <p:nvPr/>
          </p:nvSpPr>
          <p:spPr>
            <a:xfrm flipH="1">
              <a:off x="17044174" y="4843347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600" b="1" dirty="0">
                  <a:solidFill>
                    <a:schemeClr val="accent4"/>
                  </a:solidFill>
                  <a:latin typeface="+mj-lt"/>
                </a:rPr>
                <a:t>Review</a:t>
              </a:r>
              <a:r>
                <a:rPr lang="en-US" sz="36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–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Tối</a:t>
              </a: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ưu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435CCBAF-F7D3-0C4A-997F-E5DDCBD7CD85}"/>
              </a:ext>
            </a:extLst>
          </p:cNvPr>
          <p:cNvGrpSpPr/>
          <p:nvPr/>
        </p:nvGrpSpPr>
        <p:grpSpPr>
          <a:xfrm>
            <a:off x="17044174" y="8992034"/>
            <a:ext cx="4861720" cy="2210949"/>
            <a:chOff x="17044174" y="8992034"/>
            <a:chExt cx="4861720" cy="2210949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A4058CC6-43CC-C85D-C1E9-22A668B7B0CE}"/>
                </a:ext>
              </a:extLst>
            </p:cNvPr>
            <p:cNvSpPr txBox="1"/>
            <p:nvPr/>
          </p:nvSpPr>
          <p:spPr>
            <a:xfrm flipH="1">
              <a:off x="17044176" y="9817988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Thực thi kế hoạch bằng hành động cụ thể nhằm tạo giá trị thực.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E84C8BFD-403C-C001-AEF6-7BE790322AE3}"/>
                </a:ext>
              </a:extLst>
            </p:cNvPr>
            <p:cNvSpPr txBox="1"/>
            <p:nvPr/>
          </p:nvSpPr>
          <p:spPr>
            <a:xfrm flipH="1">
              <a:off x="17044174" y="8992034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uLnTx/>
                  <a:uFillTx/>
                  <a:latin typeface="+mj-lt"/>
                </a:rPr>
                <a:t>Execute</a:t>
              </a: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–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Triển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khai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80" name="TextBox 179">
            <a:extLst>
              <a:ext uri="{FF2B5EF4-FFF2-40B4-BE49-F238E27FC236}">
                <a16:creationId xmlns:a16="http://schemas.microsoft.com/office/drawing/2014/main" id="{6057D5C9-D77E-98AB-1250-2CE63FC28231}"/>
              </a:ext>
            </a:extLst>
          </p:cNvPr>
          <p:cNvSpPr txBox="1"/>
          <p:nvPr/>
        </p:nvSpPr>
        <p:spPr>
          <a:xfrm>
            <a:off x="1589732" y="4491872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40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1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BDA0658-478A-26D2-D5FC-F9C7F8D46319}"/>
              </a:ext>
            </a:extLst>
          </p:cNvPr>
          <p:cNvSpPr txBox="1"/>
          <p:nvPr/>
        </p:nvSpPr>
        <p:spPr>
          <a:xfrm>
            <a:off x="1589732" y="8640559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2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956055ED-88BE-4FBC-EBC8-23121189FBF3}"/>
              </a:ext>
            </a:extLst>
          </p:cNvPr>
          <p:cNvSpPr txBox="1"/>
          <p:nvPr/>
        </p:nvSpPr>
        <p:spPr>
          <a:xfrm flipH="1">
            <a:off x="21862845" y="4491872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140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4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1DB1E33D-8F14-109A-0822-B26F2483A91D}"/>
              </a:ext>
            </a:extLst>
          </p:cNvPr>
          <p:cNvSpPr txBox="1"/>
          <p:nvPr/>
        </p:nvSpPr>
        <p:spPr>
          <a:xfrm flipH="1">
            <a:off x="21862845" y="8640559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3</a:t>
            </a:r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D4D5CE8C-1975-A84C-9B40-E7AAD94593CC}"/>
              </a:ext>
            </a:extLst>
          </p:cNvPr>
          <p:cNvSpPr/>
          <p:nvPr/>
        </p:nvSpPr>
        <p:spPr>
          <a:xfrm>
            <a:off x="10964889" y="6745927"/>
            <a:ext cx="918188" cy="882874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1A4903F5-942D-36E1-3D3C-D795AAA81302}"/>
              </a:ext>
            </a:extLst>
          </p:cNvPr>
          <p:cNvSpPr/>
          <p:nvPr/>
        </p:nvSpPr>
        <p:spPr>
          <a:xfrm>
            <a:off x="11047627" y="8519446"/>
            <a:ext cx="837384" cy="837384"/>
          </a:xfrm>
          <a:custGeom>
            <a:avLst/>
            <a:gdLst>
              <a:gd name="connsiteX0" fmla="*/ 880586 w 1857375"/>
              <a:gd name="connsiteY0" fmla="*/ 431959 h 1857375"/>
              <a:gd name="connsiteX1" fmla="*/ 1012031 w 1857375"/>
              <a:gd name="connsiteY1" fmla="*/ 382429 h 1857375"/>
              <a:gd name="connsiteX2" fmla="*/ 238601 w 1857375"/>
              <a:gd name="connsiteY2" fmla="*/ 1033939 h 1857375"/>
              <a:gd name="connsiteX3" fmla="*/ 107156 w 1857375"/>
              <a:gd name="connsiteY3" fmla="*/ 1757839 h 1857375"/>
              <a:gd name="connsiteX4" fmla="*/ 1218724 w 1857375"/>
              <a:gd name="connsiteY4" fmla="*/ 1556861 h 1857375"/>
              <a:gd name="connsiteX5" fmla="*/ 1482566 w 1857375"/>
              <a:gd name="connsiteY5" fmla="*/ 852964 h 1857375"/>
              <a:gd name="connsiteX6" fmla="*/ 1012031 w 1857375"/>
              <a:gd name="connsiteY6" fmla="*/ 383381 h 1857375"/>
              <a:gd name="connsiteX7" fmla="*/ 1482566 w 1857375"/>
              <a:gd name="connsiteY7" fmla="*/ 853916 h 1857375"/>
              <a:gd name="connsiteX8" fmla="*/ 1758791 w 1857375"/>
              <a:gd name="connsiteY8" fmla="*/ 577691 h 1857375"/>
              <a:gd name="connsiteX9" fmla="*/ 1288256 w 1857375"/>
              <a:gd name="connsiteY9" fmla="*/ 107156 h 1857375"/>
              <a:gd name="connsiteX10" fmla="*/ 1012031 w 1857375"/>
              <a:gd name="connsiteY10" fmla="*/ 383381 h 1857375"/>
              <a:gd name="connsiteX11" fmla="*/ 107156 w 1857375"/>
              <a:gd name="connsiteY11" fmla="*/ 1757839 h 1857375"/>
              <a:gd name="connsiteX12" fmla="*/ 679609 w 1857375"/>
              <a:gd name="connsiteY12" fmla="*/ 1185386 h 1857375"/>
              <a:gd name="connsiteX13" fmla="*/ 150971 w 1857375"/>
              <a:gd name="connsiteY13" fmla="*/ 572929 h 1857375"/>
              <a:gd name="connsiteX14" fmla="*/ 671036 w 1857375"/>
              <a:gd name="connsiteY14" fmla="*/ 572929 h 1857375"/>
              <a:gd name="connsiteX15" fmla="*/ 411004 w 1857375"/>
              <a:gd name="connsiteY15" fmla="*/ 832961 h 1857375"/>
              <a:gd name="connsiteX16" fmla="*/ 411004 w 1857375"/>
              <a:gd name="connsiteY16" fmla="*/ 312896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7375" h="1857375">
                <a:moveTo>
                  <a:pt x="880586" y="431959"/>
                </a:moveTo>
                <a:lnTo>
                  <a:pt x="1012031" y="382429"/>
                </a:lnTo>
                <a:moveTo>
                  <a:pt x="238601" y="1033939"/>
                </a:moveTo>
                <a:lnTo>
                  <a:pt x="107156" y="1757839"/>
                </a:lnTo>
                <a:lnTo>
                  <a:pt x="1218724" y="1556861"/>
                </a:lnTo>
                <a:lnTo>
                  <a:pt x="1482566" y="852964"/>
                </a:lnTo>
                <a:moveTo>
                  <a:pt x="1012031" y="383381"/>
                </a:moveTo>
                <a:lnTo>
                  <a:pt x="1482566" y="853916"/>
                </a:lnTo>
                <a:lnTo>
                  <a:pt x="1758791" y="577691"/>
                </a:lnTo>
                <a:lnTo>
                  <a:pt x="1288256" y="107156"/>
                </a:lnTo>
                <a:lnTo>
                  <a:pt x="1012031" y="383381"/>
                </a:lnTo>
                <a:close/>
                <a:moveTo>
                  <a:pt x="107156" y="1757839"/>
                </a:moveTo>
                <a:lnTo>
                  <a:pt x="679609" y="1185386"/>
                </a:lnTo>
                <a:moveTo>
                  <a:pt x="150971" y="572929"/>
                </a:moveTo>
                <a:lnTo>
                  <a:pt x="671036" y="572929"/>
                </a:lnTo>
                <a:moveTo>
                  <a:pt x="411004" y="832961"/>
                </a:moveTo>
                <a:lnTo>
                  <a:pt x="411004" y="312896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6" name="Freeform 171">
            <a:extLst>
              <a:ext uri="{FF2B5EF4-FFF2-40B4-BE49-F238E27FC236}">
                <a16:creationId xmlns:a16="http://schemas.microsoft.com/office/drawing/2014/main" id="{555E5E2A-77AC-5082-4725-34739D698AD4}"/>
              </a:ext>
            </a:extLst>
          </p:cNvPr>
          <p:cNvSpPr>
            <a:spLocks noEditPoints="1"/>
          </p:cNvSpPr>
          <p:nvPr/>
        </p:nvSpPr>
        <p:spPr bwMode="auto">
          <a:xfrm>
            <a:off x="12793377" y="8576862"/>
            <a:ext cx="718346" cy="760034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7" name="Freeform 175">
            <a:extLst>
              <a:ext uri="{FF2B5EF4-FFF2-40B4-BE49-F238E27FC236}">
                <a16:creationId xmlns:a16="http://schemas.microsoft.com/office/drawing/2014/main" id="{96C27321-35AA-E334-0FED-324491264350}"/>
              </a:ext>
            </a:extLst>
          </p:cNvPr>
          <p:cNvSpPr>
            <a:spLocks noEditPoints="1"/>
          </p:cNvSpPr>
          <p:nvPr/>
        </p:nvSpPr>
        <p:spPr bwMode="auto">
          <a:xfrm>
            <a:off x="12904211" y="6671151"/>
            <a:ext cx="629050" cy="85344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2" grpId="0"/>
          <p:bldP spid="133" grpId="0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67" grpId="0" animBg="1"/>
          <p:bldP spid="180" grpId="0"/>
          <p:bldP spid="181" grpId="0"/>
          <p:bldP spid="182" grpId="0"/>
          <p:bldP spid="183" grpId="0"/>
          <p:bldP spid="184" grpId="0" animBg="1"/>
          <p:bldP spid="185" grpId="0" animBg="1"/>
          <p:bldP spid="186" grpId="0" animBg="1"/>
          <p:bldP spid="1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2" grpId="0"/>
          <p:bldP spid="133" grpId="0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67" grpId="0" animBg="1"/>
          <p:bldP spid="180" grpId="0"/>
          <p:bldP spid="181" grpId="0"/>
          <p:bldP spid="182" grpId="0"/>
          <p:bldP spid="183" grpId="0"/>
          <p:bldP spid="184" grpId="0" animBg="1"/>
          <p:bldP spid="185" grpId="0" animBg="1"/>
          <p:bldP spid="186" grpId="0" animBg="1"/>
          <p:bldP spid="18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!!MainTitle1">
            <a:extLst>
              <a:ext uri="{FF2B5EF4-FFF2-40B4-BE49-F238E27FC236}">
                <a16:creationId xmlns:a16="http://schemas.microsoft.com/office/drawing/2014/main" id="{415C7947-5AFB-687F-B8E1-822A594CA8D1}"/>
              </a:ext>
            </a:extLst>
          </p:cNvPr>
          <p:cNvSpPr txBox="1"/>
          <p:nvPr/>
        </p:nvSpPr>
        <p:spPr>
          <a:xfrm>
            <a:off x="7661741" y="1190307"/>
            <a:ext cx="906055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4" name="!!SubTitle">
            <a:extLst>
              <a:ext uri="{FF2B5EF4-FFF2-40B4-BE49-F238E27FC236}">
                <a16:creationId xmlns:a16="http://schemas.microsoft.com/office/drawing/2014/main" id="{13A55988-DC05-74D6-28F8-2349AEB70493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F910097-FB3F-B7BA-668B-C2C7F290580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#130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38AB874-6DC8-D289-CF3B-59DEEE84BEFA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703F106-2C8B-C5E4-6D38-876131DC8F1C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DA7622F-FB09-B3D6-04B9-B1E3BAAFCBD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0A557B7-6E48-2014-5D6D-C1FD34611FB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D01C7DB-B604-3DAF-5F67-7512877B477B}"/>
              </a:ext>
            </a:extLst>
          </p:cNvPr>
          <p:cNvSpPr/>
          <p:nvPr/>
        </p:nvSpPr>
        <p:spPr>
          <a:xfrm rot="-2700000">
            <a:off x="8605777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E372672-2803-2B3E-81AB-817E37B7E6B7}"/>
              </a:ext>
            </a:extLst>
          </p:cNvPr>
          <p:cNvSpPr/>
          <p:nvPr/>
        </p:nvSpPr>
        <p:spPr>
          <a:xfrm rot="2700000">
            <a:off x="11915034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AFC04FE-8994-BCED-4A07-919D75C0379E}"/>
              </a:ext>
            </a:extLst>
          </p:cNvPr>
          <p:cNvSpPr/>
          <p:nvPr/>
        </p:nvSpPr>
        <p:spPr>
          <a:xfrm rot="2700000" flipV="1">
            <a:off x="8605776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0C614D6-B482-E32E-2BDC-BFB46E0AF463}"/>
              </a:ext>
            </a:extLst>
          </p:cNvPr>
          <p:cNvSpPr/>
          <p:nvPr/>
        </p:nvSpPr>
        <p:spPr>
          <a:xfrm rot="18900000" flipV="1">
            <a:off x="11915033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BE278E0-B5A1-1D82-F6EA-DE5FEAD8349F}"/>
              </a:ext>
            </a:extLst>
          </p:cNvPr>
          <p:cNvGrpSpPr/>
          <p:nvPr/>
        </p:nvGrpSpPr>
        <p:grpSpPr>
          <a:xfrm>
            <a:off x="2743891" y="4843347"/>
            <a:ext cx="4861719" cy="2180660"/>
            <a:chOff x="2743891" y="4843347"/>
            <a:chExt cx="4861719" cy="2180660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F3A50C3-605F-CB04-A527-D047C925A802}"/>
                </a:ext>
              </a:extLst>
            </p:cNvPr>
            <p:cNvSpPr txBox="1"/>
            <p:nvPr/>
          </p:nvSpPr>
          <p:spPr>
            <a:xfrm>
              <a:off x="2743891" y="5639012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Thu thập dữ liệu quan trọng để hiểu rõ bối cảnh và yêu cầu.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310D278-5342-AECD-A98C-36504468C8D0}"/>
                </a:ext>
              </a:extLst>
            </p:cNvPr>
            <p:cNvSpPr txBox="1"/>
            <p:nvPr/>
          </p:nvSpPr>
          <p:spPr>
            <a:xfrm>
              <a:off x="2743891" y="4843347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3600" b="1" dirty="0">
                  <a:solidFill>
                    <a:schemeClr val="accent1"/>
                  </a:solidFill>
                  <a:latin typeface="+mj-lt"/>
                </a:rPr>
                <a:t>Assess</a:t>
              </a:r>
              <a:r>
                <a:rPr lang="en-US" sz="36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–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Đánh</a:t>
              </a: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giá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2A346C4-ED85-0AB0-EE95-20EDA8EB0177}"/>
              </a:ext>
            </a:extLst>
          </p:cNvPr>
          <p:cNvGrpSpPr/>
          <p:nvPr/>
        </p:nvGrpSpPr>
        <p:grpSpPr>
          <a:xfrm>
            <a:off x="2743891" y="8992034"/>
            <a:ext cx="4861719" cy="2210949"/>
            <a:chOff x="2743891" y="8992034"/>
            <a:chExt cx="4861719" cy="221094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772E2B7-39F9-3893-B17E-5587127A5B11}"/>
                </a:ext>
              </a:extLst>
            </p:cNvPr>
            <p:cNvSpPr txBox="1"/>
            <p:nvPr/>
          </p:nvSpPr>
          <p:spPr>
            <a:xfrm>
              <a:off x="2743891" y="9817988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Xây dựng giải pháp phù hợp với các mục tiêu đã đề ra trước đó.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A30E32B-AAB3-D17E-E839-4232290B8455}"/>
                </a:ext>
              </a:extLst>
            </p:cNvPr>
            <p:cNvSpPr txBox="1"/>
            <p:nvPr/>
          </p:nvSpPr>
          <p:spPr>
            <a:xfrm>
              <a:off x="2743891" y="8992034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uLnTx/>
                  <a:uFillTx/>
                  <a:latin typeface="+mj-lt"/>
                </a:rPr>
                <a:t>Design</a:t>
              </a: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–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Thiết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kế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57760F6-1346-5CCE-7DDA-752872C4AC85}"/>
              </a:ext>
            </a:extLst>
          </p:cNvPr>
          <p:cNvGrpSpPr/>
          <p:nvPr/>
        </p:nvGrpSpPr>
        <p:grpSpPr>
          <a:xfrm>
            <a:off x="17044174" y="4843347"/>
            <a:ext cx="4861720" cy="2180660"/>
            <a:chOff x="17044174" y="4843347"/>
            <a:chExt cx="4861720" cy="2180660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6640136-8EF2-DBE3-1C17-AEC80D3E8F53}"/>
                </a:ext>
              </a:extLst>
            </p:cNvPr>
            <p:cNvSpPr txBox="1"/>
            <p:nvPr/>
          </p:nvSpPr>
          <p:spPr>
            <a:xfrm flipH="1">
              <a:off x="17044176" y="5639012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Đối chiếu kết quả và tối ưu quy trình cho chu kỳ mới tiếp theo.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88698C5-4CF5-357D-7B4A-0B3EF2A9E5FD}"/>
                </a:ext>
              </a:extLst>
            </p:cNvPr>
            <p:cNvSpPr txBox="1"/>
            <p:nvPr/>
          </p:nvSpPr>
          <p:spPr>
            <a:xfrm flipH="1">
              <a:off x="17044174" y="4843347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600" b="1" dirty="0">
                  <a:solidFill>
                    <a:schemeClr val="accent4"/>
                  </a:solidFill>
                  <a:latin typeface="+mj-lt"/>
                </a:rPr>
                <a:t>Review</a:t>
              </a:r>
              <a:r>
                <a:rPr lang="en-US" sz="36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–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Tối</a:t>
              </a: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ưu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B2548B8-85FB-2705-CA78-38C070DCF37D}"/>
              </a:ext>
            </a:extLst>
          </p:cNvPr>
          <p:cNvGrpSpPr/>
          <p:nvPr/>
        </p:nvGrpSpPr>
        <p:grpSpPr>
          <a:xfrm>
            <a:off x="17044174" y="8992034"/>
            <a:ext cx="4861720" cy="2210949"/>
            <a:chOff x="17044174" y="8992034"/>
            <a:chExt cx="4861720" cy="2210949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6D7BD90-07AA-0570-2F4B-9E77E9B1DEE3}"/>
                </a:ext>
              </a:extLst>
            </p:cNvPr>
            <p:cNvSpPr txBox="1"/>
            <p:nvPr/>
          </p:nvSpPr>
          <p:spPr>
            <a:xfrm flipH="1">
              <a:off x="17044176" y="9817988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Thực thi kế hoạch bằng hành động cụ thể nhằm tạo giá trị thực.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B2CA9ED-E4DA-07C4-68B0-09AC4582CCD5}"/>
                </a:ext>
              </a:extLst>
            </p:cNvPr>
            <p:cNvSpPr txBox="1"/>
            <p:nvPr/>
          </p:nvSpPr>
          <p:spPr>
            <a:xfrm flipH="1">
              <a:off x="17044174" y="8992034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uLnTx/>
                  <a:uFillTx/>
                  <a:latin typeface="+mj-lt"/>
                </a:rPr>
                <a:t>Execute</a:t>
              </a: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–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Triển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khai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F52AC740-146F-F56C-C453-2849508946C3}"/>
              </a:ext>
            </a:extLst>
          </p:cNvPr>
          <p:cNvSpPr txBox="1"/>
          <p:nvPr/>
        </p:nvSpPr>
        <p:spPr>
          <a:xfrm>
            <a:off x="1589732" y="4491872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40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1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DAB9A1C-048F-D475-8242-1B477395BCAD}"/>
              </a:ext>
            </a:extLst>
          </p:cNvPr>
          <p:cNvSpPr txBox="1"/>
          <p:nvPr/>
        </p:nvSpPr>
        <p:spPr>
          <a:xfrm>
            <a:off x="1589732" y="8640559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51E343-DE10-6247-4B4C-3A0F640AE802}"/>
              </a:ext>
            </a:extLst>
          </p:cNvPr>
          <p:cNvSpPr txBox="1"/>
          <p:nvPr/>
        </p:nvSpPr>
        <p:spPr>
          <a:xfrm flipH="1">
            <a:off x="21862845" y="4491872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140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4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7CAD77B-9709-7345-104E-4EBEF58870DA}"/>
              </a:ext>
            </a:extLst>
          </p:cNvPr>
          <p:cNvSpPr txBox="1"/>
          <p:nvPr/>
        </p:nvSpPr>
        <p:spPr>
          <a:xfrm flipH="1">
            <a:off x="21862845" y="8640559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3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139368A7-6AC8-6084-F9C2-0ABF35472A43}"/>
              </a:ext>
            </a:extLst>
          </p:cNvPr>
          <p:cNvSpPr/>
          <p:nvPr/>
        </p:nvSpPr>
        <p:spPr>
          <a:xfrm>
            <a:off x="10964889" y="6745927"/>
            <a:ext cx="918188" cy="882874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47BDF5A1-0C7A-B37C-EF88-0CFB7C2677CF}"/>
              </a:ext>
            </a:extLst>
          </p:cNvPr>
          <p:cNvSpPr/>
          <p:nvPr/>
        </p:nvSpPr>
        <p:spPr>
          <a:xfrm>
            <a:off x="11047627" y="8519446"/>
            <a:ext cx="837384" cy="837384"/>
          </a:xfrm>
          <a:custGeom>
            <a:avLst/>
            <a:gdLst>
              <a:gd name="connsiteX0" fmla="*/ 880586 w 1857375"/>
              <a:gd name="connsiteY0" fmla="*/ 431959 h 1857375"/>
              <a:gd name="connsiteX1" fmla="*/ 1012031 w 1857375"/>
              <a:gd name="connsiteY1" fmla="*/ 382429 h 1857375"/>
              <a:gd name="connsiteX2" fmla="*/ 238601 w 1857375"/>
              <a:gd name="connsiteY2" fmla="*/ 1033939 h 1857375"/>
              <a:gd name="connsiteX3" fmla="*/ 107156 w 1857375"/>
              <a:gd name="connsiteY3" fmla="*/ 1757839 h 1857375"/>
              <a:gd name="connsiteX4" fmla="*/ 1218724 w 1857375"/>
              <a:gd name="connsiteY4" fmla="*/ 1556861 h 1857375"/>
              <a:gd name="connsiteX5" fmla="*/ 1482566 w 1857375"/>
              <a:gd name="connsiteY5" fmla="*/ 852964 h 1857375"/>
              <a:gd name="connsiteX6" fmla="*/ 1012031 w 1857375"/>
              <a:gd name="connsiteY6" fmla="*/ 383381 h 1857375"/>
              <a:gd name="connsiteX7" fmla="*/ 1482566 w 1857375"/>
              <a:gd name="connsiteY7" fmla="*/ 853916 h 1857375"/>
              <a:gd name="connsiteX8" fmla="*/ 1758791 w 1857375"/>
              <a:gd name="connsiteY8" fmla="*/ 577691 h 1857375"/>
              <a:gd name="connsiteX9" fmla="*/ 1288256 w 1857375"/>
              <a:gd name="connsiteY9" fmla="*/ 107156 h 1857375"/>
              <a:gd name="connsiteX10" fmla="*/ 1012031 w 1857375"/>
              <a:gd name="connsiteY10" fmla="*/ 383381 h 1857375"/>
              <a:gd name="connsiteX11" fmla="*/ 107156 w 1857375"/>
              <a:gd name="connsiteY11" fmla="*/ 1757839 h 1857375"/>
              <a:gd name="connsiteX12" fmla="*/ 679609 w 1857375"/>
              <a:gd name="connsiteY12" fmla="*/ 1185386 h 1857375"/>
              <a:gd name="connsiteX13" fmla="*/ 150971 w 1857375"/>
              <a:gd name="connsiteY13" fmla="*/ 572929 h 1857375"/>
              <a:gd name="connsiteX14" fmla="*/ 671036 w 1857375"/>
              <a:gd name="connsiteY14" fmla="*/ 572929 h 1857375"/>
              <a:gd name="connsiteX15" fmla="*/ 411004 w 1857375"/>
              <a:gd name="connsiteY15" fmla="*/ 832961 h 1857375"/>
              <a:gd name="connsiteX16" fmla="*/ 411004 w 1857375"/>
              <a:gd name="connsiteY16" fmla="*/ 312896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7375" h="1857375">
                <a:moveTo>
                  <a:pt x="880586" y="431959"/>
                </a:moveTo>
                <a:lnTo>
                  <a:pt x="1012031" y="382429"/>
                </a:lnTo>
                <a:moveTo>
                  <a:pt x="238601" y="1033939"/>
                </a:moveTo>
                <a:lnTo>
                  <a:pt x="107156" y="1757839"/>
                </a:lnTo>
                <a:lnTo>
                  <a:pt x="1218724" y="1556861"/>
                </a:lnTo>
                <a:lnTo>
                  <a:pt x="1482566" y="852964"/>
                </a:lnTo>
                <a:moveTo>
                  <a:pt x="1012031" y="383381"/>
                </a:moveTo>
                <a:lnTo>
                  <a:pt x="1482566" y="853916"/>
                </a:lnTo>
                <a:lnTo>
                  <a:pt x="1758791" y="577691"/>
                </a:lnTo>
                <a:lnTo>
                  <a:pt x="1288256" y="107156"/>
                </a:lnTo>
                <a:lnTo>
                  <a:pt x="1012031" y="383381"/>
                </a:lnTo>
                <a:close/>
                <a:moveTo>
                  <a:pt x="107156" y="1757839"/>
                </a:moveTo>
                <a:lnTo>
                  <a:pt x="679609" y="1185386"/>
                </a:lnTo>
                <a:moveTo>
                  <a:pt x="150971" y="572929"/>
                </a:moveTo>
                <a:lnTo>
                  <a:pt x="671036" y="572929"/>
                </a:lnTo>
                <a:moveTo>
                  <a:pt x="411004" y="832961"/>
                </a:moveTo>
                <a:lnTo>
                  <a:pt x="411004" y="312896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 171">
            <a:extLst>
              <a:ext uri="{FF2B5EF4-FFF2-40B4-BE49-F238E27FC236}">
                <a16:creationId xmlns:a16="http://schemas.microsoft.com/office/drawing/2014/main" id="{5BC94D0A-6D72-8AA5-9C32-AEBF0CCBB62A}"/>
              </a:ext>
            </a:extLst>
          </p:cNvPr>
          <p:cNvSpPr>
            <a:spLocks noEditPoints="1"/>
          </p:cNvSpPr>
          <p:nvPr/>
        </p:nvSpPr>
        <p:spPr bwMode="auto">
          <a:xfrm>
            <a:off x="12793377" y="8576862"/>
            <a:ext cx="718346" cy="760034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3" name="Freeform 175">
            <a:extLst>
              <a:ext uri="{FF2B5EF4-FFF2-40B4-BE49-F238E27FC236}">
                <a16:creationId xmlns:a16="http://schemas.microsoft.com/office/drawing/2014/main" id="{42083F5E-30B2-07A4-FFEF-7CBC7228CE0F}"/>
              </a:ext>
            </a:extLst>
          </p:cNvPr>
          <p:cNvSpPr>
            <a:spLocks noEditPoints="1"/>
          </p:cNvSpPr>
          <p:nvPr/>
        </p:nvSpPr>
        <p:spPr bwMode="auto">
          <a:xfrm>
            <a:off x="12904211" y="6671151"/>
            <a:ext cx="629050" cy="85344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56" grpId="0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!!MainTitle1">
            <a:extLst>
              <a:ext uri="{FF2B5EF4-FFF2-40B4-BE49-F238E27FC236}">
                <a16:creationId xmlns:a16="http://schemas.microsoft.com/office/drawing/2014/main" id="{1F954BF9-D23E-BDF2-6226-88CD35E2AEB0}"/>
              </a:ext>
            </a:extLst>
          </p:cNvPr>
          <p:cNvSpPr txBox="1"/>
          <p:nvPr/>
        </p:nvSpPr>
        <p:spPr>
          <a:xfrm>
            <a:off x="7661741" y="1190307"/>
            <a:ext cx="906055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4" name="!!SubTitle">
            <a:extLst>
              <a:ext uri="{FF2B5EF4-FFF2-40B4-BE49-F238E27FC236}">
                <a16:creationId xmlns:a16="http://schemas.microsoft.com/office/drawing/2014/main" id="{F5D52335-0026-2BEE-1F61-C1F3C76363D5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20A3092-CA3C-77AC-AEFB-DDB346866F8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#130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3EB8B43-005A-80E4-3501-2423596C8CB7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03F29E48-D4E5-D628-1046-F8CBBF4B8627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B9BF9E3-2274-0D01-5AD4-59F0DD34F372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498ADFE-E43B-6720-AE8B-79E55B82F2A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C4BA199F-9B76-6DF2-5A80-B082C9D26B70}"/>
              </a:ext>
            </a:extLst>
          </p:cNvPr>
          <p:cNvSpPr/>
          <p:nvPr/>
        </p:nvSpPr>
        <p:spPr>
          <a:xfrm rot="-2700000">
            <a:off x="8605777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3867806-365B-08FF-B0F7-3D7CE74A955A}"/>
              </a:ext>
            </a:extLst>
          </p:cNvPr>
          <p:cNvSpPr/>
          <p:nvPr/>
        </p:nvSpPr>
        <p:spPr>
          <a:xfrm rot="2700000">
            <a:off x="11915034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C2788FE-9D70-7BEA-72CB-71D0A33FED44}"/>
              </a:ext>
            </a:extLst>
          </p:cNvPr>
          <p:cNvSpPr/>
          <p:nvPr/>
        </p:nvSpPr>
        <p:spPr>
          <a:xfrm rot="2700000" flipV="1">
            <a:off x="8605776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AB78310D-C2C4-E474-097F-C210654358FC}"/>
              </a:ext>
            </a:extLst>
          </p:cNvPr>
          <p:cNvSpPr/>
          <p:nvPr/>
        </p:nvSpPr>
        <p:spPr>
          <a:xfrm rot="18900000" flipV="1">
            <a:off x="11915033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3A44F70D-E4B5-8C57-1744-2ACD2B72F648}"/>
              </a:ext>
            </a:extLst>
          </p:cNvPr>
          <p:cNvGrpSpPr/>
          <p:nvPr/>
        </p:nvGrpSpPr>
        <p:grpSpPr>
          <a:xfrm>
            <a:off x="2743891" y="4843347"/>
            <a:ext cx="4861719" cy="2180660"/>
            <a:chOff x="2743891" y="4843347"/>
            <a:chExt cx="4861719" cy="2180660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DC9B27BB-2F52-A2EC-9C30-FCD603548476}"/>
                </a:ext>
              </a:extLst>
            </p:cNvPr>
            <p:cNvSpPr txBox="1"/>
            <p:nvPr/>
          </p:nvSpPr>
          <p:spPr>
            <a:xfrm>
              <a:off x="2743891" y="5639012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/>
                  </a:solidFill>
                </a:rPr>
                <a:t>Thu thập dữ liệu quan trọng để hiểu rõ bối cảnh và yêu cầu.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5AE6D37D-E7A3-015D-D1CA-69792DD69138}"/>
                </a:ext>
              </a:extLst>
            </p:cNvPr>
            <p:cNvSpPr txBox="1"/>
            <p:nvPr/>
          </p:nvSpPr>
          <p:spPr>
            <a:xfrm>
              <a:off x="2743891" y="4843347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Assess –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E6A95031-9CDA-0290-A1A5-613B672BB2CC}"/>
              </a:ext>
            </a:extLst>
          </p:cNvPr>
          <p:cNvGrpSpPr/>
          <p:nvPr/>
        </p:nvGrpSpPr>
        <p:grpSpPr>
          <a:xfrm>
            <a:off x="2743891" y="8992034"/>
            <a:ext cx="4861719" cy="2210949"/>
            <a:chOff x="2743891" y="8992034"/>
            <a:chExt cx="4861719" cy="2210949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E31174D0-32DA-7216-5B0E-FC829BA62102}"/>
                </a:ext>
              </a:extLst>
            </p:cNvPr>
            <p:cNvSpPr txBox="1"/>
            <p:nvPr/>
          </p:nvSpPr>
          <p:spPr>
            <a:xfrm>
              <a:off x="2743891" y="9817988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/>
                  </a:solidFill>
                </a:rPr>
                <a:t>Xây dựng giải pháp phù hợp với các mục tiêu đã đề ra trước đó.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340BB193-8FD1-ECCF-5579-34713A9FFB68}"/>
                </a:ext>
              </a:extLst>
            </p:cNvPr>
            <p:cNvSpPr txBox="1"/>
            <p:nvPr/>
          </p:nvSpPr>
          <p:spPr>
            <a:xfrm>
              <a:off x="2743891" y="8992034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Design –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Thiết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kế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136616A-3F09-B36C-D280-19E46C96C76C}"/>
              </a:ext>
            </a:extLst>
          </p:cNvPr>
          <p:cNvGrpSpPr/>
          <p:nvPr/>
        </p:nvGrpSpPr>
        <p:grpSpPr>
          <a:xfrm>
            <a:off x="17044174" y="4843347"/>
            <a:ext cx="4861720" cy="2180660"/>
            <a:chOff x="17044174" y="4843347"/>
            <a:chExt cx="4861720" cy="2180660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86138BF7-2BAA-8BEA-947D-C5AFC0D5F5BA}"/>
                </a:ext>
              </a:extLst>
            </p:cNvPr>
            <p:cNvSpPr txBox="1"/>
            <p:nvPr/>
          </p:nvSpPr>
          <p:spPr>
            <a:xfrm flipH="1">
              <a:off x="17044176" y="5639012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/>
                  </a:solidFill>
                </a:rPr>
                <a:t>Đối chiếu kết quả và tối ưu quy trình cho chu kỳ mới tiếp theo.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948CAD0-9B10-D206-9081-3583DC809D52}"/>
                </a:ext>
              </a:extLst>
            </p:cNvPr>
            <p:cNvSpPr txBox="1"/>
            <p:nvPr/>
          </p:nvSpPr>
          <p:spPr>
            <a:xfrm flipH="1">
              <a:off x="17044174" y="4843347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Tối</a:t>
              </a: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ưu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2552A65-A48A-3DCA-FA96-D72EA916C8FA}"/>
              </a:ext>
            </a:extLst>
          </p:cNvPr>
          <p:cNvGrpSpPr/>
          <p:nvPr/>
        </p:nvGrpSpPr>
        <p:grpSpPr>
          <a:xfrm>
            <a:off x="17044174" y="8992034"/>
            <a:ext cx="4861720" cy="2210949"/>
            <a:chOff x="17044174" y="8992034"/>
            <a:chExt cx="4861720" cy="2210949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97267A28-9C83-7C28-31D1-AA958906E5C9}"/>
                </a:ext>
              </a:extLst>
            </p:cNvPr>
            <p:cNvSpPr txBox="1"/>
            <p:nvPr/>
          </p:nvSpPr>
          <p:spPr>
            <a:xfrm flipH="1">
              <a:off x="17044176" y="9817988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/>
                  </a:solidFill>
                </a:rPr>
                <a:t>Thực thi kế hoạch bằng hành động cụ thể nhằm tạo giá trị thực.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0317FCCB-B95D-CD3E-E939-64DC0CC91176}"/>
                </a:ext>
              </a:extLst>
            </p:cNvPr>
            <p:cNvSpPr txBox="1"/>
            <p:nvPr/>
          </p:nvSpPr>
          <p:spPr>
            <a:xfrm flipH="1">
              <a:off x="17044174" y="8992034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Execute –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Triển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khai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EE95C841-5DC6-4662-0E63-A97A39325BB3}"/>
              </a:ext>
            </a:extLst>
          </p:cNvPr>
          <p:cNvSpPr txBox="1"/>
          <p:nvPr/>
        </p:nvSpPr>
        <p:spPr>
          <a:xfrm>
            <a:off x="1589732" y="4491872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4000" dirty="0">
                <a:solidFill>
                  <a:schemeClr val="bg2"/>
                </a:solidFill>
                <a:latin typeface="+mj-lt"/>
              </a:rPr>
              <a:t>1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027222B-1FE2-B6F7-2BB5-9C17660F470D}"/>
              </a:ext>
            </a:extLst>
          </p:cNvPr>
          <p:cNvSpPr txBox="1"/>
          <p:nvPr/>
        </p:nvSpPr>
        <p:spPr>
          <a:xfrm>
            <a:off x="1589732" y="8640559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2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2F41B04A-5195-2A98-0A81-1566E75597C9}"/>
              </a:ext>
            </a:extLst>
          </p:cNvPr>
          <p:cNvSpPr txBox="1"/>
          <p:nvPr/>
        </p:nvSpPr>
        <p:spPr>
          <a:xfrm flipH="1">
            <a:off x="21862845" y="4491872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14000" dirty="0">
                <a:solidFill>
                  <a:schemeClr val="bg2"/>
                </a:solidFill>
                <a:latin typeface="+mj-lt"/>
              </a:rPr>
              <a:t>4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82B20F9-9335-A72F-88C7-0A8311C3CA32}"/>
              </a:ext>
            </a:extLst>
          </p:cNvPr>
          <p:cNvSpPr txBox="1"/>
          <p:nvPr/>
        </p:nvSpPr>
        <p:spPr>
          <a:xfrm flipH="1">
            <a:off x="21862845" y="8640559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3</a:t>
            </a: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F7A60A14-1E3A-74C3-CBCB-416EE1E8EB4A}"/>
              </a:ext>
            </a:extLst>
          </p:cNvPr>
          <p:cNvSpPr/>
          <p:nvPr/>
        </p:nvSpPr>
        <p:spPr>
          <a:xfrm>
            <a:off x="10964889" y="6745927"/>
            <a:ext cx="918188" cy="882874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3190D19B-5558-27A3-EB78-B4359BD2EA7D}"/>
              </a:ext>
            </a:extLst>
          </p:cNvPr>
          <p:cNvSpPr/>
          <p:nvPr/>
        </p:nvSpPr>
        <p:spPr>
          <a:xfrm>
            <a:off x="11047627" y="8519446"/>
            <a:ext cx="837384" cy="837384"/>
          </a:xfrm>
          <a:custGeom>
            <a:avLst/>
            <a:gdLst>
              <a:gd name="connsiteX0" fmla="*/ 880586 w 1857375"/>
              <a:gd name="connsiteY0" fmla="*/ 431959 h 1857375"/>
              <a:gd name="connsiteX1" fmla="*/ 1012031 w 1857375"/>
              <a:gd name="connsiteY1" fmla="*/ 382429 h 1857375"/>
              <a:gd name="connsiteX2" fmla="*/ 238601 w 1857375"/>
              <a:gd name="connsiteY2" fmla="*/ 1033939 h 1857375"/>
              <a:gd name="connsiteX3" fmla="*/ 107156 w 1857375"/>
              <a:gd name="connsiteY3" fmla="*/ 1757839 h 1857375"/>
              <a:gd name="connsiteX4" fmla="*/ 1218724 w 1857375"/>
              <a:gd name="connsiteY4" fmla="*/ 1556861 h 1857375"/>
              <a:gd name="connsiteX5" fmla="*/ 1482566 w 1857375"/>
              <a:gd name="connsiteY5" fmla="*/ 852964 h 1857375"/>
              <a:gd name="connsiteX6" fmla="*/ 1012031 w 1857375"/>
              <a:gd name="connsiteY6" fmla="*/ 383381 h 1857375"/>
              <a:gd name="connsiteX7" fmla="*/ 1482566 w 1857375"/>
              <a:gd name="connsiteY7" fmla="*/ 853916 h 1857375"/>
              <a:gd name="connsiteX8" fmla="*/ 1758791 w 1857375"/>
              <a:gd name="connsiteY8" fmla="*/ 577691 h 1857375"/>
              <a:gd name="connsiteX9" fmla="*/ 1288256 w 1857375"/>
              <a:gd name="connsiteY9" fmla="*/ 107156 h 1857375"/>
              <a:gd name="connsiteX10" fmla="*/ 1012031 w 1857375"/>
              <a:gd name="connsiteY10" fmla="*/ 383381 h 1857375"/>
              <a:gd name="connsiteX11" fmla="*/ 107156 w 1857375"/>
              <a:gd name="connsiteY11" fmla="*/ 1757839 h 1857375"/>
              <a:gd name="connsiteX12" fmla="*/ 679609 w 1857375"/>
              <a:gd name="connsiteY12" fmla="*/ 1185386 h 1857375"/>
              <a:gd name="connsiteX13" fmla="*/ 150971 w 1857375"/>
              <a:gd name="connsiteY13" fmla="*/ 572929 h 1857375"/>
              <a:gd name="connsiteX14" fmla="*/ 671036 w 1857375"/>
              <a:gd name="connsiteY14" fmla="*/ 572929 h 1857375"/>
              <a:gd name="connsiteX15" fmla="*/ 411004 w 1857375"/>
              <a:gd name="connsiteY15" fmla="*/ 832961 h 1857375"/>
              <a:gd name="connsiteX16" fmla="*/ 411004 w 1857375"/>
              <a:gd name="connsiteY16" fmla="*/ 312896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7375" h="1857375">
                <a:moveTo>
                  <a:pt x="880586" y="431959"/>
                </a:moveTo>
                <a:lnTo>
                  <a:pt x="1012031" y="382429"/>
                </a:lnTo>
                <a:moveTo>
                  <a:pt x="238601" y="1033939"/>
                </a:moveTo>
                <a:lnTo>
                  <a:pt x="107156" y="1757839"/>
                </a:lnTo>
                <a:lnTo>
                  <a:pt x="1218724" y="1556861"/>
                </a:lnTo>
                <a:lnTo>
                  <a:pt x="1482566" y="852964"/>
                </a:lnTo>
                <a:moveTo>
                  <a:pt x="1012031" y="383381"/>
                </a:moveTo>
                <a:lnTo>
                  <a:pt x="1482566" y="853916"/>
                </a:lnTo>
                <a:lnTo>
                  <a:pt x="1758791" y="577691"/>
                </a:lnTo>
                <a:lnTo>
                  <a:pt x="1288256" y="107156"/>
                </a:lnTo>
                <a:lnTo>
                  <a:pt x="1012031" y="383381"/>
                </a:lnTo>
                <a:close/>
                <a:moveTo>
                  <a:pt x="107156" y="1757839"/>
                </a:moveTo>
                <a:lnTo>
                  <a:pt x="679609" y="1185386"/>
                </a:lnTo>
                <a:moveTo>
                  <a:pt x="150971" y="572929"/>
                </a:moveTo>
                <a:lnTo>
                  <a:pt x="671036" y="572929"/>
                </a:lnTo>
                <a:moveTo>
                  <a:pt x="411004" y="832961"/>
                </a:moveTo>
                <a:lnTo>
                  <a:pt x="411004" y="312896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171">
            <a:extLst>
              <a:ext uri="{FF2B5EF4-FFF2-40B4-BE49-F238E27FC236}">
                <a16:creationId xmlns:a16="http://schemas.microsoft.com/office/drawing/2014/main" id="{0520FF68-B373-6C8A-7542-1309968C9695}"/>
              </a:ext>
            </a:extLst>
          </p:cNvPr>
          <p:cNvSpPr>
            <a:spLocks noEditPoints="1"/>
          </p:cNvSpPr>
          <p:nvPr/>
        </p:nvSpPr>
        <p:spPr bwMode="auto">
          <a:xfrm>
            <a:off x="12793377" y="8576862"/>
            <a:ext cx="718346" cy="760034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75">
            <a:extLst>
              <a:ext uri="{FF2B5EF4-FFF2-40B4-BE49-F238E27FC236}">
                <a16:creationId xmlns:a16="http://schemas.microsoft.com/office/drawing/2014/main" id="{67A4471F-97CF-C959-7365-36953C35F5D9}"/>
              </a:ext>
            </a:extLst>
          </p:cNvPr>
          <p:cNvSpPr>
            <a:spLocks noEditPoints="1"/>
          </p:cNvSpPr>
          <p:nvPr/>
        </p:nvSpPr>
        <p:spPr bwMode="auto">
          <a:xfrm>
            <a:off x="12904211" y="6671151"/>
            <a:ext cx="629050" cy="85344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4" grpId="0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116" grpId="0"/>
          <p:bldP spid="117" grpId="0"/>
          <p:bldP spid="118" grpId="0"/>
          <p:bldP spid="119" grpId="0"/>
          <p:bldP spid="120" grpId="0" animBg="1"/>
          <p:bldP spid="121" grpId="0" animBg="1"/>
          <p:bldP spid="122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4" grpId="0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116" grpId="0"/>
          <p:bldP spid="117" grpId="0"/>
          <p:bldP spid="118" grpId="0"/>
          <p:bldP spid="119" grpId="0"/>
          <p:bldP spid="120" grpId="0" animBg="1"/>
          <p:bldP spid="121" grpId="0" animBg="1"/>
          <p:bldP spid="122" grpId="0" animBg="1"/>
          <p:bldP spid="12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!!MainTitle1">
            <a:extLst>
              <a:ext uri="{FF2B5EF4-FFF2-40B4-BE49-F238E27FC236}">
                <a16:creationId xmlns:a16="http://schemas.microsoft.com/office/drawing/2014/main" id="{14540C02-8EFD-08AA-62FD-852415B2E46E}"/>
              </a:ext>
            </a:extLst>
          </p:cNvPr>
          <p:cNvSpPr txBox="1"/>
          <p:nvPr/>
        </p:nvSpPr>
        <p:spPr>
          <a:xfrm>
            <a:off x="7661741" y="1190307"/>
            <a:ext cx="906055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</a:t>
            </a: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5" name="!!SubTitle">
            <a:extLst>
              <a:ext uri="{FF2B5EF4-FFF2-40B4-BE49-F238E27FC236}">
                <a16:creationId xmlns:a16="http://schemas.microsoft.com/office/drawing/2014/main" id="{B213CDEF-4A3D-689F-0DAB-1727E2BC56FC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98D470F-208A-3F6C-A9A0-1A94D40E616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#130</a:t>
            </a: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8DDBEDE-64D5-8D74-3990-519FB45C1A46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AA80C71E-1B8E-D938-8E86-CE4DE60145D0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0284E8A0-7B5A-EF7A-E112-4DFC8E1B5AE1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80788DD5-8E19-7787-1B50-6F1A0740502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2D54DD9B-2554-747A-4E88-D286326E4F4D}"/>
              </a:ext>
            </a:extLst>
          </p:cNvPr>
          <p:cNvSpPr/>
          <p:nvPr/>
        </p:nvSpPr>
        <p:spPr>
          <a:xfrm rot="-2700000">
            <a:off x="8605777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12472AC8-9075-F6CA-1158-EA521DB90FAB}"/>
              </a:ext>
            </a:extLst>
          </p:cNvPr>
          <p:cNvSpPr/>
          <p:nvPr/>
        </p:nvSpPr>
        <p:spPr>
          <a:xfrm rot="2700000">
            <a:off x="11915034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8E00999E-FCD8-6BCF-8E3D-61E350C23DE1}"/>
              </a:ext>
            </a:extLst>
          </p:cNvPr>
          <p:cNvSpPr/>
          <p:nvPr/>
        </p:nvSpPr>
        <p:spPr>
          <a:xfrm rot="2700000" flipV="1">
            <a:off x="8605776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78574BCD-63DA-A4CD-3488-26D220AEF7E5}"/>
              </a:ext>
            </a:extLst>
          </p:cNvPr>
          <p:cNvSpPr/>
          <p:nvPr/>
        </p:nvSpPr>
        <p:spPr>
          <a:xfrm rot="18900000" flipV="1">
            <a:off x="11915033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3435EE3-B587-22E8-0CF3-FD692AB42715}"/>
              </a:ext>
            </a:extLst>
          </p:cNvPr>
          <p:cNvGrpSpPr/>
          <p:nvPr/>
        </p:nvGrpSpPr>
        <p:grpSpPr>
          <a:xfrm>
            <a:off x="2743891" y="4843347"/>
            <a:ext cx="4861719" cy="2180660"/>
            <a:chOff x="2743891" y="4843347"/>
            <a:chExt cx="4861719" cy="2180660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8D809DA3-3B60-4F9C-5AC9-B3F9E4992359}"/>
                </a:ext>
              </a:extLst>
            </p:cNvPr>
            <p:cNvSpPr txBox="1"/>
            <p:nvPr/>
          </p:nvSpPr>
          <p:spPr>
            <a:xfrm>
              <a:off x="2743891" y="5639012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Thu thập dữ liệu quan trọng để hiểu rõ bối cảnh và yêu cầu.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77197B8A-1FF6-2CB7-76CB-796648432AE5}"/>
                </a:ext>
              </a:extLst>
            </p:cNvPr>
            <p:cNvSpPr txBox="1"/>
            <p:nvPr/>
          </p:nvSpPr>
          <p:spPr>
            <a:xfrm>
              <a:off x="2743891" y="4843347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3600" b="1" dirty="0">
                  <a:solidFill>
                    <a:schemeClr val="accent1"/>
                  </a:solidFill>
                  <a:latin typeface="+mj-lt"/>
                </a:rPr>
                <a:t>Assess</a:t>
              </a:r>
              <a:r>
                <a:rPr lang="en-US" sz="36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–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Đánh</a:t>
              </a: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giá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4D964F6-6110-7337-3B76-2F8861918400}"/>
              </a:ext>
            </a:extLst>
          </p:cNvPr>
          <p:cNvGrpSpPr/>
          <p:nvPr/>
        </p:nvGrpSpPr>
        <p:grpSpPr>
          <a:xfrm>
            <a:off x="2743891" y="8992034"/>
            <a:ext cx="4861719" cy="2210949"/>
            <a:chOff x="2743891" y="8992034"/>
            <a:chExt cx="4861719" cy="2210949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3163D676-34FB-580F-E8B8-CCB8C10EBD25}"/>
                </a:ext>
              </a:extLst>
            </p:cNvPr>
            <p:cNvSpPr txBox="1"/>
            <p:nvPr/>
          </p:nvSpPr>
          <p:spPr>
            <a:xfrm>
              <a:off x="2743891" y="9817988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Xây dựng giải pháp phù hợp với các mục tiêu đã đề ra trước đó.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BC6DD8F6-1A5E-07B3-77C6-5AA9B869A8E8}"/>
                </a:ext>
              </a:extLst>
            </p:cNvPr>
            <p:cNvSpPr txBox="1"/>
            <p:nvPr/>
          </p:nvSpPr>
          <p:spPr>
            <a:xfrm>
              <a:off x="2743891" y="8992034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uLnTx/>
                  <a:uFillTx/>
                  <a:latin typeface="+mj-lt"/>
                </a:rPr>
                <a:t>Design</a:t>
              </a: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–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Thiết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kế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090C586-D3A3-A10A-4FAE-995D623F4CBE}"/>
              </a:ext>
            </a:extLst>
          </p:cNvPr>
          <p:cNvGrpSpPr/>
          <p:nvPr/>
        </p:nvGrpSpPr>
        <p:grpSpPr>
          <a:xfrm>
            <a:off x="17044174" y="4843347"/>
            <a:ext cx="4861720" cy="2180660"/>
            <a:chOff x="17044174" y="4843347"/>
            <a:chExt cx="4861720" cy="2180660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DF7048EB-EA39-170C-EA1A-5578A6413DFF}"/>
                </a:ext>
              </a:extLst>
            </p:cNvPr>
            <p:cNvSpPr txBox="1"/>
            <p:nvPr/>
          </p:nvSpPr>
          <p:spPr>
            <a:xfrm flipH="1">
              <a:off x="17044176" y="5639012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Đối chiếu kết quả và tối ưu quy trình cho chu kỳ mới tiếp theo.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DF0566AC-4F92-51D2-F37C-2652EE970A45}"/>
                </a:ext>
              </a:extLst>
            </p:cNvPr>
            <p:cNvSpPr txBox="1"/>
            <p:nvPr/>
          </p:nvSpPr>
          <p:spPr>
            <a:xfrm flipH="1">
              <a:off x="17044174" y="4843347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600" b="1" dirty="0">
                  <a:solidFill>
                    <a:schemeClr val="accent4"/>
                  </a:solidFill>
                  <a:latin typeface="+mj-lt"/>
                </a:rPr>
                <a:t>Review</a:t>
              </a:r>
              <a:r>
                <a:rPr lang="en-US" sz="36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–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Tối</a:t>
              </a: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ưu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CBD79A49-FC84-4F03-1BCF-9EC898BD673E}"/>
              </a:ext>
            </a:extLst>
          </p:cNvPr>
          <p:cNvGrpSpPr/>
          <p:nvPr/>
        </p:nvGrpSpPr>
        <p:grpSpPr>
          <a:xfrm>
            <a:off x="17044174" y="8992034"/>
            <a:ext cx="4861720" cy="2210949"/>
            <a:chOff x="17044174" y="8992034"/>
            <a:chExt cx="4861720" cy="2210949"/>
          </a:xfrm>
        </p:grpSpPr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3AC0EC37-AB71-3961-BB83-4647E373ECA2}"/>
                </a:ext>
              </a:extLst>
            </p:cNvPr>
            <p:cNvSpPr txBox="1"/>
            <p:nvPr/>
          </p:nvSpPr>
          <p:spPr>
            <a:xfrm flipH="1">
              <a:off x="17044176" y="9817988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Thực thi kế hoạch bằng hành động cụ thể nhằm tạo giá trị thực.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12235264-303B-7EE5-BF0B-342FC6B29A64}"/>
                </a:ext>
              </a:extLst>
            </p:cNvPr>
            <p:cNvSpPr txBox="1"/>
            <p:nvPr/>
          </p:nvSpPr>
          <p:spPr>
            <a:xfrm flipH="1">
              <a:off x="17044174" y="8992034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uLnTx/>
                  <a:uFillTx/>
                  <a:latin typeface="+mj-lt"/>
                </a:rPr>
                <a:t>Execute</a:t>
              </a: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–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Triển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khai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id="{EF6B80FE-45D3-A541-B515-FDD4BEB0AF5F}"/>
              </a:ext>
            </a:extLst>
          </p:cNvPr>
          <p:cNvSpPr txBox="1"/>
          <p:nvPr/>
        </p:nvSpPr>
        <p:spPr>
          <a:xfrm>
            <a:off x="1589732" y="4491872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40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1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2A65BBE8-3C20-D4FD-8409-21E603FCFD79}"/>
              </a:ext>
            </a:extLst>
          </p:cNvPr>
          <p:cNvSpPr txBox="1"/>
          <p:nvPr/>
        </p:nvSpPr>
        <p:spPr>
          <a:xfrm>
            <a:off x="1589732" y="8640559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2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1669C2EB-060A-0FD3-7349-DC1EF3B6933C}"/>
              </a:ext>
            </a:extLst>
          </p:cNvPr>
          <p:cNvSpPr txBox="1"/>
          <p:nvPr/>
        </p:nvSpPr>
        <p:spPr>
          <a:xfrm flipH="1">
            <a:off x="21862845" y="4491872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140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4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01A6B318-F666-DB77-F8EF-53D6D907F9A5}"/>
              </a:ext>
            </a:extLst>
          </p:cNvPr>
          <p:cNvSpPr txBox="1"/>
          <p:nvPr/>
        </p:nvSpPr>
        <p:spPr>
          <a:xfrm flipH="1">
            <a:off x="21862845" y="8640559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3</a:t>
            </a: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046BABF6-135F-3D66-5153-18405D549B6A}"/>
              </a:ext>
            </a:extLst>
          </p:cNvPr>
          <p:cNvSpPr/>
          <p:nvPr/>
        </p:nvSpPr>
        <p:spPr>
          <a:xfrm>
            <a:off x="10964889" y="6745927"/>
            <a:ext cx="918188" cy="882874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58C869BF-4B47-3F99-A921-654CBE01176B}"/>
              </a:ext>
            </a:extLst>
          </p:cNvPr>
          <p:cNvSpPr/>
          <p:nvPr/>
        </p:nvSpPr>
        <p:spPr>
          <a:xfrm>
            <a:off x="11047627" y="8519446"/>
            <a:ext cx="837384" cy="837384"/>
          </a:xfrm>
          <a:custGeom>
            <a:avLst/>
            <a:gdLst>
              <a:gd name="connsiteX0" fmla="*/ 880586 w 1857375"/>
              <a:gd name="connsiteY0" fmla="*/ 431959 h 1857375"/>
              <a:gd name="connsiteX1" fmla="*/ 1012031 w 1857375"/>
              <a:gd name="connsiteY1" fmla="*/ 382429 h 1857375"/>
              <a:gd name="connsiteX2" fmla="*/ 238601 w 1857375"/>
              <a:gd name="connsiteY2" fmla="*/ 1033939 h 1857375"/>
              <a:gd name="connsiteX3" fmla="*/ 107156 w 1857375"/>
              <a:gd name="connsiteY3" fmla="*/ 1757839 h 1857375"/>
              <a:gd name="connsiteX4" fmla="*/ 1218724 w 1857375"/>
              <a:gd name="connsiteY4" fmla="*/ 1556861 h 1857375"/>
              <a:gd name="connsiteX5" fmla="*/ 1482566 w 1857375"/>
              <a:gd name="connsiteY5" fmla="*/ 852964 h 1857375"/>
              <a:gd name="connsiteX6" fmla="*/ 1012031 w 1857375"/>
              <a:gd name="connsiteY6" fmla="*/ 383381 h 1857375"/>
              <a:gd name="connsiteX7" fmla="*/ 1482566 w 1857375"/>
              <a:gd name="connsiteY7" fmla="*/ 853916 h 1857375"/>
              <a:gd name="connsiteX8" fmla="*/ 1758791 w 1857375"/>
              <a:gd name="connsiteY8" fmla="*/ 577691 h 1857375"/>
              <a:gd name="connsiteX9" fmla="*/ 1288256 w 1857375"/>
              <a:gd name="connsiteY9" fmla="*/ 107156 h 1857375"/>
              <a:gd name="connsiteX10" fmla="*/ 1012031 w 1857375"/>
              <a:gd name="connsiteY10" fmla="*/ 383381 h 1857375"/>
              <a:gd name="connsiteX11" fmla="*/ 107156 w 1857375"/>
              <a:gd name="connsiteY11" fmla="*/ 1757839 h 1857375"/>
              <a:gd name="connsiteX12" fmla="*/ 679609 w 1857375"/>
              <a:gd name="connsiteY12" fmla="*/ 1185386 h 1857375"/>
              <a:gd name="connsiteX13" fmla="*/ 150971 w 1857375"/>
              <a:gd name="connsiteY13" fmla="*/ 572929 h 1857375"/>
              <a:gd name="connsiteX14" fmla="*/ 671036 w 1857375"/>
              <a:gd name="connsiteY14" fmla="*/ 572929 h 1857375"/>
              <a:gd name="connsiteX15" fmla="*/ 411004 w 1857375"/>
              <a:gd name="connsiteY15" fmla="*/ 832961 h 1857375"/>
              <a:gd name="connsiteX16" fmla="*/ 411004 w 1857375"/>
              <a:gd name="connsiteY16" fmla="*/ 312896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7375" h="1857375">
                <a:moveTo>
                  <a:pt x="880586" y="431959"/>
                </a:moveTo>
                <a:lnTo>
                  <a:pt x="1012031" y="382429"/>
                </a:lnTo>
                <a:moveTo>
                  <a:pt x="238601" y="1033939"/>
                </a:moveTo>
                <a:lnTo>
                  <a:pt x="107156" y="1757839"/>
                </a:lnTo>
                <a:lnTo>
                  <a:pt x="1218724" y="1556861"/>
                </a:lnTo>
                <a:lnTo>
                  <a:pt x="1482566" y="852964"/>
                </a:lnTo>
                <a:moveTo>
                  <a:pt x="1012031" y="383381"/>
                </a:moveTo>
                <a:lnTo>
                  <a:pt x="1482566" y="853916"/>
                </a:lnTo>
                <a:lnTo>
                  <a:pt x="1758791" y="577691"/>
                </a:lnTo>
                <a:lnTo>
                  <a:pt x="1288256" y="107156"/>
                </a:lnTo>
                <a:lnTo>
                  <a:pt x="1012031" y="383381"/>
                </a:lnTo>
                <a:close/>
                <a:moveTo>
                  <a:pt x="107156" y="1757839"/>
                </a:moveTo>
                <a:lnTo>
                  <a:pt x="679609" y="1185386"/>
                </a:lnTo>
                <a:moveTo>
                  <a:pt x="150971" y="572929"/>
                </a:moveTo>
                <a:lnTo>
                  <a:pt x="671036" y="572929"/>
                </a:lnTo>
                <a:moveTo>
                  <a:pt x="411004" y="832961"/>
                </a:moveTo>
                <a:lnTo>
                  <a:pt x="411004" y="312896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3" name="Freeform 171">
            <a:extLst>
              <a:ext uri="{FF2B5EF4-FFF2-40B4-BE49-F238E27FC236}">
                <a16:creationId xmlns:a16="http://schemas.microsoft.com/office/drawing/2014/main" id="{BF65F961-0E79-E112-92BE-79F0171EAB17}"/>
              </a:ext>
            </a:extLst>
          </p:cNvPr>
          <p:cNvSpPr>
            <a:spLocks noEditPoints="1"/>
          </p:cNvSpPr>
          <p:nvPr/>
        </p:nvSpPr>
        <p:spPr bwMode="auto">
          <a:xfrm>
            <a:off x="12793377" y="8576862"/>
            <a:ext cx="718346" cy="760034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4" name="Freeform 175">
            <a:extLst>
              <a:ext uri="{FF2B5EF4-FFF2-40B4-BE49-F238E27FC236}">
                <a16:creationId xmlns:a16="http://schemas.microsoft.com/office/drawing/2014/main" id="{C690F8FA-429E-4105-3311-6CFF76E31E63}"/>
              </a:ext>
            </a:extLst>
          </p:cNvPr>
          <p:cNvSpPr>
            <a:spLocks noEditPoints="1"/>
          </p:cNvSpPr>
          <p:nvPr/>
        </p:nvSpPr>
        <p:spPr bwMode="auto">
          <a:xfrm>
            <a:off x="12904211" y="6671151"/>
            <a:ext cx="629050" cy="85344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4" grpId="0"/>
          <p:bldP spid="125" grpId="0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47" grpId="0"/>
          <p:bldP spid="148" grpId="0"/>
          <p:bldP spid="149" grpId="0"/>
          <p:bldP spid="150" grpId="0"/>
          <p:bldP spid="151" grpId="0" animBg="1"/>
          <p:bldP spid="152" grpId="0" animBg="1"/>
          <p:bldP spid="153" grpId="0" animBg="1"/>
          <p:bldP spid="15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4" grpId="0"/>
          <p:bldP spid="125" grpId="0"/>
          <p:bldP spid="127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47" grpId="0"/>
          <p:bldP spid="148" grpId="0"/>
          <p:bldP spid="149" grpId="0"/>
          <p:bldP spid="150" grpId="0"/>
          <p:bldP spid="151" grpId="0" animBg="1"/>
          <p:bldP spid="152" grpId="0" animBg="1"/>
          <p:bldP spid="153" grpId="0" animBg="1"/>
          <p:bldP spid="15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!!MainTitle1">
            <a:extLst>
              <a:ext uri="{FF2B5EF4-FFF2-40B4-BE49-F238E27FC236}">
                <a16:creationId xmlns:a16="http://schemas.microsoft.com/office/drawing/2014/main" id="{899CA5C5-1068-3704-62B6-65E441CD14E6}"/>
              </a:ext>
            </a:extLst>
          </p:cNvPr>
          <p:cNvSpPr txBox="1"/>
          <p:nvPr/>
        </p:nvSpPr>
        <p:spPr>
          <a:xfrm>
            <a:off x="7661741" y="1190307"/>
            <a:ext cx="906055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" name="!!SubTitle">
            <a:extLst>
              <a:ext uri="{FF2B5EF4-FFF2-40B4-BE49-F238E27FC236}">
                <a16:creationId xmlns:a16="http://schemas.microsoft.com/office/drawing/2014/main" id="{E834B118-5E38-317A-5D7D-C03A18B9FF92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31B8DD-1E9E-6009-F387-C26A2015DAE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C67508-037A-CC23-4BE6-5B0425A6E2FC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122100F-D236-9285-08C8-A2E7E730EF6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609A0D4-191E-CF93-CC36-CBF5D7EE80F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7EBBEE1-BFE5-CF18-60AE-10C40F2FB0C8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44A8281-AD19-20E4-762D-19DF9395A929}"/>
              </a:ext>
            </a:extLst>
          </p:cNvPr>
          <p:cNvSpPr/>
          <p:nvPr/>
        </p:nvSpPr>
        <p:spPr>
          <a:xfrm rot="-2700000">
            <a:off x="8605777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560EDD8-6F44-A95F-EC1A-4627B2439898}"/>
              </a:ext>
            </a:extLst>
          </p:cNvPr>
          <p:cNvSpPr/>
          <p:nvPr/>
        </p:nvSpPr>
        <p:spPr>
          <a:xfrm rot="2700000">
            <a:off x="11915034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9665783-B068-F158-5C46-EC2ED863AF23}"/>
              </a:ext>
            </a:extLst>
          </p:cNvPr>
          <p:cNvSpPr/>
          <p:nvPr/>
        </p:nvSpPr>
        <p:spPr>
          <a:xfrm rot="2700000" flipV="1">
            <a:off x="8605776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EE55512-0454-D7A8-1D03-BB9E67180D9C}"/>
              </a:ext>
            </a:extLst>
          </p:cNvPr>
          <p:cNvSpPr/>
          <p:nvPr/>
        </p:nvSpPr>
        <p:spPr>
          <a:xfrm rot="18900000" flipV="1">
            <a:off x="11915033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36C4C56-1DF3-F994-93D8-2A25144329CB}"/>
              </a:ext>
            </a:extLst>
          </p:cNvPr>
          <p:cNvGrpSpPr/>
          <p:nvPr/>
        </p:nvGrpSpPr>
        <p:grpSpPr>
          <a:xfrm>
            <a:off x="2743891" y="4843347"/>
            <a:ext cx="4861719" cy="2180660"/>
            <a:chOff x="2743891" y="4843347"/>
            <a:chExt cx="4861719" cy="2180660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8D918F6-88C6-855A-B231-DF046FF08A9E}"/>
                </a:ext>
              </a:extLst>
            </p:cNvPr>
            <p:cNvSpPr txBox="1"/>
            <p:nvPr/>
          </p:nvSpPr>
          <p:spPr>
            <a:xfrm>
              <a:off x="2743891" y="5639012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/>
                  </a:solidFill>
                </a:rPr>
                <a:t>Thu thập dữ liệu quan trọng để hiểu rõ bối cảnh và yêu cầu.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849ED51-8B89-FED3-1F53-5461C8AE2398}"/>
                </a:ext>
              </a:extLst>
            </p:cNvPr>
            <p:cNvSpPr txBox="1"/>
            <p:nvPr/>
          </p:nvSpPr>
          <p:spPr>
            <a:xfrm>
              <a:off x="2743891" y="4843347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Assess –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5E8B61C-D23F-2D5A-5A8A-9008BD758E77}"/>
              </a:ext>
            </a:extLst>
          </p:cNvPr>
          <p:cNvGrpSpPr/>
          <p:nvPr/>
        </p:nvGrpSpPr>
        <p:grpSpPr>
          <a:xfrm>
            <a:off x="2743891" y="8992034"/>
            <a:ext cx="4861719" cy="2210949"/>
            <a:chOff x="2743891" y="8992034"/>
            <a:chExt cx="4861719" cy="2210949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FB31B2F-2DE6-F7BF-3136-03D0F6B8C92F}"/>
                </a:ext>
              </a:extLst>
            </p:cNvPr>
            <p:cNvSpPr txBox="1"/>
            <p:nvPr/>
          </p:nvSpPr>
          <p:spPr>
            <a:xfrm>
              <a:off x="2743891" y="9817988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/>
                  </a:solidFill>
                </a:rPr>
                <a:t>Xây dựng giải pháp phù hợp với các mục tiêu đã đề ra trước đó.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D213512-B2E2-018B-1C57-E6279A3B270B}"/>
                </a:ext>
              </a:extLst>
            </p:cNvPr>
            <p:cNvSpPr txBox="1"/>
            <p:nvPr/>
          </p:nvSpPr>
          <p:spPr>
            <a:xfrm>
              <a:off x="2743891" y="8992034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Design –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Thiết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kế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A42EAE7-3B7A-32F9-09DC-96E5C5AFEF83}"/>
              </a:ext>
            </a:extLst>
          </p:cNvPr>
          <p:cNvGrpSpPr/>
          <p:nvPr/>
        </p:nvGrpSpPr>
        <p:grpSpPr>
          <a:xfrm>
            <a:off x="17044174" y="4843347"/>
            <a:ext cx="4861720" cy="2180660"/>
            <a:chOff x="17044174" y="4843347"/>
            <a:chExt cx="4861720" cy="218066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E60A393-4835-2AC2-264E-26B4D54010D9}"/>
                </a:ext>
              </a:extLst>
            </p:cNvPr>
            <p:cNvSpPr txBox="1"/>
            <p:nvPr/>
          </p:nvSpPr>
          <p:spPr>
            <a:xfrm flipH="1">
              <a:off x="17044176" y="5639012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/>
                  </a:solidFill>
                </a:rPr>
                <a:t>Đối chiếu kết quả và tối ưu quy trình cho chu kỳ mới tiếp theo.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27604D6-59C8-368A-5133-88EDE58BE352}"/>
                </a:ext>
              </a:extLst>
            </p:cNvPr>
            <p:cNvSpPr txBox="1"/>
            <p:nvPr/>
          </p:nvSpPr>
          <p:spPr>
            <a:xfrm flipH="1">
              <a:off x="17044174" y="4843347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Tối</a:t>
              </a: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ưu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3879DDF-C906-67B5-1159-7E92A0F94ABE}"/>
              </a:ext>
            </a:extLst>
          </p:cNvPr>
          <p:cNvGrpSpPr/>
          <p:nvPr/>
        </p:nvGrpSpPr>
        <p:grpSpPr>
          <a:xfrm>
            <a:off x="17044174" y="8992034"/>
            <a:ext cx="4861720" cy="2210949"/>
            <a:chOff x="17044174" y="8992034"/>
            <a:chExt cx="4861720" cy="2210949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F616AE9-A502-4F78-308F-1EB0AD6388B4}"/>
                </a:ext>
              </a:extLst>
            </p:cNvPr>
            <p:cNvSpPr txBox="1"/>
            <p:nvPr/>
          </p:nvSpPr>
          <p:spPr>
            <a:xfrm flipH="1">
              <a:off x="17044176" y="9817988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/>
                  </a:solidFill>
                </a:rPr>
                <a:t>Thực thi kế hoạch bằng hành động cụ thể nhằm tạo giá trị thực.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041CE44-4240-63ED-70CF-7A48734B6C53}"/>
                </a:ext>
              </a:extLst>
            </p:cNvPr>
            <p:cNvSpPr txBox="1"/>
            <p:nvPr/>
          </p:nvSpPr>
          <p:spPr>
            <a:xfrm flipH="1">
              <a:off x="17044174" y="8992034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Execute –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Triển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khai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4B9590B0-157B-D677-20E1-8882816D1A03}"/>
              </a:ext>
            </a:extLst>
          </p:cNvPr>
          <p:cNvSpPr txBox="1"/>
          <p:nvPr/>
        </p:nvSpPr>
        <p:spPr>
          <a:xfrm>
            <a:off x="1589732" y="4491872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4000" dirty="0">
                <a:solidFill>
                  <a:schemeClr val="bg2"/>
                </a:solidFill>
                <a:latin typeface="+mj-lt"/>
              </a:rPr>
              <a:t>1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ADF92B8-6954-B3E5-F984-6656152AA2E9}"/>
              </a:ext>
            </a:extLst>
          </p:cNvPr>
          <p:cNvSpPr txBox="1"/>
          <p:nvPr/>
        </p:nvSpPr>
        <p:spPr>
          <a:xfrm>
            <a:off x="1589732" y="8640559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4FDC7B0-9D34-9339-066E-0FDDA768000C}"/>
              </a:ext>
            </a:extLst>
          </p:cNvPr>
          <p:cNvSpPr txBox="1"/>
          <p:nvPr/>
        </p:nvSpPr>
        <p:spPr>
          <a:xfrm flipH="1">
            <a:off x="21862845" y="4491872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14000" dirty="0">
                <a:solidFill>
                  <a:schemeClr val="bg2"/>
                </a:solidFill>
                <a:latin typeface="+mj-lt"/>
              </a:rPr>
              <a:t>4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EA9731A-58B8-60E3-6D39-B7FB8B104129}"/>
              </a:ext>
            </a:extLst>
          </p:cNvPr>
          <p:cNvSpPr txBox="1"/>
          <p:nvPr/>
        </p:nvSpPr>
        <p:spPr>
          <a:xfrm flipH="1">
            <a:off x="21862845" y="8640559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3</a:t>
            </a: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5625878C-C6A1-45EC-7AF2-0278DE0F2DB9}"/>
              </a:ext>
            </a:extLst>
          </p:cNvPr>
          <p:cNvSpPr/>
          <p:nvPr/>
        </p:nvSpPr>
        <p:spPr>
          <a:xfrm>
            <a:off x="10964889" y="6745927"/>
            <a:ext cx="918188" cy="882874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7966438E-74CC-FE9A-6EE7-D012A4CC806B}"/>
              </a:ext>
            </a:extLst>
          </p:cNvPr>
          <p:cNvSpPr/>
          <p:nvPr/>
        </p:nvSpPr>
        <p:spPr>
          <a:xfrm>
            <a:off x="11047627" y="8519446"/>
            <a:ext cx="837384" cy="837384"/>
          </a:xfrm>
          <a:custGeom>
            <a:avLst/>
            <a:gdLst>
              <a:gd name="connsiteX0" fmla="*/ 880586 w 1857375"/>
              <a:gd name="connsiteY0" fmla="*/ 431959 h 1857375"/>
              <a:gd name="connsiteX1" fmla="*/ 1012031 w 1857375"/>
              <a:gd name="connsiteY1" fmla="*/ 382429 h 1857375"/>
              <a:gd name="connsiteX2" fmla="*/ 238601 w 1857375"/>
              <a:gd name="connsiteY2" fmla="*/ 1033939 h 1857375"/>
              <a:gd name="connsiteX3" fmla="*/ 107156 w 1857375"/>
              <a:gd name="connsiteY3" fmla="*/ 1757839 h 1857375"/>
              <a:gd name="connsiteX4" fmla="*/ 1218724 w 1857375"/>
              <a:gd name="connsiteY4" fmla="*/ 1556861 h 1857375"/>
              <a:gd name="connsiteX5" fmla="*/ 1482566 w 1857375"/>
              <a:gd name="connsiteY5" fmla="*/ 852964 h 1857375"/>
              <a:gd name="connsiteX6" fmla="*/ 1012031 w 1857375"/>
              <a:gd name="connsiteY6" fmla="*/ 383381 h 1857375"/>
              <a:gd name="connsiteX7" fmla="*/ 1482566 w 1857375"/>
              <a:gd name="connsiteY7" fmla="*/ 853916 h 1857375"/>
              <a:gd name="connsiteX8" fmla="*/ 1758791 w 1857375"/>
              <a:gd name="connsiteY8" fmla="*/ 577691 h 1857375"/>
              <a:gd name="connsiteX9" fmla="*/ 1288256 w 1857375"/>
              <a:gd name="connsiteY9" fmla="*/ 107156 h 1857375"/>
              <a:gd name="connsiteX10" fmla="*/ 1012031 w 1857375"/>
              <a:gd name="connsiteY10" fmla="*/ 383381 h 1857375"/>
              <a:gd name="connsiteX11" fmla="*/ 107156 w 1857375"/>
              <a:gd name="connsiteY11" fmla="*/ 1757839 h 1857375"/>
              <a:gd name="connsiteX12" fmla="*/ 679609 w 1857375"/>
              <a:gd name="connsiteY12" fmla="*/ 1185386 h 1857375"/>
              <a:gd name="connsiteX13" fmla="*/ 150971 w 1857375"/>
              <a:gd name="connsiteY13" fmla="*/ 572929 h 1857375"/>
              <a:gd name="connsiteX14" fmla="*/ 671036 w 1857375"/>
              <a:gd name="connsiteY14" fmla="*/ 572929 h 1857375"/>
              <a:gd name="connsiteX15" fmla="*/ 411004 w 1857375"/>
              <a:gd name="connsiteY15" fmla="*/ 832961 h 1857375"/>
              <a:gd name="connsiteX16" fmla="*/ 411004 w 1857375"/>
              <a:gd name="connsiteY16" fmla="*/ 312896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7375" h="1857375">
                <a:moveTo>
                  <a:pt x="880586" y="431959"/>
                </a:moveTo>
                <a:lnTo>
                  <a:pt x="1012031" y="382429"/>
                </a:lnTo>
                <a:moveTo>
                  <a:pt x="238601" y="1033939"/>
                </a:moveTo>
                <a:lnTo>
                  <a:pt x="107156" y="1757839"/>
                </a:lnTo>
                <a:lnTo>
                  <a:pt x="1218724" y="1556861"/>
                </a:lnTo>
                <a:lnTo>
                  <a:pt x="1482566" y="852964"/>
                </a:lnTo>
                <a:moveTo>
                  <a:pt x="1012031" y="383381"/>
                </a:moveTo>
                <a:lnTo>
                  <a:pt x="1482566" y="853916"/>
                </a:lnTo>
                <a:lnTo>
                  <a:pt x="1758791" y="577691"/>
                </a:lnTo>
                <a:lnTo>
                  <a:pt x="1288256" y="107156"/>
                </a:lnTo>
                <a:lnTo>
                  <a:pt x="1012031" y="383381"/>
                </a:lnTo>
                <a:close/>
                <a:moveTo>
                  <a:pt x="107156" y="1757839"/>
                </a:moveTo>
                <a:lnTo>
                  <a:pt x="679609" y="1185386"/>
                </a:lnTo>
                <a:moveTo>
                  <a:pt x="150971" y="572929"/>
                </a:moveTo>
                <a:lnTo>
                  <a:pt x="671036" y="572929"/>
                </a:lnTo>
                <a:moveTo>
                  <a:pt x="411004" y="832961"/>
                </a:moveTo>
                <a:lnTo>
                  <a:pt x="411004" y="312896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 171">
            <a:extLst>
              <a:ext uri="{FF2B5EF4-FFF2-40B4-BE49-F238E27FC236}">
                <a16:creationId xmlns:a16="http://schemas.microsoft.com/office/drawing/2014/main" id="{BBC793ED-EACE-C8DB-B5DF-D711BC68D718}"/>
              </a:ext>
            </a:extLst>
          </p:cNvPr>
          <p:cNvSpPr>
            <a:spLocks noEditPoints="1"/>
          </p:cNvSpPr>
          <p:nvPr/>
        </p:nvSpPr>
        <p:spPr bwMode="auto">
          <a:xfrm>
            <a:off x="12793377" y="8576862"/>
            <a:ext cx="718346" cy="760034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 175">
            <a:extLst>
              <a:ext uri="{FF2B5EF4-FFF2-40B4-BE49-F238E27FC236}">
                <a16:creationId xmlns:a16="http://schemas.microsoft.com/office/drawing/2014/main" id="{A3CAFAAF-8BD8-CCC9-F38D-6BF50D57FD0D}"/>
              </a:ext>
            </a:extLst>
          </p:cNvPr>
          <p:cNvSpPr>
            <a:spLocks noEditPoints="1"/>
          </p:cNvSpPr>
          <p:nvPr/>
        </p:nvSpPr>
        <p:spPr bwMode="auto">
          <a:xfrm>
            <a:off x="12904211" y="6671151"/>
            <a:ext cx="629050" cy="85344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7" grpId="0" animBg="1"/>
          <p:bldP spid="8" grpId="0" animBg="1"/>
          <p:bldP spid="25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55" grpId="0"/>
          <p:bldP spid="56" grpId="0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7" grpId="0" animBg="1"/>
          <p:bldP spid="8" grpId="0" animBg="1"/>
          <p:bldP spid="25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55" grpId="0"/>
          <p:bldP spid="56" grpId="0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!!MainTitle1">
            <a:extLst>
              <a:ext uri="{FF2B5EF4-FFF2-40B4-BE49-F238E27FC236}">
                <a16:creationId xmlns:a16="http://schemas.microsoft.com/office/drawing/2014/main" id="{F70D3C1D-6EDD-8151-8459-A2E542BF58DD}"/>
              </a:ext>
            </a:extLst>
          </p:cNvPr>
          <p:cNvSpPr txBox="1"/>
          <p:nvPr/>
        </p:nvSpPr>
        <p:spPr>
          <a:xfrm>
            <a:off x="7661741" y="1190307"/>
            <a:ext cx="906055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4" name="!!SubTitle">
            <a:extLst>
              <a:ext uri="{FF2B5EF4-FFF2-40B4-BE49-F238E27FC236}">
                <a16:creationId xmlns:a16="http://schemas.microsoft.com/office/drawing/2014/main" id="{21ACDDD0-9827-176A-FBFF-723E1D3C06B3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50CFBD7-1E78-083E-743B-91C3EEF1F4D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#130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D25C6DF-9A79-A98C-86E1-E911FC2520FD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A0BC6DE-64ED-FD2F-144D-DF829B45D6ED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C75271A-3154-FCA0-5FD8-7109DE246E7A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2CEB47F-9E4D-4AC5-60A9-6673702FDE9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0036A51-7F76-8344-7497-C9D9C05983C2}"/>
              </a:ext>
            </a:extLst>
          </p:cNvPr>
          <p:cNvSpPr/>
          <p:nvPr/>
        </p:nvSpPr>
        <p:spPr>
          <a:xfrm rot="-2700000">
            <a:off x="8605777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20C79F7-B137-5C4B-36BB-433C974343E3}"/>
              </a:ext>
            </a:extLst>
          </p:cNvPr>
          <p:cNvSpPr/>
          <p:nvPr/>
        </p:nvSpPr>
        <p:spPr>
          <a:xfrm rot="2700000">
            <a:off x="11915034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181BD9E-70A7-71C2-3B45-CEA6D0F3F9BA}"/>
              </a:ext>
            </a:extLst>
          </p:cNvPr>
          <p:cNvSpPr/>
          <p:nvPr/>
        </p:nvSpPr>
        <p:spPr>
          <a:xfrm rot="2700000" flipV="1">
            <a:off x="8605776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34CBA76-57F5-6963-A250-0F032E039E87}"/>
              </a:ext>
            </a:extLst>
          </p:cNvPr>
          <p:cNvSpPr/>
          <p:nvPr/>
        </p:nvSpPr>
        <p:spPr>
          <a:xfrm rot="18900000" flipV="1">
            <a:off x="11915033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E0046BF-E0A6-C158-5382-AB800F26660B}"/>
              </a:ext>
            </a:extLst>
          </p:cNvPr>
          <p:cNvGrpSpPr/>
          <p:nvPr/>
        </p:nvGrpSpPr>
        <p:grpSpPr>
          <a:xfrm>
            <a:off x="2743891" y="4843347"/>
            <a:ext cx="4861719" cy="2180660"/>
            <a:chOff x="2743891" y="4843347"/>
            <a:chExt cx="4861719" cy="2180660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273B3B7D-C4B1-CA8F-BDE4-29983BF3270C}"/>
                </a:ext>
              </a:extLst>
            </p:cNvPr>
            <p:cNvSpPr txBox="1"/>
            <p:nvPr/>
          </p:nvSpPr>
          <p:spPr>
            <a:xfrm>
              <a:off x="2743891" y="5639012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Thu thập dữ liệu quan trọng để hiểu rõ bối cảnh và yêu cầu.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C67319C2-4D3D-85E4-0629-0EB5AD0ADEE8}"/>
                </a:ext>
              </a:extLst>
            </p:cNvPr>
            <p:cNvSpPr txBox="1"/>
            <p:nvPr/>
          </p:nvSpPr>
          <p:spPr>
            <a:xfrm>
              <a:off x="2743891" y="4843347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3600" b="1" dirty="0">
                  <a:solidFill>
                    <a:schemeClr val="accent1"/>
                  </a:solidFill>
                  <a:latin typeface="+mj-lt"/>
                </a:rPr>
                <a:t>Assess</a:t>
              </a:r>
              <a:r>
                <a:rPr lang="en-US" sz="36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–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Đánh</a:t>
              </a: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giá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2568E8B1-68ED-1211-C69D-6F8FD63C780C}"/>
              </a:ext>
            </a:extLst>
          </p:cNvPr>
          <p:cNvGrpSpPr/>
          <p:nvPr/>
        </p:nvGrpSpPr>
        <p:grpSpPr>
          <a:xfrm>
            <a:off x="2743891" y="8992034"/>
            <a:ext cx="4861719" cy="2210949"/>
            <a:chOff x="2743891" y="8992034"/>
            <a:chExt cx="4861719" cy="2210949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F9E90DB-E361-2BD4-B182-3C28FEE65D1B}"/>
                </a:ext>
              </a:extLst>
            </p:cNvPr>
            <p:cNvSpPr txBox="1"/>
            <p:nvPr/>
          </p:nvSpPr>
          <p:spPr>
            <a:xfrm>
              <a:off x="2743891" y="9817988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Xây dựng giải pháp phù hợp với các mục tiêu đã đề ra trước đó.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B08739BF-47C0-8C92-6737-8E3FDEAA262B}"/>
                </a:ext>
              </a:extLst>
            </p:cNvPr>
            <p:cNvSpPr txBox="1"/>
            <p:nvPr/>
          </p:nvSpPr>
          <p:spPr>
            <a:xfrm>
              <a:off x="2743891" y="8992034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uLnTx/>
                  <a:uFillTx/>
                  <a:latin typeface="+mj-lt"/>
                </a:rPr>
                <a:t>Design</a:t>
              </a: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–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Thiết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kế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D3B2CB3-78C7-1DB1-AD2D-C22D2783F405}"/>
              </a:ext>
            </a:extLst>
          </p:cNvPr>
          <p:cNvGrpSpPr/>
          <p:nvPr/>
        </p:nvGrpSpPr>
        <p:grpSpPr>
          <a:xfrm>
            <a:off x="17044174" y="4843347"/>
            <a:ext cx="4861720" cy="2180660"/>
            <a:chOff x="17044174" y="4843347"/>
            <a:chExt cx="4861720" cy="2180660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92A7F241-AEBA-B2C7-2673-EF3FA78B2EAE}"/>
                </a:ext>
              </a:extLst>
            </p:cNvPr>
            <p:cNvSpPr txBox="1"/>
            <p:nvPr/>
          </p:nvSpPr>
          <p:spPr>
            <a:xfrm flipH="1">
              <a:off x="17044176" y="5639012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Đối chiếu kết quả và tối ưu quy trình cho chu kỳ mới tiếp theo.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3A674920-D451-A314-7AAA-940B49954479}"/>
                </a:ext>
              </a:extLst>
            </p:cNvPr>
            <p:cNvSpPr txBox="1"/>
            <p:nvPr/>
          </p:nvSpPr>
          <p:spPr>
            <a:xfrm flipH="1">
              <a:off x="17044174" y="4843347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600" b="1" dirty="0">
                  <a:solidFill>
                    <a:schemeClr val="accent4"/>
                  </a:solidFill>
                  <a:latin typeface="+mj-lt"/>
                </a:rPr>
                <a:t>Review</a:t>
              </a:r>
              <a:r>
                <a:rPr lang="en-US" sz="36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–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Tối</a:t>
              </a: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ưu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BC73FD9-7D42-F4C8-B2AC-94621251457D}"/>
              </a:ext>
            </a:extLst>
          </p:cNvPr>
          <p:cNvGrpSpPr/>
          <p:nvPr/>
        </p:nvGrpSpPr>
        <p:grpSpPr>
          <a:xfrm>
            <a:off x="17044174" y="8992034"/>
            <a:ext cx="4861720" cy="2210949"/>
            <a:chOff x="17044174" y="8992034"/>
            <a:chExt cx="4861720" cy="2210949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BC2CE8FB-5ECB-1F91-F040-9DAEA79680EE}"/>
                </a:ext>
              </a:extLst>
            </p:cNvPr>
            <p:cNvSpPr txBox="1"/>
            <p:nvPr/>
          </p:nvSpPr>
          <p:spPr>
            <a:xfrm flipH="1">
              <a:off x="17044176" y="9817988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Thực thi kế hoạch bằng hành động cụ thể nhằm tạo giá trị thực.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D563C06F-ADAC-8F86-E1F0-D81F54DB1E70}"/>
                </a:ext>
              </a:extLst>
            </p:cNvPr>
            <p:cNvSpPr txBox="1"/>
            <p:nvPr/>
          </p:nvSpPr>
          <p:spPr>
            <a:xfrm flipH="1">
              <a:off x="17044174" y="8992034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uLnTx/>
                  <a:uFillTx/>
                  <a:latin typeface="+mj-lt"/>
                </a:rPr>
                <a:t>Execute</a:t>
              </a: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–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Triển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khai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4B93A844-BCD6-79C1-E871-15DA3CDB8FF5}"/>
              </a:ext>
            </a:extLst>
          </p:cNvPr>
          <p:cNvSpPr txBox="1"/>
          <p:nvPr/>
        </p:nvSpPr>
        <p:spPr>
          <a:xfrm>
            <a:off x="1589732" y="4491872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40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1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9D72D5D-AF4C-8526-3067-1316A40AA8D4}"/>
              </a:ext>
            </a:extLst>
          </p:cNvPr>
          <p:cNvSpPr txBox="1"/>
          <p:nvPr/>
        </p:nvSpPr>
        <p:spPr>
          <a:xfrm>
            <a:off x="1589732" y="8640559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uLnTx/>
                <a:uFillTx/>
                <a:latin typeface="+mj-lt"/>
              </a:rPr>
              <a:t>2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DC5C2F0-DF99-C840-36C2-46F2BAC78EE6}"/>
              </a:ext>
            </a:extLst>
          </p:cNvPr>
          <p:cNvSpPr txBox="1"/>
          <p:nvPr/>
        </p:nvSpPr>
        <p:spPr>
          <a:xfrm flipH="1">
            <a:off x="21862845" y="4491872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140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4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3585BA7-21ED-544A-1D45-35F2FD5BC2E1}"/>
              </a:ext>
            </a:extLst>
          </p:cNvPr>
          <p:cNvSpPr txBox="1"/>
          <p:nvPr/>
        </p:nvSpPr>
        <p:spPr>
          <a:xfrm flipH="1">
            <a:off x="21862845" y="8640559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uLnTx/>
                <a:uFillTx/>
                <a:latin typeface="+mj-lt"/>
              </a:rPr>
              <a:t>3</a:t>
            </a: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2BD8E93F-6739-80BF-437A-167C268E5785}"/>
              </a:ext>
            </a:extLst>
          </p:cNvPr>
          <p:cNvSpPr/>
          <p:nvPr/>
        </p:nvSpPr>
        <p:spPr>
          <a:xfrm>
            <a:off x="10964889" y="6745927"/>
            <a:ext cx="918188" cy="882874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3AB1F999-8621-1D77-2083-76FC09418F47}"/>
              </a:ext>
            </a:extLst>
          </p:cNvPr>
          <p:cNvSpPr/>
          <p:nvPr/>
        </p:nvSpPr>
        <p:spPr>
          <a:xfrm>
            <a:off x="11047627" y="8519446"/>
            <a:ext cx="837384" cy="837384"/>
          </a:xfrm>
          <a:custGeom>
            <a:avLst/>
            <a:gdLst>
              <a:gd name="connsiteX0" fmla="*/ 880586 w 1857375"/>
              <a:gd name="connsiteY0" fmla="*/ 431959 h 1857375"/>
              <a:gd name="connsiteX1" fmla="*/ 1012031 w 1857375"/>
              <a:gd name="connsiteY1" fmla="*/ 382429 h 1857375"/>
              <a:gd name="connsiteX2" fmla="*/ 238601 w 1857375"/>
              <a:gd name="connsiteY2" fmla="*/ 1033939 h 1857375"/>
              <a:gd name="connsiteX3" fmla="*/ 107156 w 1857375"/>
              <a:gd name="connsiteY3" fmla="*/ 1757839 h 1857375"/>
              <a:gd name="connsiteX4" fmla="*/ 1218724 w 1857375"/>
              <a:gd name="connsiteY4" fmla="*/ 1556861 h 1857375"/>
              <a:gd name="connsiteX5" fmla="*/ 1482566 w 1857375"/>
              <a:gd name="connsiteY5" fmla="*/ 852964 h 1857375"/>
              <a:gd name="connsiteX6" fmla="*/ 1012031 w 1857375"/>
              <a:gd name="connsiteY6" fmla="*/ 383381 h 1857375"/>
              <a:gd name="connsiteX7" fmla="*/ 1482566 w 1857375"/>
              <a:gd name="connsiteY7" fmla="*/ 853916 h 1857375"/>
              <a:gd name="connsiteX8" fmla="*/ 1758791 w 1857375"/>
              <a:gd name="connsiteY8" fmla="*/ 577691 h 1857375"/>
              <a:gd name="connsiteX9" fmla="*/ 1288256 w 1857375"/>
              <a:gd name="connsiteY9" fmla="*/ 107156 h 1857375"/>
              <a:gd name="connsiteX10" fmla="*/ 1012031 w 1857375"/>
              <a:gd name="connsiteY10" fmla="*/ 383381 h 1857375"/>
              <a:gd name="connsiteX11" fmla="*/ 107156 w 1857375"/>
              <a:gd name="connsiteY11" fmla="*/ 1757839 h 1857375"/>
              <a:gd name="connsiteX12" fmla="*/ 679609 w 1857375"/>
              <a:gd name="connsiteY12" fmla="*/ 1185386 h 1857375"/>
              <a:gd name="connsiteX13" fmla="*/ 150971 w 1857375"/>
              <a:gd name="connsiteY13" fmla="*/ 572929 h 1857375"/>
              <a:gd name="connsiteX14" fmla="*/ 671036 w 1857375"/>
              <a:gd name="connsiteY14" fmla="*/ 572929 h 1857375"/>
              <a:gd name="connsiteX15" fmla="*/ 411004 w 1857375"/>
              <a:gd name="connsiteY15" fmla="*/ 832961 h 1857375"/>
              <a:gd name="connsiteX16" fmla="*/ 411004 w 1857375"/>
              <a:gd name="connsiteY16" fmla="*/ 312896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7375" h="1857375">
                <a:moveTo>
                  <a:pt x="880586" y="431959"/>
                </a:moveTo>
                <a:lnTo>
                  <a:pt x="1012031" y="382429"/>
                </a:lnTo>
                <a:moveTo>
                  <a:pt x="238601" y="1033939"/>
                </a:moveTo>
                <a:lnTo>
                  <a:pt x="107156" y="1757839"/>
                </a:lnTo>
                <a:lnTo>
                  <a:pt x="1218724" y="1556861"/>
                </a:lnTo>
                <a:lnTo>
                  <a:pt x="1482566" y="852964"/>
                </a:lnTo>
                <a:moveTo>
                  <a:pt x="1012031" y="383381"/>
                </a:moveTo>
                <a:lnTo>
                  <a:pt x="1482566" y="853916"/>
                </a:lnTo>
                <a:lnTo>
                  <a:pt x="1758791" y="577691"/>
                </a:lnTo>
                <a:lnTo>
                  <a:pt x="1288256" y="107156"/>
                </a:lnTo>
                <a:lnTo>
                  <a:pt x="1012031" y="383381"/>
                </a:lnTo>
                <a:close/>
                <a:moveTo>
                  <a:pt x="107156" y="1757839"/>
                </a:moveTo>
                <a:lnTo>
                  <a:pt x="679609" y="1185386"/>
                </a:lnTo>
                <a:moveTo>
                  <a:pt x="150971" y="572929"/>
                </a:moveTo>
                <a:lnTo>
                  <a:pt x="671036" y="572929"/>
                </a:lnTo>
                <a:moveTo>
                  <a:pt x="411004" y="832961"/>
                </a:moveTo>
                <a:lnTo>
                  <a:pt x="411004" y="312896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171">
            <a:extLst>
              <a:ext uri="{FF2B5EF4-FFF2-40B4-BE49-F238E27FC236}">
                <a16:creationId xmlns:a16="http://schemas.microsoft.com/office/drawing/2014/main" id="{1EB5C21D-5509-D0A4-9C88-A9A0AE710CA7}"/>
              </a:ext>
            </a:extLst>
          </p:cNvPr>
          <p:cNvSpPr>
            <a:spLocks noEditPoints="1"/>
          </p:cNvSpPr>
          <p:nvPr/>
        </p:nvSpPr>
        <p:spPr bwMode="auto">
          <a:xfrm>
            <a:off x="12793377" y="8576862"/>
            <a:ext cx="718346" cy="760034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75">
            <a:extLst>
              <a:ext uri="{FF2B5EF4-FFF2-40B4-BE49-F238E27FC236}">
                <a16:creationId xmlns:a16="http://schemas.microsoft.com/office/drawing/2014/main" id="{2F859619-2A4E-7D5E-2DA3-AFBECDAA97A6}"/>
              </a:ext>
            </a:extLst>
          </p:cNvPr>
          <p:cNvSpPr>
            <a:spLocks noEditPoints="1"/>
          </p:cNvSpPr>
          <p:nvPr/>
        </p:nvSpPr>
        <p:spPr bwMode="auto">
          <a:xfrm>
            <a:off x="12904211" y="6671151"/>
            <a:ext cx="629050" cy="85344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3" grpId="0" animBg="1"/>
          <p:bldP spid="44" grpId="0" animBg="1"/>
          <p:bldP spid="45" grpId="0" animBg="1"/>
          <p:bldP spid="116" grpId="0"/>
          <p:bldP spid="117" grpId="0"/>
          <p:bldP spid="118" grpId="0"/>
          <p:bldP spid="119" grpId="0"/>
          <p:bldP spid="120" grpId="0" animBg="1"/>
          <p:bldP spid="121" grpId="0" animBg="1"/>
          <p:bldP spid="122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3" grpId="0" animBg="1"/>
          <p:bldP spid="44" grpId="0" animBg="1"/>
          <p:bldP spid="45" grpId="0" animBg="1"/>
          <p:bldP spid="116" grpId="0"/>
          <p:bldP spid="117" grpId="0"/>
          <p:bldP spid="118" grpId="0"/>
          <p:bldP spid="119" grpId="0"/>
          <p:bldP spid="120" grpId="0" animBg="1"/>
          <p:bldP spid="121" grpId="0" animBg="1"/>
          <p:bldP spid="122" grpId="0" animBg="1"/>
          <p:bldP spid="123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07B25CBF-AE0D-35D6-D961-B520601EC090}"/>
              </a:ext>
            </a:extLst>
          </p:cNvPr>
          <p:cNvSpPr txBox="1"/>
          <p:nvPr/>
        </p:nvSpPr>
        <p:spPr>
          <a:xfrm>
            <a:off x="7661741" y="1190307"/>
            <a:ext cx="906055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BE2C6BA8-255E-D13A-27B8-E065B4DA0A68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191C71E-1C2B-9F9C-393F-BF96CEC3289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#130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70AA2C0-B8EB-4D0F-1290-224E9D032D7D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C5DD5BC-310E-F6C5-81B5-4351A1A6A5CD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12F47C8-54B8-1441-6716-0C062D4095A7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A61404D-76DD-6688-B275-07AE39D12C65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4F1DC37-8DDF-5B1B-8144-219F7C5FB7AF}"/>
              </a:ext>
            </a:extLst>
          </p:cNvPr>
          <p:cNvSpPr/>
          <p:nvPr/>
        </p:nvSpPr>
        <p:spPr>
          <a:xfrm rot="-2700000">
            <a:off x="8605777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C40A4FB-4288-1D67-E773-B40655BE5F83}"/>
              </a:ext>
            </a:extLst>
          </p:cNvPr>
          <p:cNvSpPr/>
          <p:nvPr/>
        </p:nvSpPr>
        <p:spPr>
          <a:xfrm rot="2700000">
            <a:off x="11915034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CFC5B57-716B-E05E-2FBB-1F688B2A45F5}"/>
              </a:ext>
            </a:extLst>
          </p:cNvPr>
          <p:cNvSpPr/>
          <p:nvPr/>
        </p:nvSpPr>
        <p:spPr>
          <a:xfrm rot="2700000" flipV="1">
            <a:off x="8605776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99DF72-7C05-C08A-979B-0D197687611D}"/>
              </a:ext>
            </a:extLst>
          </p:cNvPr>
          <p:cNvSpPr/>
          <p:nvPr/>
        </p:nvSpPr>
        <p:spPr>
          <a:xfrm rot="18900000" flipV="1">
            <a:off x="11915033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66FAB68-1104-8839-C125-6F5843ABB345}"/>
              </a:ext>
            </a:extLst>
          </p:cNvPr>
          <p:cNvGrpSpPr/>
          <p:nvPr/>
        </p:nvGrpSpPr>
        <p:grpSpPr>
          <a:xfrm>
            <a:off x="2743891" y="4843347"/>
            <a:ext cx="4861719" cy="2180660"/>
            <a:chOff x="2743891" y="4843347"/>
            <a:chExt cx="4861719" cy="218066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840B0CD-EB30-2DDB-1599-C27938FCD3E2}"/>
                </a:ext>
              </a:extLst>
            </p:cNvPr>
            <p:cNvSpPr txBox="1"/>
            <p:nvPr/>
          </p:nvSpPr>
          <p:spPr>
            <a:xfrm>
              <a:off x="2743891" y="5639012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/>
                  </a:solidFill>
                </a:rPr>
                <a:t>Thu thập dữ liệu quan trọng để hiểu rõ bối cảnh và yêu cầu.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59119BA-E3FD-8BB4-07CE-D6247712E771}"/>
                </a:ext>
              </a:extLst>
            </p:cNvPr>
            <p:cNvSpPr txBox="1"/>
            <p:nvPr/>
          </p:nvSpPr>
          <p:spPr>
            <a:xfrm>
              <a:off x="2743891" y="4843347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Assess –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993F2A9-D288-B3C1-AA2E-6D41350E9E16}"/>
              </a:ext>
            </a:extLst>
          </p:cNvPr>
          <p:cNvGrpSpPr/>
          <p:nvPr/>
        </p:nvGrpSpPr>
        <p:grpSpPr>
          <a:xfrm>
            <a:off x="2743891" y="8992034"/>
            <a:ext cx="4861719" cy="2210949"/>
            <a:chOff x="2743891" y="8992034"/>
            <a:chExt cx="4861719" cy="221094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1F1BBEA-95D8-DA21-2F46-5ECA8B9F28ED}"/>
                </a:ext>
              </a:extLst>
            </p:cNvPr>
            <p:cNvSpPr txBox="1"/>
            <p:nvPr/>
          </p:nvSpPr>
          <p:spPr>
            <a:xfrm>
              <a:off x="2743891" y="9817988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/>
                  </a:solidFill>
                </a:rPr>
                <a:t>Xây dựng giải pháp phù hợp với các mục tiêu đã đề ra trước đó.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F01F541-1648-B775-D92E-3ABC9271F950}"/>
                </a:ext>
              </a:extLst>
            </p:cNvPr>
            <p:cNvSpPr txBox="1"/>
            <p:nvPr/>
          </p:nvSpPr>
          <p:spPr>
            <a:xfrm>
              <a:off x="2743891" y="8992034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Design –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Thiết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kế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2FF4855-4B62-1BC4-177D-ED2A525A0BC9}"/>
              </a:ext>
            </a:extLst>
          </p:cNvPr>
          <p:cNvGrpSpPr/>
          <p:nvPr/>
        </p:nvGrpSpPr>
        <p:grpSpPr>
          <a:xfrm>
            <a:off x="17044174" y="4843347"/>
            <a:ext cx="4861720" cy="2180660"/>
            <a:chOff x="17044174" y="4843347"/>
            <a:chExt cx="4861720" cy="218066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86F1152-D87C-CB9B-0915-AFF86F0A66B5}"/>
                </a:ext>
              </a:extLst>
            </p:cNvPr>
            <p:cNvSpPr txBox="1"/>
            <p:nvPr/>
          </p:nvSpPr>
          <p:spPr>
            <a:xfrm flipH="1">
              <a:off x="17044176" y="5639012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/>
                  </a:solidFill>
                </a:rPr>
                <a:t>Đối chiếu kết quả và tối ưu quy trình cho chu kỳ mới tiếp theo.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7D29152-FD8E-6433-4460-F9BEEAEE47A7}"/>
                </a:ext>
              </a:extLst>
            </p:cNvPr>
            <p:cNvSpPr txBox="1"/>
            <p:nvPr/>
          </p:nvSpPr>
          <p:spPr>
            <a:xfrm flipH="1">
              <a:off x="17044174" y="4843347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Tối</a:t>
              </a: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ưu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A411B41-AFB7-FB76-CF5A-B130E10311AF}"/>
              </a:ext>
            </a:extLst>
          </p:cNvPr>
          <p:cNvGrpSpPr/>
          <p:nvPr/>
        </p:nvGrpSpPr>
        <p:grpSpPr>
          <a:xfrm>
            <a:off x="17044174" y="8992034"/>
            <a:ext cx="4861720" cy="2210949"/>
            <a:chOff x="17044174" y="8992034"/>
            <a:chExt cx="4861720" cy="221094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7C6E901-1993-32E5-1B53-C14629B0333E}"/>
                </a:ext>
              </a:extLst>
            </p:cNvPr>
            <p:cNvSpPr txBox="1"/>
            <p:nvPr/>
          </p:nvSpPr>
          <p:spPr>
            <a:xfrm flipH="1">
              <a:off x="17044176" y="9817988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/>
                  </a:solidFill>
                </a:rPr>
                <a:t>Thực thi kế hoạch bằng hành động cụ thể nhằm tạo giá trị thực.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33E5F69-49CE-46C8-05E8-1A08F02AB6AC}"/>
                </a:ext>
              </a:extLst>
            </p:cNvPr>
            <p:cNvSpPr txBox="1"/>
            <p:nvPr/>
          </p:nvSpPr>
          <p:spPr>
            <a:xfrm flipH="1">
              <a:off x="17044174" y="8992034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Execute –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Triển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khai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51D0C211-B230-F1F1-EB5F-CDD184066984}"/>
              </a:ext>
            </a:extLst>
          </p:cNvPr>
          <p:cNvSpPr txBox="1"/>
          <p:nvPr/>
        </p:nvSpPr>
        <p:spPr>
          <a:xfrm>
            <a:off x="1589732" y="4491872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4000" dirty="0">
                <a:solidFill>
                  <a:schemeClr val="bg2"/>
                </a:solidFill>
                <a:latin typeface="+mj-lt"/>
              </a:rPr>
              <a:t>1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F8A323E-2C50-01FB-80B4-D27929033619}"/>
              </a:ext>
            </a:extLst>
          </p:cNvPr>
          <p:cNvSpPr txBox="1"/>
          <p:nvPr/>
        </p:nvSpPr>
        <p:spPr>
          <a:xfrm>
            <a:off x="1589732" y="8640559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10EECCC-F3DC-796B-5C56-C8EAF58E0061}"/>
              </a:ext>
            </a:extLst>
          </p:cNvPr>
          <p:cNvSpPr txBox="1"/>
          <p:nvPr/>
        </p:nvSpPr>
        <p:spPr>
          <a:xfrm flipH="1">
            <a:off x="21862845" y="4491872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14000" dirty="0">
                <a:solidFill>
                  <a:schemeClr val="bg2"/>
                </a:solidFill>
                <a:latin typeface="+mj-lt"/>
              </a:rPr>
              <a:t>4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83FE7A8-8FF4-EA26-81B0-9BBF9E0A42D3}"/>
              </a:ext>
            </a:extLst>
          </p:cNvPr>
          <p:cNvSpPr txBox="1"/>
          <p:nvPr/>
        </p:nvSpPr>
        <p:spPr>
          <a:xfrm flipH="1">
            <a:off x="21862845" y="8640559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+mj-lt"/>
              </a:rPr>
              <a:t>3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8211AEAA-F38B-5407-4059-24F1C666C0E2}"/>
              </a:ext>
            </a:extLst>
          </p:cNvPr>
          <p:cNvSpPr/>
          <p:nvPr/>
        </p:nvSpPr>
        <p:spPr>
          <a:xfrm>
            <a:off x="10964889" y="6745927"/>
            <a:ext cx="918188" cy="882874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7C57C4A-B787-7E64-7812-4C56CAEC10EC}"/>
              </a:ext>
            </a:extLst>
          </p:cNvPr>
          <p:cNvSpPr/>
          <p:nvPr/>
        </p:nvSpPr>
        <p:spPr>
          <a:xfrm>
            <a:off x="11047627" y="8519446"/>
            <a:ext cx="837384" cy="837384"/>
          </a:xfrm>
          <a:custGeom>
            <a:avLst/>
            <a:gdLst>
              <a:gd name="connsiteX0" fmla="*/ 880586 w 1857375"/>
              <a:gd name="connsiteY0" fmla="*/ 431959 h 1857375"/>
              <a:gd name="connsiteX1" fmla="*/ 1012031 w 1857375"/>
              <a:gd name="connsiteY1" fmla="*/ 382429 h 1857375"/>
              <a:gd name="connsiteX2" fmla="*/ 238601 w 1857375"/>
              <a:gd name="connsiteY2" fmla="*/ 1033939 h 1857375"/>
              <a:gd name="connsiteX3" fmla="*/ 107156 w 1857375"/>
              <a:gd name="connsiteY3" fmla="*/ 1757839 h 1857375"/>
              <a:gd name="connsiteX4" fmla="*/ 1218724 w 1857375"/>
              <a:gd name="connsiteY4" fmla="*/ 1556861 h 1857375"/>
              <a:gd name="connsiteX5" fmla="*/ 1482566 w 1857375"/>
              <a:gd name="connsiteY5" fmla="*/ 852964 h 1857375"/>
              <a:gd name="connsiteX6" fmla="*/ 1012031 w 1857375"/>
              <a:gd name="connsiteY6" fmla="*/ 383381 h 1857375"/>
              <a:gd name="connsiteX7" fmla="*/ 1482566 w 1857375"/>
              <a:gd name="connsiteY7" fmla="*/ 853916 h 1857375"/>
              <a:gd name="connsiteX8" fmla="*/ 1758791 w 1857375"/>
              <a:gd name="connsiteY8" fmla="*/ 577691 h 1857375"/>
              <a:gd name="connsiteX9" fmla="*/ 1288256 w 1857375"/>
              <a:gd name="connsiteY9" fmla="*/ 107156 h 1857375"/>
              <a:gd name="connsiteX10" fmla="*/ 1012031 w 1857375"/>
              <a:gd name="connsiteY10" fmla="*/ 383381 h 1857375"/>
              <a:gd name="connsiteX11" fmla="*/ 107156 w 1857375"/>
              <a:gd name="connsiteY11" fmla="*/ 1757839 h 1857375"/>
              <a:gd name="connsiteX12" fmla="*/ 679609 w 1857375"/>
              <a:gd name="connsiteY12" fmla="*/ 1185386 h 1857375"/>
              <a:gd name="connsiteX13" fmla="*/ 150971 w 1857375"/>
              <a:gd name="connsiteY13" fmla="*/ 572929 h 1857375"/>
              <a:gd name="connsiteX14" fmla="*/ 671036 w 1857375"/>
              <a:gd name="connsiteY14" fmla="*/ 572929 h 1857375"/>
              <a:gd name="connsiteX15" fmla="*/ 411004 w 1857375"/>
              <a:gd name="connsiteY15" fmla="*/ 832961 h 1857375"/>
              <a:gd name="connsiteX16" fmla="*/ 411004 w 1857375"/>
              <a:gd name="connsiteY16" fmla="*/ 312896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7375" h="1857375">
                <a:moveTo>
                  <a:pt x="880586" y="431959"/>
                </a:moveTo>
                <a:lnTo>
                  <a:pt x="1012031" y="382429"/>
                </a:lnTo>
                <a:moveTo>
                  <a:pt x="238601" y="1033939"/>
                </a:moveTo>
                <a:lnTo>
                  <a:pt x="107156" y="1757839"/>
                </a:lnTo>
                <a:lnTo>
                  <a:pt x="1218724" y="1556861"/>
                </a:lnTo>
                <a:lnTo>
                  <a:pt x="1482566" y="852964"/>
                </a:lnTo>
                <a:moveTo>
                  <a:pt x="1012031" y="383381"/>
                </a:moveTo>
                <a:lnTo>
                  <a:pt x="1482566" y="853916"/>
                </a:lnTo>
                <a:lnTo>
                  <a:pt x="1758791" y="577691"/>
                </a:lnTo>
                <a:lnTo>
                  <a:pt x="1288256" y="107156"/>
                </a:lnTo>
                <a:lnTo>
                  <a:pt x="1012031" y="383381"/>
                </a:lnTo>
                <a:close/>
                <a:moveTo>
                  <a:pt x="107156" y="1757839"/>
                </a:moveTo>
                <a:lnTo>
                  <a:pt x="679609" y="1185386"/>
                </a:lnTo>
                <a:moveTo>
                  <a:pt x="150971" y="572929"/>
                </a:moveTo>
                <a:lnTo>
                  <a:pt x="671036" y="572929"/>
                </a:lnTo>
                <a:moveTo>
                  <a:pt x="411004" y="832961"/>
                </a:moveTo>
                <a:lnTo>
                  <a:pt x="411004" y="312896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71">
            <a:extLst>
              <a:ext uri="{FF2B5EF4-FFF2-40B4-BE49-F238E27FC236}">
                <a16:creationId xmlns:a16="http://schemas.microsoft.com/office/drawing/2014/main" id="{FA5C4477-0477-CCFF-99A8-531348099C24}"/>
              </a:ext>
            </a:extLst>
          </p:cNvPr>
          <p:cNvSpPr>
            <a:spLocks noEditPoints="1"/>
          </p:cNvSpPr>
          <p:nvPr/>
        </p:nvSpPr>
        <p:spPr bwMode="auto">
          <a:xfrm>
            <a:off x="12793377" y="8576862"/>
            <a:ext cx="718346" cy="760034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 175">
            <a:extLst>
              <a:ext uri="{FF2B5EF4-FFF2-40B4-BE49-F238E27FC236}">
                <a16:creationId xmlns:a16="http://schemas.microsoft.com/office/drawing/2014/main" id="{33ADA525-301B-E77F-E049-E0FABF725BE4}"/>
              </a:ext>
            </a:extLst>
          </p:cNvPr>
          <p:cNvSpPr>
            <a:spLocks noEditPoints="1"/>
          </p:cNvSpPr>
          <p:nvPr/>
        </p:nvSpPr>
        <p:spPr bwMode="auto">
          <a:xfrm>
            <a:off x="12904211" y="6671151"/>
            <a:ext cx="629050" cy="85344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500">
        <p14:prism dir="d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38" grpId="0"/>
          <p:bldP spid="49" grpId="0"/>
          <p:bldP spid="51" grpId="0"/>
          <p:bldP spid="52" grpId="0"/>
          <p:bldP spid="53" grpId="0" animBg="1"/>
          <p:bldP spid="54" grpId="0" animBg="1"/>
          <p:bldP spid="55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38" grpId="0"/>
          <p:bldP spid="49" grpId="0"/>
          <p:bldP spid="51" grpId="0"/>
          <p:bldP spid="52" grpId="0"/>
          <p:bldP spid="53" grpId="0" animBg="1"/>
          <p:bldP spid="54" grpId="0" animBg="1"/>
          <p:bldP spid="55" grpId="0" animBg="1"/>
          <p:bldP spid="5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MainTitle1">
            <a:extLst>
              <a:ext uri="{FF2B5EF4-FFF2-40B4-BE49-F238E27FC236}">
                <a16:creationId xmlns:a16="http://schemas.microsoft.com/office/drawing/2014/main" id="{5995178D-69AB-EDC6-F309-16FFCAB49C31}"/>
              </a:ext>
            </a:extLst>
          </p:cNvPr>
          <p:cNvSpPr txBox="1"/>
          <p:nvPr/>
        </p:nvSpPr>
        <p:spPr>
          <a:xfrm>
            <a:off x="7661741" y="1190307"/>
            <a:ext cx="906055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4" name="!!SubTitle">
            <a:extLst>
              <a:ext uri="{FF2B5EF4-FFF2-40B4-BE49-F238E27FC236}">
                <a16:creationId xmlns:a16="http://schemas.microsoft.com/office/drawing/2014/main" id="{E6A5497C-0AE6-4314-2C3D-863FE9444BF7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BAB81C3-85BE-BC6F-0293-02BF47A5736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#130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F124B1B-A709-6C65-60D9-0D00AC2560AC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F3F3AA83-124C-5D91-F7FF-912F6035B513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1644F11F-1AD5-4E65-D466-1EC162AEDA48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0CEE0D25-A8B3-C0DA-4DD2-42107BE3190C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AE4BC5C2-1E9F-785F-7A9A-AFFE83BA7621}"/>
              </a:ext>
            </a:extLst>
          </p:cNvPr>
          <p:cNvSpPr/>
          <p:nvPr/>
        </p:nvSpPr>
        <p:spPr>
          <a:xfrm rot="-2700000">
            <a:off x="8605777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8DBACE28-2E5A-EE87-85FA-8E51933F578E}"/>
              </a:ext>
            </a:extLst>
          </p:cNvPr>
          <p:cNvSpPr/>
          <p:nvPr/>
        </p:nvSpPr>
        <p:spPr>
          <a:xfrm rot="2700000">
            <a:off x="11915034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656C453E-4503-0C6F-ECA0-6789E23BFC88}"/>
              </a:ext>
            </a:extLst>
          </p:cNvPr>
          <p:cNvSpPr/>
          <p:nvPr/>
        </p:nvSpPr>
        <p:spPr>
          <a:xfrm rot="2700000" flipV="1">
            <a:off x="8605776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29398C27-040E-E500-C65E-BCFB55C5D821}"/>
              </a:ext>
            </a:extLst>
          </p:cNvPr>
          <p:cNvSpPr/>
          <p:nvPr/>
        </p:nvSpPr>
        <p:spPr>
          <a:xfrm rot="18900000" flipV="1">
            <a:off x="11915033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33D1CC05-37C8-EF32-A262-4B4334A86EEB}"/>
              </a:ext>
            </a:extLst>
          </p:cNvPr>
          <p:cNvGrpSpPr/>
          <p:nvPr/>
        </p:nvGrpSpPr>
        <p:grpSpPr>
          <a:xfrm>
            <a:off x="2743891" y="4843347"/>
            <a:ext cx="4861719" cy="2180660"/>
            <a:chOff x="2743891" y="4843347"/>
            <a:chExt cx="4861719" cy="2180660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9E5E20B2-59DA-AB28-ED4D-261D401B6A1B}"/>
                </a:ext>
              </a:extLst>
            </p:cNvPr>
            <p:cNvSpPr txBox="1"/>
            <p:nvPr/>
          </p:nvSpPr>
          <p:spPr>
            <a:xfrm>
              <a:off x="2743891" y="5639012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Thu thập dữ liệu quan trọng để hiểu rõ bối cảnh và yêu cầu.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A41AED9F-48FE-B7B6-3610-4AED91A02785}"/>
                </a:ext>
              </a:extLst>
            </p:cNvPr>
            <p:cNvSpPr txBox="1"/>
            <p:nvPr/>
          </p:nvSpPr>
          <p:spPr>
            <a:xfrm>
              <a:off x="2743891" y="4843347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3600" b="1" dirty="0">
                  <a:solidFill>
                    <a:schemeClr val="accent1"/>
                  </a:solidFill>
                  <a:latin typeface="+mj-lt"/>
                </a:rPr>
                <a:t>Assess</a:t>
              </a:r>
              <a:r>
                <a:rPr lang="en-US" sz="36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–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Đánh</a:t>
              </a: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giá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C6B7FA6-8283-1F60-1C98-1FBC804EBB36}"/>
              </a:ext>
            </a:extLst>
          </p:cNvPr>
          <p:cNvGrpSpPr/>
          <p:nvPr/>
        </p:nvGrpSpPr>
        <p:grpSpPr>
          <a:xfrm>
            <a:off x="2743891" y="8992034"/>
            <a:ext cx="4861719" cy="2210949"/>
            <a:chOff x="2743891" y="8992034"/>
            <a:chExt cx="4861719" cy="2210949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3CA6D78A-79C1-3F81-F512-DBE0C793B356}"/>
                </a:ext>
              </a:extLst>
            </p:cNvPr>
            <p:cNvSpPr txBox="1"/>
            <p:nvPr/>
          </p:nvSpPr>
          <p:spPr>
            <a:xfrm>
              <a:off x="2743891" y="9817988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Xây dựng giải pháp phù hợp với các mục tiêu đã đề ra trước đó.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3D5FDA5-54A4-3984-B718-652AB548196B}"/>
                </a:ext>
              </a:extLst>
            </p:cNvPr>
            <p:cNvSpPr txBox="1"/>
            <p:nvPr/>
          </p:nvSpPr>
          <p:spPr>
            <a:xfrm>
              <a:off x="2743891" y="8992034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uLnTx/>
                  <a:uFillTx/>
                  <a:latin typeface="+mj-lt"/>
                </a:rPr>
                <a:t>Design</a:t>
              </a: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–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Thiết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kế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36371A03-CC6E-09DD-45CC-62A9AA948B6E}"/>
              </a:ext>
            </a:extLst>
          </p:cNvPr>
          <p:cNvGrpSpPr/>
          <p:nvPr/>
        </p:nvGrpSpPr>
        <p:grpSpPr>
          <a:xfrm>
            <a:off x="17044174" y="4843347"/>
            <a:ext cx="4861720" cy="2180660"/>
            <a:chOff x="17044174" y="4843347"/>
            <a:chExt cx="4861720" cy="2180660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57C6264-8109-30A6-257E-2D1990E34C00}"/>
                </a:ext>
              </a:extLst>
            </p:cNvPr>
            <p:cNvSpPr txBox="1"/>
            <p:nvPr/>
          </p:nvSpPr>
          <p:spPr>
            <a:xfrm flipH="1">
              <a:off x="17044176" y="5639012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Đối chiếu kết quả và tối ưu quy trình cho chu kỳ mới tiếp theo.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976792C-EFED-8DE4-714C-66F3A11618BF}"/>
                </a:ext>
              </a:extLst>
            </p:cNvPr>
            <p:cNvSpPr txBox="1"/>
            <p:nvPr/>
          </p:nvSpPr>
          <p:spPr>
            <a:xfrm flipH="1">
              <a:off x="17044174" y="4843347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600" b="1" dirty="0">
                  <a:solidFill>
                    <a:schemeClr val="accent6"/>
                  </a:solidFill>
                  <a:latin typeface="+mj-lt"/>
                </a:rPr>
                <a:t>Review</a:t>
              </a:r>
              <a:r>
                <a:rPr lang="en-US" sz="36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–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Tối</a:t>
              </a:r>
              <a:r>
                <a:rPr lang="en-US" sz="36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ưu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364564E-2181-B4D1-3C4F-9B1E5202514E}"/>
              </a:ext>
            </a:extLst>
          </p:cNvPr>
          <p:cNvGrpSpPr/>
          <p:nvPr/>
        </p:nvGrpSpPr>
        <p:grpSpPr>
          <a:xfrm>
            <a:off x="17044174" y="8992034"/>
            <a:ext cx="4861720" cy="2210949"/>
            <a:chOff x="17044174" y="8992034"/>
            <a:chExt cx="4861720" cy="2210949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4DCFB86B-7F63-67E8-801E-0667DDBFCEE2}"/>
                </a:ext>
              </a:extLst>
            </p:cNvPr>
            <p:cNvSpPr txBox="1"/>
            <p:nvPr/>
          </p:nvSpPr>
          <p:spPr>
            <a:xfrm flipH="1">
              <a:off x="17044176" y="9817988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Thực thi kế hoạch bằng hành động cụ thể nhằm tạo giá trị thực.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9FD0291-DA36-CE33-0724-21FA8950B277}"/>
                </a:ext>
              </a:extLst>
            </p:cNvPr>
            <p:cNvSpPr txBox="1"/>
            <p:nvPr/>
          </p:nvSpPr>
          <p:spPr>
            <a:xfrm flipH="1">
              <a:off x="17044174" y="8992034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uLnTx/>
                  <a:uFillTx/>
                  <a:latin typeface="+mj-lt"/>
                </a:rPr>
                <a:t>Execute</a:t>
              </a: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–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Triển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uLnTx/>
                  <a:uFillTx/>
                  <a:latin typeface="+mj-lt"/>
                </a:rPr>
                <a:t>khai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96ADFE2D-67BF-DFE5-0989-71B1E6ED6BA9}"/>
              </a:ext>
            </a:extLst>
          </p:cNvPr>
          <p:cNvSpPr txBox="1"/>
          <p:nvPr/>
        </p:nvSpPr>
        <p:spPr>
          <a:xfrm>
            <a:off x="1589732" y="4491872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40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1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712A13B-4488-C430-4D5A-D01DD569E95E}"/>
              </a:ext>
            </a:extLst>
          </p:cNvPr>
          <p:cNvSpPr txBox="1"/>
          <p:nvPr/>
        </p:nvSpPr>
        <p:spPr>
          <a:xfrm>
            <a:off x="1589732" y="8640559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2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497EB58-29C7-C1B7-1D00-7D9F1ADFCDC5}"/>
              </a:ext>
            </a:extLst>
          </p:cNvPr>
          <p:cNvSpPr txBox="1"/>
          <p:nvPr/>
        </p:nvSpPr>
        <p:spPr>
          <a:xfrm flipH="1">
            <a:off x="21862845" y="4491872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14000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4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A1384B4-F890-054E-567C-E8F319454EBC}"/>
              </a:ext>
            </a:extLst>
          </p:cNvPr>
          <p:cNvSpPr txBox="1"/>
          <p:nvPr/>
        </p:nvSpPr>
        <p:spPr>
          <a:xfrm flipH="1">
            <a:off x="21862845" y="8640559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uLnTx/>
                <a:uFillTx/>
                <a:latin typeface="+mj-lt"/>
              </a:rPr>
              <a:t>3</a:t>
            </a: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323A7E56-FDC7-F753-8D1E-1BAEDB7B427F}"/>
              </a:ext>
            </a:extLst>
          </p:cNvPr>
          <p:cNvSpPr/>
          <p:nvPr/>
        </p:nvSpPr>
        <p:spPr>
          <a:xfrm>
            <a:off x="10964889" y="6745927"/>
            <a:ext cx="918188" cy="882874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C0EAF68E-808D-22D9-E9E4-FE2C496F0971}"/>
              </a:ext>
            </a:extLst>
          </p:cNvPr>
          <p:cNvSpPr/>
          <p:nvPr/>
        </p:nvSpPr>
        <p:spPr>
          <a:xfrm>
            <a:off x="11047627" y="8519446"/>
            <a:ext cx="837384" cy="837384"/>
          </a:xfrm>
          <a:custGeom>
            <a:avLst/>
            <a:gdLst>
              <a:gd name="connsiteX0" fmla="*/ 880586 w 1857375"/>
              <a:gd name="connsiteY0" fmla="*/ 431959 h 1857375"/>
              <a:gd name="connsiteX1" fmla="*/ 1012031 w 1857375"/>
              <a:gd name="connsiteY1" fmla="*/ 382429 h 1857375"/>
              <a:gd name="connsiteX2" fmla="*/ 238601 w 1857375"/>
              <a:gd name="connsiteY2" fmla="*/ 1033939 h 1857375"/>
              <a:gd name="connsiteX3" fmla="*/ 107156 w 1857375"/>
              <a:gd name="connsiteY3" fmla="*/ 1757839 h 1857375"/>
              <a:gd name="connsiteX4" fmla="*/ 1218724 w 1857375"/>
              <a:gd name="connsiteY4" fmla="*/ 1556861 h 1857375"/>
              <a:gd name="connsiteX5" fmla="*/ 1482566 w 1857375"/>
              <a:gd name="connsiteY5" fmla="*/ 852964 h 1857375"/>
              <a:gd name="connsiteX6" fmla="*/ 1012031 w 1857375"/>
              <a:gd name="connsiteY6" fmla="*/ 383381 h 1857375"/>
              <a:gd name="connsiteX7" fmla="*/ 1482566 w 1857375"/>
              <a:gd name="connsiteY7" fmla="*/ 853916 h 1857375"/>
              <a:gd name="connsiteX8" fmla="*/ 1758791 w 1857375"/>
              <a:gd name="connsiteY8" fmla="*/ 577691 h 1857375"/>
              <a:gd name="connsiteX9" fmla="*/ 1288256 w 1857375"/>
              <a:gd name="connsiteY9" fmla="*/ 107156 h 1857375"/>
              <a:gd name="connsiteX10" fmla="*/ 1012031 w 1857375"/>
              <a:gd name="connsiteY10" fmla="*/ 383381 h 1857375"/>
              <a:gd name="connsiteX11" fmla="*/ 107156 w 1857375"/>
              <a:gd name="connsiteY11" fmla="*/ 1757839 h 1857375"/>
              <a:gd name="connsiteX12" fmla="*/ 679609 w 1857375"/>
              <a:gd name="connsiteY12" fmla="*/ 1185386 h 1857375"/>
              <a:gd name="connsiteX13" fmla="*/ 150971 w 1857375"/>
              <a:gd name="connsiteY13" fmla="*/ 572929 h 1857375"/>
              <a:gd name="connsiteX14" fmla="*/ 671036 w 1857375"/>
              <a:gd name="connsiteY14" fmla="*/ 572929 h 1857375"/>
              <a:gd name="connsiteX15" fmla="*/ 411004 w 1857375"/>
              <a:gd name="connsiteY15" fmla="*/ 832961 h 1857375"/>
              <a:gd name="connsiteX16" fmla="*/ 411004 w 1857375"/>
              <a:gd name="connsiteY16" fmla="*/ 312896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7375" h="1857375">
                <a:moveTo>
                  <a:pt x="880586" y="431959"/>
                </a:moveTo>
                <a:lnTo>
                  <a:pt x="1012031" y="382429"/>
                </a:lnTo>
                <a:moveTo>
                  <a:pt x="238601" y="1033939"/>
                </a:moveTo>
                <a:lnTo>
                  <a:pt x="107156" y="1757839"/>
                </a:lnTo>
                <a:lnTo>
                  <a:pt x="1218724" y="1556861"/>
                </a:lnTo>
                <a:lnTo>
                  <a:pt x="1482566" y="852964"/>
                </a:lnTo>
                <a:moveTo>
                  <a:pt x="1012031" y="383381"/>
                </a:moveTo>
                <a:lnTo>
                  <a:pt x="1482566" y="853916"/>
                </a:lnTo>
                <a:lnTo>
                  <a:pt x="1758791" y="577691"/>
                </a:lnTo>
                <a:lnTo>
                  <a:pt x="1288256" y="107156"/>
                </a:lnTo>
                <a:lnTo>
                  <a:pt x="1012031" y="383381"/>
                </a:lnTo>
                <a:close/>
                <a:moveTo>
                  <a:pt x="107156" y="1757839"/>
                </a:moveTo>
                <a:lnTo>
                  <a:pt x="679609" y="1185386"/>
                </a:lnTo>
                <a:moveTo>
                  <a:pt x="150971" y="572929"/>
                </a:moveTo>
                <a:lnTo>
                  <a:pt x="671036" y="572929"/>
                </a:lnTo>
                <a:moveTo>
                  <a:pt x="411004" y="832961"/>
                </a:moveTo>
                <a:lnTo>
                  <a:pt x="411004" y="312896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171">
            <a:extLst>
              <a:ext uri="{FF2B5EF4-FFF2-40B4-BE49-F238E27FC236}">
                <a16:creationId xmlns:a16="http://schemas.microsoft.com/office/drawing/2014/main" id="{85559A76-7406-32AB-EF0E-A4C6E6E29D11}"/>
              </a:ext>
            </a:extLst>
          </p:cNvPr>
          <p:cNvSpPr>
            <a:spLocks noEditPoints="1"/>
          </p:cNvSpPr>
          <p:nvPr/>
        </p:nvSpPr>
        <p:spPr bwMode="auto">
          <a:xfrm>
            <a:off x="12793377" y="8576862"/>
            <a:ext cx="718346" cy="760034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" name="Freeform 175">
            <a:extLst>
              <a:ext uri="{FF2B5EF4-FFF2-40B4-BE49-F238E27FC236}">
                <a16:creationId xmlns:a16="http://schemas.microsoft.com/office/drawing/2014/main" id="{313E2D75-7F08-0375-77F6-28FD2A2E810C}"/>
              </a:ext>
            </a:extLst>
          </p:cNvPr>
          <p:cNvSpPr>
            <a:spLocks noEditPoints="1"/>
          </p:cNvSpPr>
          <p:nvPr/>
        </p:nvSpPr>
        <p:spPr bwMode="auto">
          <a:xfrm>
            <a:off x="12904211" y="6671151"/>
            <a:ext cx="629050" cy="85344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16" grpId="0"/>
          <p:bldP spid="117" grpId="0"/>
          <p:bldP spid="118" grpId="0"/>
          <p:bldP spid="119" grpId="0"/>
          <p:bldP spid="120" grpId="0" animBg="1"/>
          <p:bldP spid="121" grpId="0" animBg="1"/>
          <p:bldP spid="122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3" grpId="0"/>
          <p:bldP spid="94" grpId="0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16" grpId="0"/>
          <p:bldP spid="117" grpId="0"/>
          <p:bldP spid="118" grpId="0"/>
          <p:bldP spid="119" grpId="0"/>
          <p:bldP spid="120" grpId="0" animBg="1"/>
          <p:bldP spid="121" grpId="0" animBg="1"/>
          <p:bldP spid="122" grpId="0" animBg="1"/>
          <p:bldP spid="12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!!MainTitle1">
            <a:extLst>
              <a:ext uri="{FF2B5EF4-FFF2-40B4-BE49-F238E27FC236}">
                <a16:creationId xmlns:a16="http://schemas.microsoft.com/office/drawing/2014/main" id="{6E566C1B-3893-9907-F991-2734397CAAE3}"/>
              </a:ext>
            </a:extLst>
          </p:cNvPr>
          <p:cNvSpPr txBox="1"/>
          <p:nvPr/>
        </p:nvSpPr>
        <p:spPr>
          <a:xfrm>
            <a:off x="7661741" y="1190307"/>
            <a:ext cx="906055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.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" name="!!SubTitle">
            <a:extLst>
              <a:ext uri="{FF2B5EF4-FFF2-40B4-BE49-F238E27FC236}">
                <a16:creationId xmlns:a16="http://schemas.microsoft.com/office/drawing/2014/main" id="{3180C35B-B2EA-37E1-9C93-C29EAEE686C1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44CE06-FC7E-72F5-2926-205A2267B93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3200945-C95A-CF44-2DE6-D452A8EC976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C7C6BD-E3EF-A468-C582-C9B42748CFF6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0F8BD90-817D-8149-08E4-A6F9CA50CCF1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3E4347E-261D-15D0-31CD-B2D5D321189D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4DD7D90-FEF8-4372-F0AE-0320309B1752}"/>
              </a:ext>
            </a:extLst>
          </p:cNvPr>
          <p:cNvSpPr/>
          <p:nvPr/>
        </p:nvSpPr>
        <p:spPr>
          <a:xfrm rot="-2700000">
            <a:off x="8605777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002EFA41-AF43-D6A4-BA11-D331529C4591}"/>
              </a:ext>
            </a:extLst>
          </p:cNvPr>
          <p:cNvSpPr/>
          <p:nvPr/>
        </p:nvSpPr>
        <p:spPr>
          <a:xfrm rot="2700000">
            <a:off x="11915034" y="444492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367899F-BC45-C78C-BBF1-6FC1D14D1DBC}"/>
              </a:ext>
            </a:extLst>
          </p:cNvPr>
          <p:cNvSpPr/>
          <p:nvPr/>
        </p:nvSpPr>
        <p:spPr>
          <a:xfrm rot="2700000" flipV="1">
            <a:off x="8605776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422AE648-2E33-B829-C216-632DAD6CEE52}"/>
              </a:ext>
            </a:extLst>
          </p:cNvPr>
          <p:cNvSpPr/>
          <p:nvPr/>
        </p:nvSpPr>
        <p:spPr>
          <a:xfrm rot="18900000" flipV="1">
            <a:off x="11915033" y="7727157"/>
            <a:ext cx="4109126" cy="3985327"/>
          </a:xfrm>
          <a:custGeom>
            <a:avLst/>
            <a:gdLst>
              <a:gd name="connsiteX0" fmla="*/ 3941738 w 4109126"/>
              <a:gd name="connsiteY0" fmla="*/ 1526222 h 3985327"/>
              <a:gd name="connsiteX1" fmla="*/ 3941738 w 4109126"/>
              <a:gd name="connsiteY1" fmla="*/ 2334445 h 3985327"/>
              <a:gd name="connsiteX2" fmla="*/ 2470902 w 4109126"/>
              <a:gd name="connsiteY2" fmla="*/ 3805280 h 3985327"/>
              <a:gd name="connsiteX3" fmla="*/ 2460458 w 4109126"/>
              <a:gd name="connsiteY3" fmla="*/ 3817939 h 3985327"/>
              <a:gd name="connsiteX4" fmla="*/ 2056346 w 4109126"/>
              <a:gd name="connsiteY4" fmla="*/ 3985327 h 3985327"/>
              <a:gd name="connsiteX5" fmla="*/ 2003987 w 4109126"/>
              <a:gd name="connsiteY5" fmla="*/ 3980049 h 3985327"/>
              <a:gd name="connsiteX6" fmla="*/ 1945410 w 4109126"/>
              <a:gd name="connsiteY6" fmla="*/ 3974435 h 3985327"/>
              <a:gd name="connsiteX7" fmla="*/ 1943923 w 4109126"/>
              <a:gd name="connsiteY7" fmla="*/ 3973994 h 3985327"/>
              <a:gd name="connsiteX8" fmla="*/ 1941169 w 4109126"/>
              <a:gd name="connsiteY8" fmla="*/ 3973716 h 3985327"/>
              <a:gd name="connsiteX9" fmla="*/ 1902855 w 4109126"/>
              <a:gd name="connsiteY9" fmla="*/ 3961823 h 3985327"/>
              <a:gd name="connsiteX10" fmla="*/ 1839507 w 4109126"/>
              <a:gd name="connsiteY10" fmla="*/ 3943049 h 3985327"/>
              <a:gd name="connsiteX11" fmla="*/ 1835380 w 4109126"/>
              <a:gd name="connsiteY11" fmla="*/ 3940877 h 3985327"/>
              <a:gd name="connsiteX12" fmla="*/ 1833892 w 4109126"/>
              <a:gd name="connsiteY12" fmla="*/ 3940416 h 3985327"/>
              <a:gd name="connsiteX13" fmla="*/ 1814485 w 4109126"/>
              <a:gd name="connsiteY13" fmla="*/ 3929882 h 3985327"/>
              <a:gd name="connsiteX14" fmla="*/ 1740104 w 4109126"/>
              <a:gd name="connsiteY14" fmla="*/ 3890740 h 3985327"/>
              <a:gd name="connsiteX15" fmla="*/ 1650452 w 4109126"/>
              <a:gd name="connsiteY15" fmla="*/ 3817508 h 3985327"/>
              <a:gd name="connsiteX16" fmla="*/ 167388 w 4109126"/>
              <a:gd name="connsiteY16" fmla="*/ 2334445 h 3985327"/>
              <a:gd name="connsiteX17" fmla="*/ 167388 w 4109126"/>
              <a:gd name="connsiteY17" fmla="*/ 1526222 h 3985327"/>
              <a:gd name="connsiteX18" fmla="*/ 975611 w 4109126"/>
              <a:gd name="connsiteY18" fmla="*/ 1526222 h 3985327"/>
              <a:gd name="connsiteX19" fmla="*/ 1484846 w 4109126"/>
              <a:gd name="connsiteY19" fmla="*/ 2035457 h 3985327"/>
              <a:gd name="connsiteX20" fmla="*/ 1484846 w 4109126"/>
              <a:gd name="connsiteY20" fmla="*/ 571500 h 3985327"/>
              <a:gd name="connsiteX21" fmla="*/ 2056346 w 4109126"/>
              <a:gd name="connsiteY21" fmla="*/ 0 h 3985327"/>
              <a:gd name="connsiteX22" fmla="*/ 2627846 w 4109126"/>
              <a:gd name="connsiteY22" fmla="*/ 571500 h 3985327"/>
              <a:gd name="connsiteX23" fmla="*/ 2627846 w 4109126"/>
              <a:gd name="connsiteY23" fmla="*/ 2031890 h 3985327"/>
              <a:gd name="connsiteX24" fmla="*/ 3133515 w 4109126"/>
              <a:gd name="connsiteY24" fmla="*/ 1526222 h 3985327"/>
              <a:gd name="connsiteX25" fmla="*/ 3941738 w 4109126"/>
              <a:gd name="connsiteY25" fmla="*/ 1526222 h 398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109126" h="3985327">
                <a:moveTo>
                  <a:pt x="3941738" y="1526222"/>
                </a:moveTo>
                <a:cubicBezTo>
                  <a:pt x="4164923" y="1749406"/>
                  <a:pt x="4164923" y="2111260"/>
                  <a:pt x="3941738" y="2334445"/>
                </a:cubicBezTo>
                <a:lnTo>
                  <a:pt x="2470902" y="3805280"/>
                </a:lnTo>
                <a:lnTo>
                  <a:pt x="2460458" y="3817939"/>
                </a:lnTo>
                <a:cubicBezTo>
                  <a:pt x="2357037" y="3921360"/>
                  <a:pt x="2214161" y="3985327"/>
                  <a:pt x="2056346" y="3985327"/>
                </a:cubicBezTo>
                <a:lnTo>
                  <a:pt x="2003987" y="3980049"/>
                </a:lnTo>
                <a:lnTo>
                  <a:pt x="1945410" y="3974435"/>
                </a:lnTo>
                <a:lnTo>
                  <a:pt x="1943923" y="3973994"/>
                </a:lnTo>
                <a:lnTo>
                  <a:pt x="1941169" y="3973716"/>
                </a:lnTo>
                <a:lnTo>
                  <a:pt x="1902855" y="3961823"/>
                </a:lnTo>
                <a:lnTo>
                  <a:pt x="1839507" y="3943049"/>
                </a:lnTo>
                <a:lnTo>
                  <a:pt x="1835380" y="3940877"/>
                </a:lnTo>
                <a:lnTo>
                  <a:pt x="1833892" y="3940416"/>
                </a:lnTo>
                <a:lnTo>
                  <a:pt x="1814485" y="3929882"/>
                </a:lnTo>
                <a:lnTo>
                  <a:pt x="1740104" y="3890740"/>
                </a:lnTo>
                <a:cubicBezTo>
                  <a:pt x="1708414" y="3869817"/>
                  <a:pt x="1678350" y="3845406"/>
                  <a:pt x="1650452" y="3817508"/>
                </a:cubicBezTo>
                <a:lnTo>
                  <a:pt x="167388" y="2334445"/>
                </a:lnTo>
                <a:cubicBezTo>
                  <a:pt x="-55796" y="2111260"/>
                  <a:pt x="-55796" y="1749406"/>
                  <a:pt x="167388" y="1526222"/>
                </a:cubicBezTo>
                <a:cubicBezTo>
                  <a:pt x="390573" y="1303037"/>
                  <a:pt x="752427" y="1303037"/>
                  <a:pt x="975611" y="1526222"/>
                </a:cubicBezTo>
                <a:lnTo>
                  <a:pt x="1484846" y="2035457"/>
                </a:lnTo>
                <a:lnTo>
                  <a:pt x="1484846" y="571500"/>
                </a:lnTo>
                <a:cubicBezTo>
                  <a:pt x="1484846" y="255869"/>
                  <a:pt x="1740715" y="0"/>
                  <a:pt x="2056346" y="0"/>
                </a:cubicBezTo>
                <a:cubicBezTo>
                  <a:pt x="2371977" y="0"/>
                  <a:pt x="2627846" y="255869"/>
                  <a:pt x="2627846" y="571500"/>
                </a:cubicBezTo>
                <a:lnTo>
                  <a:pt x="2627846" y="2031890"/>
                </a:lnTo>
                <a:lnTo>
                  <a:pt x="3133515" y="1526222"/>
                </a:lnTo>
                <a:cubicBezTo>
                  <a:pt x="3356699" y="1303037"/>
                  <a:pt x="3718553" y="1303037"/>
                  <a:pt x="3941738" y="15262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9B1DCB6-347C-A2E6-B661-C9F685FBE30C}"/>
              </a:ext>
            </a:extLst>
          </p:cNvPr>
          <p:cNvGrpSpPr/>
          <p:nvPr/>
        </p:nvGrpSpPr>
        <p:grpSpPr>
          <a:xfrm>
            <a:off x="2743891" y="4843347"/>
            <a:ext cx="4861719" cy="2180660"/>
            <a:chOff x="2743891" y="4843347"/>
            <a:chExt cx="4861719" cy="2180660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05CD5A7-E340-DC93-952D-E45261541E30}"/>
                </a:ext>
              </a:extLst>
            </p:cNvPr>
            <p:cNvSpPr txBox="1"/>
            <p:nvPr/>
          </p:nvSpPr>
          <p:spPr>
            <a:xfrm>
              <a:off x="2743891" y="5639012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/>
                  </a:solidFill>
                </a:rPr>
                <a:t>Thu thập dữ liệu quan trọng để hiểu rõ bối cảnh và yêu cầu.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EE5751C-404B-E653-3E81-FAE75B5EAF42}"/>
                </a:ext>
              </a:extLst>
            </p:cNvPr>
            <p:cNvSpPr txBox="1"/>
            <p:nvPr/>
          </p:nvSpPr>
          <p:spPr>
            <a:xfrm>
              <a:off x="2743891" y="4843347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Assess –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Đánh</a:t>
              </a: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giá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7AF460D-6616-AFDB-1093-F41D4F6B56F2}"/>
              </a:ext>
            </a:extLst>
          </p:cNvPr>
          <p:cNvGrpSpPr/>
          <p:nvPr/>
        </p:nvGrpSpPr>
        <p:grpSpPr>
          <a:xfrm>
            <a:off x="2743891" y="8992034"/>
            <a:ext cx="4861719" cy="2210949"/>
            <a:chOff x="2743891" y="8992034"/>
            <a:chExt cx="4861719" cy="2210949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A09D009-C951-A763-046E-0841059EBB11}"/>
                </a:ext>
              </a:extLst>
            </p:cNvPr>
            <p:cNvSpPr txBox="1"/>
            <p:nvPr/>
          </p:nvSpPr>
          <p:spPr>
            <a:xfrm>
              <a:off x="2743891" y="9817988"/>
              <a:ext cx="4861719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800" dirty="0">
                  <a:solidFill>
                    <a:schemeClr val="tx2"/>
                  </a:solidFill>
                </a:rPr>
                <a:t>Xây dựng giải pháp phù hợp với các mục tiêu đã đề ra trước đó.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B135072-661C-3675-4947-30CC09A30751}"/>
                </a:ext>
              </a:extLst>
            </p:cNvPr>
            <p:cNvSpPr txBox="1"/>
            <p:nvPr/>
          </p:nvSpPr>
          <p:spPr>
            <a:xfrm>
              <a:off x="2743891" y="8992034"/>
              <a:ext cx="4861719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Design –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Thiết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kế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7574259-A1B5-77C4-F819-CD95842A52AF}"/>
              </a:ext>
            </a:extLst>
          </p:cNvPr>
          <p:cNvGrpSpPr/>
          <p:nvPr/>
        </p:nvGrpSpPr>
        <p:grpSpPr>
          <a:xfrm>
            <a:off x="17044174" y="4843347"/>
            <a:ext cx="4861720" cy="2180660"/>
            <a:chOff x="17044174" y="4843347"/>
            <a:chExt cx="4861720" cy="218066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7194D72-9EB0-38DD-E2A4-2D29583B689C}"/>
                </a:ext>
              </a:extLst>
            </p:cNvPr>
            <p:cNvSpPr txBox="1"/>
            <p:nvPr/>
          </p:nvSpPr>
          <p:spPr>
            <a:xfrm flipH="1">
              <a:off x="17044176" y="5639012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/>
                  </a:solidFill>
                </a:rPr>
                <a:t>Đối chiếu kết quả và tối ưu quy trình cho chu kỳ mới tiếp theo.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8D4E938-FE90-3B7E-A52D-9700F24F81E6}"/>
                </a:ext>
              </a:extLst>
            </p:cNvPr>
            <p:cNvSpPr txBox="1"/>
            <p:nvPr/>
          </p:nvSpPr>
          <p:spPr>
            <a:xfrm flipH="1">
              <a:off x="17044174" y="4843347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Review –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Tối</a:t>
              </a:r>
              <a:r>
                <a:rPr lang="en-US" sz="3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3600" dirty="0" err="1">
                  <a:solidFill>
                    <a:schemeClr val="tx2"/>
                  </a:solidFill>
                  <a:latin typeface="+mj-lt"/>
                </a:rPr>
                <a:t>ưu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5C300DF-8E16-FDFC-E17D-B77ED4BE3B32}"/>
              </a:ext>
            </a:extLst>
          </p:cNvPr>
          <p:cNvGrpSpPr/>
          <p:nvPr/>
        </p:nvGrpSpPr>
        <p:grpSpPr>
          <a:xfrm>
            <a:off x="17044174" y="8992034"/>
            <a:ext cx="4861720" cy="2210949"/>
            <a:chOff x="17044174" y="8992034"/>
            <a:chExt cx="4861720" cy="2210949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E06D0FB-B724-0C6F-B5CD-24083CCFAFAF}"/>
                </a:ext>
              </a:extLst>
            </p:cNvPr>
            <p:cNvSpPr txBox="1"/>
            <p:nvPr/>
          </p:nvSpPr>
          <p:spPr>
            <a:xfrm flipH="1">
              <a:off x="17044176" y="9817988"/>
              <a:ext cx="4861718" cy="138499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800" dirty="0">
                  <a:solidFill>
                    <a:schemeClr val="tx2"/>
                  </a:solidFill>
                </a:rPr>
                <a:t>Thực thi kế hoạch bằng hành động cụ thể nhằm tạo giá trị thực.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62BAF10-F958-FCFC-5D2A-B9F00FAE24E9}"/>
                </a:ext>
              </a:extLst>
            </p:cNvPr>
            <p:cNvSpPr txBox="1"/>
            <p:nvPr/>
          </p:nvSpPr>
          <p:spPr>
            <a:xfrm flipH="1">
              <a:off x="17044174" y="8992034"/>
              <a:ext cx="4861716" cy="646331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Execute –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Triển</a:t>
              </a: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 </a:t>
              </a:r>
              <a:r>
                <a:rPr kumimoji="0" lang="en-US" sz="3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khai</a:t>
              </a:r>
              <a:endPara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A99841DE-1104-0AD3-AAF6-C324E321227B}"/>
              </a:ext>
            </a:extLst>
          </p:cNvPr>
          <p:cNvSpPr txBox="1"/>
          <p:nvPr/>
        </p:nvSpPr>
        <p:spPr>
          <a:xfrm>
            <a:off x="1589732" y="4491872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14000" dirty="0">
                <a:solidFill>
                  <a:schemeClr val="bg1"/>
                </a:solidFill>
                <a:latin typeface="+mj-lt"/>
              </a:rPr>
              <a:t>1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CF1A844-DE91-E061-8A98-338640AA6E57}"/>
              </a:ext>
            </a:extLst>
          </p:cNvPr>
          <p:cNvSpPr txBox="1"/>
          <p:nvPr/>
        </p:nvSpPr>
        <p:spPr>
          <a:xfrm>
            <a:off x="1589732" y="8640559"/>
            <a:ext cx="867052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j-lt"/>
              </a:rPr>
              <a:t>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C4ED1BA-E2D1-D1A3-D6AE-C549001496AD}"/>
              </a:ext>
            </a:extLst>
          </p:cNvPr>
          <p:cNvSpPr txBox="1"/>
          <p:nvPr/>
        </p:nvSpPr>
        <p:spPr>
          <a:xfrm flipH="1">
            <a:off x="21862845" y="4491872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14000" dirty="0">
                <a:solidFill>
                  <a:schemeClr val="bg1"/>
                </a:solidFill>
                <a:latin typeface="+mj-lt"/>
              </a:rPr>
              <a:t>4</a:t>
            </a:r>
            <a:endParaRPr kumimoji="0" lang="en-US" sz="14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5321911-3908-C9C8-486A-48A0DB88715B}"/>
              </a:ext>
            </a:extLst>
          </p:cNvPr>
          <p:cNvSpPr txBox="1"/>
          <p:nvPr/>
        </p:nvSpPr>
        <p:spPr>
          <a:xfrm flipH="1">
            <a:off x="21862845" y="8640559"/>
            <a:ext cx="931423" cy="2246769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kumimoji="0" lang="en-US" sz="14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+mj-lt"/>
              </a:rPr>
              <a:t>3</a:t>
            </a: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F7BA77E-F157-2468-C203-BA3FD1D9E934}"/>
              </a:ext>
            </a:extLst>
          </p:cNvPr>
          <p:cNvSpPr/>
          <p:nvPr/>
        </p:nvSpPr>
        <p:spPr>
          <a:xfrm>
            <a:off x="10964889" y="6745927"/>
            <a:ext cx="918188" cy="882874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4E79556F-89B5-5F2C-CF29-E8B6063DA72E}"/>
              </a:ext>
            </a:extLst>
          </p:cNvPr>
          <p:cNvSpPr/>
          <p:nvPr/>
        </p:nvSpPr>
        <p:spPr>
          <a:xfrm>
            <a:off x="11047627" y="8519446"/>
            <a:ext cx="837384" cy="837384"/>
          </a:xfrm>
          <a:custGeom>
            <a:avLst/>
            <a:gdLst>
              <a:gd name="connsiteX0" fmla="*/ 880586 w 1857375"/>
              <a:gd name="connsiteY0" fmla="*/ 431959 h 1857375"/>
              <a:gd name="connsiteX1" fmla="*/ 1012031 w 1857375"/>
              <a:gd name="connsiteY1" fmla="*/ 382429 h 1857375"/>
              <a:gd name="connsiteX2" fmla="*/ 238601 w 1857375"/>
              <a:gd name="connsiteY2" fmla="*/ 1033939 h 1857375"/>
              <a:gd name="connsiteX3" fmla="*/ 107156 w 1857375"/>
              <a:gd name="connsiteY3" fmla="*/ 1757839 h 1857375"/>
              <a:gd name="connsiteX4" fmla="*/ 1218724 w 1857375"/>
              <a:gd name="connsiteY4" fmla="*/ 1556861 h 1857375"/>
              <a:gd name="connsiteX5" fmla="*/ 1482566 w 1857375"/>
              <a:gd name="connsiteY5" fmla="*/ 852964 h 1857375"/>
              <a:gd name="connsiteX6" fmla="*/ 1012031 w 1857375"/>
              <a:gd name="connsiteY6" fmla="*/ 383381 h 1857375"/>
              <a:gd name="connsiteX7" fmla="*/ 1482566 w 1857375"/>
              <a:gd name="connsiteY7" fmla="*/ 853916 h 1857375"/>
              <a:gd name="connsiteX8" fmla="*/ 1758791 w 1857375"/>
              <a:gd name="connsiteY8" fmla="*/ 577691 h 1857375"/>
              <a:gd name="connsiteX9" fmla="*/ 1288256 w 1857375"/>
              <a:gd name="connsiteY9" fmla="*/ 107156 h 1857375"/>
              <a:gd name="connsiteX10" fmla="*/ 1012031 w 1857375"/>
              <a:gd name="connsiteY10" fmla="*/ 383381 h 1857375"/>
              <a:gd name="connsiteX11" fmla="*/ 107156 w 1857375"/>
              <a:gd name="connsiteY11" fmla="*/ 1757839 h 1857375"/>
              <a:gd name="connsiteX12" fmla="*/ 679609 w 1857375"/>
              <a:gd name="connsiteY12" fmla="*/ 1185386 h 1857375"/>
              <a:gd name="connsiteX13" fmla="*/ 150971 w 1857375"/>
              <a:gd name="connsiteY13" fmla="*/ 572929 h 1857375"/>
              <a:gd name="connsiteX14" fmla="*/ 671036 w 1857375"/>
              <a:gd name="connsiteY14" fmla="*/ 572929 h 1857375"/>
              <a:gd name="connsiteX15" fmla="*/ 411004 w 1857375"/>
              <a:gd name="connsiteY15" fmla="*/ 832961 h 1857375"/>
              <a:gd name="connsiteX16" fmla="*/ 411004 w 1857375"/>
              <a:gd name="connsiteY16" fmla="*/ 312896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57375" h="1857375">
                <a:moveTo>
                  <a:pt x="880586" y="431959"/>
                </a:moveTo>
                <a:lnTo>
                  <a:pt x="1012031" y="382429"/>
                </a:lnTo>
                <a:moveTo>
                  <a:pt x="238601" y="1033939"/>
                </a:moveTo>
                <a:lnTo>
                  <a:pt x="107156" y="1757839"/>
                </a:lnTo>
                <a:lnTo>
                  <a:pt x="1218724" y="1556861"/>
                </a:lnTo>
                <a:lnTo>
                  <a:pt x="1482566" y="852964"/>
                </a:lnTo>
                <a:moveTo>
                  <a:pt x="1012031" y="383381"/>
                </a:moveTo>
                <a:lnTo>
                  <a:pt x="1482566" y="853916"/>
                </a:lnTo>
                <a:lnTo>
                  <a:pt x="1758791" y="577691"/>
                </a:lnTo>
                <a:lnTo>
                  <a:pt x="1288256" y="107156"/>
                </a:lnTo>
                <a:lnTo>
                  <a:pt x="1012031" y="383381"/>
                </a:lnTo>
                <a:close/>
                <a:moveTo>
                  <a:pt x="107156" y="1757839"/>
                </a:moveTo>
                <a:lnTo>
                  <a:pt x="679609" y="1185386"/>
                </a:lnTo>
                <a:moveTo>
                  <a:pt x="150971" y="572929"/>
                </a:moveTo>
                <a:lnTo>
                  <a:pt x="671036" y="572929"/>
                </a:lnTo>
                <a:moveTo>
                  <a:pt x="411004" y="832961"/>
                </a:moveTo>
                <a:lnTo>
                  <a:pt x="411004" y="312896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 171">
            <a:extLst>
              <a:ext uri="{FF2B5EF4-FFF2-40B4-BE49-F238E27FC236}">
                <a16:creationId xmlns:a16="http://schemas.microsoft.com/office/drawing/2014/main" id="{72F88326-7415-3989-D39D-2AFD903220A7}"/>
              </a:ext>
            </a:extLst>
          </p:cNvPr>
          <p:cNvSpPr>
            <a:spLocks noEditPoints="1"/>
          </p:cNvSpPr>
          <p:nvPr/>
        </p:nvSpPr>
        <p:spPr bwMode="auto">
          <a:xfrm>
            <a:off x="12793377" y="8576862"/>
            <a:ext cx="718346" cy="760034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 175">
            <a:extLst>
              <a:ext uri="{FF2B5EF4-FFF2-40B4-BE49-F238E27FC236}">
                <a16:creationId xmlns:a16="http://schemas.microsoft.com/office/drawing/2014/main" id="{77256D69-6E44-A715-7D61-65C8F4B40692}"/>
              </a:ext>
            </a:extLst>
          </p:cNvPr>
          <p:cNvSpPr>
            <a:spLocks noEditPoints="1"/>
          </p:cNvSpPr>
          <p:nvPr/>
        </p:nvSpPr>
        <p:spPr bwMode="auto">
          <a:xfrm>
            <a:off x="12904211" y="6671151"/>
            <a:ext cx="629050" cy="85344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4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5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7" grpId="0" animBg="1"/>
          <p:bldP spid="8" grpId="0" animBg="1"/>
          <p:bldP spid="25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55" grpId="0"/>
          <p:bldP spid="56" grpId="0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7" grpId="0" animBg="1"/>
          <p:bldP spid="8" grpId="0" animBg="1"/>
          <p:bldP spid="25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55" grpId="0"/>
          <p:bldP spid="56" grpId="0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13265</TotalTime>
  <Words>970</Words>
  <Application>Microsoft Office PowerPoint</Application>
  <PresentationFormat>Custom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130 - A.D.E.R Framework</dc:title>
  <dc:creator>Slide Ocean</dc:creator>
  <cp:lastModifiedBy>SO</cp:lastModifiedBy>
  <cp:revision>3143</cp:revision>
  <dcterms:created xsi:type="dcterms:W3CDTF">2024-04-24T08:43:56Z</dcterms:created>
  <dcterms:modified xsi:type="dcterms:W3CDTF">2025-12-06T01:40:21Z</dcterms:modified>
</cp:coreProperties>
</file>