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8" r:id="rId22"/>
    <p:sldId id="2147378227" r:id="rId23"/>
    <p:sldId id="2147378183" r:id="rId24"/>
    <p:sldId id="2147378229" r:id="rId25"/>
    <p:sldId id="2147378237" r:id="rId26"/>
    <p:sldId id="2147378225" r:id="rId27"/>
    <p:sldId id="2147378224" r:id="rId28"/>
    <p:sldId id="2147378236" r:id="rId29"/>
    <p:sldId id="2147378235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9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>
            <a:extLst>
              <a:ext uri="{FF2B5EF4-FFF2-40B4-BE49-F238E27FC236}">
                <a16:creationId xmlns:a16="http://schemas.microsoft.com/office/drawing/2014/main" id="{13AE6A14-F8CB-092F-01E9-CA6DA1440876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38C8E45-DF6E-BCB5-EC7B-824EF39E9280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89FFD1D-DCE4-E0CD-4715-F87F67B8434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bg1">
              <a:lumMod val="95000"/>
            </a:schemeClr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8CB7FFC-0B8C-9DFE-53B8-5DC435C0CD96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762CA66-BADC-79DA-435D-B79BFCD27C13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!!MainTitle1">
            <a:extLst>
              <a:ext uri="{FF2B5EF4-FFF2-40B4-BE49-F238E27FC236}">
                <a16:creationId xmlns:a16="http://schemas.microsoft.com/office/drawing/2014/main" id="{FBA0FA63-D5C1-737A-EA61-E12E4D9C9AAE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2" name="!!SubTitle">
            <a:extLst>
              <a:ext uri="{FF2B5EF4-FFF2-40B4-BE49-F238E27FC236}">
                <a16:creationId xmlns:a16="http://schemas.microsoft.com/office/drawing/2014/main" id="{1A66987E-BB24-939A-B334-13356838D03E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7DE823-C181-1394-2D92-3BA906FC1EC7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244DF6E-A30F-21FE-8C46-6C867884D0BC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C856D3E-3E1C-4E54-643A-0D9BEE89DE31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E21AACE-DCF9-D9B1-C80B-1C5BAC87FAD4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425546E-FE43-CAEC-1577-46F421A5DAF2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53EFEE-CEAF-3772-F7D3-D108E6FBA056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EC4A37-8562-9A78-3A9D-C6202EB09A86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E2D8F6-60B7-8957-A6B3-57E79C9E1C40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D260613-1EEF-0EBB-EC02-FBB64E625073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43298F9-7646-7084-3A30-701C0DC72A3E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D858474-AA47-281E-A49D-C4D1A8961126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00E6AA3-D65A-58F1-C8E7-A7CF5A45E25E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371AAC-17E2-BE78-B315-3E4226A84836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FA58FB2-C577-A9A7-F8AC-7EDC2385F0AE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A3302E1-8E28-6860-208E-D558B858DF82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FAA693C-7A68-44DE-557B-131DB2C37B90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D8611D9-1830-23AA-A270-202A3E8AC7F9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D20129-C4D9-C2B6-4BE0-3B9958DB5C60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D148541-64EE-60B0-C065-BB74A8E8B1CE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2485C6-682C-C3F2-3E7A-0332A4A39983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12F5EE8-7D8F-AAC0-CA4C-0C95E6F22895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26D131B-BAD9-6345-F4E6-B03042EDA096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33F7E6E-B154-939B-4D3E-668C76DDE153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5F6386-87FC-DE16-0A23-535664F5CA07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57" name="Freeform 16">
            <a:extLst>
              <a:ext uri="{FF2B5EF4-FFF2-40B4-BE49-F238E27FC236}">
                <a16:creationId xmlns:a16="http://schemas.microsoft.com/office/drawing/2014/main" id="{7883F18F-E1E6-3751-DE0B-3EA0ACEB7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8" name="Freeform 1">
            <a:extLst>
              <a:ext uri="{FF2B5EF4-FFF2-40B4-BE49-F238E27FC236}">
                <a16:creationId xmlns:a16="http://schemas.microsoft.com/office/drawing/2014/main" id="{0F3BF9B6-8E39-0F91-CA76-4AB959791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9" name="Freeform 28">
            <a:extLst>
              <a:ext uri="{FF2B5EF4-FFF2-40B4-BE49-F238E27FC236}">
                <a16:creationId xmlns:a16="http://schemas.microsoft.com/office/drawing/2014/main" id="{983BACC1-07AD-E387-0E81-BB984B264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38">
            <a:extLst>
              <a:ext uri="{FF2B5EF4-FFF2-40B4-BE49-F238E27FC236}">
                <a16:creationId xmlns:a16="http://schemas.microsoft.com/office/drawing/2014/main" id="{283EBC9D-2B13-1FE1-F615-EB46902BA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"/>
    </mc:Choice>
    <mc:Fallback>
      <p:transition spd="slow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" grpId="0" animBg="1"/>
          <p:bldP spid="7" grpId="0"/>
          <p:bldP spid="232" grpId="0"/>
          <p:bldP spid="16" grpId="0"/>
          <p:bldP spid="17" grpId="0"/>
          <p:bldP spid="30" grpId="0"/>
          <p:bldP spid="31" grpId="0"/>
          <p:bldP spid="38" grpId="0"/>
          <p:bldP spid="39" grpId="0"/>
          <p:bldP spid="46" grpId="0"/>
          <p:bldP spid="47" grpId="0"/>
          <p:bldP spid="57" grpId="0" animBg="1"/>
          <p:bldP spid="58" grpId="0" animBg="1"/>
          <p:bldP spid="59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" grpId="0" animBg="1"/>
          <p:bldP spid="7" grpId="0"/>
          <p:bldP spid="232" grpId="0"/>
          <p:bldP spid="16" grpId="0"/>
          <p:bldP spid="17" grpId="0"/>
          <p:bldP spid="30" grpId="0"/>
          <p:bldP spid="31" grpId="0"/>
          <p:bldP spid="38" grpId="0"/>
          <p:bldP spid="39" grpId="0"/>
          <p:bldP spid="46" grpId="0"/>
          <p:bldP spid="47" grpId="0"/>
          <p:bldP spid="57" grpId="0" animBg="1"/>
          <p:bldP spid="58" grpId="0" animBg="1"/>
          <p:bldP spid="59" grpId="0" animBg="1"/>
          <p:bldP spid="61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89185FE-9D50-FEEE-C7BF-6E6188F884AA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14ED15A-C54F-2E8C-31A2-1E8265C88C72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C2C4BA-4560-1AC8-880C-82E66D327E15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8D06D26-679D-92C8-7105-4D317CEEF0A2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B4D4DEE-AA9D-D7AA-88BA-5B6356135A14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!!MainTitle1">
            <a:extLst>
              <a:ext uri="{FF2B5EF4-FFF2-40B4-BE49-F238E27FC236}">
                <a16:creationId xmlns:a16="http://schemas.microsoft.com/office/drawing/2014/main" id="{D9112228-0AB6-51F3-1AAB-7D1A6D83CF04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!!SubTitle">
            <a:extLst>
              <a:ext uri="{FF2B5EF4-FFF2-40B4-BE49-F238E27FC236}">
                <a16:creationId xmlns:a16="http://schemas.microsoft.com/office/drawing/2014/main" id="{535BACEB-4103-E501-A2C3-C358C0D44B24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EC73E5B-275E-C4A3-CB85-1E281EDD8906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B8C8D8-2B04-67BC-100E-79135A33B21D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1AAC29B-18A3-FA1F-2CB3-8F4F456E8B94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92CFA59-2F5E-C79E-F026-19497D2C6732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E69766F-F899-78CC-1D72-B2D301597CFF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1742BB-1845-F457-9143-D93888CEE824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1BCA7D-DF9E-15F1-5DEB-442084363619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9136E3-5CEC-4D18-6A3A-44C319E43465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699C8B-8BAE-4FC6-FADD-A9823B36F1CD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62887C-E62F-FAE5-C65C-981B62E0D7DC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F8A6B1-C0F6-547F-DB96-D9BC168B5677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3DAC828-129A-476B-D401-7B4F5826E9D7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93D879-4AF6-BC4C-F403-FFF801B5807D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E1B09D5-F7EE-55BC-9DCA-DBFD0AF3C5A1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319C0A-C417-AFDC-63CA-D22DA705B65C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33C773-CBAE-797D-3E3B-503C7DF6D932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DB43439-8872-AB95-7F3C-2692BEB85C69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3E9B17-BF05-BFDA-AC8B-6EBDF4BFC57B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A72BE6-5148-5CA5-2E12-C0686E237A68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88F76E-5F50-EB47-81DF-A25145CBD36B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4666EBF-C61D-266B-7CB0-55D6F58512C1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EA9FA9B-277D-A5D8-F54F-D18CD0A0EFAD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039422-780B-0F7A-2CF1-64A0CD9E2749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4F98FBA-5CD4-62BC-6ED7-EEE41FC1FCC1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33" name="Freeform 16">
            <a:extLst>
              <a:ext uri="{FF2B5EF4-FFF2-40B4-BE49-F238E27FC236}">
                <a16:creationId xmlns:a16="http://schemas.microsoft.com/office/drawing/2014/main" id="{F1126DC7-A919-421B-C311-8090DE213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" name="Freeform 1">
            <a:extLst>
              <a:ext uri="{FF2B5EF4-FFF2-40B4-BE49-F238E27FC236}">
                <a16:creationId xmlns:a16="http://schemas.microsoft.com/office/drawing/2014/main" id="{A47B57CC-DE03-E057-DF1D-2DA2DBFAE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" name="Freeform 28">
            <a:extLst>
              <a:ext uri="{FF2B5EF4-FFF2-40B4-BE49-F238E27FC236}">
                <a16:creationId xmlns:a16="http://schemas.microsoft.com/office/drawing/2014/main" id="{B839FC2E-B79A-C060-87D1-F0685DC57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6" name="Freeform 38">
            <a:extLst>
              <a:ext uri="{FF2B5EF4-FFF2-40B4-BE49-F238E27FC236}">
                <a16:creationId xmlns:a16="http://schemas.microsoft.com/office/drawing/2014/main" id="{58C5A4E2-038B-4FAA-93F7-329ED726C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13" grpId="0"/>
          <p:bldP spid="14" grpId="0"/>
          <p:bldP spid="15" grpId="0"/>
          <p:bldP spid="16" grpId="0"/>
          <p:bldP spid="25" grpId="0"/>
          <p:bldP spid="26" grpId="0"/>
          <p:bldP spid="27" grpId="0"/>
          <p:bldP spid="28" grpId="0"/>
          <p:bldP spid="33" grpId="0" animBg="1"/>
          <p:bldP spid="34" grpId="0" animBg="1"/>
          <p:bldP spid="35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13" grpId="0"/>
          <p:bldP spid="14" grpId="0"/>
          <p:bldP spid="15" grpId="0"/>
          <p:bldP spid="16" grpId="0"/>
          <p:bldP spid="25" grpId="0"/>
          <p:bldP spid="26" grpId="0"/>
          <p:bldP spid="27" grpId="0"/>
          <p:bldP spid="28" grpId="0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BC88EB63-102A-4F1D-E0D8-73631D59A823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0BB29FAE-D44B-DB8D-1B4B-AEFC3C7AA78D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BF8450E-8AE3-05D7-639C-0FD85190B4D6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F6B5EB7-977E-8270-2582-5687302369C4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4158D0A-9426-710C-ACE7-3F58160A41A5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tx2">
              <a:lumMod val="75000"/>
            </a:schemeClr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23B03C9-5363-5981-C84A-CD66C3C5FC34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2A30801-E8B4-5FC5-E07D-0117DB39578D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A3D6F70-9988-DF86-023D-9340DFB0E27A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F8A84A5-0957-367A-4C37-10F10FF46225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13E0467-9840-40B7-A2B0-74BC3686803E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3298ED2-DEE5-077D-D3AC-0DBD55C4C61A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42575F4-9BAF-1D48-D641-CDA8A87B63A1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66441D-F8DD-3E48-2FE1-F5464730C928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BC8F17-5029-0A97-6BF1-F1497F35A968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D24074-30E9-4DE3-7BDC-6DBD26C81DA0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CFF51E1-310D-E957-A281-F272DBFD1FEA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4A05BFE-9A3D-DDD5-A82F-7AE1E7139FA9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0C470E7-A1B4-D5D4-59D9-080A2D3761EA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231F81C-FB4C-A581-BECC-D8E9FB6E5A7E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7601D7-0B3D-854F-1D0E-34829785637F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6588F7F-C0DD-E73D-1F8C-7BB261E27C49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C3D2627-01D3-8359-5997-6B8E6021DB66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C960D91-FD99-806C-A994-650195711101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EDF845E-AA20-D834-E90C-AEC6BD94D543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5298F4-970F-86E9-80A9-7296F2A765E5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4F443D-B7C8-AC81-BE81-3DEA3949B1B3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A210FB-B09C-4A82-CC0D-602762A82CC7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B8195AD-18D4-831F-900C-2BB304B0885F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0B8D30C-D95F-8FDC-76BF-8D21ABB7897A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FAC8C7-AA17-F19A-4B74-618E9BB77CBF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6F658E0-29AE-D0D6-0C36-AA1D338A0AEF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33" name="Freeform 16">
            <a:extLst>
              <a:ext uri="{FF2B5EF4-FFF2-40B4-BE49-F238E27FC236}">
                <a16:creationId xmlns:a16="http://schemas.microsoft.com/office/drawing/2014/main" id="{35D0ECBC-CBF5-F0AB-E5B1-C80412502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" name="Freeform 1">
            <a:extLst>
              <a:ext uri="{FF2B5EF4-FFF2-40B4-BE49-F238E27FC236}">
                <a16:creationId xmlns:a16="http://schemas.microsoft.com/office/drawing/2014/main" id="{08E1D8C5-B8F1-12C4-4AF9-E8FD3CEC4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" name="Freeform 28">
            <a:extLst>
              <a:ext uri="{FF2B5EF4-FFF2-40B4-BE49-F238E27FC236}">
                <a16:creationId xmlns:a16="http://schemas.microsoft.com/office/drawing/2014/main" id="{0EF4E4CC-B0E4-F1DC-2837-136A7F464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6" name="Freeform 38">
            <a:extLst>
              <a:ext uri="{FF2B5EF4-FFF2-40B4-BE49-F238E27FC236}">
                <a16:creationId xmlns:a16="http://schemas.microsoft.com/office/drawing/2014/main" id="{D1DBFCDA-A480-0639-3629-A3AC98320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13" grpId="0"/>
          <p:bldP spid="14" grpId="0"/>
          <p:bldP spid="15" grpId="0"/>
          <p:bldP spid="16" grpId="0"/>
          <p:bldP spid="25" grpId="0"/>
          <p:bldP spid="26" grpId="0"/>
          <p:bldP spid="27" grpId="0"/>
          <p:bldP spid="28" grpId="0"/>
          <p:bldP spid="33" grpId="0" animBg="1"/>
          <p:bldP spid="34" grpId="0" animBg="1"/>
          <p:bldP spid="35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13" grpId="0"/>
          <p:bldP spid="14" grpId="0"/>
          <p:bldP spid="15" grpId="0"/>
          <p:bldP spid="16" grpId="0"/>
          <p:bldP spid="25" grpId="0"/>
          <p:bldP spid="26" grpId="0"/>
          <p:bldP spid="27" grpId="0"/>
          <p:bldP spid="28" grpId="0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D6784BB-5BD6-0F09-B145-95D6975D6AB3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C057EDE-ABFF-8ECA-DB16-F2D63AAFD176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FB94F42-BFD6-F751-1413-C75298390A38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bg2">
              <a:lumMod val="9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5C1C2BC-5C17-E403-E4E8-85FB5D5F9099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05D01E-0A7F-4FCC-7D83-F17D23B19F39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!!MainTitle1">
            <a:extLst>
              <a:ext uri="{FF2B5EF4-FFF2-40B4-BE49-F238E27FC236}">
                <a16:creationId xmlns:a16="http://schemas.microsoft.com/office/drawing/2014/main" id="{0B56C42E-FFD5-7117-CA82-80FE7FCD8EE3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!!SubTitle">
            <a:extLst>
              <a:ext uri="{FF2B5EF4-FFF2-40B4-BE49-F238E27FC236}">
                <a16:creationId xmlns:a16="http://schemas.microsoft.com/office/drawing/2014/main" id="{5BF8A3C8-1BD3-C849-6904-C216ED689ED9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DE3030-23E7-CD67-75CE-80FA61B10FC1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A636BD-6B25-D62B-9A5B-9F3AC194AD9D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C14C5F9-6624-41A7-3BEC-EDA18A20462E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927907F-C30F-FFEF-E0BB-2DDAF0834454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DB843BA-A7DD-1F35-26B9-8665E1C2FBE5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/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/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/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/>
              <a:t>Dễ tiếp cận vốn hơn nhờ hồ sơ thuế rõ ràng, đầy đủ.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0567FD-1605-1BCE-6653-690D8A581AFE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BD2D55-624D-F49E-B805-52FF6BA52528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00F0D5-FD2D-7D84-129C-7314FA779E6E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F46509E-401E-E486-2BCF-70ED253156FA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48018C9-F8D6-8B2E-75D2-D106DABE8DDF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4AC6C14-EEDF-6705-FC04-D19C618E5069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D1839C5-D0E8-11FF-57A9-C989136DD1BA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4C226EA-270D-0EE2-A231-B6AF9A585B98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54B384A-5762-6782-0591-BDC6A58CAA8E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955CF91-43DA-A8C8-A329-D5AEC7181111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FB0478D-1F18-7A91-3E44-B8E602A85479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A743E4C-04C9-C0DB-4096-BEB511393788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/>
              <a:t>Áp</a:t>
            </a:r>
            <a:r>
              <a:rPr lang="en-US" altLang="en-US" dirty="0"/>
              <a:t> </a:t>
            </a:r>
            <a:r>
              <a:rPr lang="en-US" altLang="en-US" dirty="0" err="1"/>
              <a:t>lực</a:t>
            </a:r>
            <a:r>
              <a:rPr lang="en-US" altLang="en-US" dirty="0"/>
              <a:t> chi </a:t>
            </a:r>
            <a:r>
              <a:rPr lang="en-US" altLang="en-US" dirty="0" err="1"/>
              <a:t>phí</a:t>
            </a:r>
            <a:r>
              <a:rPr lang="en-US" altLang="en-US" dirty="0"/>
              <a:t> </a:t>
            </a:r>
            <a:r>
              <a:rPr lang="en-US" altLang="en-US" dirty="0" err="1"/>
              <a:t>thuế</a:t>
            </a:r>
            <a:r>
              <a:rPr lang="en-US" altLang="en-US" dirty="0"/>
              <a:t> </a:t>
            </a:r>
            <a:r>
              <a:rPr lang="en-US" altLang="en-US" dirty="0" err="1"/>
              <a:t>tăng</a:t>
            </a:r>
            <a:r>
              <a:rPr lang="en-US" altLang="en-US" dirty="0"/>
              <a:t> </a:t>
            </a:r>
            <a:r>
              <a:rPr lang="en-US" altLang="en-US" dirty="0" err="1"/>
              <a:t>với</a:t>
            </a:r>
            <a:r>
              <a:rPr lang="en-US" altLang="en-US" dirty="0"/>
              <a:t> </a:t>
            </a:r>
            <a:r>
              <a:rPr lang="en-US" altLang="en-US" dirty="0" err="1"/>
              <a:t>mô</a:t>
            </a:r>
            <a:r>
              <a:rPr lang="en-US" altLang="en-US" dirty="0"/>
              <a:t> </a:t>
            </a:r>
            <a:r>
              <a:rPr lang="en-US" altLang="en-US" dirty="0" err="1"/>
              <a:t>hình</a:t>
            </a:r>
            <a:r>
              <a:rPr lang="en-US" altLang="en-US" dirty="0"/>
              <a:t> </a:t>
            </a:r>
            <a:r>
              <a:rPr lang="en-US" altLang="en-US" dirty="0" err="1"/>
              <a:t>doanh</a:t>
            </a:r>
            <a:r>
              <a:rPr lang="en-US" altLang="en-US" dirty="0"/>
              <a:t> </a:t>
            </a:r>
            <a:r>
              <a:rPr lang="en-US" altLang="en-US" dirty="0" err="1"/>
              <a:t>thu</a:t>
            </a:r>
            <a:r>
              <a:rPr lang="en-US" altLang="en-US" dirty="0"/>
              <a:t> </a:t>
            </a:r>
            <a:r>
              <a:rPr lang="en-US" altLang="en-US" dirty="0" err="1"/>
              <a:t>thấp</a:t>
            </a:r>
            <a:r>
              <a:rPr lang="en-US" altLang="en-US" dirty="0"/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/>
              <a:t>Yêu</a:t>
            </a:r>
            <a:r>
              <a:rPr lang="en-US" altLang="en-US" dirty="0"/>
              <a:t> </a:t>
            </a:r>
            <a:r>
              <a:rPr lang="en-US" altLang="en-US" dirty="0" err="1"/>
              <a:t>cầu</a:t>
            </a:r>
            <a:r>
              <a:rPr lang="en-US" altLang="en-US" dirty="0"/>
              <a:t> </a:t>
            </a:r>
            <a:r>
              <a:rPr lang="en-US" altLang="en-US" dirty="0" err="1"/>
              <a:t>chứng</a:t>
            </a:r>
            <a:r>
              <a:rPr lang="en-US" altLang="en-US" dirty="0"/>
              <a:t> </a:t>
            </a:r>
            <a:r>
              <a:rPr lang="en-US" altLang="en-US" dirty="0" err="1"/>
              <a:t>minh</a:t>
            </a:r>
            <a:r>
              <a:rPr lang="en-US" altLang="en-US" dirty="0"/>
              <a:t> </a:t>
            </a:r>
            <a:r>
              <a:rPr lang="en-US" altLang="en-US" dirty="0" err="1"/>
              <a:t>doanh</a:t>
            </a:r>
            <a:r>
              <a:rPr lang="en-US" altLang="en-US" dirty="0"/>
              <a:t> </a:t>
            </a:r>
            <a:r>
              <a:rPr lang="en-US" altLang="en-US" dirty="0" err="1"/>
              <a:t>thu</a:t>
            </a:r>
            <a:r>
              <a:rPr lang="en-US" altLang="en-US" dirty="0"/>
              <a:t> – </a:t>
            </a:r>
            <a:r>
              <a:rPr lang="en-US" altLang="en-US" dirty="0" err="1"/>
              <a:t>hóa</a:t>
            </a:r>
            <a:r>
              <a:rPr lang="en-US" altLang="en-US" dirty="0"/>
              <a:t> </a:t>
            </a:r>
            <a:r>
              <a:rPr lang="en-US" altLang="en-US" dirty="0" err="1"/>
              <a:t>đơn</a:t>
            </a:r>
            <a:r>
              <a:rPr lang="en-US" altLang="en-US" dirty="0"/>
              <a:t> </a:t>
            </a:r>
            <a:r>
              <a:rPr lang="en-US" altLang="en-US" dirty="0" err="1"/>
              <a:t>phức</a:t>
            </a:r>
            <a:r>
              <a:rPr lang="en-US" altLang="en-US" dirty="0"/>
              <a:t> </a:t>
            </a:r>
            <a:r>
              <a:rPr lang="en-US" altLang="en-US" dirty="0" err="1"/>
              <a:t>tạp</a:t>
            </a:r>
            <a:r>
              <a:rPr lang="en-US" altLang="en-US" dirty="0"/>
              <a:t> </a:t>
            </a:r>
            <a:r>
              <a:rPr lang="en-US" altLang="en-US" dirty="0" err="1"/>
              <a:t>hơn</a:t>
            </a:r>
            <a:r>
              <a:rPr lang="en-US" altLang="en-US" dirty="0"/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/>
              <a:t>Ảnh</a:t>
            </a:r>
            <a:r>
              <a:rPr lang="en-US" altLang="en-US" dirty="0"/>
              <a:t> </a:t>
            </a:r>
            <a:r>
              <a:rPr lang="en-US" altLang="en-US" dirty="0" err="1"/>
              <a:t>hưởng</a:t>
            </a:r>
            <a:r>
              <a:rPr lang="en-US" altLang="en-US" dirty="0"/>
              <a:t> </a:t>
            </a:r>
            <a:r>
              <a:rPr lang="en-US" altLang="en-US" dirty="0" err="1"/>
              <a:t>dòng</a:t>
            </a:r>
            <a:r>
              <a:rPr lang="en-US" altLang="en-US" dirty="0"/>
              <a:t> </a:t>
            </a:r>
            <a:r>
              <a:rPr lang="en-US" altLang="en-US" dirty="0" err="1"/>
              <a:t>tiền</a:t>
            </a:r>
            <a:r>
              <a:rPr lang="en-US" altLang="en-US" dirty="0"/>
              <a:t> do </a:t>
            </a:r>
            <a:r>
              <a:rPr lang="en-US" altLang="en-US" dirty="0" err="1"/>
              <a:t>nghĩa</a:t>
            </a:r>
            <a:r>
              <a:rPr lang="en-US" altLang="en-US" dirty="0"/>
              <a:t> </a:t>
            </a:r>
            <a:r>
              <a:rPr lang="en-US" altLang="en-US" dirty="0" err="1"/>
              <a:t>vụ</a:t>
            </a:r>
            <a:r>
              <a:rPr lang="en-US" altLang="en-US" dirty="0"/>
              <a:t> </a:t>
            </a:r>
            <a:r>
              <a:rPr lang="en-US" altLang="en-US" dirty="0" err="1"/>
              <a:t>nộp</a:t>
            </a:r>
            <a:r>
              <a:rPr lang="en-US" altLang="en-US" dirty="0"/>
              <a:t> </a:t>
            </a:r>
            <a:r>
              <a:rPr lang="en-US" altLang="en-US" dirty="0" err="1"/>
              <a:t>thuế</a:t>
            </a:r>
            <a:r>
              <a:rPr lang="en-US" altLang="en-US" dirty="0"/>
              <a:t> </a:t>
            </a:r>
            <a:r>
              <a:rPr lang="en-US" altLang="en-US" dirty="0" err="1"/>
              <a:t>định</a:t>
            </a:r>
            <a:r>
              <a:rPr lang="en-US" altLang="en-US" dirty="0"/>
              <a:t> </a:t>
            </a:r>
            <a:r>
              <a:rPr lang="en-US" altLang="en-US" dirty="0" err="1"/>
              <a:t>kỳ</a:t>
            </a:r>
            <a:r>
              <a:rPr lang="en-US" altLang="en-US" dirty="0"/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/>
              <a:t>Mô</a:t>
            </a:r>
            <a:r>
              <a:rPr lang="en-US" altLang="en-US" dirty="0"/>
              <a:t> </a:t>
            </a:r>
            <a:r>
              <a:rPr lang="en-US" altLang="en-US" dirty="0" err="1"/>
              <a:t>hình</a:t>
            </a:r>
            <a:r>
              <a:rPr lang="en-US" altLang="en-US" dirty="0"/>
              <a:t> </a:t>
            </a:r>
            <a:r>
              <a:rPr lang="en-US" altLang="en-US" dirty="0" err="1"/>
              <a:t>nhỏ</a:t>
            </a:r>
            <a:r>
              <a:rPr lang="en-US" altLang="en-US" dirty="0"/>
              <a:t> </a:t>
            </a:r>
            <a:r>
              <a:rPr lang="en-US" altLang="en-US" dirty="0" err="1"/>
              <a:t>lẻ</a:t>
            </a:r>
            <a:r>
              <a:rPr lang="en-US" altLang="en-US" dirty="0"/>
              <a:t> </a:t>
            </a:r>
            <a:r>
              <a:rPr lang="en-US" altLang="en-US" dirty="0" err="1"/>
              <a:t>dễ</a:t>
            </a:r>
            <a:r>
              <a:rPr lang="en-US" altLang="en-US" dirty="0"/>
              <a:t> </a:t>
            </a:r>
            <a:r>
              <a:rPr lang="en-US" altLang="en-US" dirty="0" err="1"/>
              <a:t>gặp</a:t>
            </a:r>
            <a:r>
              <a:rPr lang="en-US" altLang="en-US" dirty="0"/>
              <a:t> </a:t>
            </a:r>
            <a:r>
              <a:rPr lang="en-US" altLang="en-US" dirty="0" err="1"/>
              <a:t>khó</a:t>
            </a:r>
            <a:r>
              <a:rPr lang="en-US" altLang="en-US" dirty="0"/>
              <a:t> </a:t>
            </a:r>
            <a:r>
              <a:rPr lang="en-US" altLang="en-US" dirty="0" err="1"/>
              <a:t>khi</a:t>
            </a:r>
            <a:r>
              <a:rPr lang="en-US" altLang="en-US" dirty="0"/>
              <a:t> </a:t>
            </a:r>
            <a:r>
              <a:rPr lang="en-US" altLang="en-US" dirty="0" err="1"/>
              <a:t>bị</a:t>
            </a:r>
            <a:r>
              <a:rPr lang="en-US" altLang="en-US" dirty="0"/>
              <a:t> </a:t>
            </a:r>
            <a:r>
              <a:rPr lang="en-US" altLang="en-US" dirty="0" err="1"/>
              <a:t>đối</a:t>
            </a:r>
            <a:r>
              <a:rPr lang="en-US" altLang="en-US" dirty="0"/>
              <a:t> </a:t>
            </a:r>
            <a:r>
              <a:rPr lang="en-US" altLang="en-US" dirty="0" err="1"/>
              <a:t>soát</a:t>
            </a:r>
            <a:r>
              <a:rPr lang="en-US" altLang="en-US" dirty="0"/>
              <a:t> </a:t>
            </a:r>
            <a:r>
              <a:rPr lang="en-US" altLang="en-US" dirty="0" err="1"/>
              <a:t>doanh</a:t>
            </a:r>
            <a:r>
              <a:rPr lang="en-US" altLang="en-US" dirty="0"/>
              <a:t> </a:t>
            </a:r>
            <a:r>
              <a:rPr lang="en-US" altLang="en-US" dirty="0" err="1"/>
              <a:t>thu</a:t>
            </a:r>
            <a:r>
              <a:rPr lang="en-US" altLang="en-US" dirty="0"/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3304D2-BC5E-8331-44F6-2781CC715B10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804504-21B7-F389-18CC-4E67FFF7B4A8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ysClr val="windowText" lastClr="000000"/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D16FF35-D843-453F-261D-C053517E437D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ysClr val="windowText" lastClr="000000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F12A5E-F0A2-3E51-6610-3828CC64260F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2BD9E52-5285-39CD-1F34-25221D12B3E2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C2F0E35-4EA9-591C-1E11-D679B117A640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C007551-9F3C-AB1E-FDF4-7E556E7F07DF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56" name="Freeform 16">
            <a:extLst>
              <a:ext uri="{FF2B5EF4-FFF2-40B4-BE49-F238E27FC236}">
                <a16:creationId xmlns:a16="http://schemas.microsoft.com/office/drawing/2014/main" id="{67B22B4D-0985-3BFD-0415-D53F0CB7D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7" name="Freeform 1">
            <a:extLst>
              <a:ext uri="{FF2B5EF4-FFF2-40B4-BE49-F238E27FC236}">
                <a16:creationId xmlns:a16="http://schemas.microsoft.com/office/drawing/2014/main" id="{4398389E-7003-AD4B-F008-6E8F06C63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8" name="Freeform 28">
            <a:extLst>
              <a:ext uri="{FF2B5EF4-FFF2-40B4-BE49-F238E27FC236}">
                <a16:creationId xmlns:a16="http://schemas.microsoft.com/office/drawing/2014/main" id="{0E71827A-030F-45CF-6BB1-EB23D26FA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32F0AF0A-C701-FDEB-EB51-1AF93C7D2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500"/>
    </mc:Choice>
    <mc:Fallback>
      <p:transition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22" grpId="0"/>
          <p:bldP spid="23" grpId="0"/>
          <p:bldP spid="28" grpId="0"/>
          <p:bldP spid="29" grpId="0"/>
          <p:bldP spid="30" grpId="0"/>
          <p:bldP spid="31" grpId="0"/>
          <p:bldP spid="48" grpId="0"/>
          <p:bldP spid="49" grpId="0"/>
          <p:bldP spid="50" grpId="0"/>
          <p:bldP spid="51" grpId="0"/>
          <p:bldP spid="56" grpId="0" animBg="1"/>
          <p:bldP spid="57" grpId="0" animBg="1"/>
          <p:bldP spid="58" grpId="0" animBg="1"/>
          <p:bldP spid="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22" grpId="0"/>
          <p:bldP spid="23" grpId="0"/>
          <p:bldP spid="28" grpId="0"/>
          <p:bldP spid="29" grpId="0"/>
          <p:bldP spid="30" grpId="0"/>
          <p:bldP spid="31" grpId="0"/>
          <p:bldP spid="48" grpId="0"/>
          <p:bldP spid="49" grpId="0"/>
          <p:bldP spid="50" grpId="0"/>
          <p:bldP spid="51" grpId="0"/>
          <p:bldP spid="56" grpId="0" animBg="1"/>
          <p:bldP spid="57" grpId="0" animBg="1"/>
          <p:bldP spid="58" grpId="0" animBg="1"/>
          <p:bldP spid="5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2D469DA6-E85D-A542-1655-834F0D37F09A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E3E85FE-BD9C-2EA6-605C-04353A86C044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28D2580-CB77-73B3-BB56-1E17AAD0CD7F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4DC613F-E828-877B-01EA-6607B6DFA460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CAB8A46-B0D1-6DFF-8273-46DEFEA3765E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!!MainTitle1">
            <a:extLst>
              <a:ext uri="{FF2B5EF4-FFF2-40B4-BE49-F238E27FC236}">
                <a16:creationId xmlns:a16="http://schemas.microsoft.com/office/drawing/2014/main" id="{68DD32D5-9990-A7BF-6209-87FFED8AC5E9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!!SubTitle">
            <a:extLst>
              <a:ext uri="{FF2B5EF4-FFF2-40B4-BE49-F238E27FC236}">
                <a16:creationId xmlns:a16="http://schemas.microsoft.com/office/drawing/2014/main" id="{D4C9EAFC-5530-7868-FA5E-286D9639E53E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E270E0C-2CDA-D89A-B0CD-E7DBF431972C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61B464B-440E-DABC-4ED4-B90D3D4721D0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933826D-2DE7-6D2C-EDFE-CE2965DD3BDB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A023057-867A-49B3-EFB4-B4D6935328D1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23CB3B-02D5-3EB0-774C-F27FD823AD94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167929-7711-4A83-24AD-98E82EF4A4FC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ED8DBC-5005-8951-3F70-EF579391B8A6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5EA8C4E-A4CC-F1C3-F7F5-3BACA6380A36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9B72641-972D-31CB-FD6D-B8BC6D02FAED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4F62E9D-FE83-3AE0-9F33-CC8ADA6D16C5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AB93045-3E72-65DD-16E2-EDEC3FCC3578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9060519-841B-1A33-49AA-0CEFE649BB25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BA7C25A-9613-80A6-F996-92D91C8690CC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014CB17-E1A4-D51F-A158-114859C40A9C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0667F05-823F-268B-C2FC-8F9CCC5B2C02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A6BF50D-2995-A1F2-94A9-332F46B85CD2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D0C9FB27-341B-39A7-CDEC-C7A579ED07CF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C43AD92-99C2-713E-50D1-2E80D1916DC8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6C9365-8753-DE05-92D5-D8885F0CB7C2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bg2">
                    <a:lumMod val="50000"/>
                    <a:lumOff val="50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77F218-22EC-6D67-35EB-B439E13454C0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5BB272A-DC02-B160-B2E4-B2BED982E8F7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760EC7D-BA20-ADB1-FC5B-9FE03D1DB878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3B50547-5E18-A943-E3F1-EF8EDAE06485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EA40468-78A0-8AC8-BE5B-9CE7965B6152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58" name="Freeform 16">
            <a:extLst>
              <a:ext uri="{FF2B5EF4-FFF2-40B4-BE49-F238E27FC236}">
                <a16:creationId xmlns:a16="http://schemas.microsoft.com/office/drawing/2014/main" id="{7CDC2919-CDDA-7F42-D5F5-DB811F021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9" name="Freeform 1">
            <a:extLst>
              <a:ext uri="{FF2B5EF4-FFF2-40B4-BE49-F238E27FC236}">
                <a16:creationId xmlns:a16="http://schemas.microsoft.com/office/drawing/2014/main" id="{B8C9B014-7673-A09A-BE2A-8B6EF733C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DE0AA01B-1707-A7C9-F814-FE2FC9BCA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38">
            <a:extLst>
              <a:ext uri="{FF2B5EF4-FFF2-40B4-BE49-F238E27FC236}">
                <a16:creationId xmlns:a16="http://schemas.microsoft.com/office/drawing/2014/main" id="{B3EA6C2F-1D8B-A65C-66AA-29B64DB0E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28" grpId="0"/>
          <p:bldP spid="29" grpId="0"/>
          <p:bldP spid="38" grpId="0"/>
          <p:bldP spid="39" grpId="0"/>
          <p:bldP spid="40" grpId="0"/>
          <p:bldP spid="41" grpId="0"/>
          <p:bldP spid="50" grpId="0"/>
          <p:bldP spid="51" grpId="0"/>
          <p:bldP spid="52" grpId="0"/>
          <p:bldP spid="53" grpId="0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28" grpId="0"/>
          <p:bldP spid="29" grpId="0"/>
          <p:bldP spid="38" grpId="0"/>
          <p:bldP spid="39" grpId="0"/>
          <p:bldP spid="40" grpId="0"/>
          <p:bldP spid="41" grpId="0"/>
          <p:bldP spid="50" grpId="0"/>
          <p:bldP spid="51" grpId="0"/>
          <p:bldP spid="52" grpId="0"/>
          <p:bldP spid="53" grpId="0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D053A23-BC59-3172-7F5E-39F942D51B42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E0761C-88FC-EE73-812D-41A662B4851C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310A296-0107-FAF8-09A4-2C319098F122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E2A8E10-A412-D868-BE30-7C440C589FE8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6874EF7-2C16-6891-5E78-508D2EA1842A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!!MainTitle1">
            <a:extLst>
              <a:ext uri="{FF2B5EF4-FFF2-40B4-BE49-F238E27FC236}">
                <a16:creationId xmlns:a16="http://schemas.microsoft.com/office/drawing/2014/main" id="{E6399CB6-74DD-F245-FC62-B02BB89EC8E4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3" name="!!SubTitle">
            <a:extLst>
              <a:ext uri="{FF2B5EF4-FFF2-40B4-BE49-F238E27FC236}">
                <a16:creationId xmlns:a16="http://schemas.microsoft.com/office/drawing/2014/main" id="{FACC5C61-5A17-E6B0-378C-F95D91BAE044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814E568-ADC6-5B46-61DB-66444D6EB798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2EAC0E-63E0-60E7-1261-643BDAB8815C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4266124-1940-68C6-1BCF-F07BEF81C99A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7AA5694-4304-489C-F313-AE14F3C079CA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670A68C-3205-79C7-C541-09C294B33ADD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B632CA-1409-C261-4EB6-35291EE76A70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F9AFAA-5324-3F6A-69C1-9CEC5E9C5427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92A6B3-1009-6AB1-153C-D4FD01348B27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A72062B-B1F1-3CE4-EDFB-CD6975109D05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AE12367-7401-0123-1AA8-742681D46D06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8553128-685B-2EC5-C6C0-F44A5BC9EF8B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3749063-9F36-4F24-E16B-17B9E064D213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CFE1B46-8325-9B3D-8603-452E57905367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1049E92-9A35-CC3E-9E46-42049148E711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7EC729D-0B78-816A-7253-E037335CE86D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BEF81BD-E4A5-6174-EEE8-9EF8D9042016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367C860-A7F8-BE16-8169-C84AD4B9CFCA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01E66A3-9ED9-9CF2-DC3E-E769C65623E0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093DAB-53EC-E00B-2F97-794BE9168404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E7DB3E-5267-C881-4F22-F15064564221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508144C-6289-5A82-76E8-E093E49B5938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6077C22-5786-0838-E6B9-D7D47BBE697B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CC55F8D-DBAF-BAA7-0395-100BB03047CB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D9FB4A-ED7A-5F1D-2B45-F2384030878E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58" name="Freeform 16">
            <a:extLst>
              <a:ext uri="{FF2B5EF4-FFF2-40B4-BE49-F238E27FC236}">
                <a16:creationId xmlns:a16="http://schemas.microsoft.com/office/drawing/2014/main" id="{962B3030-6904-5090-FDFF-5D0C90167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9" name="Freeform 1">
            <a:extLst>
              <a:ext uri="{FF2B5EF4-FFF2-40B4-BE49-F238E27FC236}">
                <a16:creationId xmlns:a16="http://schemas.microsoft.com/office/drawing/2014/main" id="{2B68F3ED-C3C3-8323-1216-A91106F80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BFC71F3F-CFCC-213B-5515-6A96F99A6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38">
            <a:extLst>
              <a:ext uri="{FF2B5EF4-FFF2-40B4-BE49-F238E27FC236}">
                <a16:creationId xmlns:a16="http://schemas.microsoft.com/office/drawing/2014/main" id="{4A8EC047-FF9D-DD7D-BA4E-99CCF0D2E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0"/>
    </mc:Choice>
    <mc:Fallback>
      <p:transition spd="slow"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32" grpId="0"/>
          <p:bldP spid="33" grpId="0"/>
          <p:bldP spid="38" grpId="0"/>
          <p:bldP spid="39" grpId="0"/>
          <p:bldP spid="40" grpId="0"/>
          <p:bldP spid="41" grpId="0"/>
          <p:bldP spid="50" grpId="0"/>
          <p:bldP spid="51" grpId="0"/>
          <p:bldP spid="52" grpId="0"/>
          <p:bldP spid="53" grpId="0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32" grpId="0"/>
          <p:bldP spid="33" grpId="0"/>
          <p:bldP spid="38" grpId="0"/>
          <p:bldP spid="39" grpId="0"/>
          <p:bldP spid="40" grpId="0"/>
          <p:bldP spid="41" grpId="0"/>
          <p:bldP spid="50" grpId="0"/>
          <p:bldP spid="51" grpId="0"/>
          <p:bldP spid="52" grpId="0"/>
          <p:bldP spid="53" grpId="0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!!MainTitle1">
            <a:extLst>
              <a:ext uri="{FF2B5EF4-FFF2-40B4-BE49-F238E27FC236}">
                <a16:creationId xmlns:a16="http://schemas.microsoft.com/office/drawing/2014/main" id="{DC1D8F3E-3F71-B879-04B4-C0F2F9C1FA65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C0D2D152-4188-B2D0-A81B-77198363C619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F347F43-4EA1-87B5-8374-812A28572EF4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ED12CB7-3F5B-1806-0A17-E7A76B69A290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EF65328-5B6B-A1F1-EFBE-974B3FDCAB5E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tx2">
              <a:lumMod val="75000"/>
            </a:schemeClr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2FE72D35-F1D8-15B8-88C6-D5CAFEDB7870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5315B781-F82C-B8BC-4697-0712C4620DC3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952F547-5C70-9C16-2C28-758DE982A210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24E15AD-EF8A-20F2-22DC-60E1459BB163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712C95E-36D2-7720-2EB6-78D1AAFB9CDC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C668D07-71F1-5603-8541-BFB4F63165B9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A5CBFB6D-C3B1-F3F0-BE42-5E4E95BC96B2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384E172-AB26-6B49-1AAF-750FC68E911D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AE0A750-6AF1-3E2A-60EB-914ED40D6BAF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7739EBC-515E-D89B-A83E-0DC372869BF4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4610526-E2D6-B099-D551-D66C7AD3AD3C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33482F7-438D-DD28-0593-E8CB8AD13194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EDF0097-FA2A-585E-140A-7467B899A0FF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565C807-1474-BC46-01AB-4E37CC6025F7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01AB98D-1C8C-2FB4-B775-11BE9346F9BB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6FC0F535-E63B-ABDF-777E-62FFFBBF83A8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3D9957E-7351-565C-EEA4-D4B98AFADEF1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E52F9413-FF6B-1D28-08C3-6C3C09B72282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6815298-B0C2-725C-00F0-1993A7A3B81B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FC359BC-6327-9BCE-CD9B-920597C62467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81C5782-80FC-7F65-CB24-681B870F58FD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730ECF5-7B28-B5A4-CFCA-DE1C3B85A110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A017E43-1502-F07C-BC0F-43B002BF93EC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B4DE64F9-86EA-A4C5-9557-E7080BD6EFBB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9828F00-1B4F-F1BF-FA73-07D40C6B7C67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9552CB6-DE3D-FB53-DEF4-D200C5CF2576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113" name="Freeform 16">
            <a:extLst>
              <a:ext uri="{FF2B5EF4-FFF2-40B4-BE49-F238E27FC236}">
                <a16:creationId xmlns:a16="http://schemas.microsoft.com/office/drawing/2014/main" id="{8E3227DD-5477-195E-FDDD-4C18E15D2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4" name="Freeform 1">
            <a:extLst>
              <a:ext uri="{FF2B5EF4-FFF2-40B4-BE49-F238E27FC236}">
                <a16:creationId xmlns:a16="http://schemas.microsoft.com/office/drawing/2014/main" id="{389FE23B-B85C-2522-4EAB-8DE198417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5" name="Freeform 28">
            <a:extLst>
              <a:ext uri="{FF2B5EF4-FFF2-40B4-BE49-F238E27FC236}">
                <a16:creationId xmlns:a16="http://schemas.microsoft.com/office/drawing/2014/main" id="{B51820C8-34E2-0A7C-6DEA-DC6DA97B8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6" name="Freeform 38">
            <a:extLst>
              <a:ext uri="{FF2B5EF4-FFF2-40B4-BE49-F238E27FC236}">
                <a16:creationId xmlns:a16="http://schemas.microsoft.com/office/drawing/2014/main" id="{C2707644-2925-0403-84D3-F3A0A7D60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  <p:bldP spid="84" grpId="0" animBg="1"/>
          <p:bldP spid="85" grpId="0" animBg="1"/>
          <p:bldP spid="93" grpId="0"/>
          <p:bldP spid="94" grpId="0"/>
          <p:bldP spid="95" grpId="0"/>
          <p:bldP spid="96" grpId="0"/>
          <p:bldP spid="105" grpId="0"/>
          <p:bldP spid="106" grpId="0"/>
          <p:bldP spid="107" grpId="0"/>
          <p:bldP spid="108" grpId="0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  <p:bldP spid="84" grpId="0" animBg="1"/>
          <p:bldP spid="85" grpId="0" animBg="1"/>
          <p:bldP spid="93" grpId="0"/>
          <p:bldP spid="94" grpId="0"/>
          <p:bldP spid="95" grpId="0"/>
          <p:bldP spid="96" grpId="0"/>
          <p:bldP spid="105" grpId="0"/>
          <p:bldP spid="106" grpId="0"/>
          <p:bldP spid="107" grpId="0"/>
          <p:bldP spid="108" grpId="0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86A5CAA2-DD98-B102-6D94-5DBA8156C2E5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7FF3395-BAD5-03DC-AC86-1FC4CED4FEF9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23FD6DD-ABFC-A07D-6C8C-652F7656F607}"/>
              </a:ext>
            </a:extLst>
          </p:cNvPr>
          <p:cNvGrpSpPr/>
          <p:nvPr/>
        </p:nvGrpSpPr>
        <p:grpSpPr>
          <a:xfrm>
            <a:off x="0" y="3867705"/>
            <a:ext cx="24384000" cy="9025218"/>
            <a:chOff x="-1" y="4254500"/>
            <a:chExt cx="24384000" cy="836930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2611520-90C5-661B-FCDC-9B4C2DBB8728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174BF0E-6CBA-92C0-5FB0-D837D344487F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!!MainTitle1">
            <a:extLst>
              <a:ext uri="{FF2B5EF4-FFF2-40B4-BE49-F238E27FC236}">
                <a16:creationId xmlns:a16="http://schemas.microsoft.com/office/drawing/2014/main" id="{F4384B8A-2237-07B0-9F27-D566B52A559D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3" name="!!SubTitle">
            <a:extLst>
              <a:ext uri="{FF2B5EF4-FFF2-40B4-BE49-F238E27FC236}">
                <a16:creationId xmlns:a16="http://schemas.microsoft.com/office/drawing/2014/main" id="{CD02F792-DED3-4399-51A3-1A9DBA11C17E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BB1C71-8137-8592-7476-49FC2791EE1B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66DE060-80EE-72FA-CCE0-A3AA8E5DF27E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597C75-DF70-9817-968D-BECE1D940F78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4D1DB4C-FB27-92C9-676C-EEFD11D67DFD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18C4856-BE5E-EAA0-6250-55B06CFD3568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AB720F-143D-3F6C-2FB5-1AED79C23A6A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BC1EE03-E05D-8D3F-CDB5-437357F38294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EA0255-B0E7-98BD-974A-DF55CCF36431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CD665FA-34DC-0AAD-8271-F1019E157DC9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808B79D-9C10-C98B-B0C8-30F74D02B996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C3FDCD-7DD0-92B0-AEAB-9178E75726E6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B09153-F40E-248E-5BF9-5C080AFF438D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A5D3B6-762F-6418-B58E-FC485FDBAF17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A7D2D1A-1551-8D75-E62C-23C9FC8773B3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44BA7CF-97A2-DC66-44AD-2B2CC5B91B37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3C7922B-A857-A199-7842-65C52FF5F466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62E3D24-55B2-EFBC-FE9F-D4BB33EE62A5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FBF5714-91CA-FC25-3F72-09455E4A5C42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553B88-9EB4-DB8A-1AA3-9577455BDD97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C8C4F1E-92EC-5407-477C-F4D65014F57F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2A58C81-F38B-0121-E53A-58DD4138F8FD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40CE4C-A4AD-2112-6811-76561E528877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6487C15-C933-DAC6-7408-28A161C7D7F3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87D075B-D572-43FB-C508-19D22E72F65B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58" name="Freeform 16">
            <a:extLst>
              <a:ext uri="{FF2B5EF4-FFF2-40B4-BE49-F238E27FC236}">
                <a16:creationId xmlns:a16="http://schemas.microsoft.com/office/drawing/2014/main" id="{9B819A96-76C0-BA64-99FD-689FB304B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9" name="Freeform 1">
            <a:extLst>
              <a:ext uri="{FF2B5EF4-FFF2-40B4-BE49-F238E27FC236}">
                <a16:creationId xmlns:a16="http://schemas.microsoft.com/office/drawing/2014/main" id="{1566BE87-1F1C-441F-C555-9600ABC92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FF6491C3-9E58-A56B-9962-C27268767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38">
            <a:extLst>
              <a:ext uri="{FF2B5EF4-FFF2-40B4-BE49-F238E27FC236}">
                <a16:creationId xmlns:a16="http://schemas.microsoft.com/office/drawing/2014/main" id="{ED474640-08A5-6A54-EAA0-3F0477555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32" grpId="0"/>
          <p:bldP spid="33" grpId="0"/>
          <p:bldP spid="38" grpId="0"/>
          <p:bldP spid="39" grpId="0"/>
          <p:bldP spid="40" grpId="0"/>
          <p:bldP spid="41" grpId="0"/>
          <p:bldP spid="50" grpId="0"/>
          <p:bldP spid="51" grpId="0"/>
          <p:bldP spid="52" grpId="0"/>
          <p:bldP spid="53" grpId="0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32" grpId="0"/>
          <p:bldP spid="33" grpId="0"/>
          <p:bldP spid="38" grpId="0"/>
          <p:bldP spid="39" grpId="0"/>
          <p:bldP spid="40" grpId="0"/>
          <p:bldP spid="41" grpId="0"/>
          <p:bldP spid="50" grpId="0"/>
          <p:bldP spid="51" grpId="0"/>
          <p:bldP spid="52" grpId="0"/>
          <p:bldP spid="53" grpId="0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8B6EA19-8EEE-C26D-2784-D5FE85B7F0AD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4460498-9D02-659B-98F6-A05FBD525193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F5D6C0-86AB-6F2F-9638-090D49D33E59}"/>
              </a:ext>
            </a:extLst>
          </p:cNvPr>
          <p:cNvGrpSpPr/>
          <p:nvPr/>
        </p:nvGrpSpPr>
        <p:grpSpPr>
          <a:xfrm>
            <a:off x="-1" y="3926541"/>
            <a:ext cx="24384000" cy="9025218"/>
            <a:chOff x="-1" y="4254500"/>
            <a:chExt cx="24384000" cy="8369300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3EEBD8B-9282-0FA5-4464-A889D2975A71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C0ED5F3-8842-15EE-4130-DF12B33EC228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!!MainTitle1">
            <a:extLst>
              <a:ext uri="{FF2B5EF4-FFF2-40B4-BE49-F238E27FC236}">
                <a16:creationId xmlns:a16="http://schemas.microsoft.com/office/drawing/2014/main" id="{6B7D9E9D-A62B-3746-1BFD-CA1616E98F2A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!!SubTitle">
            <a:extLst>
              <a:ext uri="{FF2B5EF4-FFF2-40B4-BE49-F238E27FC236}">
                <a16:creationId xmlns:a16="http://schemas.microsoft.com/office/drawing/2014/main" id="{1A38A192-2073-B51D-B9C0-50D6471E7313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C846849-EC94-8CE3-1B6B-748269ADB6E0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D4E68C-E61D-5557-94BA-154B910BAE8E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7B33506-55DF-752A-B9C7-A320E2AEB294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1D7028D-6416-2A3C-E486-80C4E638813A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918B531-FA28-1977-9E9F-1E3A6D0014D8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9E3761-CBB0-9261-A7AF-D2B04C418327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C1D66A-9B63-657F-2FFF-3F40FF720E92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F31521-C9C6-CCDA-BD76-568ADD5212C5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82429B-5C24-D8C0-92AB-083A1DD716F7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816EA0C-ED4E-28B3-417C-63AF9010B567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B2F4390-3CB0-96F5-900A-10366B86313E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28A8C3A-A890-CB1C-9213-CE39D6CBEDF2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588DC4-17E8-3192-1916-6FF35861CAA4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93C50F0-5573-720E-1307-0FDCC1B59E17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19D61B3-4DC1-FB9A-F7DC-0304BEE1E6FC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A5A8BB2-7549-615E-C326-26E21F3676B7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F218387-4DE0-D686-3546-22AC5CED43C8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6AF469-9DC7-24E0-1347-C498548DA710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23B1A6-EDF7-7E4A-BC39-D136D3AEBBB3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BCC036-3557-0ACF-BA4F-E5EC41A13A9C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2134D52-B3F5-AEFE-92EC-4F223BD9A154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8E62B31-11D8-41EE-14D5-AB9458FB2F96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0467971-FE98-10C9-8337-B19FFE30E342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B418C3-57EC-32B6-04FE-149B50CBF73F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33" name="Freeform 16">
            <a:extLst>
              <a:ext uri="{FF2B5EF4-FFF2-40B4-BE49-F238E27FC236}">
                <a16:creationId xmlns:a16="http://schemas.microsoft.com/office/drawing/2014/main" id="{AB5D13D5-C738-8E8E-47C6-C999E1153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" name="Freeform 1">
            <a:extLst>
              <a:ext uri="{FF2B5EF4-FFF2-40B4-BE49-F238E27FC236}">
                <a16:creationId xmlns:a16="http://schemas.microsoft.com/office/drawing/2014/main" id="{40B46D82-7A52-0A4B-E105-CDF7F89E2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" name="Freeform 28">
            <a:extLst>
              <a:ext uri="{FF2B5EF4-FFF2-40B4-BE49-F238E27FC236}">
                <a16:creationId xmlns:a16="http://schemas.microsoft.com/office/drawing/2014/main" id="{F045FCD2-E5D8-F2DD-3CFF-C38D95F7A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6" name="Freeform 38">
            <a:extLst>
              <a:ext uri="{FF2B5EF4-FFF2-40B4-BE49-F238E27FC236}">
                <a16:creationId xmlns:a16="http://schemas.microsoft.com/office/drawing/2014/main" id="{9E6B4A5A-58F2-F38B-AE59-B84CB8887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13" grpId="0"/>
          <p:bldP spid="14" grpId="0"/>
          <p:bldP spid="15" grpId="0"/>
          <p:bldP spid="16" grpId="0"/>
          <p:bldP spid="25" grpId="0"/>
          <p:bldP spid="26" grpId="0"/>
          <p:bldP spid="27" grpId="0"/>
          <p:bldP spid="28" grpId="0"/>
          <p:bldP spid="33" grpId="0" animBg="1"/>
          <p:bldP spid="34" grpId="0" animBg="1"/>
          <p:bldP spid="35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13" grpId="0"/>
          <p:bldP spid="14" grpId="0"/>
          <p:bldP spid="15" grpId="0"/>
          <p:bldP spid="16" grpId="0"/>
          <p:bldP spid="25" grpId="0"/>
          <p:bldP spid="26" grpId="0"/>
          <p:bldP spid="27" grpId="0"/>
          <p:bldP spid="28" grpId="0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E6D3B7E-4851-9AB8-225C-65EA994B1AAE}"/>
              </a:ext>
            </a:extLst>
          </p:cNvPr>
          <p:cNvSpPr/>
          <p:nvPr/>
        </p:nvSpPr>
        <p:spPr>
          <a:xfrm>
            <a:off x="14044380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dir="10800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23096A9-0CE6-4B25-EFB1-1015AB91959A}"/>
              </a:ext>
            </a:extLst>
          </p:cNvPr>
          <p:cNvSpPr/>
          <p:nvPr/>
        </p:nvSpPr>
        <p:spPr>
          <a:xfrm>
            <a:off x="9725023" y="4513943"/>
            <a:ext cx="625253" cy="78504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060BE5-FD5B-A551-E292-9F7679B75F5E}"/>
              </a:ext>
            </a:extLst>
          </p:cNvPr>
          <p:cNvGrpSpPr/>
          <p:nvPr/>
        </p:nvGrpSpPr>
        <p:grpSpPr>
          <a:xfrm>
            <a:off x="0" y="3867705"/>
            <a:ext cx="24384000" cy="9025218"/>
            <a:chOff x="-1" y="4254500"/>
            <a:chExt cx="24384000" cy="8369300"/>
          </a:xfrm>
          <a:solidFill>
            <a:schemeClr val="bg1">
              <a:lumMod val="95000"/>
            </a:schemeClr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FADCB75-7D3F-8880-1D53-A52ADA913A78}"/>
                </a:ext>
              </a:extLst>
            </p:cNvPr>
            <p:cNvSpPr>
              <a:spLocks/>
            </p:cNvSpPr>
            <p:nvPr/>
          </p:nvSpPr>
          <p:spPr>
            <a:xfrm>
              <a:off x="-1" y="4254500"/>
              <a:ext cx="10439401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68D5155-D562-04BC-D245-E580E5DB41F3}"/>
                </a:ext>
              </a:extLst>
            </p:cNvPr>
            <p:cNvSpPr>
              <a:spLocks/>
            </p:cNvSpPr>
            <p:nvPr/>
          </p:nvSpPr>
          <p:spPr>
            <a:xfrm>
              <a:off x="13954124" y="4254500"/>
              <a:ext cx="10429875" cy="8369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!!MainTitle1">
            <a:extLst>
              <a:ext uri="{FF2B5EF4-FFF2-40B4-BE49-F238E27FC236}">
                <a16:creationId xmlns:a16="http://schemas.microsoft.com/office/drawing/2014/main" id="{F19DC562-57DC-CD60-CBAA-E5D3C2738FB2}"/>
              </a:ext>
            </a:extLst>
          </p:cNvPr>
          <p:cNvSpPr txBox="1"/>
          <p:nvPr/>
        </p:nvSpPr>
        <p:spPr>
          <a:xfrm>
            <a:off x="8390306" y="1190307"/>
            <a:ext cx="760355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S.W.O.T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!!SubTitle">
            <a:extLst>
              <a:ext uri="{FF2B5EF4-FFF2-40B4-BE49-F238E27FC236}">
                <a16:creationId xmlns:a16="http://schemas.microsoft.com/office/drawing/2014/main" id="{51410131-D282-E68E-91DA-1D2F5748FB2C}"/>
              </a:ext>
            </a:extLst>
          </p:cNvPr>
          <p:cNvSpPr txBox="1"/>
          <p:nvPr/>
        </p:nvSpPr>
        <p:spPr>
          <a:xfrm>
            <a:off x="8572120" y="2424276"/>
            <a:ext cx="70984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THUẾ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KHOÁN 2026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ON SMALL F&amp;B BUSINESSES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F57FEEB-8FEA-449E-F3FF-F5084E604DEF}"/>
              </a:ext>
            </a:extLst>
          </p:cNvPr>
          <p:cNvGrpSpPr/>
          <p:nvPr/>
        </p:nvGrpSpPr>
        <p:grpSpPr>
          <a:xfrm>
            <a:off x="10948126" y="4992041"/>
            <a:ext cx="4487021" cy="1408759"/>
            <a:chOff x="10948126" y="4992041"/>
            <a:chExt cx="4487021" cy="140875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E252FA5-72EB-610C-969A-C58F5C22DABB}"/>
                </a:ext>
              </a:extLst>
            </p:cNvPr>
            <p:cNvSpPr/>
            <p:nvPr/>
          </p:nvSpPr>
          <p:spPr>
            <a:xfrm>
              <a:off x="10948126" y="5273040"/>
              <a:ext cx="2994662" cy="11277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2B488D-E542-345A-7DAB-C85C436D8CAB}"/>
                </a:ext>
              </a:extLst>
            </p:cNvPr>
            <p:cNvSpPr/>
            <p:nvPr/>
          </p:nvSpPr>
          <p:spPr>
            <a:xfrm>
              <a:off x="13749109" y="59126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E9152F8-3B13-CED4-23A4-F44A60932A30}"/>
                </a:ext>
              </a:extLst>
            </p:cNvPr>
            <p:cNvSpPr/>
            <p:nvPr/>
          </p:nvSpPr>
          <p:spPr>
            <a:xfrm>
              <a:off x="13749110" y="49920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1EF1E10-4B38-42D7-AAB9-B41CEB83FA47}"/>
              </a:ext>
            </a:extLst>
          </p:cNvPr>
          <p:cNvSpPr txBox="1"/>
          <p:nvPr/>
        </p:nvSpPr>
        <p:spPr>
          <a:xfrm>
            <a:off x="16057825" y="52677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thuế minh bạch, dễ dự toán chi phí hằng năm.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Chuẩn hóa quản lý doanh thu → tăng uy tín doanh nghiệp.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công bằng hơn giữa các mô hình F&amp;B.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Dễ tiếp cận vốn hơn nhờ hồ sơ thuế rõ ràng, đầy đủ.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47F15C-03AF-83D4-C586-3C583BB861BB}"/>
              </a:ext>
            </a:extLst>
          </p:cNvPr>
          <p:cNvSpPr txBox="1"/>
          <p:nvPr/>
        </p:nvSpPr>
        <p:spPr>
          <a:xfrm>
            <a:off x="16057825" y="47656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STRENGTHS – Lợi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thế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679A96-AD33-39E9-0253-978EE21357C5}"/>
              </a:ext>
            </a:extLst>
          </p:cNvPr>
          <p:cNvSpPr txBox="1"/>
          <p:nvPr/>
        </p:nvSpPr>
        <p:spPr>
          <a:xfrm>
            <a:off x="16057825" y="8882419"/>
            <a:ext cx="712490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F&amp;B chuẩn hóa thuế → dễ mở rộng thành chuỗi.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Cơ hội áp dụng POS, ERP để tối ưu vận hành – thuế.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Nhà nước khuyến khích dùng hóa đơn điện tử – giảm rủi 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Doanh nghiệp minh bạch dễ hợp tác brand lớn / nhượng quyền.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1334C2-3CDB-C901-3510-C9B159F919DE}"/>
              </a:ext>
            </a:extLst>
          </p:cNvPr>
          <p:cNvSpPr txBox="1"/>
          <p:nvPr/>
        </p:nvSpPr>
        <p:spPr>
          <a:xfrm>
            <a:off x="16057825" y="8380314"/>
            <a:ext cx="675914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OPPORTUNITIES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Cơ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hội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D58786-57D9-2EC9-40AF-1224C7F85D53}"/>
              </a:ext>
            </a:extLst>
          </p:cNvPr>
          <p:cNvGrpSpPr/>
          <p:nvPr/>
        </p:nvGrpSpPr>
        <p:grpSpPr>
          <a:xfrm>
            <a:off x="10948126" y="8606741"/>
            <a:ext cx="4487021" cy="1408759"/>
            <a:chOff x="10948126" y="8606741"/>
            <a:chExt cx="4487021" cy="140875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EE4B0AC-A0E7-D13E-62A7-1EF3CF6D2F15}"/>
                </a:ext>
              </a:extLst>
            </p:cNvPr>
            <p:cNvSpPr/>
            <p:nvPr/>
          </p:nvSpPr>
          <p:spPr>
            <a:xfrm>
              <a:off x="10948126" y="8887740"/>
              <a:ext cx="2994662" cy="11277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60CF368-8D5B-3EB4-E99A-F0B8D4D602AB}"/>
                </a:ext>
              </a:extLst>
            </p:cNvPr>
            <p:cNvSpPr/>
            <p:nvPr/>
          </p:nvSpPr>
          <p:spPr>
            <a:xfrm>
              <a:off x="13749109" y="952734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E6B324D-CDEC-B706-5DB4-840BAF75CCD9}"/>
                </a:ext>
              </a:extLst>
            </p:cNvPr>
            <p:cNvSpPr/>
            <p:nvPr/>
          </p:nvSpPr>
          <p:spPr>
            <a:xfrm>
              <a:off x="13749110" y="860674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O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1F2072-5B42-286F-3D0A-34D1CD6B6E48}"/>
              </a:ext>
            </a:extLst>
          </p:cNvPr>
          <p:cNvGrpSpPr/>
          <p:nvPr/>
        </p:nvGrpSpPr>
        <p:grpSpPr>
          <a:xfrm>
            <a:off x="8943864" y="6799391"/>
            <a:ext cx="4487021" cy="1408759"/>
            <a:chOff x="8943864" y="6799391"/>
            <a:chExt cx="4487021" cy="140875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415197-6D22-D783-2DA9-BBADF9F04522}"/>
                </a:ext>
              </a:extLst>
            </p:cNvPr>
            <p:cNvSpPr/>
            <p:nvPr/>
          </p:nvSpPr>
          <p:spPr>
            <a:xfrm flipH="1">
              <a:off x="10436223" y="7080390"/>
              <a:ext cx="2994662" cy="11277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6CFC871-1998-C92F-984C-F0992DEA24C0}"/>
                </a:ext>
              </a:extLst>
            </p:cNvPr>
            <p:cNvSpPr/>
            <p:nvPr/>
          </p:nvSpPr>
          <p:spPr>
            <a:xfrm flipH="1">
              <a:off x="10433844" y="7719995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659C2EB-78DF-AF20-3EDC-38F4B1BB96D3}"/>
                </a:ext>
              </a:extLst>
            </p:cNvPr>
            <p:cNvSpPr/>
            <p:nvPr/>
          </p:nvSpPr>
          <p:spPr>
            <a:xfrm flipH="1">
              <a:off x="8943864" y="6799391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W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6821806-2797-9A73-E137-59FEC2ADB1A6}"/>
              </a:ext>
            </a:extLst>
          </p:cNvPr>
          <p:cNvSpPr txBox="1"/>
          <p:nvPr/>
        </p:nvSpPr>
        <p:spPr>
          <a:xfrm flipH="1">
            <a:off x="1567031" y="7075069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lực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phí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tăng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với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thấp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Yêu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hóa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hơn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Ảnh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hưởng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dòng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tiền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nghĩa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vụ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nộp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thuế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định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nhỏ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lẻ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dễ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gặp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khó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bị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soát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doanh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thu</a:t>
            </a:r>
            <a:r>
              <a:rPr lang="en-US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AAE798-313E-E881-810A-768208F1C9B6}"/>
              </a:ext>
            </a:extLst>
          </p:cNvPr>
          <p:cNvSpPr txBox="1"/>
          <p:nvPr/>
        </p:nvSpPr>
        <p:spPr>
          <a:xfrm flipH="1">
            <a:off x="1567031" y="6572964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WEAKNESSES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Giới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hạn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CC44B6-C3B9-AADD-B39E-890B48C2B58C}"/>
              </a:ext>
            </a:extLst>
          </p:cNvPr>
          <p:cNvSpPr txBox="1"/>
          <p:nvPr/>
        </p:nvSpPr>
        <p:spPr>
          <a:xfrm flipH="1">
            <a:off x="1567031" y="10689768"/>
            <a:ext cx="676866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Thuế khoán và thuế doanh thu có thể tăng theo ngành.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Cạnh tranh mạnh từ các chuỗi F&amp;B bài bản, minh bạch.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Rủi ro kiểm tra thuế, đối chiếu doanh thu thường xuyên.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vi-V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Mùa vụ, doanh thu không đều dễ gây áp lực thuế cố định.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59A901-9C13-CE80-4662-E424D3F0CCE8}"/>
              </a:ext>
            </a:extLst>
          </p:cNvPr>
          <p:cNvSpPr txBox="1"/>
          <p:nvPr/>
        </p:nvSpPr>
        <p:spPr>
          <a:xfrm flipH="1">
            <a:off x="1567031" y="10187663"/>
            <a:ext cx="642119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+mj-lt"/>
              </a:rPr>
              <a:t>THREATS –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Thách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thức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20A5B16-A0E2-8C5A-B798-0326C13B1103}"/>
              </a:ext>
            </a:extLst>
          </p:cNvPr>
          <p:cNvGrpSpPr/>
          <p:nvPr/>
        </p:nvGrpSpPr>
        <p:grpSpPr>
          <a:xfrm>
            <a:off x="8943864" y="10414090"/>
            <a:ext cx="4487021" cy="1408759"/>
            <a:chOff x="8943864" y="10414090"/>
            <a:chExt cx="4487021" cy="14087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8A276E7-EEF4-A973-789A-AF918EA150BF}"/>
                </a:ext>
              </a:extLst>
            </p:cNvPr>
            <p:cNvSpPr/>
            <p:nvPr/>
          </p:nvSpPr>
          <p:spPr>
            <a:xfrm flipH="1">
              <a:off x="10436223" y="10695089"/>
              <a:ext cx="2994662" cy="11277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94B8482-F910-B88F-434B-D569560417A6}"/>
                </a:ext>
              </a:extLst>
            </p:cNvPr>
            <p:cNvSpPr/>
            <p:nvPr/>
          </p:nvSpPr>
          <p:spPr>
            <a:xfrm flipH="1">
              <a:off x="10433844" y="11334694"/>
              <a:ext cx="196058" cy="481012"/>
            </a:xfrm>
            <a:custGeom>
              <a:avLst/>
              <a:gdLst>
                <a:gd name="connsiteX0" fmla="*/ 195262 w 195262"/>
                <a:gd name="connsiteY0" fmla="*/ 466725 h 466725"/>
                <a:gd name="connsiteX1" fmla="*/ 195262 w 195262"/>
                <a:gd name="connsiteY1" fmla="*/ 0 h 466725"/>
                <a:gd name="connsiteX2" fmla="*/ 0 w 195262"/>
                <a:gd name="connsiteY2" fmla="*/ 200025 h 466725"/>
                <a:gd name="connsiteX3" fmla="*/ 195262 w 195262"/>
                <a:gd name="connsiteY3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466725">
                  <a:moveTo>
                    <a:pt x="195262" y="466725"/>
                  </a:moveTo>
                  <a:lnTo>
                    <a:pt x="195262" y="0"/>
                  </a:lnTo>
                  <a:lnTo>
                    <a:pt x="0" y="200025"/>
                  </a:lnTo>
                  <a:lnTo>
                    <a:pt x="195262" y="46672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0655621-87DF-9906-D4C8-51500580080F}"/>
                </a:ext>
              </a:extLst>
            </p:cNvPr>
            <p:cNvSpPr/>
            <p:nvPr/>
          </p:nvSpPr>
          <p:spPr>
            <a:xfrm flipH="1">
              <a:off x="8943864" y="10414090"/>
              <a:ext cx="1686037" cy="1127761"/>
            </a:xfrm>
            <a:custGeom>
              <a:avLst/>
              <a:gdLst>
                <a:gd name="connsiteX0" fmla="*/ 0 w 1686037"/>
                <a:gd name="connsiteY0" fmla="*/ 0 h 1127761"/>
                <a:gd name="connsiteX1" fmla="*/ 1298577 w 1686037"/>
                <a:gd name="connsiteY1" fmla="*/ 0 h 1127761"/>
                <a:gd name="connsiteX2" fmla="*/ 1298577 w 1686037"/>
                <a:gd name="connsiteY2" fmla="*/ 3 h 1127761"/>
                <a:gd name="connsiteX3" fmla="*/ 1686037 w 1686037"/>
                <a:gd name="connsiteY3" fmla="*/ 563881 h 1127761"/>
                <a:gd name="connsiteX4" fmla="*/ 1298577 w 1686037"/>
                <a:gd name="connsiteY4" fmla="*/ 1127760 h 1127761"/>
                <a:gd name="connsiteX5" fmla="*/ 1298577 w 1686037"/>
                <a:gd name="connsiteY5" fmla="*/ 1127761 h 1127761"/>
                <a:gd name="connsiteX6" fmla="*/ 1298576 w 1686037"/>
                <a:gd name="connsiteY6" fmla="*/ 1127761 h 1127761"/>
                <a:gd name="connsiteX7" fmla="*/ 0 w 1686037"/>
                <a:gd name="connsiteY7" fmla="*/ 1127761 h 11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037" h="1127761">
                  <a:moveTo>
                    <a:pt x="0" y="0"/>
                  </a:moveTo>
                  <a:lnTo>
                    <a:pt x="1298577" y="0"/>
                  </a:lnTo>
                  <a:lnTo>
                    <a:pt x="1298577" y="3"/>
                  </a:lnTo>
                  <a:lnTo>
                    <a:pt x="1686037" y="563881"/>
                  </a:lnTo>
                  <a:lnTo>
                    <a:pt x="1298577" y="1127760"/>
                  </a:lnTo>
                  <a:lnTo>
                    <a:pt x="1298577" y="1127761"/>
                  </a:lnTo>
                  <a:lnTo>
                    <a:pt x="1298576" y="1127761"/>
                  </a:lnTo>
                  <a:lnTo>
                    <a:pt x="0" y="112776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400" b="1" dirty="0">
                  <a:latin typeface="+mj-lt"/>
                </a:rPr>
                <a:t>T</a:t>
              </a:r>
            </a:p>
          </p:txBody>
        </p:sp>
      </p:grpSp>
      <p:sp>
        <p:nvSpPr>
          <p:cNvPr id="34" name="Freeform 16">
            <a:extLst>
              <a:ext uri="{FF2B5EF4-FFF2-40B4-BE49-F238E27FC236}">
                <a16:creationId xmlns:a16="http://schemas.microsoft.com/office/drawing/2014/main" id="{07441F51-48C2-CA53-414C-38F228720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69" y="5505103"/>
            <a:ext cx="500062" cy="663634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" name="Freeform 1">
            <a:extLst>
              <a:ext uri="{FF2B5EF4-FFF2-40B4-BE49-F238E27FC236}">
                <a16:creationId xmlns:a16="http://schemas.microsoft.com/office/drawing/2014/main" id="{AA180B94-6519-7472-57E4-9C9881898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10954277"/>
            <a:ext cx="575084" cy="609384"/>
          </a:xfrm>
          <a:custGeom>
            <a:avLst/>
            <a:gdLst>
              <a:gd name="T0" fmla="*/ 2147483646 w 1416"/>
              <a:gd name="T1" fmla="*/ 2147483646 h 1587"/>
              <a:gd name="T2" fmla="*/ 2147483646 w 1416"/>
              <a:gd name="T3" fmla="*/ 2147483646 h 1587"/>
              <a:gd name="T4" fmla="*/ 2147483646 w 1416"/>
              <a:gd name="T5" fmla="*/ 0 h 1587"/>
              <a:gd name="T6" fmla="*/ 2147483646 w 1416"/>
              <a:gd name="T7" fmla="*/ 2147483646 h 1587"/>
              <a:gd name="T8" fmla="*/ 2147483646 w 1416"/>
              <a:gd name="T9" fmla="*/ 0 h 1587"/>
              <a:gd name="T10" fmla="*/ 2147483646 w 1416"/>
              <a:gd name="T11" fmla="*/ 2147483646 h 1587"/>
              <a:gd name="T12" fmla="*/ 0 w 1416"/>
              <a:gd name="T13" fmla="*/ 2147483646 h 1587"/>
              <a:gd name="T14" fmla="*/ 2147483646 w 1416"/>
              <a:gd name="T15" fmla="*/ 2147483646 h 1587"/>
              <a:gd name="T16" fmla="*/ 2147483646 w 1416"/>
              <a:gd name="T17" fmla="*/ 2147483646 h 1587"/>
              <a:gd name="T18" fmla="*/ 0 w 1416"/>
              <a:gd name="T19" fmla="*/ 2147483646 h 1587"/>
              <a:gd name="T20" fmla="*/ 2147483646 w 1416"/>
              <a:gd name="T21" fmla="*/ 2147483646 h 1587"/>
              <a:gd name="T22" fmla="*/ 0 w 1416"/>
              <a:gd name="T23" fmla="*/ 2147483646 h 1587"/>
              <a:gd name="T24" fmla="*/ 2147483646 w 1416"/>
              <a:gd name="T25" fmla="*/ 2147483646 h 1587"/>
              <a:gd name="T26" fmla="*/ 2147483646 w 1416"/>
              <a:gd name="T27" fmla="*/ 2147483646 h 1587"/>
              <a:gd name="T28" fmla="*/ 2147483646 w 1416"/>
              <a:gd name="T29" fmla="*/ 2147483646 h 1587"/>
              <a:gd name="T30" fmla="*/ 2147483646 w 1416"/>
              <a:gd name="T31" fmla="*/ 2147483646 h 1587"/>
              <a:gd name="T32" fmla="*/ 2147483646 w 1416"/>
              <a:gd name="T33" fmla="*/ 2147483646 h 1587"/>
              <a:gd name="T34" fmla="*/ 2147483646 w 1416"/>
              <a:gd name="T35" fmla="*/ 2147483646 h 1587"/>
              <a:gd name="T36" fmla="*/ 2147483646 w 1416"/>
              <a:gd name="T37" fmla="*/ 2147483646 h 1587"/>
              <a:gd name="T38" fmla="*/ 2147483646 w 1416"/>
              <a:gd name="T39" fmla="*/ 2147483646 h 1587"/>
              <a:gd name="T40" fmla="*/ 2147483646 w 1416"/>
              <a:gd name="T41" fmla="*/ 2147483646 h 1587"/>
              <a:gd name="T42" fmla="*/ 2147483646 w 1416"/>
              <a:gd name="T43" fmla="*/ 2147483646 h 1587"/>
              <a:gd name="T44" fmla="*/ 2147483646 w 1416"/>
              <a:gd name="T45" fmla="*/ 2147483646 h 1587"/>
              <a:gd name="T46" fmla="*/ 2147483646 w 1416"/>
              <a:gd name="T47" fmla="*/ 2147483646 h 1587"/>
              <a:gd name="T48" fmla="*/ 2147483646 w 1416"/>
              <a:gd name="T49" fmla="*/ 2147483646 h 1587"/>
              <a:gd name="T50" fmla="*/ 2147483646 w 1416"/>
              <a:gd name="T51" fmla="*/ 2147483646 h 1587"/>
              <a:gd name="T52" fmla="*/ 2147483646 w 1416"/>
              <a:gd name="T53" fmla="*/ 2147483646 h 1587"/>
              <a:gd name="T54" fmla="*/ 2147483646 w 1416"/>
              <a:gd name="T55" fmla="*/ 2147483646 h 1587"/>
              <a:gd name="T56" fmla="*/ 2147483646 w 1416"/>
              <a:gd name="T57" fmla="*/ 2147483646 h 1587"/>
              <a:gd name="T58" fmla="*/ 2147483646 w 1416"/>
              <a:gd name="T59" fmla="*/ 2147483646 h 1587"/>
              <a:gd name="T60" fmla="*/ 2147483646 w 1416"/>
              <a:gd name="T61" fmla="*/ 2147483646 h 1587"/>
              <a:gd name="T62" fmla="*/ 2147483646 w 1416"/>
              <a:gd name="T63" fmla="*/ 2147483646 h 1587"/>
              <a:gd name="T64" fmla="*/ 2147483646 w 1416"/>
              <a:gd name="T65" fmla="*/ 2147483646 h 1587"/>
              <a:gd name="T66" fmla="*/ 2147483646 w 1416"/>
              <a:gd name="T67" fmla="*/ 2147483646 h 1587"/>
              <a:gd name="T68" fmla="*/ 2147483646 w 1416"/>
              <a:gd name="T69" fmla="*/ 2147483646 h 1587"/>
              <a:gd name="T70" fmla="*/ 2147483646 w 1416"/>
              <a:gd name="T71" fmla="*/ 2147483646 h 1587"/>
              <a:gd name="T72" fmla="*/ 2147483646 w 1416"/>
              <a:gd name="T73" fmla="*/ 2147483646 h 1587"/>
              <a:gd name="T74" fmla="*/ 2147483646 w 1416"/>
              <a:gd name="T75" fmla="*/ 2147483646 h 1587"/>
              <a:gd name="T76" fmla="*/ 2147483646 w 1416"/>
              <a:gd name="T77" fmla="*/ 2147483646 h 15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16" h="1587">
                <a:moveTo>
                  <a:pt x="1415" y="428"/>
                </a:moveTo>
                <a:lnTo>
                  <a:pt x="1415" y="428"/>
                </a:lnTo>
                <a:cubicBezTo>
                  <a:pt x="1157" y="428"/>
                  <a:pt x="1157" y="428"/>
                  <a:pt x="1157" y="428"/>
                </a:cubicBezTo>
                <a:cubicBezTo>
                  <a:pt x="1115" y="364"/>
                  <a:pt x="1071" y="299"/>
                  <a:pt x="1007" y="257"/>
                </a:cubicBezTo>
                <a:cubicBezTo>
                  <a:pt x="1136" y="128"/>
                  <a:pt x="1136" y="128"/>
                  <a:pt x="1136" y="128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835" y="192"/>
                  <a:pt x="835" y="192"/>
                  <a:pt x="835" y="192"/>
                </a:cubicBezTo>
                <a:cubicBezTo>
                  <a:pt x="793" y="171"/>
                  <a:pt x="750" y="171"/>
                  <a:pt x="707" y="171"/>
                </a:cubicBezTo>
                <a:cubicBezTo>
                  <a:pt x="664" y="171"/>
                  <a:pt x="621" y="171"/>
                  <a:pt x="578" y="192"/>
                </a:cubicBezTo>
                <a:cubicBezTo>
                  <a:pt x="385" y="0"/>
                  <a:pt x="385" y="0"/>
                  <a:pt x="385" y="0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406" y="257"/>
                  <a:pt x="406" y="257"/>
                  <a:pt x="406" y="257"/>
                </a:cubicBezTo>
                <a:cubicBezTo>
                  <a:pt x="343" y="299"/>
                  <a:pt x="299" y="364"/>
                  <a:pt x="257" y="428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600"/>
                  <a:pt x="0" y="600"/>
                  <a:pt x="0" y="600"/>
                </a:cubicBezTo>
                <a:cubicBezTo>
                  <a:pt x="192" y="600"/>
                  <a:pt x="192" y="600"/>
                  <a:pt x="192" y="600"/>
                </a:cubicBezTo>
                <a:cubicBezTo>
                  <a:pt x="192" y="643"/>
                  <a:pt x="192" y="665"/>
                  <a:pt x="192" y="707"/>
                </a:cubicBezTo>
                <a:cubicBezTo>
                  <a:pt x="192" y="793"/>
                  <a:pt x="192" y="793"/>
                  <a:pt x="192" y="793"/>
                </a:cubicBezTo>
                <a:cubicBezTo>
                  <a:pt x="0" y="793"/>
                  <a:pt x="0" y="793"/>
                  <a:pt x="0" y="793"/>
                </a:cubicBezTo>
                <a:cubicBezTo>
                  <a:pt x="0" y="964"/>
                  <a:pt x="0" y="964"/>
                  <a:pt x="0" y="964"/>
                </a:cubicBezTo>
                <a:cubicBezTo>
                  <a:pt x="192" y="964"/>
                  <a:pt x="192" y="964"/>
                  <a:pt x="192" y="964"/>
                </a:cubicBezTo>
                <a:cubicBezTo>
                  <a:pt x="192" y="1050"/>
                  <a:pt x="192" y="1050"/>
                  <a:pt x="192" y="1050"/>
                </a:cubicBezTo>
                <a:cubicBezTo>
                  <a:pt x="192" y="1071"/>
                  <a:pt x="192" y="1115"/>
                  <a:pt x="192" y="1136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0" y="1307"/>
                  <a:pt x="0" y="1307"/>
                  <a:pt x="0" y="1307"/>
                </a:cubicBezTo>
                <a:cubicBezTo>
                  <a:pt x="257" y="1307"/>
                  <a:pt x="257" y="1307"/>
                  <a:pt x="257" y="1307"/>
                </a:cubicBezTo>
                <a:cubicBezTo>
                  <a:pt x="343" y="1479"/>
                  <a:pt x="514" y="1586"/>
                  <a:pt x="707" y="1586"/>
                </a:cubicBezTo>
                <a:cubicBezTo>
                  <a:pt x="900" y="1586"/>
                  <a:pt x="1071" y="1479"/>
                  <a:pt x="1157" y="1307"/>
                </a:cubicBezTo>
                <a:cubicBezTo>
                  <a:pt x="1415" y="1307"/>
                  <a:pt x="1415" y="1307"/>
                  <a:pt x="1415" y="1307"/>
                </a:cubicBezTo>
                <a:cubicBezTo>
                  <a:pt x="1415" y="1136"/>
                  <a:pt x="1415" y="1136"/>
                  <a:pt x="1415" y="1136"/>
                </a:cubicBezTo>
                <a:cubicBezTo>
                  <a:pt x="1222" y="1136"/>
                  <a:pt x="1222" y="1136"/>
                  <a:pt x="1222" y="1136"/>
                </a:cubicBezTo>
                <a:cubicBezTo>
                  <a:pt x="1222" y="1115"/>
                  <a:pt x="1243" y="1071"/>
                  <a:pt x="1243" y="1050"/>
                </a:cubicBezTo>
                <a:cubicBezTo>
                  <a:pt x="1243" y="964"/>
                  <a:pt x="1243" y="964"/>
                  <a:pt x="1243" y="964"/>
                </a:cubicBezTo>
                <a:cubicBezTo>
                  <a:pt x="1415" y="964"/>
                  <a:pt x="1415" y="964"/>
                  <a:pt x="1415" y="964"/>
                </a:cubicBezTo>
                <a:cubicBezTo>
                  <a:pt x="1415" y="793"/>
                  <a:pt x="1415" y="793"/>
                  <a:pt x="1415" y="793"/>
                </a:cubicBezTo>
                <a:cubicBezTo>
                  <a:pt x="1243" y="793"/>
                  <a:pt x="1243" y="793"/>
                  <a:pt x="1243" y="793"/>
                </a:cubicBezTo>
                <a:cubicBezTo>
                  <a:pt x="1243" y="686"/>
                  <a:pt x="1243" y="686"/>
                  <a:pt x="1243" y="686"/>
                </a:cubicBezTo>
                <a:cubicBezTo>
                  <a:pt x="1243" y="665"/>
                  <a:pt x="1222" y="643"/>
                  <a:pt x="1222" y="600"/>
                </a:cubicBezTo>
                <a:cubicBezTo>
                  <a:pt x="1415" y="600"/>
                  <a:pt x="1415" y="600"/>
                  <a:pt x="1415" y="600"/>
                </a:cubicBezTo>
                <a:cubicBezTo>
                  <a:pt x="1415" y="428"/>
                  <a:pt x="1415" y="428"/>
                  <a:pt x="1415" y="428"/>
                </a:cubicBezTo>
                <a:close/>
                <a:moveTo>
                  <a:pt x="1050" y="1050"/>
                </a:moveTo>
                <a:lnTo>
                  <a:pt x="1050" y="1050"/>
                </a:lnTo>
                <a:cubicBezTo>
                  <a:pt x="1050" y="1071"/>
                  <a:pt x="1050" y="1093"/>
                  <a:pt x="1050" y="1115"/>
                </a:cubicBezTo>
                <a:cubicBezTo>
                  <a:pt x="1050" y="1157"/>
                  <a:pt x="1050" y="1157"/>
                  <a:pt x="1050" y="1157"/>
                </a:cubicBezTo>
                <a:cubicBezTo>
                  <a:pt x="1007" y="1222"/>
                  <a:pt x="1007" y="1222"/>
                  <a:pt x="1007" y="1222"/>
                </a:cubicBezTo>
                <a:cubicBezTo>
                  <a:pt x="943" y="1329"/>
                  <a:pt x="835" y="1393"/>
                  <a:pt x="707" y="1393"/>
                </a:cubicBezTo>
                <a:cubicBezTo>
                  <a:pt x="578" y="1393"/>
                  <a:pt x="471" y="1329"/>
                  <a:pt x="406" y="1222"/>
                </a:cubicBezTo>
                <a:cubicBezTo>
                  <a:pt x="364" y="1157"/>
                  <a:pt x="364" y="1157"/>
                  <a:pt x="364" y="1157"/>
                </a:cubicBezTo>
                <a:cubicBezTo>
                  <a:pt x="364" y="1115"/>
                  <a:pt x="364" y="1115"/>
                  <a:pt x="364" y="1115"/>
                </a:cubicBezTo>
                <a:cubicBezTo>
                  <a:pt x="364" y="1093"/>
                  <a:pt x="364" y="1071"/>
                  <a:pt x="364" y="1050"/>
                </a:cubicBezTo>
                <a:cubicBezTo>
                  <a:pt x="364" y="707"/>
                  <a:pt x="364" y="707"/>
                  <a:pt x="364" y="707"/>
                </a:cubicBezTo>
                <a:cubicBezTo>
                  <a:pt x="364" y="686"/>
                  <a:pt x="364" y="665"/>
                  <a:pt x="364" y="643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406" y="514"/>
                  <a:pt x="406" y="514"/>
                  <a:pt x="406" y="514"/>
                </a:cubicBezTo>
                <a:cubicBezTo>
                  <a:pt x="428" y="471"/>
                  <a:pt x="471" y="428"/>
                  <a:pt x="514" y="407"/>
                </a:cubicBezTo>
                <a:cubicBezTo>
                  <a:pt x="557" y="385"/>
                  <a:pt x="557" y="385"/>
                  <a:pt x="557" y="385"/>
                </a:cubicBezTo>
                <a:cubicBezTo>
                  <a:pt x="621" y="364"/>
                  <a:pt x="621" y="364"/>
                  <a:pt x="621" y="364"/>
                </a:cubicBezTo>
                <a:cubicBezTo>
                  <a:pt x="664" y="343"/>
                  <a:pt x="686" y="343"/>
                  <a:pt x="707" y="343"/>
                </a:cubicBezTo>
                <a:cubicBezTo>
                  <a:pt x="728" y="343"/>
                  <a:pt x="772" y="343"/>
                  <a:pt x="793" y="364"/>
                </a:cubicBezTo>
                <a:cubicBezTo>
                  <a:pt x="857" y="364"/>
                  <a:pt x="857" y="364"/>
                  <a:pt x="857" y="364"/>
                </a:cubicBezTo>
                <a:cubicBezTo>
                  <a:pt x="900" y="407"/>
                  <a:pt x="900" y="407"/>
                  <a:pt x="900" y="407"/>
                </a:cubicBezTo>
                <a:cubicBezTo>
                  <a:pt x="943" y="428"/>
                  <a:pt x="986" y="471"/>
                  <a:pt x="1007" y="514"/>
                </a:cubicBezTo>
                <a:cubicBezTo>
                  <a:pt x="1050" y="579"/>
                  <a:pt x="1050" y="579"/>
                  <a:pt x="1050" y="579"/>
                </a:cubicBezTo>
                <a:cubicBezTo>
                  <a:pt x="1050" y="643"/>
                  <a:pt x="1050" y="643"/>
                  <a:pt x="1050" y="643"/>
                </a:cubicBezTo>
                <a:cubicBezTo>
                  <a:pt x="1050" y="665"/>
                  <a:pt x="1050" y="686"/>
                  <a:pt x="1050" y="707"/>
                </a:cubicBezTo>
                <a:cubicBezTo>
                  <a:pt x="1050" y="1050"/>
                  <a:pt x="1050" y="1050"/>
                  <a:pt x="1050" y="1050"/>
                </a:cubicBezTo>
                <a:close/>
                <a:moveTo>
                  <a:pt x="535" y="964"/>
                </a:moveTo>
                <a:lnTo>
                  <a:pt x="535" y="964"/>
                </a:lnTo>
                <a:cubicBezTo>
                  <a:pt x="879" y="964"/>
                  <a:pt x="879" y="964"/>
                  <a:pt x="879" y="964"/>
                </a:cubicBezTo>
                <a:cubicBezTo>
                  <a:pt x="879" y="1136"/>
                  <a:pt x="879" y="1136"/>
                  <a:pt x="879" y="1136"/>
                </a:cubicBezTo>
                <a:cubicBezTo>
                  <a:pt x="535" y="1136"/>
                  <a:pt x="535" y="1136"/>
                  <a:pt x="535" y="1136"/>
                </a:cubicBezTo>
                <a:lnTo>
                  <a:pt x="535" y="964"/>
                </a:lnTo>
                <a:close/>
                <a:moveTo>
                  <a:pt x="535" y="600"/>
                </a:moveTo>
                <a:lnTo>
                  <a:pt x="535" y="600"/>
                </a:lnTo>
                <a:cubicBezTo>
                  <a:pt x="879" y="600"/>
                  <a:pt x="879" y="600"/>
                  <a:pt x="879" y="600"/>
                </a:cubicBezTo>
                <a:cubicBezTo>
                  <a:pt x="879" y="793"/>
                  <a:pt x="879" y="793"/>
                  <a:pt x="879" y="793"/>
                </a:cubicBezTo>
                <a:cubicBezTo>
                  <a:pt x="535" y="793"/>
                  <a:pt x="535" y="793"/>
                  <a:pt x="535" y="793"/>
                </a:cubicBezTo>
                <a:lnTo>
                  <a:pt x="535" y="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7" name="Freeform 28">
            <a:extLst>
              <a:ext uri="{FF2B5EF4-FFF2-40B4-BE49-F238E27FC236}">
                <a16:creationId xmlns:a16="http://schemas.microsoft.com/office/drawing/2014/main" id="{98D65859-7367-F0DD-73D6-5FE8E56DC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4459" y="9159418"/>
            <a:ext cx="575084" cy="575084"/>
          </a:xfrm>
          <a:custGeom>
            <a:avLst/>
            <a:gdLst>
              <a:gd name="T0" fmla="*/ 2147483646 w 1747"/>
              <a:gd name="T1" fmla="*/ 0 h 1746"/>
              <a:gd name="T2" fmla="*/ 2147483646 w 1747"/>
              <a:gd name="T3" fmla="*/ 0 h 1746"/>
              <a:gd name="T4" fmla="*/ 2147483646 w 1747"/>
              <a:gd name="T5" fmla="*/ 2147483646 h 1746"/>
              <a:gd name="T6" fmla="*/ 2147483646 w 1747"/>
              <a:gd name="T7" fmla="*/ 2147483646 h 1746"/>
              <a:gd name="T8" fmla="*/ 2147483646 w 1747"/>
              <a:gd name="T9" fmla="*/ 2147483646 h 1746"/>
              <a:gd name="T10" fmla="*/ 2147483646 w 1747"/>
              <a:gd name="T11" fmla="*/ 0 h 1746"/>
              <a:gd name="T12" fmla="*/ 2147483646 w 1747"/>
              <a:gd name="T13" fmla="*/ 0 h 1746"/>
              <a:gd name="T14" fmla="*/ 2147483646 w 1747"/>
              <a:gd name="T15" fmla="*/ 0 h 1746"/>
              <a:gd name="T16" fmla="*/ 2147483646 w 1747"/>
              <a:gd name="T17" fmla="*/ 2147483646 h 1746"/>
              <a:gd name="T18" fmla="*/ 2147483646 w 1747"/>
              <a:gd name="T19" fmla="*/ 2147483646 h 1746"/>
              <a:gd name="T20" fmla="*/ 0 w 1747"/>
              <a:gd name="T21" fmla="*/ 2147483646 h 1746"/>
              <a:gd name="T22" fmla="*/ 2147483646 w 1747"/>
              <a:gd name="T23" fmla="*/ 0 h 1746"/>
              <a:gd name="T24" fmla="*/ 2147483646 w 1747"/>
              <a:gd name="T25" fmla="*/ 2147483646 h 1746"/>
              <a:gd name="T26" fmla="*/ 2147483646 w 1747"/>
              <a:gd name="T27" fmla="*/ 2147483646 h 1746"/>
              <a:gd name="T28" fmla="*/ 2147483646 w 1747"/>
              <a:gd name="T29" fmla="*/ 2147483646 h 1746"/>
              <a:gd name="T30" fmla="*/ 2147483646 w 1747"/>
              <a:gd name="T31" fmla="*/ 2147483646 h 1746"/>
              <a:gd name="T32" fmla="*/ 2147483646 w 1747"/>
              <a:gd name="T33" fmla="*/ 2147483646 h 1746"/>
              <a:gd name="T34" fmla="*/ 2147483646 w 1747"/>
              <a:gd name="T35" fmla="*/ 2147483646 h 1746"/>
              <a:gd name="T36" fmla="*/ 2147483646 w 1747"/>
              <a:gd name="T37" fmla="*/ 2147483646 h 1746"/>
              <a:gd name="T38" fmla="*/ 2147483646 w 1747"/>
              <a:gd name="T39" fmla="*/ 2147483646 h 1746"/>
              <a:gd name="T40" fmla="*/ 2147483646 w 1747"/>
              <a:gd name="T41" fmla="*/ 2147483646 h 1746"/>
              <a:gd name="T42" fmla="*/ 2147483646 w 1747"/>
              <a:gd name="T43" fmla="*/ 2147483646 h 1746"/>
              <a:gd name="T44" fmla="*/ 2147483646 w 1747"/>
              <a:gd name="T45" fmla="*/ 2147483646 h 1746"/>
              <a:gd name="T46" fmla="*/ 2147483646 w 1747"/>
              <a:gd name="T47" fmla="*/ 2147483646 h 1746"/>
              <a:gd name="T48" fmla="*/ 2147483646 w 1747"/>
              <a:gd name="T49" fmla="*/ 2147483646 h 1746"/>
              <a:gd name="T50" fmla="*/ 2147483646 w 1747"/>
              <a:gd name="T51" fmla="*/ 2147483646 h 1746"/>
              <a:gd name="T52" fmla="*/ 2147483646 w 1747"/>
              <a:gd name="T53" fmla="*/ 2147483646 h 1746"/>
              <a:gd name="T54" fmla="*/ 2147483646 w 1747"/>
              <a:gd name="T55" fmla="*/ 2147483646 h 1746"/>
              <a:gd name="T56" fmla="*/ 2147483646 w 1747"/>
              <a:gd name="T57" fmla="*/ 2147483646 h 1746"/>
              <a:gd name="T58" fmla="*/ 2147483646 w 1747"/>
              <a:gd name="T59" fmla="*/ 2147483646 h 1746"/>
              <a:gd name="T60" fmla="*/ 2147483646 w 1747"/>
              <a:gd name="T61" fmla="*/ 2147483646 h 1746"/>
              <a:gd name="T62" fmla="*/ 2147483646 w 1747"/>
              <a:gd name="T63" fmla="*/ 2147483646 h 1746"/>
              <a:gd name="T64" fmla="*/ 2147483646 w 1747"/>
              <a:gd name="T65" fmla="*/ 2147483646 h 1746"/>
              <a:gd name="T66" fmla="*/ 2147483646 w 1747"/>
              <a:gd name="T67" fmla="*/ 2147483646 h 1746"/>
              <a:gd name="T68" fmla="*/ 2147483646 w 1747"/>
              <a:gd name="T69" fmla="*/ 2147483646 h 1746"/>
              <a:gd name="T70" fmla="*/ 2147483646 w 1747"/>
              <a:gd name="T71" fmla="*/ 2147483646 h 1746"/>
              <a:gd name="T72" fmla="*/ 2147483646 w 1747"/>
              <a:gd name="T73" fmla="*/ 2147483646 h 1746"/>
              <a:gd name="T74" fmla="*/ 2147483646 w 1747"/>
              <a:gd name="T75" fmla="*/ 2147483646 h 17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47" h="1746">
                <a:moveTo>
                  <a:pt x="1341" y="0"/>
                </a:moveTo>
                <a:lnTo>
                  <a:pt x="1341" y="0"/>
                </a:lnTo>
                <a:cubicBezTo>
                  <a:pt x="1746" y="319"/>
                  <a:pt x="1746" y="319"/>
                  <a:pt x="1746" y="319"/>
                </a:cubicBezTo>
                <a:cubicBezTo>
                  <a:pt x="1618" y="468"/>
                  <a:pt x="1618" y="468"/>
                  <a:pt x="1618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5" y="0"/>
                </a:moveTo>
                <a:lnTo>
                  <a:pt x="405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5" y="0"/>
                </a:lnTo>
                <a:close/>
                <a:moveTo>
                  <a:pt x="874" y="191"/>
                </a:moveTo>
                <a:lnTo>
                  <a:pt x="874" y="191"/>
                </a:lnTo>
                <a:cubicBezTo>
                  <a:pt x="448" y="191"/>
                  <a:pt x="86" y="532"/>
                  <a:pt x="86" y="958"/>
                </a:cubicBezTo>
                <a:cubicBezTo>
                  <a:pt x="86" y="1405"/>
                  <a:pt x="448" y="1745"/>
                  <a:pt x="874" y="1745"/>
                </a:cubicBezTo>
                <a:cubicBezTo>
                  <a:pt x="1299" y="1745"/>
                  <a:pt x="1661" y="1405"/>
                  <a:pt x="1661" y="958"/>
                </a:cubicBezTo>
                <a:cubicBezTo>
                  <a:pt x="1661" y="532"/>
                  <a:pt x="1299" y="191"/>
                  <a:pt x="874" y="191"/>
                </a:cubicBezTo>
                <a:close/>
                <a:moveTo>
                  <a:pt x="874" y="1575"/>
                </a:moveTo>
                <a:lnTo>
                  <a:pt x="874" y="1575"/>
                </a:lnTo>
                <a:cubicBezTo>
                  <a:pt x="532" y="1575"/>
                  <a:pt x="256" y="1298"/>
                  <a:pt x="256" y="958"/>
                </a:cubicBezTo>
                <a:cubicBezTo>
                  <a:pt x="256" y="638"/>
                  <a:pt x="532" y="362"/>
                  <a:pt x="874" y="362"/>
                </a:cubicBezTo>
                <a:cubicBezTo>
                  <a:pt x="1214" y="362"/>
                  <a:pt x="1491" y="638"/>
                  <a:pt x="1491" y="958"/>
                </a:cubicBezTo>
                <a:cubicBezTo>
                  <a:pt x="1491" y="1298"/>
                  <a:pt x="1214" y="1575"/>
                  <a:pt x="874" y="1575"/>
                </a:cubicBezTo>
                <a:close/>
                <a:moveTo>
                  <a:pt x="958" y="617"/>
                </a:moveTo>
                <a:lnTo>
                  <a:pt x="958" y="617"/>
                </a:lnTo>
                <a:cubicBezTo>
                  <a:pt x="788" y="617"/>
                  <a:pt x="788" y="617"/>
                  <a:pt x="788" y="617"/>
                </a:cubicBezTo>
                <a:cubicBezTo>
                  <a:pt x="788" y="873"/>
                  <a:pt x="788" y="873"/>
                  <a:pt x="788" y="873"/>
                </a:cubicBezTo>
                <a:cubicBezTo>
                  <a:pt x="532" y="873"/>
                  <a:pt x="532" y="873"/>
                  <a:pt x="532" y="873"/>
                </a:cubicBezTo>
                <a:cubicBezTo>
                  <a:pt x="532" y="1064"/>
                  <a:pt x="532" y="1064"/>
                  <a:pt x="532" y="1064"/>
                </a:cubicBezTo>
                <a:cubicBezTo>
                  <a:pt x="788" y="1064"/>
                  <a:pt x="788" y="1064"/>
                  <a:pt x="788" y="1064"/>
                </a:cubicBezTo>
                <a:cubicBezTo>
                  <a:pt x="788" y="1319"/>
                  <a:pt x="788" y="1319"/>
                  <a:pt x="788" y="1319"/>
                </a:cubicBezTo>
                <a:cubicBezTo>
                  <a:pt x="958" y="1319"/>
                  <a:pt x="958" y="1319"/>
                  <a:pt x="958" y="1319"/>
                </a:cubicBezTo>
                <a:cubicBezTo>
                  <a:pt x="958" y="1064"/>
                  <a:pt x="958" y="1064"/>
                  <a:pt x="958" y="1064"/>
                </a:cubicBezTo>
                <a:cubicBezTo>
                  <a:pt x="1214" y="1064"/>
                  <a:pt x="1214" y="1064"/>
                  <a:pt x="1214" y="1064"/>
                </a:cubicBezTo>
                <a:cubicBezTo>
                  <a:pt x="1214" y="873"/>
                  <a:pt x="1214" y="873"/>
                  <a:pt x="1214" y="873"/>
                </a:cubicBezTo>
                <a:cubicBezTo>
                  <a:pt x="958" y="873"/>
                  <a:pt x="958" y="873"/>
                  <a:pt x="958" y="873"/>
                </a:cubicBezTo>
                <a:lnTo>
                  <a:pt x="958" y="6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" name="Freeform 38">
            <a:extLst>
              <a:ext uri="{FF2B5EF4-FFF2-40B4-BE49-F238E27FC236}">
                <a16:creationId xmlns:a16="http://schemas.microsoft.com/office/drawing/2014/main" id="{BCCA0A3F-B1F5-A249-C55B-EC5D5E37D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8156" y="7344591"/>
            <a:ext cx="547688" cy="599356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6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13" grpId="0"/>
          <p:bldP spid="14" grpId="0"/>
          <p:bldP spid="15" grpId="0"/>
          <p:bldP spid="16" grpId="0"/>
          <p:bldP spid="26" grpId="0"/>
          <p:bldP spid="27" grpId="0"/>
          <p:bldP spid="28" grpId="0"/>
          <p:bldP spid="29" grpId="0"/>
          <p:bldP spid="34" grpId="0" animBg="1"/>
          <p:bldP spid="35" grpId="0" animBg="1"/>
          <p:bldP spid="37" grpId="0" animBg="1"/>
          <p:bldP spid="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13" grpId="0"/>
          <p:bldP spid="14" grpId="0"/>
          <p:bldP spid="15" grpId="0"/>
          <p:bldP spid="16" grpId="0"/>
          <p:bldP spid="26" grpId="0"/>
          <p:bldP spid="27" grpId="0"/>
          <p:bldP spid="28" grpId="0"/>
          <p:bldP spid="29" grpId="0"/>
          <p:bldP spid="34" grpId="0" animBg="1"/>
          <p:bldP spid="35" grpId="0" animBg="1"/>
          <p:bldP spid="37" grpId="0" animBg="1"/>
          <p:bldP spid="38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2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11962</TotalTime>
  <Words>2540</Words>
  <Application>Microsoft Office PowerPoint</Application>
  <PresentationFormat>Custom</PresentationFormat>
  <Paragraphs>260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112 - SWOT Analysis</dc:title>
  <dc:creator>Slide Ocean</dc:creator>
  <cp:lastModifiedBy>SO</cp:lastModifiedBy>
  <cp:revision>2766</cp:revision>
  <dcterms:created xsi:type="dcterms:W3CDTF">2024-04-24T08:43:56Z</dcterms:created>
  <dcterms:modified xsi:type="dcterms:W3CDTF">2025-11-18T03:37:09Z</dcterms:modified>
</cp:coreProperties>
</file>