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theme/theme14.xml" ContentType="application/vnd.openxmlformats-officedocument.theme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5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theme/theme16.xml" ContentType="application/vnd.openxmlformats-officedocument.theme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theme/theme19.xml" ContentType="application/vnd.openxmlformats-officedocument.theme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907" r:id="rId20"/>
    <p:sldMasterId id="2147483896" r:id="rId21"/>
  </p:sldMasterIdLst>
  <p:notesMasterIdLst>
    <p:notesMasterId r:id="rId32"/>
  </p:notesMasterIdLst>
  <p:handoutMasterIdLst>
    <p:handoutMasterId r:id="rId33"/>
  </p:handoutMasterIdLst>
  <p:sldIdLst>
    <p:sldId id="2147378235" r:id="rId22"/>
    <p:sldId id="2147378227" r:id="rId23"/>
    <p:sldId id="566" r:id="rId24"/>
    <p:sldId id="2147378225" r:id="rId25"/>
    <p:sldId id="2147378183" r:id="rId26"/>
    <p:sldId id="2147378229" r:id="rId27"/>
    <p:sldId id="2147378224" r:id="rId28"/>
    <p:sldId id="2147378236" r:id="rId29"/>
    <p:sldId id="2147378237" r:id="rId30"/>
    <p:sldId id="2147378218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C1C1C"/>
    <a:srgbClr val="FFFFFF"/>
    <a:srgbClr val="3D054F"/>
    <a:srgbClr val="ECBA9C"/>
    <a:srgbClr val="EFC6AC"/>
    <a:srgbClr val="F5CDBB"/>
    <a:srgbClr val="A152FD"/>
    <a:srgbClr val="0B0A0E"/>
    <a:srgbClr val="00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410" autoAdjust="0"/>
    <p:restoredTop sz="96247" autoAdjust="0"/>
  </p:normalViewPr>
  <p:slideViewPr>
    <p:cSldViewPr snapToGrid="0">
      <p:cViewPr>
        <p:scale>
          <a:sx n="25" d="100"/>
          <a:sy n="25" d="100"/>
        </p:scale>
        <p:origin x="2316" y="132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10/29/2025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3268686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31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3.xml"/><Relationship Id="rId3" Type="http://schemas.openxmlformats.org/officeDocument/2006/relationships/slideLayout" Target="../slideLayouts/slideLayout138.xml"/><Relationship Id="rId7" Type="http://schemas.openxmlformats.org/officeDocument/2006/relationships/slideLayout" Target="../slideLayouts/slideLayout142.xml"/><Relationship Id="rId2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41.xml"/><Relationship Id="rId5" Type="http://schemas.openxmlformats.org/officeDocument/2006/relationships/slideLayout" Target="../slideLayouts/slideLayout140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39.xml"/><Relationship Id="rId9" Type="http://schemas.openxmlformats.org/officeDocument/2006/relationships/slideLayout" Target="../slideLayouts/slideLayout144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slideLayout" Target="../slideLayouts/slideLayout155.xml"/><Relationship Id="rId5" Type="http://schemas.openxmlformats.org/officeDocument/2006/relationships/slideLayout" Target="../slideLayouts/slideLayout149.xml"/><Relationship Id="rId10" Type="http://schemas.openxmlformats.org/officeDocument/2006/relationships/slideLayout" Target="../slideLayouts/slideLayout154.xml"/><Relationship Id="rId4" Type="http://schemas.openxmlformats.org/officeDocument/2006/relationships/slideLayout" Target="../slideLayouts/slideLayout148.xml"/><Relationship Id="rId9" Type="http://schemas.openxmlformats.org/officeDocument/2006/relationships/slideLayout" Target="../slideLayouts/slideLayout153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3.xml"/><Relationship Id="rId3" Type="http://schemas.openxmlformats.org/officeDocument/2006/relationships/slideLayout" Target="../slideLayouts/slideLayout158.xml"/><Relationship Id="rId7" Type="http://schemas.openxmlformats.org/officeDocument/2006/relationships/slideLayout" Target="../slideLayouts/slideLayout162.xml"/><Relationship Id="rId2" Type="http://schemas.openxmlformats.org/officeDocument/2006/relationships/slideLayout" Target="../slideLayouts/slideLayout157.xml"/><Relationship Id="rId1" Type="http://schemas.openxmlformats.org/officeDocument/2006/relationships/slideLayout" Target="../slideLayouts/slideLayout156.xml"/><Relationship Id="rId6" Type="http://schemas.openxmlformats.org/officeDocument/2006/relationships/slideLayout" Target="../slideLayouts/slideLayout161.xml"/><Relationship Id="rId5" Type="http://schemas.openxmlformats.org/officeDocument/2006/relationships/slideLayout" Target="../slideLayouts/slideLayout160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59.xml"/><Relationship Id="rId9" Type="http://schemas.openxmlformats.org/officeDocument/2006/relationships/slideLayout" Target="../slideLayouts/slideLayout164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5" Type="http://schemas.openxmlformats.org/officeDocument/2006/relationships/slideLayout" Target="../slideLayouts/slideLayout178.xml"/><Relationship Id="rId10" Type="http://schemas.openxmlformats.org/officeDocument/2006/relationships/theme" Target="../theme/theme19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0.xml"/><Relationship Id="rId13" Type="http://schemas.openxmlformats.org/officeDocument/2006/relationships/slideLayout" Target="../slideLayouts/slideLayout195.xml"/><Relationship Id="rId3" Type="http://schemas.openxmlformats.org/officeDocument/2006/relationships/slideLayout" Target="../slideLayouts/slideLayout185.xml"/><Relationship Id="rId7" Type="http://schemas.openxmlformats.org/officeDocument/2006/relationships/slideLayout" Target="../slideLayouts/slideLayout189.xml"/><Relationship Id="rId12" Type="http://schemas.openxmlformats.org/officeDocument/2006/relationships/slideLayout" Target="../slideLayouts/slideLayout194.xml"/><Relationship Id="rId2" Type="http://schemas.openxmlformats.org/officeDocument/2006/relationships/slideLayout" Target="../slideLayouts/slideLayout184.xml"/><Relationship Id="rId1" Type="http://schemas.openxmlformats.org/officeDocument/2006/relationships/slideLayout" Target="../slideLayouts/slideLayout183.xml"/><Relationship Id="rId6" Type="http://schemas.openxmlformats.org/officeDocument/2006/relationships/slideLayout" Target="../slideLayouts/slideLayout188.xml"/><Relationship Id="rId11" Type="http://schemas.openxmlformats.org/officeDocument/2006/relationships/slideLayout" Target="../slideLayouts/slideLayout193.xml"/><Relationship Id="rId5" Type="http://schemas.openxmlformats.org/officeDocument/2006/relationships/slideLayout" Target="../slideLayouts/slideLayout187.xml"/><Relationship Id="rId10" Type="http://schemas.openxmlformats.org/officeDocument/2006/relationships/slideLayout" Target="../slideLayouts/slideLayout192.xml"/><Relationship Id="rId4" Type="http://schemas.openxmlformats.org/officeDocument/2006/relationships/slideLayout" Target="../slideLayouts/slideLayout186.xml"/><Relationship Id="rId9" Type="http://schemas.openxmlformats.org/officeDocument/2006/relationships/slideLayout" Target="../slideLayouts/slideLayout191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5" Type="http://schemas.openxmlformats.org/officeDocument/2006/relationships/slideLayout" Target="../slideLayouts/slideLayout200.xml"/><Relationship Id="rId10" Type="http://schemas.openxmlformats.org/officeDocument/2006/relationships/theme" Target="../theme/theme21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6" r:id="rId1"/>
    <p:sldLayoutId id="2147483877" r:id="rId2"/>
    <p:sldLayoutId id="2147483878" r:id="rId3"/>
    <p:sldLayoutId id="2147483879" r:id="rId4"/>
    <p:sldLayoutId id="2147483880" r:id="rId5"/>
    <p:sldLayoutId id="2147483881" r:id="rId6"/>
    <p:sldLayoutId id="2147483882" r:id="rId7"/>
    <p:sldLayoutId id="2147483883" r:id="rId8"/>
    <p:sldLayoutId id="214748388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90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10/29/2025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F4D30B8B-FB87-18F4-D6E9-C0AF46AAC5D6}"/>
              </a:ext>
            </a:extLst>
          </p:cNvPr>
          <p:cNvSpPr/>
          <p:nvPr/>
        </p:nvSpPr>
        <p:spPr>
          <a:xfrm rot="19800000">
            <a:off x="10893798" y="4405406"/>
            <a:ext cx="3697207" cy="4957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CCC8DCC5-7E97-4278-5527-634083D378F6}"/>
              </a:ext>
            </a:extLst>
          </p:cNvPr>
          <p:cNvSpPr/>
          <p:nvPr/>
        </p:nvSpPr>
        <p:spPr>
          <a:xfrm rot="1800000" flipV="1">
            <a:off x="10893799" y="8814887"/>
            <a:ext cx="3697207" cy="4957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DCEA086-DB01-B8F1-94E3-FEF36EB1765B}"/>
              </a:ext>
            </a:extLst>
          </p:cNvPr>
          <p:cNvSpPr/>
          <p:nvPr/>
        </p:nvSpPr>
        <p:spPr>
          <a:xfrm rot="10800000" flipV="1">
            <a:off x="10893799" y="6610146"/>
            <a:ext cx="3697207" cy="4957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7371458-8143-90E7-9E7A-F049F6FEB163}"/>
              </a:ext>
            </a:extLst>
          </p:cNvPr>
          <p:cNvSpPr/>
          <p:nvPr/>
        </p:nvSpPr>
        <p:spPr>
          <a:xfrm>
            <a:off x="3504291" y="2227037"/>
            <a:ext cx="9268280" cy="92682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6038E63-B51C-9C03-8C58-41C9CDFE8BDC}"/>
              </a:ext>
            </a:extLst>
          </p:cNvPr>
          <p:cNvGrpSpPr/>
          <p:nvPr/>
        </p:nvGrpSpPr>
        <p:grpSpPr>
          <a:xfrm>
            <a:off x="4186462" y="2909208"/>
            <a:ext cx="7903937" cy="7903937"/>
            <a:chOff x="4186462" y="2909208"/>
            <a:chExt cx="7903937" cy="7903937"/>
          </a:xfrm>
          <a:solidFill>
            <a:schemeClr val="bg1"/>
          </a:solidFill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CF948778-837B-3C73-79E3-BE2B88D8D16F}"/>
                </a:ext>
              </a:extLst>
            </p:cNvPr>
            <p:cNvSpPr/>
            <p:nvPr/>
          </p:nvSpPr>
          <p:spPr>
            <a:xfrm>
              <a:off x="4186462" y="2909208"/>
              <a:ext cx="7903937" cy="7903937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4706875D-175D-03D6-1EE0-9701ABB2A0A4}"/>
                </a:ext>
              </a:extLst>
            </p:cNvPr>
            <p:cNvSpPr/>
            <p:nvPr/>
          </p:nvSpPr>
          <p:spPr>
            <a:xfrm>
              <a:off x="4186462" y="2909208"/>
              <a:ext cx="7903937" cy="7903937"/>
            </a:xfrm>
            <a:prstGeom prst="ellipse">
              <a:avLst/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554FC30E-B714-60EF-F22C-5DB7C24B2021}"/>
              </a:ext>
            </a:extLst>
          </p:cNvPr>
          <p:cNvSpPr/>
          <p:nvPr/>
        </p:nvSpPr>
        <p:spPr>
          <a:xfrm>
            <a:off x="13794464" y="2019298"/>
            <a:ext cx="2785386" cy="27853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F5FE344-02D4-FF57-4E21-60445E890C60}"/>
              </a:ext>
            </a:extLst>
          </p:cNvPr>
          <p:cNvGrpSpPr/>
          <p:nvPr/>
        </p:nvGrpSpPr>
        <p:grpSpPr>
          <a:xfrm>
            <a:off x="14192250" y="2426153"/>
            <a:ext cx="6721478" cy="1971675"/>
            <a:chOff x="14192250" y="2426153"/>
            <a:chExt cx="6721478" cy="1971675"/>
          </a:xfrm>
          <a:solidFill>
            <a:schemeClr val="bg1"/>
          </a:solidFill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7E3BAE66-06C7-C212-49DB-59B14A3AF560}"/>
                </a:ext>
              </a:extLst>
            </p:cNvPr>
            <p:cNvSpPr/>
            <p:nvPr/>
          </p:nvSpPr>
          <p:spPr>
            <a:xfrm>
              <a:off x="14192250" y="2426153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3E8C7228-7732-E626-0FEB-44F89B56EE99}"/>
                </a:ext>
              </a:extLst>
            </p:cNvPr>
            <p:cNvSpPr/>
            <p:nvPr/>
          </p:nvSpPr>
          <p:spPr>
            <a:xfrm>
              <a:off x="14192250" y="2426153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4F377134-318B-3011-75F7-E267BCA88DF1}"/>
              </a:ext>
            </a:extLst>
          </p:cNvPr>
          <p:cNvSpPr/>
          <p:nvPr/>
        </p:nvSpPr>
        <p:spPr>
          <a:xfrm>
            <a:off x="14524714" y="2749548"/>
            <a:ext cx="1324886" cy="1324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66D0890-BBC6-E35E-546D-A4B68C32F142}"/>
              </a:ext>
            </a:extLst>
          </p:cNvPr>
          <p:cNvGrpSpPr/>
          <p:nvPr/>
        </p:nvGrpSpPr>
        <p:grpSpPr>
          <a:xfrm>
            <a:off x="16213793" y="2749543"/>
            <a:ext cx="2810806" cy="1320182"/>
            <a:chOff x="1784380" y="6111414"/>
            <a:chExt cx="3476738" cy="96040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3712888-7419-C4EF-4A3C-756F1D91C5C6}"/>
                </a:ext>
              </a:extLst>
            </p:cNvPr>
            <p:cNvSpPr txBox="1"/>
            <p:nvPr/>
          </p:nvSpPr>
          <p:spPr>
            <a:xfrm>
              <a:off x="1784382" y="6111414"/>
              <a:ext cx="3476736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PEOPLE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221DADE-A5C5-9858-4831-BCCDCD5B6A8E}"/>
                </a:ext>
              </a:extLst>
            </p:cNvPr>
            <p:cNvSpPr txBox="1"/>
            <p:nvPr/>
          </p:nvSpPr>
          <p:spPr>
            <a:xfrm>
              <a:off x="1784380" y="6519964"/>
              <a:ext cx="3356907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tx2"/>
                  </a:solidFill>
                </a:rPr>
                <a:t>Con người là trung tâm, tạo nên năng lực và văn hóa.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83DA4E77-1E6E-26BB-AD6B-C966F307F862}"/>
              </a:ext>
            </a:extLst>
          </p:cNvPr>
          <p:cNvSpPr/>
          <p:nvPr/>
        </p:nvSpPr>
        <p:spPr>
          <a:xfrm>
            <a:off x="19258281" y="2749548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01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6497030-6FAB-CDD0-EF61-60C3376858C1}"/>
              </a:ext>
            </a:extLst>
          </p:cNvPr>
          <p:cNvSpPr/>
          <p:nvPr/>
        </p:nvSpPr>
        <p:spPr>
          <a:xfrm>
            <a:off x="13794464" y="5455460"/>
            <a:ext cx="2785386" cy="27853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968A864-3DE4-2B5A-D5ED-AF647E53DFB2}"/>
              </a:ext>
            </a:extLst>
          </p:cNvPr>
          <p:cNvGrpSpPr/>
          <p:nvPr/>
        </p:nvGrpSpPr>
        <p:grpSpPr>
          <a:xfrm>
            <a:off x="14192250" y="5862315"/>
            <a:ext cx="6721478" cy="1971675"/>
            <a:chOff x="14192250" y="5862315"/>
            <a:chExt cx="6721478" cy="1971675"/>
          </a:xfrm>
          <a:solidFill>
            <a:schemeClr val="bg1"/>
          </a:solidFill>
        </p:grpSpPr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1EC5DA1A-F97B-22D6-402B-6598DEF5F7B8}"/>
                </a:ext>
              </a:extLst>
            </p:cNvPr>
            <p:cNvSpPr/>
            <p:nvPr/>
          </p:nvSpPr>
          <p:spPr>
            <a:xfrm>
              <a:off x="14192250" y="5862315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B5FCA560-D869-10B0-27E3-33C3CB7E19D3}"/>
                </a:ext>
              </a:extLst>
            </p:cNvPr>
            <p:cNvSpPr/>
            <p:nvPr/>
          </p:nvSpPr>
          <p:spPr>
            <a:xfrm>
              <a:off x="14192250" y="5862315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Oval 22">
            <a:extLst>
              <a:ext uri="{FF2B5EF4-FFF2-40B4-BE49-F238E27FC236}">
                <a16:creationId xmlns:a16="http://schemas.microsoft.com/office/drawing/2014/main" id="{42B420AB-AFE3-AD42-E4F9-5BB9D0FDE2DD}"/>
              </a:ext>
            </a:extLst>
          </p:cNvPr>
          <p:cNvSpPr/>
          <p:nvPr/>
        </p:nvSpPr>
        <p:spPr>
          <a:xfrm>
            <a:off x="14524714" y="6185710"/>
            <a:ext cx="1324886" cy="1324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3E0EC1E-D61B-9265-3060-9A8042453C98}"/>
              </a:ext>
            </a:extLst>
          </p:cNvPr>
          <p:cNvGrpSpPr/>
          <p:nvPr/>
        </p:nvGrpSpPr>
        <p:grpSpPr>
          <a:xfrm>
            <a:off x="16213793" y="6185720"/>
            <a:ext cx="2810806" cy="1320172"/>
            <a:chOff x="1784380" y="6111414"/>
            <a:chExt cx="3476738" cy="960398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5E43B72-1F57-AA52-5449-4F0A8EBC6323}"/>
                </a:ext>
              </a:extLst>
            </p:cNvPr>
            <p:cNvSpPr txBox="1"/>
            <p:nvPr/>
          </p:nvSpPr>
          <p:spPr>
            <a:xfrm>
              <a:off x="1784382" y="6111414"/>
              <a:ext cx="3476736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PROCESS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50975EE-CDE8-C207-5A1F-FA74AA56841D}"/>
                </a:ext>
              </a:extLst>
            </p:cNvPr>
            <p:cNvSpPr txBox="1"/>
            <p:nvPr/>
          </p:nvSpPr>
          <p:spPr>
            <a:xfrm>
              <a:off x="1784380" y="6519955"/>
              <a:ext cx="3356907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tx2"/>
                  </a:solidFill>
                </a:rPr>
                <a:t>Quy trình giúp tối ưu hóa hiệu quả và chất lượng.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7" name="Oval 26">
            <a:extLst>
              <a:ext uri="{FF2B5EF4-FFF2-40B4-BE49-F238E27FC236}">
                <a16:creationId xmlns:a16="http://schemas.microsoft.com/office/drawing/2014/main" id="{58FBED2F-B756-2363-5C37-1038BF5409E6}"/>
              </a:ext>
            </a:extLst>
          </p:cNvPr>
          <p:cNvSpPr/>
          <p:nvPr/>
        </p:nvSpPr>
        <p:spPr>
          <a:xfrm>
            <a:off x="19258281" y="6185710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02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A1D6C4D-1327-BD64-C60C-031C0DBE1A4F}"/>
              </a:ext>
            </a:extLst>
          </p:cNvPr>
          <p:cNvSpPr/>
          <p:nvPr/>
        </p:nvSpPr>
        <p:spPr>
          <a:xfrm>
            <a:off x="13794464" y="8891623"/>
            <a:ext cx="2785386" cy="27853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576DE0A-B6B3-C1BC-922F-B1B4917474C7}"/>
              </a:ext>
            </a:extLst>
          </p:cNvPr>
          <p:cNvGrpSpPr/>
          <p:nvPr/>
        </p:nvGrpSpPr>
        <p:grpSpPr>
          <a:xfrm>
            <a:off x="14192250" y="9298478"/>
            <a:ext cx="6721478" cy="1971675"/>
            <a:chOff x="14192250" y="9298478"/>
            <a:chExt cx="6721478" cy="1971675"/>
          </a:xfrm>
          <a:solidFill>
            <a:schemeClr val="bg1"/>
          </a:solidFill>
        </p:grpSpPr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2778AF6E-A7D1-F1BF-0491-2A7369705549}"/>
                </a:ext>
              </a:extLst>
            </p:cNvPr>
            <p:cNvSpPr/>
            <p:nvPr/>
          </p:nvSpPr>
          <p:spPr>
            <a:xfrm>
              <a:off x="14192250" y="9298478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: Rounded Corners 30">
              <a:extLst>
                <a:ext uri="{FF2B5EF4-FFF2-40B4-BE49-F238E27FC236}">
                  <a16:creationId xmlns:a16="http://schemas.microsoft.com/office/drawing/2014/main" id="{4362523B-6477-C20E-9DFD-46A616E50A63}"/>
                </a:ext>
              </a:extLst>
            </p:cNvPr>
            <p:cNvSpPr/>
            <p:nvPr/>
          </p:nvSpPr>
          <p:spPr>
            <a:xfrm>
              <a:off x="14192250" y="9298478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Oval 31">
            <a:extLst>
              <a:ext uri="{FF2B5EF4-FFF2-40B4-BE49-F238E27FC236}">
                <a16:creationId xmlns:a16="http://schemas.microsoft.com/office/drawing/2014/main" id="{05EDB9A4-B4A3-AF2E-CA7B-E89F5FD75292}"/>
              </a:ext>
            </a:extLst>
          </p:cNvPr>
          <p:cNvSpPr/>
          <p:nvPr/>
        </p:nvSpPr>
        <p:spPr>
          <a:xfrm>
            <a:off x="14524714" y="9621873"/>
            <a:ext cx="1324886" cy="1324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796F00E-3190-AD5F-8358-AFC3734D3DE1}"/>
              </a:ext>
            </a:extLst>
          </p:cNvPr>
          <p:cNvGrpSpPr/>
          <p:nvPr/>
        </p:nvGrpSpPr>
        <p:grpSpPr>
          <a:xfrm>
            <a:off x="16213793" y="9621868"/>
            <a:ext cx="2810806" cy="1320182"/>
            <a:chOff x="1784380" y="6111414"/>
            <a:chExt cx="3476739" cy="960407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5BFE8420-7B3A-B7C4-0608-6E253BA5C7F9}"/>
                </a:ext>
              </a:extLst>
            </p:cNvPr>
            <p:cNvSpPr txBox="1"/>
            <p:nvPr/>
          </p:nvSpPr>
          <p:spPr>
            <a:xfrm>
              <a:off x="1784382" y="6111414"/>
              <a:ext cx="3476737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PERFORMANCE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5552AF14-EE22-3DB5-DC3D-C08513D38C44}"/>
                </a:ext>
              </a:extLst>
            </p:cNvPr>
            <p:cNvSpPr txBox="1"/>
            <p:nvPr/>
          </p:nvSpPr>
          <p:spPr>
            <a:xfrm>
              <a:off x="1784380" y="6519964"/>
              <a:ext cx="3356908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chemeClr val="tx2"/>
                  </a:solidFill>
                </a:rPr>
                <a:t>Kết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quả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phản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ánh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năng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suất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và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sự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phát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triển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bền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vững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37" name="Oval 36">
            <a:extLst>
              <a:ext uri="{FF2B5EF4-FFF2-40B4-BE49-F238E27FC236}">
                <a16:creationId xmlns:a16="http://schemas.microsoft.com/office/drawing/2014/main" id="{B2B424C6-FC1E-E22E-786F-222419C0D80A}"/>
              </a:ext>
            </a:extLst>
          </p:cNvPr>
          <p:cNvSpPr/>
          <p:nvPr/>
        </p:nvSpPr>
        <p:spPr>
          <a:xfrm>
            <a:off x="19258281" y="9621873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03</a:t>
            </a:r>
          </a:p>
        </p:txBody>
      </p:sp>
      <p:sp>
        <p:nvSpPr>
          <p:cNvPr id="38" name="!!MainTitle1">
            <a:extLst>
              <a:ext uri="{FF2B5EF4-FFF2-40B4-BE49-F238E27FC236}">
                <a16:creationId xmlns:a16="http://schemas.microsoft.com/office/drawing/2014/main" id="{6C767D5E-81ED-9BAD-44E5-E2B6EAC2C6B4}"/>
              </a:ext>
            </a:extLst>
          </p:cNvPr>
          <p:cNvSpPr txBox="1"/>
          <p:nvPr/>
        </p:nvSpPr>
        <p:spPr>
          <a:xfrm>
            <a:off x="5664838" y="3887158"/>
            <a:ext cx="4947188" cy="54784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20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03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</a:p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</a:p>
          <a:p>
            <a:pPr lvl="0" algn="ctr">
              <a:defRPr/>
            </a:pP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Cores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9" name="!!SubTitle">
            <a:extLst>
              <a:ext uri="{FF2B5EF4-FFF2-40B4-BE49-F238E27FC236}">
                <a16:creationId xmlns:a16="http://schemas.microsoft.com/office/drawing/2014/main" id="{AA7C2730-C71B-1381-F3D5-FA4BE6FE5061}"/>
              </a:ext>
            </a:extLst>
          </p:cNvPr>
          <p:cNvSpPr txBox="1"/>
          <p:nvPr/>
        </p:nvSpPr>
        <p:spPr>
          <a:xfrm>
            <a:off x="5796891" y="6832838"/>
            <a:ext cx="4420826" cy="4154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40" name="Freeform 103">
            <a:extLst>
              <a:ext uri="{FF2B5EF4-FFF2-40B4-BE49-F238E27FC236}">
                <a16:creationId xmlns:a16="http://schemas.microsoft.com/office/drawing/2014/main" id="{9DEC2EC8-1132-93BA-A181-610B858A9A0C}"/>
              </a:ext>
            </a:extLst>
          </p:cNvPr>
          <p:cNvSpPr>
            <a:spLocks noEditPoints="1"/>
          </p:cNvSpPr>
          <p:nvPr/>
        </p:nvSpPr>
        <p:spPr bwMode="auto">
          <a:xfrm>
            <a:off x="14823291" y="3133740"/>
            <a:ext cx="727734" cy="55650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F41C8AC4-4495-88F9-7092-6000FF4210F3}"/>
              </a:ext>
            </a:extLst>
          </p:cNvPr>
          <p:cNvSpPr/>
          <p:nvPr/>
        </p:nvSpPr>
        <p:spPr>
          <a:xfrm>
            <a:off x="14820233" y="9917392"/>
            <a:ext cx="733848" cy="73384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55E621B-1268-8532-D7C1-1CBD285BC9EB}"/>
              </a:ext>
            </a:extLst>
          </p:cNvPr>
          <p:cNvGrpSpPr/>
          <p:nvPr/>
        </p:nvGrpSpPr>
        <p:grpSpPr>
          <a:xfrm>
            <a:off x="14907378" y="6566843"/>
            <a:ext cx="559560" cy="562620"/>
            <a:chOff x="9640888" y="993775"/>
            <a:chExt cx="290512" cy="292101"/>
          </a:xfrm>
        </p:grpSpPr>
        <p:sp>
          <p:nvSpPr>
            <p:cNvPr id="43" name="Freeform 26">
              <a:extLst>
                <a:ext uri="{FF2B5EF4-FFF2-40B4-BE49-F238E27FC236}">
                  <a16:creationId xmlns:a16="http://schemas.microsoft.com/office/drawing/2014/main" id="{DA591482-685D-3308-D7BB-7EBCBE7B960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0888" y="1090613"/>
              <a:ext cx="193675" cy="195263"/>
            </a:xfrm>
            <a:custGeom>
              <a:avLst/>
              <a:gdLst>
                <a:gd name="T0" fmla="*/ 122 w 122"/>
                <a:gd name="T1" fmla="*/ 62 h 123"/>
                <a:gd name="T2" fmla="*/ 122 w 122"/>
                <a:gd name="T3" fmla="*/ 123 h 123"/>
                <a:gd name="T4" fmla="*/ 0 w 122"/>
                <a:gd name="T5" fmla="*/ 123 h 123"/>
                <a:gd name="T6" fmla="*/ 0 w 122"/>
                <a:gd name="T7" fmla="*/ 0 h 123"/>
                <a:gd name="T8" fmla="*/ 61 w 1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122" y="62"/>
                  </a:moveTo>
                  <a:lnTo>
                    <a:pt x="122" y="123"/>
                  </a:lnTo>
                  <a:lnTo>
                    <a:pt x="0" y="123"/>
                  </a:ln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44" name="Freeform 27">
              <a:extLst>
                <a:ext uri="{FF2B5EF4-FFF2-40B4-BE49-F238E27FC236}">
                  <a16:creationId xmlns:a16="http://schemas.microsoft.com/office/drawing/2014/main" id="{07EAA859-301E-F62F-4DD9-10C9EEC47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1090613"/>
              <a:ext cx="96838" cy="98425"/>
            </a:xfrm>
            <a:custGeom>
              <a:avLst/>
              <a:gdLst>
                <a:gd name="T0" fmla="*/ 0 w 61"/>
                <a:gd name="T1" fmla="*/ 0 h 62"/>
                <a:gd name="T2" fmla="*/ 61 w 61"/>
                <a:gd name="T3" fmla="*/ 0 h 62"/>
                <a:gd name="T4" fmla="*/ 61 w 61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2">
                  <a:moveTo>
                    <a:pt x="0" y="0"/>
                  </a:moveTo>
                  <a:lnTo>
                    <a:pt x="61" y="0"/>
                  </a:lnTo>
                  <a:lnTo>
                    <a:pt x="61" y="62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45" name="Freeform 28">
              <a:extLst>
                <a:ext uri="{FF2B5EF4-FFF2-40B4-BE49-F238E27FC236}">
                  <a16:creationId xmlns:a16="http://schemas.microsoft.com/office/drawing/2014/main" id="{105BD9B3-34C6-4713-58BB-D076FE313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993775"/>
              <a:ext cx="193675" cy="195263"/>
            </a:xfrm>
            <a:custGeom>
              <a:avLst/>
              <a:gdLst>
                <a:gd name="T0" fmla="*/ 0 w 122"/>
                <a:gd name="T1" fmla="*/ 61 h 123"/>
                <a:gd name="T2" fmla="*/ 0 w 122"/>
                <a:gd name="T3" fmla="*/ 0 h 123"/>
                <a:gd name="T4" fmla="*/ 122 w 122"/>
                <a:gd name="T5" fmla="*/ 0 h 123"/>
                <a:gd name="T6" fmla="*/ 122 w 122"/>
                <a:gd name="T7" fmla="*/ 123 h 123"/>
                <a:gd name="T8" fmla="*/ 61 w 122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0" y="61"/>
                  </a:moveTo>
                  <a:lnTo>
                    <a:pt x="0" y="0"/>
                  </a:lnTo>
                  <a:lnTo>
                    <a:pt x="122" y="0"/>
                  </a:lnTo>
                  <a:lnTo>
                    <a:pt x="122" y="123"/>
                  </a:lnTo>
                  <a:lnTo>
                    <a:pt x="61" y="123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46" name="Freeform 29">
              <a:extLst>
                <a:ext uri="{FF2B5EF4-FFF2-40B4-BE49-F238E27FC236}">
                  <a16:creationId xmlns:a16="http://schemas.microsoft.com/office/drawing/2014/main" id="{E57B38E8-46E9-B025-1CA7-9507B353B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1090613"/>
              <a:ext cx="96838" cy="98425"/>
            </a:xfrm>
            <a:custGeom>
              <a:avLst/>
              <a:gdLst>
                <a:gd name="T0" fmla="*/ 61 w 61"/>
                <a:gd name="T1" fmla="*/ 62 h 62"/>
                <a:gd name="T2" fmla="*/ 0 w 61"/>
                <a:gd name="T3" fmla="*/ 62 h 62"/>
                <a:gd name="T4" fmla="*/ 0 w 6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2">
                  <a:moveTo>
                    <a:pt x="61" y="62"/>
                  </a:moveTo>
                  <a:lnTo>
                    <a:pt x="0" y="62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</p:spTree>
    <p:extLst>
      <p:ext uri="{BB962C8B-B14F-4D97-AF65-F5344CB8AC3E}">
        <p14:creationId xmlns:p14="http://schemas.microsoft.com/office/powerpoint/2010/main" val="1593846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9" grpId="0" animBg="1"/>
          <p:bldP spid="13" grpId="0" animBg="1"/>
          <p:bldP spid="17" grpId="0" animBg="1"/>
          <p:bldP spid="18" grpId="0" animBg="1"/>
          <p:bldP spid="23" grpId="0" animBg="1"/>
          <p:bldP spid="27" grpId="0" animBg="1"/>
          <p:bldP spid="28" grpId="0" animBg="1"/>
          <p:bldP spid="32" grpId="0" animBg="1"/>
          <p:bldP spid="37" grpId="0" animBg="1"/>
          <p:bldP spid="38" grpId="0"/>
          <p:bldP spid="39" grpId="0"/>
          <p:bldP spid="40" grpId="0" animBg="1"/>
          <p:bldP spid="4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2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9" grpId="0" animBg="1"/>
          <p:bldP spid="13" grpId="0" animBg="1"/>
          <p:bldP spid="17" grpId="0" animBg="1"/>
          <p:bldP spid="18" grpId="0" animBg="1"/>
          <p:bldP spid="23" grpId="0" animBg="1"/>
          <p:bldP spid="27" grpId="0" animBg="1"/>
          <p:bldP spid="28" grpId="0" animBg="1"/>
          <p:bldP spid="32" grpId="0" animBg="1"/>
          <p:bldP spid="37" grpId="0" animBg="1"/>
          <p:bldP spid="38" grpId="0"/>
          <p:bldP spid="39" grpId="0"/>
          <p:bldP spid="40" grpId="0" animBg="1"/>
          <p:bldP spid="41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06D2D50C-0D68-4AA4-AA5C-3DA58FDF3A25}"/>
              </a:ext>
            </a:extLst>
          </p:cNvPr>
          <p:cNvSpPr/>
          <p:nvPr/>
        </p:nvSpPr>
        <p:spPr>
          <a:xfrm rot="19800000">
            <a:off x="10893798" y="4405406"/>
            <a:ext cx="3697207" cy="49570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3"/>
              </a:gs>
              <a:gs pos="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5B2DA21-76D0-D73E-AF4F-CAB00B7DDA1A}"/>
              </a:ext>
            </a:extLst>
          </p:cNvPr>
          <p:cNvSpPr/>
          <p:nvPr/>
        </p:nvSpPr>
        <p:spPr>
          <a:xfrm rot="1800000" flipV="1">
            <a:off x="10893799" y="8814887"/>
            <a:ext cx="3697207" cy="49570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5"/>
              </a:gs>
              <a:gs pos="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FE8C76D3-DDAD-3778-7DBB-BE0E96CA690D}"/>
              </a:ext>
            </a:extLst>
          </p:cNvPr>
          <p:cNvSpPr/>
          <p:nvPr/>
        </p:nvSpPr>
        <p:spPr>
          <a:xfrm rot="10800000" flipV="1">
            <a:off x="10893799" y="6610146"/>
            <a:ext cx="3697207" cy="49570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610EAE0E-DF2F-8CAC-0F49-2DA436C63D63}"/>
              </a:ext>
            </a:extLst>
          </p:cNvPr>
          <p:cNvSpPr/>
          <p:nvPr/>
        </p:nvSpPr>
        <p:spPr>
          <a:xfrm>
            <a:off x="3504291" y="2227037"/>
            <a:ext cx="9268280" cy="92682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A84824C-7425-E37F-36DD-A8C55FE8EF99}"/>
              </a:ext>
            </a:extLst>
          </p:cNvPr>
          <p:cNvGrpSpPr/>
          <p:nvPr/>
        </p:nvGrpSpPr>
        <p:grpSpPr>
          <a:xfrm>
            <a:off x="4186462" y="2909208"/>
            <a:ext cx="7903937" cy="7903937"/>
            <a:chOff x="4186462" y="2909208"/>
            <a:chExt cx="7903937" cy="7903937"/>
          </a:xfrm>
          <a:solidFill>
            <a:schemeClr val="bg1"/>
          </a:solidFill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8EB0B117-1765-0D90-B582-DE3A52401665}"/>
                </a:ext>
              </a:extLst>
            </p:cNvPr>
            <p:cNvSpPr/>
            <p:nvPr/>
          </p:nvSpPr>
          <p:spPr>
            <a:xfrm>
              <a:off x="4186462" y="2909208"/>
              <a:ext cx="7903937" cy="7903937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603D8076-19E2-4D01-A89B-BDA073FAA045}"/>
                </a:ext>
              </a:extLst>
            </p:cNvPr>
            <p:cNvSpPr/>
            <p:nvPr/>
          </p:nvSpPr>
          <p:spPr>
            <a:xfrm>
              <a:off x="4186462" y="2909208"/>
              <a:ext cx="7903937" cy="7903937"/>
            </a:xfrm>
            <a:prstGeom prst="ellipse">
              <a:avLst/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2" name="Oval 51">
            <a:extLst>
              <a:ext uri="{FF2B5EF4-FFF2-40B4-BE49-F238E27FC236}">
                <a16:creationId xmlns:a16="http://schemas.microsoft.com/office/drawing/2014/main" id="{A2583DCC-B2D0-C0A8-AD49-EC42F7AE0662}"/>
              </a:ext>
            </a:extLst>
          </p:cNvPr>
          <p:cNvSpPr/>
          <p:nvPr/>
        </p:nvSpPr>
        <p:spPr>
          <a:xfrm>
            <a:off x="13794464" y="2019298"/>
            <a:ext cx="2785386" cy="278538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67CB01EB-F47C-DA51-88C8-C7A745950A3E}"/>
              </a:ext>
            </a:extLst>
          </p:cNvPr>
          <p:cNvGrpSpPr/>
          <p:nvPr/>
        </p:nvGrpSpPr>
        <p:grpSpPr>
          <a:xfrm>
            <a:off x="14192250" y="2426153"/>
            <a:ext cx="6721478" cy="1971675"/>
            <a:chOff x="14192250" y="2426153"/>
            <a:chExt cx="6721478" cy="1971675"/>
          </a:xfrm>
          <a:solidFill>
            <a:schemeClr val="bg1"/>
          </a:solidFill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7E4BB29C-0953-0CE6-CF03-95DA5151EC46}"/>
                </a:ext>
              </a:extLst>
            </p:cNvPr>
            <p:cNvSpPr/>
            <p:nvPr/>
          </p:nvSpPr>
          <p:spPr>
            <a:xfrm>
              <a:off x="14192250" y="2426153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AF822B1A-4FBD-F4C8-C099-9795FFC9BCC7}"/>
                </a:ext>
              </a:extLst>
            </p:cNvPr>
            <p:cNvSpPr/>
            <p:nvPr/>
          </p:nvSpPr>
          <p:spPr>
            <a:xfrm>
              <a:off x="14192250" y="2426153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Oval 55">
            <a:extLst>
              <a:ext uri="{FF2B5EF4-FFF2-40B4-BE49-F238E27FC236}">
                <a16:creationId xmlns:a16="http://schemas.microsoft.com/office/drawing/2014/main" id="{05594420-D1E4-CE65-9C22-04C1786DBDF8}"/>
              </a:ext>
            </a:extLst>
          </p:cNvPr>
          <p:cNvSpPr/>
          <p:nvPr/>
        </p:nvSpPr>
        <p:spPr>
          <a:xfrm>
            <a:off x="14524714" y="2749548"/>
            <a:ext cx="1324886" cy="132488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3D43D2D-39A6-A811-6C6D-9AD27930F5C0}"/>
              </a:ext>
            </a:extLst>
          </p:cNvPr>
          <p:cNvGrpSpPr/>
          <p:nvPr/>
        </p:nvGrpSpPr>
        <p:grpSpPr>
          <a:xfrm>
            <a:off x="16213793" y="2749543"/>
            <a:ext cx="2810806" cy="1320182"/>
            <a:chOff x="1784380" y="6111414"/>
            <a:chExt cx="3476738" cy="960407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4269C1E-E85A-A83C-D23C-1ADC78AFEF7C}"/>
                </a:ext>
              </a:extLst>
            </p:cNvPr>
            <p:cNvSpPr txBox="1"/>
            <p:nvPr/>
          </p:nvSpPr>
          <p:spPr>
            <a:xfrm>
              <a:off x="1784382" y="6111414"/>
              <a:ext cx="3476736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bg2">
                      <a:lumMod val="90000"/>
                      <a:lumOff val="10000"/>
                    </a:schemeClr>
                  </a:solidFill>
                  <a:latin typeface="+mj-lt"/>
                </a:rPr>
                <a:t>PEOPLE</a:t>
              </a:r>
              <a:r>
                <a:rPr lang="en-US" sz="2800" b="1" dirty="0">
                  <a:solidFill>
                    <a:schemeClr val="bg2">
                      <a:lumMod val="90000"/>
                      <a:lumOff val="10000"/>
                    </a:schemeClr>
                  </a:solidFill>
                  <a:latin typeface="+mj-lt"/>
                </a:rPr>
                <a:t> 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4A71585-D24B-ADFB-8607-3CE5E99AD512}"/>
                </a:ext>
              </a:extLst>
            </p:cNvPr>
            <p:cNvSpPr txBox="1"/>
            <p:nvPr/>
          </p:nvSpPr>
          <p:spPr>
            <a:xfrm>
              <a:off x="1784380" y="6519964"/>
              <a:ext cx="3356907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Con người là trung tâm, tạo nên năng lực và văn hóa.</a:t>
              </a:r>
              <a:endParaRPr lang="en-US" sz="1600" b="1" dirty="0">
                <a:solidFill>
                  <a:schemeClr val="bg2">
                    <a:lumMod val="90000"/>
                    <a:lumOff val="10000"/>
                  </a:schemeClr>
                </a:solidFill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E4E5E573-0CCA-41CF-0EA2-883D4A4487A6}"/>
              </a:ext>
            </a:extLst>
          </p:cNvPr>
          <p:cNvSpPr/>
          <p:nvPr/>
        </p:nvSpPr>
        <p:spPr>
          <a:xfrm>
            <a:off x="19258281" y="2749548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01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0F4C0D1A-74A4-2AA0-723E-94B0D5192FD8}"/>
              </a:ext>
            </a:extLst>
          </p:cNvPr>
          <p:cNvSpPr/>
          <p:nvPr/>
        </p:nvSpPr>
        <p:spPr>
          <a:xfrm>
            <a:off x="13794464" y="5455460"/>
            <a:ext cx="2785386" cy="27853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18FA433A-4897-3B73-AD9D-BA1A26750C23}"/>
              </a:ext>
            </a:extLst>
          </p:cNvPr>
          <p:cNvGrpSpPr/>
          <p:nvPr/>
        </p:nvGrpSpPr>
        <p:grpSpPr>
          <a:xfrm>
            <a:off x="14192250" y="5862315"/>
            <a:ext cx="6721478" cy="1971675"/>
            <a:chOff x="14192250" y="5862315"/>
            <a:chExt cx="6721478" cy="1971675"/>
          </a:xfrm>
          <a:solidFill>
            <a:schemeClr val="bg1"/>
          </a:solidFill>
        </p:grpSpPr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3D54BA3C-8300-3EED-7E0F-ED9B683CDB0B}"/>
                </a:ext>
              </a:extLst>
            </p:cNvPr>
            <p:cNvSpPr/>
            <p:nvPr/>
          </p:nvSpPr>
          <p:spPr>
            <a:xfrm>
              <a:off x="14192250" y="5862315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Rectangle: Rounded Corners 255">
              <a:extLst>
                <a:ext uri="{FF2B5EF4-FFF2-40B4-BE49-F238E27FC236}">
                  <a16:creationId xmlns:a16="http://schemas.microsoft.com/office/drawing/2014/main" id="{E90EA253-50A6-1B9D-043C-26B89A8EB284}"/>
                </a:ext>
              </a:extLst>
            </p:cNvPr>
            <p:cNvSpPr/>
            <p:nvPr/>
          </p:nvSpPr>
          <p:spPr>
            <a:xfrm>
              <a:off x="14192250" y="5862315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7" name="Oval 256">
            <a:extLst>
              <a:ext uri="{FF2B5EF4-FFF2-40B4-BE49-F238E27FC236}">
                <a16:creationId xmlns:a16="http://schemas.microsoft.com/office/drawing/2014/main" id="{7F2FC85A-504D-517E-4584-253727FFE965}"/>
              </a:ext>
            </a:extLst>
          </p:cNvPr>
          <p:cNvSpPr/>
          <p:nvPr/>
        </p:nvSpPr>
        <p:spPr>
          <a:xfrm>
            <a:off x="14524714" y="6185710"/>
            <a:ext cx="1324886" cy="13248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DD3B5B30-A1EF-F990-DBC2-5ADA3CB06206}"/>
              </a:ext>
            </a:extLst>
          </p:cNvPr>
          <p:cNvGrpSpPr/>
          <p:nvPr/>
        </p:nvGrpSpPr>
        <p:grpSpPr>
          <a:xfrm>
            <a:off x="16213793" y="6185720"/>
            <a:ext cx="2810806" cy="1320172"/>
            <a:chOff x="1784380" y="6111414"/>
            <a:chExt cx="3476738" cy="960398"/>
          </a:xfrm>
        </p:grpSpPr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DE4B0F7D-6981-6AF4-242A-210159E3E941}"/>
                </a:ext>
              </a:extLst>
            </p:cNvPr>
            <p:cNvSpPr txBox="1"/>
            <p:nvPr/>
          </p:nvSpPr>
          <p:spPr>
            <a:xfrm>
              <a:off x="1784382" y="6111414"/>
              <a:ext cx="3476736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bg2">
                      <a:lumMod val="90000"/>
                      <a:lumOff val="10000"/>
                    </a:schemeClr>
                  </a:solidFill>
                  <a:latin typeface="+mj-lt"/>
                </a:rPr>
                <a:t>PROCESS</a:t>
              </a:r>
              <a:r>
                <a:rPr lang="en-US" sz="2800" b="1" dirty="0">
                  <a:solidFill>
                    <a:schemeClr val="bg2">
                      <a:lumMod val="90000"/>
                      <a:lumOff val="10000"/>
                    </a:schemeClr>
                  </a:solidFill>
                  <a:latin typeface="+mj-lt"/>
                </a:rPr>
                <a:t> </a:t>
              </a:r>
            </a:p>
          </p:txBody>
        </p:sp>
        <p:sp>
          <p:nvSpPr>
            <p:cNvPr id="260" name="TextBox 259">
              <a:extLst>
                <a:ext uri="{FF2B5EF4-FFF2-40B4-BE49-F238E27FC236}">
                  <a16:creationId xmlns:a16="http://schemas.microsoft.com/office/drawing/2014/main" id="{D21B91A5-83C4-4724-86A5-AF8A56D51446}"/>
                </a:ext>
              </a:extLst>
            </p:cNvPr>
            <p:cNvSpPr txBox="1"/>
            <p:nvPr/>
          </p:nvSpPr>
          <p:spPr>
            <a:xfrm>
              <a:off x="1784380" y="6519955"/>
              <a:ext cx="3356907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Quy trình giúp tối ưu hóa hiệu quả và chất lượng.</a:t>
              </a:r>
              <a:endParaRPr lang="en-US" sz="1600" b="1" dirty="0">
                <a:solidFill>
                  <a:schemeClr val="bg2">
                    <a:lumMod val="90000"/>
                    <a:lumOff val="10000"/>
                  </a:schemeClr>
                </a:solidFill>
              </a:endParaRPr>
            </a:p>
          </p:txBody>
        </p:sp>
      </p:grpSp>
      <p:sp>
        <p:nvSpPr>
          <p:cNvPr id="261" name="Oval 260">
            <a:extLst>
              <a:ext uri="{FF2B5EF4-FFF2-40B4-BE49-F238E27FC236}">
                <a16:creationId xmlns:a16="http://schemas.microsoft.com/office/drawing/2014/main" id="{22968C27-6E83-DCB0-975F-828786B19291}"/>
              </a:ext>
            </a:extLst>
          </p:cNvPr>
          <p:cNvSpPr/>
          <p:nvPr/>
        </p:nvSpPr>
        <p:spPr>
          <a:xfrm>
            <a:off x="19258281" y="6185710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02</a:t>
            </a:r>
          </a:p>
        </p:txBody>
      </p:sp>
      <p:sp>
        <p:nvSpPr>
          <p:cNvPr id="262" name="Oval 261">
            <a:extLst>
              <a:ext uri="{FF2B5EF4-FFF2-40B4-BE49-F238E27FC236}">
                <a16:creationId xmlns:a16="http://schemas.microsoft.com/office/drawing/2014/main" id="{8CD3D7FA-51DE-D11E-4B30-0FC2ED9F2EC0}"/>
              </a:ext>
            </a:extLst>
          </p:cNvPr>
          <p:cNvSpPr/>
          <p:nvPr/>
        </p:nvSpPr>
        <p:spPr>
          <a:xfrm>
            <a:off x="13794464" y="8891623"/>
            <a:ext cx="2785386" cy="27853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1DAE19A9-435A-817D-1DD7-F398A73B1B44}"/>
              </a:ext>
            </a:extLst>
          </p:cNvPr>
          <p:cNvGrpSpPr/>
          <p:nvPr/>
        </p:nvGrpSpPr>
        <p:grpSpPr>
          <a:xfrm>
            <a:off x="14192250" y="9298478"/>
            <a:ext cx="6721478" cy="1971675"/>
            <a:chOff x="14192250" y="9298478"/>
            <a:chExt cx="6721478" cy="1971675"/>
          </a:xfrm>
          <a:solidFill>
            <a:schemeClr val="bg1"/>
          </a:solidFill>
        </p:grpSpPr>
        <p:sp>
          <p:nvSpPr>
            <p:cNvPr id="264" name="Rectangle: Rounded Corners 263">
              <a:extLst>
                <a:ext uri="{FF2B5EF4-FFF2-40B4-BE49-F238E27FC236}">
                  <a16:creationId xmlns:a16="http://schemas.microsoft.com/office/drawing/2014/main" id="{C21232EF-D821-52C8-0188-0EAB48661D4B}"/>
                </a:ext>
              </a:extLst>
            </p:cNvPr>
            <p:cNvSpPr/>
            <p:nvPr/>
          </p:nvSpPr>
          <p:spPr>
            <a:xfrm>
              <a:off x="14192250" y="9298478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Rectangle: Rounded Corners 264">
              <a:extLst>
                <a:ext uri="{FF2B5EF4-FFF2-40B4-BE49-F238E27FC236}">
                  <a16:creationId xmlns:a16="http://schemas.microsoft.com/office/drawing/2014/main" id="{7781B304-4134-8408-FE70-8F7E31F9B073}"/>
                </a:ext>
              </a:extLst>
            </p:cNvPr>
            <p:cNvSpPr/>
            <p:nvPr/>
          </p:nvSpPr>
          <p:spPr>
            <a:xfrm>
              <a:off x="14192250" y="9298478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6" name="Oval 265">
            <a:extLst>
              <a:ext uri="{FF2B5EF4-FFF2-40B4-BE49-F238E27FC236}">
                <a16:creationId xmlns:a16="http://schemas.microsoft.com/office/drawing/2014/main" id="{CE335EB9-3024-42EC-1C02-701523B8E312}"/>
              </a:ext>
            </a:extLst>
          </p:cNvPr>
          <p:cNvSpPr/>
          <p:nvPr/>
        </p:nvSpPr>
        <p:spPr>
          <a:xfrm>
            <a:off x="14524714" y="9621873"/>
            <a:ext cx="1324886" cy="13248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45AD0D44-B824-BE78-ECA8-BC405A05558D}"/>
              </a:ext>
            </a:extLst>
          </p:cNvPr>
          <p:cNvGrpSpPr/>
          <p:nvPr/>
        </p:nvGrpSpPr>
        <p:grpSpPr>
          <a:xfrm>
            <a:off x="16213793" y="9621868"/>
            <a:ext cx="2810806" cy="1320182"/>
            <a:chOff x="1784380" y="6111414"/>
            <a:chExt cx="3476739" cy="960407"/>
          </a:xfrm>
        </p:grpSpPr>
        <p:sp>
          <p:nvSpPr>
            <p:cNvPr id="311" name="TextBox 310">
              <a:extLst>
                <a:ext uri="{FF2B5EF4-FFF2-40B4-BE49-F238E27FC236}">
                  <a16:creationId xmlns:a16="http://schemas.microsoft.com/office/drawing/2014/main" id="{20AA0BDB-29C2-F7EA-B3A2-F5ECF0A3CB27}"/>
                </a:ext>
              </a:extLst>
            </p:cNvPr>
            <p:cNvSpPr txBox="1"/>
            <p:nvPr/>
          </p:nvSpPr>
          <p:spPr>
            <a:xfrm>
              <a:off x="1784382" y="6111414"/>
              <a:ext cx="3476737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bg2">
                      <a:lumMod val="90000"/>
                      <a:lumOff val="10000"/>
                    </a:schemeClr>
                  </a:solidFill>
                  <a:latin typeface="+mj-lt"/>
                </a:rPr>
                <a:t>PERFORMANCE</a:t>
              </a:r>
              <a:r>
                <a:rPr lang="en-US" sz="2800" b="1" dirty="0">
                  <a:solidFill>
                    <a:schemeClr val="bg2">
                      <a:lumMod val="90000"/>
                      <a:lumOff val="10000"/>
                    </a:schemeClr>
                  </a:solidFill>
                  <a:latin typeface="+mj-lt"/>
                </a:rPr>
                <a:t> </a:t>
              </a:r>
            </a:p>
          </p:txBody>
        </p:sp>
        <p:sp>
          <p:nvSpPr>
            <p:cNvPr id="312" name="TextBox 311">
              <a:extLst>
                <a:ext uri="{FF2B5EF4-FFF2-40B4-BE49-F238E27FC236}">
                  <a16:creationId xmlns:a16="http://schemas.microsoft.com/office/drawing/2014/main" id="{92488000-B443-990E-67E2-1A0B2D7A368D}"/>
                </a:ext>
              </a:extLst>
            </p:cNvPr>
            <p:cNvSpPr txBox="1"/>
            <p:nvPr/>
          </p:nvSpPr>
          <p:spPr>
            <a:xfrm>
              <a:off x="1784380" y="6519964"/>
              <a:ext cx="3356908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Kết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quả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phản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ánh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năng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suất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và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sự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phát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triển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bền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vững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.</a:t>
              </a:r>
              <a:endParaRPr lang="en-US" sz="1600" b="1" dirty="0">
                <a:solidFill>
                  <a:schemeClr val="bg2">
                    <a:lumMod val="90000"/>
                    <a:lumOff val="10000"/>
                  </a:schemeClr>
                </a:solidFill>
              </a:endParaRPr>
            </a:p>
          </p:txBody>
        </p:sp>
      </p:grpSp>
      <p:sp>
        <p:nvSpPr>
          <p:cNvPr id="313" name="Oval 312">
            <a:extLst>
              <a:ext uri="{FF2B5EF4-FFF2-40B4-BE49-F238E27FC236}">
                <a16:creationId xmlns:a16="http://schemas.microsoft.com/office/drawing/2014/main" id="{8D71D30E-F87F-AAF5-8E42-09041B050322}"/>
              </a:ext>
            </a:extLst>
          </p:cNvPr>
          <p:cNvSpPr/>
          <p:nvPr/>
        </p:nvSpPr>
        <p:spPr>
          <a:xfrm>
            <a:off x="19258281" y="9621873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03</a:t>
            </a:r>
          </a:p>
        </p:txBody>
      </p:sp>
      <p:sp>
        <p:nvSpPr>
          <p:cNvPr id="314" name="!!MainTitle1">
            <a:extLst>
              <a:ext uri="{FF2B5EF4-FFF2-40B4-BE49-F238E27FC236}">
                <a16:creationId xmlns:a16="http://schemas.microsoft.com/office/drawing/2014/main" id="{B8E6FA6F-114B-3E40-498C-6612AF1C209E}"/>
              </a:ext>
            </a:extLst>
          </p:cNvPr>
          <p:cNvSpPr txBox="1"/>
          <p:nvPr/>
        </p:nvSpPr>
        <p:spPr>
          <a:xfrm>
            <a:off x="5664838" y="3887158"/>
            <a:ext cx="4947188" cy="54784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20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03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</a:p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</a:p>
          <a:p>
            <a:pPr lvl="0" algn="ctr">
              <a:defRPr/>
            </a:pP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Cores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90000"/>
                  <a:lumOff val="1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15" name="!!SubTitle">
            <a:extLst>
              <a:ext uri="{FF2B5EF4-FFF2-40B4-BE49-F238E27FC236}">
                <a16:creationId xmlns:a16="http://schemas.microsoft.com/office/drawing/2014/main" id="{5E0317E3-8E71-6D26-8FEB-2142346B019C}"/>
              </a:ext>
            </a:extLst>
          </p:cNvPr>
          <p:cNvSpPr txBox="1"/>
          <p:nvPr/>
        </p:nvSpPr>
        <p:spPr>
          <a:xfrm>
            <a:off x="5796891" y="6832838"/>
            <a:ext cx="4420826" cy="4154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16" name="Freeform 103">
            <a:extLst>
              <a:ext uri="{FF2B5EF4-FFF2-40B4-BE49-F238E27FC236}">
                <a16:creationId xmlns:a16="http://schemas.microsoft.com/office/drawing/2014/main" id="{BF2A5BD7-4917-7680-55ED-ED8C555B3D05}"/>
              </a:ext>
            </a:extLst>
          </p:cNvPr>
          <p:cNvSpPr>
            <a:spLocks noEditPoints="1"/>
          </p:cNvSpPr>
          <p:nvPr/>
        </p:nvSpPr>
        <p:spPr bwMode="auto">
          <a:xfrm>
            <a:off x="14823291" y="3133740"/>
            <a:ext cx="727734" cy="55650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A00819FC-6A16-D4AA-6CB7-8FABD756CA22}"/>
              </a:ext>
            </a:extLst>
          </p:cNvPr>
          <p:cNvSpPr/>
          <p:nvPr/>
        </p:nvSpPr>
        <p:spPr>
          <a:xfrm>
            <a:off x="14820233" y="9917392"/>
            <a:ext cx="733848" cy="73384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38CBC282-43DB-CC59-A6EA-FA99E4861C0C}"/>
              </a:ext>
            </a:extLst>
          </p:cNvPr>
          <p:cNvGrpSpPr/>
          <p:nvPr/>
        </p:nvGrpSpPr>
        <p:grpSpPr>
          <a:xfrm>
            <a:off x="14907378" y="6566843"/>
            <a:ext cx="559560" cy="562620"/>
            <a:chOff x="9640888" y="993775"/>
            <a:chExt cx="290512" cy="292101"/>
          </a:xfrm>
        </p:grpSpPr>
        <p:sp>
          <p:nvSpPr>
            <p:cNvPr id="319" name="Freeform 26">
              <a:extLst>
                <a:ext uri="{FF2B5EF4-FFF2-40B4-BE49-F238E27FC236}">
                  <a16:creationId xmlns:a16="http://schemas.microsoft.com/office/drawing/2014/main" id="{51407CDF-F31C-EF03-3255-125F30BE607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0888" y="1090613"/>
              <a:ext cx="193675" cy="195263"/>
            </a:xfrm>
            <a:custGeom>
              <a:avLst/>
              <a:gdLst>
                <a:gd name="T0" fmla="*/ 122 w 122"/>
                <a:gd name="T1" fmla="*/ 62 h 123"/>
                <a:gd name="T2" fmla="*/ 122 w 122"/>
                <a:gd name="T3" fmla="*/ 123 h 123"/>
                <a:gd name="T4" fmla="*/ 0 w 122"/>
                <a:gd name="T5" fmla="*/ 123 h 123"/>
                <a:gd name="T6" fmla="*/ 0 w 122"/>
                <a:gd name="T7" fmla="*/ 0 h 123"/>
                <a:gd name="T8" fmla="*/ 61 w 1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122" y="62"/>
                  </a:moveTo>
                  <a:lnTo>
                    <a:pt x="122" y="123"/>
                  </a:lnTo>
                  <a:lnTo>
                    <a:pt x="0" y="123"/>
                  </a:ln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20" name="Freeform 27">
              <a:extLst>
                <a:ext uri="{FF2B5EF4-FFF2-40B4-BE49-F238E27FC236}">
                  <a16:creationId xmlns:a16="http://schemas.microsoft.com/office/drawing/2014/main" id="{EFE5A26B-098A-1100-E15F-DF7E1751BC3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1090613"/>
              <a:ext cx="96838" cy="98425"/>
            </a:xfrm>
            <a:custGeom>
              <a:avLst/>
              <a:gdLst>
                <a:gd name="T0" fmla="*/ 0 w 61"/>
                <a:gd name="T1" fmla="*/ 0 h 62"/>
                <a:gd name="T2" fmla="*/ 61 w 61"/>
                <a:gd name="T3" fmla="*/ 0 h 62"/>
                <a:gd name="T4" fmla="*/ 61 w 61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2">
                  <a:moveTo>
                    <a:pt x="0" y="0"/>
                  </a:moveTo>
                  <a:lnTo>
                    <a:pt x="61" y="0"/>
                  </a:lnTo>
                  <a:lnTo>
                    <a:pt x="61" y="62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21" name="Freeform 28">
              <a:extLst>
                <a:ext uri="{FF2B5EF4-FFF2-40B4-BE49-F238E27FC236}">
                  <a16:creationId xmlns:a16="http://schemas.microsoft.com/office/drawing/2014/main" id="{A6DFF427-530A-6F1C-28C9-BA8FBA986B4D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993775"/>
              <a:ext cx="193675" cy="195263"/>
            </a:xfrm>
            <a:custGeom>
              <a:avLst/>
              <a:gdLst>
                <a:gd name="T0" fmla="*/ 0 w 122"/>
                <a:gd name="T1" fmla="*/ 61 h 123"/>
                <a:gd name="T2" fmla="*/ 0 w 122"/>
                <a:gd name="T3" fmla="*/ 0 h 123"/>
                <a:gd name="T4" fmla="*/ 122 w 122"/>
                <a:gd name="T5" fmla="*/ 0 h 123"/>
                <a:gd name="T6" fmla="*/ 122 w 122"/>
                <a:gd name="T7" fmla="*/ 123 h 123"/>
                <a:gd name="T8" fmla="*/ 61 w 122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0" y="61"/>
                  </a:moveTo>
                  <a:lnTo>
                    <a:pt x="0" y="0"/>
                  </a:lnTo>
                  <a:lnTo>
                    <a:pt x="122" y="0"/>
                  </a:lnTo>
                  <a:lnTo>
                    <a:pt x="122" y="123"/>
                  </a:lnTo>
                  <a:lnTo>
                    <a:pt x="61" y="123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22" name="Freeform 29">
              <a:extLst>
                <a:ext uri="{FF2B5EF4-FFF2-40B4-BE49-F238E27FC236}">
                  <a16:creationId xmlns:a16="http://schemas.microsoft.com/office/drawing/2014/main" id="{2CE6CD3B-E473-9E37-CB14-7A551402C67A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1090613"/>
              <a:ext cx="96838" cy="98425"/>
            </a:xfrm>
            <a:custGeom>
              <a:avLst/>
              <a:gdLst>
                <a:gd name="T0" fmla="*/ 61 w 61"/>
                <a:gd name="T1" fmla="*/ 62 h 62"/>
                <a:gd name="T2" fmla="*/ 0 w 61"/>
                <a:gd name="T3" fmla="*/ 62 h 62"/>
                <a:gd name="T4" fmla="*/ 0 w 6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2">
                  <a:moveTo>
                    <a:pt x="61" y="62"/>
                  </a:moveTo>
                  <a:lnTo>
                    <a:pt x="0" y="62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</p:spTree>
    <p:extLst>
      <p:ext uri="{BB962C8B-B14F-4D97-AF65-F5344CB8AC3E}">
        <p14:creationId xmlns:p14="http://schemas.microsoft.com/office/powerpoint/2010/main" val="518005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2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2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2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2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 animBg="1"/>
          <p:bldP spid="47" grpId="0" animBg="1"/>
          <p:bldP spid="48" grpId="0" animBg="1"/>
          <p:bldP spid="52" grpId="0" animBg="1"/>
          <p:bldP spid="56" grpId="0" animBg="1"/>
          <p:bldP spid="60" grpId="0" animBg="1"/>
          <p:bldP spid="61" grpId="0" animBg="1"/>
          <p:bldP spid="257" grpId="0" animBg="1"/>
          <p:bldP spid="261" grpId="0" animBg="1"/>
          <p:bldP spid="262" grpId="0" animBg="1"/>
          <p:bldP spid="266" grpId="0" animBg="1"/>
          <p:bldP spid="313" grpId="0" animBg="1"/>
          <p:bldP spid="314" grpId="0"/>
          <p:bldP spid="315" grpId="0"/>
          <p:bldP spid="316" grpId="0" animBg="1"/>
          <p:bldP spid="31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2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 animBg="1"/>
          <p:bldP spid="47" grpId="0" animBg="1"/>
          <p:bldP spid="48" grpId="0" animBg="1"/>
          <p:bldP spid="52" grpId="0" animBg="1"/>
          <p:bldP spid="56" grpId="0" animBg="1"/>
          <p:bldP spid="60" grpId="0" animBg="1"/>
          <p:bldP spid="61" grpId="0" animBg="1"/>
          <p:bldP spid="257" grpId="0" animBg="1"/>
          <p:bldP spid="261" grpId="0" animBg="1"/>
          <p:bldP spid="262" grpId="0" animBg="1"/>
          <p:bldP spid="266" grpId="0" animBg="1"/>
          <p:bldP spid="313" grpId="0" animBg="1"/>
          <p:bldP spid="314" grpId="0"/>
          <p:bldP spid="315" grpId="0"/>
          <p:bldP spid="316" grpId="0" animBg="1"/>
          <p:bldP spid="317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3B9C1E9-DA07-E778-4E9C-0F05439D281F}"/>
              </a:ext>
            </a:extLst>
          </p:cNvPr>
          <p:cNvSpPr/>
          <p:nvPr/>
        </p:nvSpPr>
        <p:spPr>
          <a:xfrm rot="19800000">
            <a:off x="10893798" y="4405406"/>
            <a:ext cx="3697207" cy="4957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70B69F00-8292-F578-271E-50F68C7F7CB1}"/>
              </a:ext>
            </a:extLst>
          </p:cNvPr>
          <p:cNvSpPr/>
          <p:nvPr/>
        </p:nvSpPr>
        <p:spPr>
          <a:xfrm rot="1800000" flipV="1">
            <a:off x="10893799" y="8814887"/>
            <a:ext cx="3697207" cy="4957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27C919D2-E8E7-E71B-F9B3-A32CEED3CC0E}"/>
              </a:ext>
            </a:extLst>
          </p:cNvPr>
          <p:cNvSpPr/>
          <p:nvPr/>
        </p:nvSpPr>
        <p:spPr>
          <a:xfrm rot="10800000" flipV="1">
            <a:off x="10893799" y="6610146"/>
            <a:ext cx="3697207" cy="4957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712E686-0997-5D94-F24E-F1C4E9693284}"/>
              </a:ext>
            </a:extLst>
          </p:cNvPr>
          <p:cNvSpPr/>
          <p:nvPr/>
        </p:nvSpPr>
        <p:spPr>
          <a:xfrm>
            <a:off x="3504291" y="2227037"/>
            <a:ext cx="9268280" cy="92682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7A6F9B3-0BD7-4396-2033-279627EA93D5}"/>
              </a:ext>
            </a:extLst>
          </p:cNvPr>
          <p:cNvGrpSpPr/>
          <p:nvPr/>
        </p:nvGrpSpPr>
        <p:grpSpPr>
          <a:xfrm>
            <a:off x="4186462" y="2909208"/>
            <a:ext cx="7903937" cy="7903937"/>
            <a:chOff x="4186462" y="2909208"/>
            <a:chExt cx="7903937" cy="7903937"/>
          </a:xfrm>
          <a:solidFill>
            <a:schemeClr val="bg1"/>
          </a:solidFill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DE0EE8E9-005F-C2C7-DE53-4C3DDA969E03}"/>
                </a:ext>
              </a:extLst>
            </p:cNvPr>
            <p:cNvSpPr/>
            <p:nvPr/>
          </p:nvSpPr>
          <p:spPr>
            <a:xfrm>
              <a:off x="4186462" y="2909208"/>
              <a:ext cx="7903937" cy="7903937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8C5A246B-2E06-2EA1-1B16-8B84611BE8D0}"/>
                </a:ext>
              </a:extLst>
            </p:cNvPr>
            <p:cNvSpPr/>
            <p:nvPr/>
          </p:nvSpPr>
          <p:spPr>
            <a:xfrm>
              <a:off x="4186462" y="2909208"/>
              <a:ext cx="7903937" cy="7903937"/>
            </a:xfrm>
            <a:prstGeom prst="ellipse">
              <a:avLst/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" name="Oval 8">
            <a:extLst>
              <a:ext uri="{FF2B5EF4-FFF2-40B4-BE49-F238E27FC236}">
                <a16:creationId xmlns:a16="http://schemas.microsoft.com/office/drawing/2014/main" id="{DC002A61-D1F9-FF19-1DB5-64CD4569B4C3}"/>
              </a:ext>
            </a:extLst>
          </p:cNvPr>
          <p:cNvSpPr/>
          <p:nvPr/>
        </p:nvSpPr>
        <p:spPr>
          <a:xfrm>
            <a:off x="13794464" y="2019298"/>
            <a:ext cx="2785386" cy="27853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B60D0D5-8596-6FC5-67FB-6DEAF7035F00}"/>
              </a:ext>
            </a:extLst>
          </p:cNvPr>
          <p:cNvGrpSpPr/>
          <p:nvPr/>
        </p:nvGrpSpPr>
        <p:grpSpPr>
          <a:xfrm>
            <a:off x="14192250" y="2426153"/>
            <a:ext cx="6721478" cy="1971675"/>
            <a:chOff x="14192250" y="2426153"/>
            <a:chExt cx="6721478" cy="1971675"/>
          </a:xfrm>
          <a:solidFill>
            <a:schemeClr val="bg1"/>
          </a:solidFill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080DA551-95DA-459E-F63D-C124BD433199}"/>
                </a:ext>
              </a:extLst>
            </p:cNvPr>
            <p:cNvSpPr/>
            <p:nvPr/>
          </p:nvSpPr>
          <p:spPr>
            <a:xfrm>
              <a:off x="14192250" y="2426153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CEB29F46-4707-D9D8-BDA5-BF371B9AE263}"/>
                </a:ext>
              </a:extLst>
            </p:cNvPr>
            <p:cNvSpPr/>
            <p:nvPr/>
          </p:nvSpPr>
          <p:spPr>
            <a:xfrm>
              <a:off x="14192250" y="2426153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0699146F-FCBD-6DED-5476-F6C3979CD024}"/>
              </a:ext>
            </a:extLst>
          </p:cNvPr>
          <p:cNvSpPr/>
          <p:nvPr/>
        </p:nvSpPr>
        <p:spPr>
          <a:xfrm>
            <a:off x="14524714" y="2749548"/>
            <a:ext cx="1324886" cy="1324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E3A82EF-B8D6-7E98-DD6D-587A41360DE0}"/>
              </a:ext>
            </a:extLst>
          </p:cNvPr>
          <p:cNvGrpSpPr/>
          <p:nvPr/>
        </p:nvGrpSpPr>
        <p:grpSpPr>
          <a:xfrm>
            <a:off x="16213793" y="2749543"/>
            <a:ext cx="2810806" cy="1320182"/>
            <a:chOff x="1784380" y="6111414"/>
            <a:chExt cx="3476738" cy="960407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D7B1393C-E52B-C023-A4FE-AFEFA41D917B}"/>
                </a:ext>
              </a:extLst>
            </p:cNvPr>
            <p:cNvSpPr txBox="1"/>
            <p:nvPr/>
          </p:nvSpPr>
          <p:spPr>
            <a:xfrm>
              <a:off x="1784382" y="6111414"/>
              <a:ext cx="3476736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PEOPLE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EF1981BD-BCE3-6C0A-418C-B54BF5A87D21}"/>
                </a:ext>
              </a:extLst>
            </p:cNvPr>
            <p:cNvSpPr txBox="1"/>
            <p:nvPr/>
          </p:nvSpPr>
          <p:spPr>
            <a:xfrm>
              <a:off x="1784380" y="6519964"/>
              <a:ext cx="3356907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tx2"/>
                  </a:solidFill>
                </a:rPr>
                <a:t>Con người là trung tâm, tạo nên năng lực và văn hóa.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7" name="Oval 16">
            <a:extLst>
              <a:ext uri="{FF2B5EF4-FFF2-40B4-BE49-F238E27FC236}">
                <a16:creationId xmlns:a16="http://schemas.microsoft.com/office/drawing/2014/main" id="{77F4C1BC-1822-B107-96C3-144379FFB3B6}"/>
              </a:ext>
            </a:extLst>
          </p:cNvPr>
          <p:cNvSpPr/>
          <p:nvPr/>
        </p:nvSpPr>
        <p:spPr>
          <a:xfrm>
            <a:off x="19258281" y="2749548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01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A06CE25-4B53-E972-D509-B989EA689D56}"/>
              </a:ext>
            </a:extLst>
          </p:cNvPr>
          <p:cNvSpPr/>
          <p:nvPr/>
        </p:nvSpPr>
        <p:spPr>
          <a:xfrm>
            <a:off x="13794464" y="5455460"/>
            <a:ext cx="2785386" cy="27853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622DB49-C031-0DFF-2F2A-1D0F230E545E}"/>
              </a:ext>
            </a:extLst>
          </p:cNvPr>
          <p:cNvGrpSpPr/>
          <p:nvPr/>
        </p:nvGrpSpPr>
        <p:grpSpPr>
          <a:xfrm>
            <a:off x="14192250" y="5862315"/>
            <a:ext cx="6721478" cy="1971675"/>
            <a:chOff x="14192250" y="5862315"/>
            <a:chExt cx="6721478" cy="1971675"/>
          </a:xfrm>
          <a:solidFill>
            <a:schemeClr val="bg1"/>
          </a:solidFill>
        </p:grpSpPr>
        <p:sp>
          <p:nvSpPr>
            <p:cNvPr id="20" name="Rectangle: Rounded Corners 19">
              <a:extLst>
                <a:ext uri="{FF2B5EF4-FFF2-40B4-BE49-F238E27FC236}">
                  <a16:creationId xmlns:a16="http://schemas.microsoft.com/office/drawing/2014/main" id="{4FF903A3-EF8B-749E-A86A-04C010553BF9}"/>
                </a:ext>
              </a:extLst>
            </p:cNvPr>
            <p:cNvSpPr/>
            <p:nvPr/>
          </p:nvSpPr>
          <p:spPr>
            <a:xfrm>
              <a:off x="14192250" y="5862315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: Rounded Corners 20">
              <a:extLst>
                <a:ext uri="{FF2B5EF4-FFF2-40B4-BE49-F238E27FC236}">
                  <a16:creationId xmlns:a16="http://schemas.microsoft.com/office/drawing/2014/main" id="{C7813420-1526-2A1A-54B6-F5B55DE96B7C}"/>
                </a:ext>
              </a:extLst>
            </p:cNvPr>
            <p:cNvSpPr/>
            <p:nvPr/>
          </p:nvSpPr>
          <p:spPr>
            <a:xfrm>
              <a:off x="14192250" y="5862315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9A383B5D-FC87-EBB2-B31B-ED8B4C9334DD}"/>
              </a:ext>
            </a:extLst>
          </p:cNvPr>
          <p:cNvSpPr/>
          <p:nvPr/>
        </p:nvSpPr>
        <p:spPr>
          <a:xfrm>
            <a:off x="14524714" y="6185710"/>
            <a:ext cx="1324886" cy="1324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F2E53AE-892D-E625-8C5C-062B488859F0}"/>
              </a:ext>
            </a:extLst>
          </p:cNvPr>
          <p:cNvGrpSpPr/>
          <p:nvPr/>
        </p:nvGrpSpPr>
        <p:grpSpPr>
          <a:xfrm>
            <a:off x="16213793" y="6185720"/>
            <a:ext cx="2810806" cy="1320172"/>
            <a:chOff x="1784380" y="6111414"/>
            <a:chExt cx="3476738" cy="96039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B3BD336-0467-B377-CE3C-1BE7D97F2458}"/>
                </a:ext>
              </a:extLst>
            </p:cNvPr>
            <p:cNvSpPr txBox="1"/>
            <p:nvPr/>
          </p:nvSpPr>
          <p:spPr>
            <a:xfrm>
              <a:off x="1784382" y="6111414"/>
              <a:ext cx="3476736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PROCESS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32F0234-588F-F2A2-E2E5-3BAB53BC1FD4}"/>
                </a:ext>
              </a:extLst>
            </p:cNvPr>
            <p:cNvSpPr txBox="1"/>
            <p:nvPr/>
          </p:nvSpPr>
          <p:spPr>
            <a:xfrm>
              <a:off x="1784380" y="6519955"/>
              <a:ext cx="3356907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tx2"/>
                  </a:solidFill>
                </a:rPr>
                <a:t>Quy trình giúp tối ưu hóa hiệu quả và chất lượng.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8BC72D11-D7AF-181B-0D4F-286C7F0C3FE3}"/>
              </a:ext>
            </a:extLst>
          </p:cNvPr>
          <p:cNvSpPr/>
          <p:nvPr/>
        </p:nvSpPr>
        <p:spPr>
          <a:xfrm>
            <a:off x="19258281" y="6185710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02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88857CBA-D48D-AABD-FE3A-0115FDE1DA53}"/>
              </a:ext>
            </a:extLst>
          </p:cNvPr>
          <p:cNvSpPr/>
          <p:nvPr/>
        </p:nvSpPr>
        <p:spPr>
          <a:xfrm>
            <a:off x="13794464" y="8891623"/>
            <a:ext cx="2785386" cy="27853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F1020E7-0281-4087-732F-95AC75413EC5}"/>
              </a:ext>
            </a:extLst>
          </p:cNvPr>
          <p:cNvGrpSpPr/>
          <p:nvPr/>
        </p:nvGrpSpPr>
        <p:grpSpPr>
          <a:xfrm>
            <a:off x="14192250" y="9298478"/>
            <a:ext cx="6721478" cy="1971675"/>
            <a:chOff x="14192250" y="9298478"/>
            <a:chExt cx="6721478" cy="1971675"/>
          </a:xfrm>
          <a:solidFill>
            <a:schemeClr val="bg1"/>
          </a:solidFill>
        </p:grpSpPr>
        <p:sp>
          <p:nvSpPr>
            <p:cNvPr id="29" name="Rectangle: Rounded Corners 28">
              <a:extLst>
                <a:ext uri="{FF2B5EF4-FFF2-40B4-BE49-F238E27FC236}">
                  <a16:creationId xmlns:a16="http://schemas.microsoft.com/office/drawing/2014/main" id="{6A8F08C4-3E1D-33D2-3689-E17C38669538}"/>
                </a:ext>
              </a:extLst>
            </p:cNvPr>
            <p:cNvSpPr/>
            <p:nvPr/>
          </p:nvSpPr>
          <p:spPr>
            <a:xfrm>
              <a:off x="14192250" y="9298478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: Rounded Corners 29">
              <a:extLst>
                <a:ext uri="{FF2B5EF4-FFF2-40B4-BE49-F238E27FC236}">
                  <a16:creationId xmlns:a16="http://schemas.microsoft.com/office/drawing/2014/main" id="{E31E54AE-DF8C-DC7B-63C3-DE0C7CBDF942}"/>
                </a:ext>
              </a:extLst>
            </p:cNvPr>
            <p:cNvSpPr/>
            <p:nvPr/>
          </p:nvSpPr>
          <p:spPr>
            <a:xfrm>
              <a:off x="14192250" y="9298478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5A19525E-ABE8-E5CF-D94E-66F22E3606D6}"/>
              </a:ext>
            </a:extLst>
          </p:cNvPr>
          <p:cNvSpPr/>
          <p:nvPr/>
        </p:nvSpPr>
        <p:spPr>
          <a:xfrm>
            <a:off x="14524714" y="9621873"/>
            <a:ext cx="1324886" cy="1324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A19531F8-ADED-9F81-1239-D848A67605C3}"/>
              </a:ext>
            </a:extLst>
          </p:cNvPr>
          <p:cNvGrpSpPr/>
          <p:nvPr/>
        </p:nvGrpSpPr>
        <p:grpSpPr>
          <a:xfrm>
            <a:off x="16213793" y="9621868"/>
            <a:ext cx="2810806" cy="1320182"/>
            <a:chOff x="1784380" y="6111414"/>
            <a:chExt cx="3476739" cy="960407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F3C77786-0EB4-A23C-7B96-479E2C20E517}"/>
                </a:ext>
              </a:extLst>
            </p:cNvPr>
            <p:cNvSpPr txBox="1"/>
            <p:nvPr/>
          </p:nvSpPr>
          <p:spPr>
            <a:xfrm>
              <a:off x="1784382" y="6111414"/>
              <a:ext cx="3476737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PERFORMANCE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3071582E-AAB5-982A-C85F-AF8F684F33C6}"/>
                </a:ext>
              </a:extLst>
            </p:cNvPr>
            <p:cNvSpPr txBox="1"/>
            <p:nvPr/>
          </p:nvSpPr>
          <p:spPr>
            <a:xfrm>
              <a:off x="1784380" y="6519964"/>
              <a:ext cx="3356908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chemeClr val="tx2"/>
                  </a:solidFill>
                </a:rPr>
                <a:t>Kết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quả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phản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ánh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năng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suất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và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sự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phát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triển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bền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vững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78" name="Oval 77">
            <a:extLst>
              <a:ext uri="{FF2B5EF4-FFF2-40B4-BE49-F238E27FC236}">
                <a16:creationId xmlns:a16="http://schemas.microsoft.com/office/drawing/2014/main" id="{5FDF2DBE-3BA9-87CA-D5A4-609868629E85}"/>
              </a:ext>
            </a:extLst>
          </p:cNvPr>
          <p:cNvSpPr/>
          <p:nvPr/>
        </p:nvSpPr>
        <p:spPr>
          <a:xfrm>
            <a:off x="19258281" y="9621873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03</a:t>
            </a:r>
          </a:p>
        </p:txBody>
      </p:sp>
      <p:sp>
        <p:nvSpPr>
          <p:cNvPr id="79" name="!!MainTitle1">
            <a:extLst>
              <a:ext uri="{FF2B5EF4-FFF2-40B4-BE49-F238E27FC236}">
                <a16:creationId xmlns:a16="http://schemas.microsoft.com/office/drawing/2014/main" id="{05389817-E8BF-E893-A14F-220287C29193}"/>
              </a:ext>
            </a:extLst>
          </p:cNvPr>
          <p:cNvSpPr txBox="1"/>
          <p:nvPr/>
        </p:nvSpPr>
        <p:spPr>
          <a:xfrm>
            <a:off x="5664838" y="3887158"/>
            <a:ext cx="4947188" cy="54784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20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03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</a:p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</a:p>
          <a:p>
            <a:pPr lvl="0" algn="ctr">
              <a:defRPr/>
            </a:pP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Cores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0" name="!!SubTitle">
            <a:extLst>
              <a:ext uri="{FF2B5EF4-FFF2-40B4-BE49-F238E27FC236}">
                <a16:creationId xmlns:a16="http://schemas.microsoft.com/office/drawing/2014/main" id="{A784ED35-3F57-CE32-9335-7EEC08738824}"/>
              </a:ext>
            </a:extLst>
          </p:cNvPr>
          <p:cNvSpPr txBox="1"/>
          <p:nvPr/>
        </p:nvSpPr>
        <p:spPr>
          <a:xfrm>
            <a:off x="5796891" y="6832838"/>
            <a:ext cx="4420826" cy="4154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1" name="Freeform 103">
            <a:extLst>
              <a:ext uri="{FF2B5EF4-FFF2-40B4-BE49-F238E27FC236}">
                <a16:creationId xmlns:a16="http://schemas.microsoft.com/office/drawing/2014/main" id="{6E5272F2-96B6-94F1-AF42-6E2305D3B952}"/>
              </a:ext>
            </a:extLst>
          </p:cNvPr>
          <p:cNvSpPr>
            <a:spLocks noEditPoints="1"/>
          </p:cNvSpPr>
          <p:nvPr/>
        </p:nvSpPr>
        <p:spPr bwMode="auto">
          <a:xfrm>
            <a:off x="14823291" y="3133740"/>
            <a:ext cx="727734" cy="55650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D2F60304-C58F-AD31-100B-4AEE6D526E84}"/>
              </a:ext>
            </a:extLst>
          </p:cNvPr>
          <p:cNvSpPr/>
          <p:nvPr/>
        </p:nvSpPr>
        <p:spPr>
          <a:xfrm>
            <a:off x="14820233" y="9917392"/>
            <a:ext cx="733848" cy="73384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7434BDB4-4BC4-1C4F-36F2-BC61DB25E1D5}"/>
              </a:ext>
            </a:extLst>
          </p:cNvPr>
          <p:cNvGrpSpPr/>
          <p:nvPr/>
        </p:nvGrpSpPr>
        <p:grpSpPr>
          <a:xfrm>
            <a:off x="14907378" y="6566843"/>
            <a:ext cx="559560" cy="562620"/>
            <a:chOff x="9640888" y="993775"/>
            <a:chExt cx="290512" cy="292101"/>
          </a:xfrm>
        </p:grpSpPr>
        <p:sp>
          <p:nvSpPr>
            <p:cNvPr id="84" name="Freeform 26">
              <a:extLst>
                <a:ext uri="{FF2B5EF4-FFF2-40B4-BE49-F238E27FC236}">
                  <a16:creationId xmlns:a16="http://schemas.microsoft.com/office/drawing/2014/main" id="{E95EC01C-81EF-474E-6097-B0BF030E37D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0888" y="1090613"/>
              <a:ext cx="193675" cy="195263"/>
            </a:xfrm>
            <a:custGeom>
              <a:avLst/>
              <a:gdLst>
                <a:gd name="T0" fmla="*/ 122 w 122"/>
                <a:gd name="T1" fmla="*/ 62 h 123"/>
                <a:gd name="T2" fmla="*/ 122 w 122"/>
                <a:gd name="T3" fmla="*/ 123 h 123"/>
                <a:gd name="T4" fmla="*/ 0 w 122"/>
                <a:gd name="T5" fmla="*/ 123 h 123"/>
                <a:gd name="T6" fmla="*/ 0 w 122"/>
                <a:gd name="T7" fmla="*/ 0 h 123"/>
                <a:gd name="T8" fmla="*/ 61 w 1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122" y="62"/>
                  </a:moveTo>
                  <a:lnTo>
                    <a:pt x="122" y="123"/>
                  </a:lnTo>
                  <a:lnTo>
                    <a:pt x="0" y="123"/>
                  </a:ln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5" name="Freeform 27">
              <a:extLst>
                <a:ext uri="{FF2B5EF4-FFF2-40B4-BE49-F238E27FC236}">
                  <a16:creationId xmlns:a16="http://schemas.microsoft.com/office/drawing/2014/main" id="{1F195235-E8DB-F1C7-D3B4-B3753ABA92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1090613"/>
              <a:ext cx="96838" cy="98425"/>
            </a:xfrm>
            <a:custGeom>
              <a:avLst/>
              <a:gdLst>
                <a:gd name="T0" fmla="*/ 0 w 61"/>
                <a:gd name="T1" fmla="*/ 0 h 62"/>
                <a:gd name="T2" fmla="*/ 61 w 61"/>
                <a:gd name="T3" fmla="*/ 0 h 62"/>
                <a:gd name="T4" fmla="*/ 61 w 61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2">
                  <a:moveTo>
                    <a:pt x="0" y="0"/>
                  </a:moveTo>
                  <a:lnTo>
                    <a:pt x="61" y="0"/>
                  </a:lnTo>
                  <a:lnTo>
                    <a:pt x="61" y="62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6" name="Freeform 28">
              <a:extLst>
                <a:ext uri="{FF2B5EF4-FFF2-40B4-BE49-F238E27FC236}">
                  <a16:creationId xmlns:a16="http://schemas.microsoft.com/office/drawing/2014/main" id="{B4D1225F-3A14-22F7-1409-E78CEF42382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993775"/>
              <a:ext cx="193675" cy="195263"/>
            </a:xfrm>
            <a:custGeom>
              <a:avLst/>
              <a:gdLst>
                <a:gd name="T0" fmla="*/ 0 w 122"/>
                <a:gd name="T1" fmla="*/ 61 h 123"/>
                <a:gd name="T2" fmla="*/ 0 w 122"/>
                <a:gd name="T3" fmla="*/ 0 h 123"/>
                <a:gd name="T4" fmla="*/ 122 w 122"/>
                <a:gd name="T5" fmla="*/ 0 h 123"/>
                <a:gd name="T6" fmla="*/ 122 w 122"/>
                <a:gd name="T7" fmla="*/ 123 h 123"/>
                <a:gd name="T8" fmla="*/ 61 w 122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0" y="61"/>
                  </a:moveTo>
                  <a:lnTo>
                    <a:pt x="0" y="0"/>
                  </a:lnTo>
                  <a:lnTo>
                    <a:pt x="122" y="0"/>
                  </a:lnTo>
                  <a:lnTo>
                    <a:pt x="122" y="123"/>
                  </a:lnTo>
                  <a:lnTo>
                    <a:pt x="61" y="123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7" name="Freeform 29">
              <a:extLst>
                <a:ext uri="{FF2B5EF4-FFF2-40B4-BE49-F238E27FC236}">
                  <a16:creationId xmlns:a16="http://schemas.microsoft.com/office/drawing/2014/main" id="{33315F96-5668-A06A-2F69-6AE1FB80BA8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1090613"/>
              <a:ext cx="96838" cy="98425"/>
            </a:xfrm>
            <a:custGeom>
              <a:avLst/>
              <a:gdLst>
                <a:gd name="T0" fmla="*/ 61 w 61"/>
                <a:gd name="T1" fmla="*/ 62 h 62"/>
                <a:gd name="T2" fmla="*/ 0 w 61"/>
                <a:gd name="T3" fmla="*/ 62 h 62"/>
                <a:gd name="T4" fmla="*/ 0 w 6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2">
                  <a:moveTo>
                    <a:pt x="61" y="62"/>
                  </a:moveTo>
                  <a:lnTo>
                    <a:pt x="0" y="62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</p:spTree>
    <p:extLst>
      <p:ext uri="{BB962C8B-B14F-4D97-AF65-F5344CB8AC3E}">
        <p14:creationId xmlns:p14="http://schemas.microsoft.com/office/powerpoint/2010/main" val="2437541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9" grpId="0" animBg="1"/>
          <p:bldP spid="13" grpId="0" animBg="1"/>
          <p:bldP spid="17" grpId="0" animBg="1"/>
          <p:bldP spid="18" grpId="0" animBg="1"/>
          <p:bldP spid="22" grpId="0" animBg="1"/>
          <p:bldP spid="26" grpId="0" animBg="1"/>
          <p:bldP spid="27" grpId="0" animBg="1"/>
          <p:bldP spid="31" grpId="0" animBg="1"/>
          <p:bldP spid="78" grpId="0" animBg="1"/>
          <p:bldP spid="79" grpId="0"/>
          <p:bldP spid="80" grpId="0"/>
          <p:bldP spid="81" grpId="0" animBg="1"/>
          <p:bldP spid="8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2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9" grpId="0" animBg="1"/>
          <p:bldP spid="13" grpId="0" animBg="1"/>
          <p:bldP spid="17" grpId="0" animBg="1"/>
          <p:bldP spid="18" grpId="0" animBg="1"/>
          <p:bldP spid="22" grpId="0" animBg="1"/>
          <p:bldP spid="26" grpId="0" animBg="1"/>
          <p:bldP spid="27" grpId="0" animBg="1"/>
          <p:bldP spid="31" grpId="0" animBg="1"/>
          <p:bldP spid="78" grpId="0" animBg="1"/>
          <p:bldP spid="79" grpId="0"/>
          <p:bldP spid="80" grpId="0"/>
          <p:bldP spid="81" grpId="0" animBg="1"/>
          <p:bldP spid="82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8729E66A-30F2-6A5F-E3B0-DA870EEA8A20}"/>
              </a:ext>
            </a:extLst>
          </p:cNvPr>
          <p:cNvSpPr/>
          <p:nvPr/>
        </p:nvSpPr>
        <p:spPr>
          <a:xfrm rot="19800000">
            <a:off x="10893798" y="4405406"/>
            <a:ext cx="3697207" cy="49570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3"/>
              </a:gs>
              <a:gs pos="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5C61AB4A-66F8-CC72-B396-8BE180BDCC87}"/>
              </a:ext>
            </a:extLst>
          </p:cNvPr>
          <p:cNvSpPr/>
          <p:nvPr/>
        </p:nvSpPr>
        <p:spPr>
          <a:xfrm rot="1800000" flipV="1">
            <a:off x="10893799" y="8814887"/>
            <a:ext cx="3697207" cy="49570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5"/>
              </a:gs>
              <a:gs pos="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32A5145D-D8F7-6641-36A6-052829E9B28D}"/>
              </a:ext>
            </a:extLst>
          </p:cNvPr>
          <p:cNvSpPr/>
          <p:nvPr/>
        </p:nvSpPr>
        <p:spPr>
          <a:xfrm rot="10800000" flipV="1">
            <a:off x="10893799" y="6610146"/>
            <a:ext cx="3697207" cy="49570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BCE0F9A-7E62-F038-9E6A-8192C75E0789}"/>
              </a:ext>
            </a:extLst>
          </p:cNvPr>
          <p:cNvSpPr/>
          <p:nvPr/>
        </p:nvSpPr>
        <p:spPr>
          <a:xfrm>
            <a:off x="3504291" y="2227037"/>
            <a:ext cx="9268280" cy="92682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BCDDD0E-1500-F104-7CE8-5287FBADAED3}"/>
              </a:ext>
            </a:extLst>
          </p:cNvPr>
          <p:cNvGrpSpPr/>
          <p:nvPr/>
        </p:nvGrpSpPr>
        <p:grpSpPr>
          <a:xfrm>
            <a:off x="4186462" y="2909208"/>
            <a:ext cx="7903937" cy="7903937"/>
            <a:chOff x="4186462" y="2909208"/>
            <a:chExt cx="7903937" cy="7903937"/>
          </a:xfrm>
          <a:solidFill>
            <a:schemeClr val="bg1"/>
          </a:solidFill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80A11D1B-373C-792C-AEAB-9CF39493A104}"/>
                </a:ext>
              </a:extLst>
            </p:cNvPr>
            <p:cNvSpPr/>
            <p:nvPr/>
          </p:nvSpPr>
          <p:spPr>
            <a:xfrm>
              <a:off x="4186462" y="2909208"/>
              <a:ext cx="7903937" cy="7903937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22095B7E-4AD9-7A02-E1B8-5C33F947B87D}"/>
                </a:ext>
              </a:extLst>
            </p:cNvPr>
            <p:cNvSpPr/>
            <p:nvPr/>
          </p:nvSpPr>
          <p:spPr>
            <a:xfrm>
              <a:off x="4186462" y="2909208"/>
              <a:ext cx="7903937" cy="7903937"/>
            </a:xfrm>
            <a:prstGeom prst="ellipse">
              <a:avLst/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1F60A4F0-5BF5-4665-A4C6-B48E3ED13504}"/>
              </a:ext>
            </a:extLst>
          </p:cNvPr>
          <p:cNvSpPr/>
          <p:nvPr/>
        </p:nvSpPr>
        <p:spPr>
          <a:xfrm>
            <a:off x="13794464" y="2019298"/>
            <a:ext cx="2785386" cy="278538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D511AE7-734D-11A5-F6E9-C414559157B8}"/>
              </a:ext>
            </a:extLst>
          </p:cNvPr>
          <p:cNvGrpSpPr/>
          <p:nvPr/>
        </p:nvGrpSpPr>
        <p:grpSpPr>
          <a:xfrm>
            <a:off x="14192250" y="2426153"/>
            <a:ext cx="6721478" cy="1971675"/>
            <a:chOff x="14192250" y="2426153"/>
            <a:chExt cx="6721478" cy="1971675"/>
          </a:xfrm>
          <a:solidFill>
            <a:schemeClr val="bg1"/>
          </a:solidFill>
        </p:grpSpPr>
        <p:sp>
          <p:nvSpPr>
            <p:cNvPr id="18" name="Rectangle: Rounded Corners 17">
              <a:extLst>
                <a:ext uri="{FF2B5EF4-FFF2-40B4-BE49-F238E27FC236}">
                  <a16:creationId xmlns:a16="http://schemas.microsoft.com/office/drawing/2014/main" id="{6C9FDF01-9DF7-B6B5-4653-2199F4013675}"/>
                </a:ext>
              </a:extLst>
            </p:cNvPr>
            <p:cNvSpPr/>
            <p:nvPr/>
          </p:nvSpPr>
          <p:spPr>
            <a:xfrm>
              <a:off x="14192250" y="2426153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: Rounded Corners 18">
              <a:extLst>
                <a:ext uri="{FF2B5EF4-FFF2-40B4-BE49-F238E27FC236}">
                  <a16:creationId xmlns:a16="http://schemas.microsoft.com/office/drawing/2014/main" id="{AA0F283E-2D74-A446-26CA-3EF17C225D01}"/>
                </a:ext>
              </a:extLst>
            </p:cNvPr>
            <p:cNvSpPr/>
            <p:nvPr/>
          </p:nvSpPr>
          <p:spPr>
            <a:xfrm>
              <a:off x="14192250" y="2426153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Oval 19">
            <a:extLst>
              <a:ext uri="{FF2B5EF4-FFF2-40B4-BE49-F238E27FC236}">
                <a16:creationId xmlns:a16="http://schemas.microsoft.com/office/drawing/2014/main" id="{B8B28F32-69AE-97E0-3A75-CC7816E0F8BF}"/>
              </a:ext>
            </a:extLst>
          </p:cNvPr>
          <p:cNvSpPr/>
          <p:nvPr/>
        </p:nvSpPr>
        <p:spPr>
          <a:xfrm>
            <a:off x="14524714" y="2749548"/>
            <a:ext cx="1324886" cy="132488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723AD8FE-25C1-166E-2665-B16D5F1E8858}"/>
              </a:ext>
            </a:extLst>
          </p:cNvPr>
          <p:cNvGrpSpPr/>
          <p:nvPr/>
        </p:nvGrpSpPr>
        <p:grpSpPr>
          <a:xfrm>
            <a:off x="16213793" y="2749543"/>
            <a:ext cx="2810806" cy="1320182"/>
            <a:chOff x="1784380" y="6111414"/>
            <a:chExt cx="3476738" cy="960407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18C85C2-BCE1-3193-0CBB-58C623BA875E}"/>
                </a:ext>
              </a:extLst>
            </p:cNvPr>
            <p:cNvSpPr txBox="1"/>
            <p:nvPr/>
          </p:nvSpPr>
          <p:spPr>
            <a:xfrm>
              <a:off x="1784382" y="6111414"/>
              <a:ext cx="3476736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PEOPLE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7422CBEE-09D7-68CF-D1AA-EDC708EF60E7}"/>
                </a:ext>
              </a:extLst>
            </p:cNvPr>
            <p:cNvSpPr txBox="1"/>
            <p:nvPr/>
          </p:nvSpPr>
          <p:spPr>
            <a:xfrm>
              <a:off x="1784380" y="6519964"/>
              <a:ext cx="3356907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tx2"/>
                  </a:solidFill>
                </a:rPr>
                <a:t>Con người là trung tâm, tạo nên năng lực và văn hóa.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31" name="Oval 30">
            <a:extLst>
              <a:ext uri="{FF2B5EF4-FFF2-40B4-BE49-F238E27FC236}">
                <a16:creationId xmlns:a16="http://schemas.microsoft.com/office/drawing/2014/main" id="{19BEFC61-801E-73A8-1984-35B5D5B12494}"/>
              </a:ext>
            </a:extLst>
          </p:cNvPr>
          <p:cNvSpPr/>
          <p:nvPr/>
        </p:nvSpPr>
        <p:spPr>
          <a:xfrm>
            <a:off x="19258281" y="2749548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01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D463388-946D-86B5-F551-05CD0D5C25D7}"/>
              </a:ext>
            </a:extLst>
          </p:cNvPr>
          <p:cNvSpPr/>
          <p:nvPr/>
        </p:nvSpPr>
        <p:spPr>
          <a:xfrm>
            <a:off x="13794464" y="5455460"/>
            <a:ext cx="2785386" cy="27853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441B4C5-71FE-146F-317F-E687DB0EF4DB}"/>
              </a:ext>
            </a:extLst>
          </p:cNvPr>
          <p:cNvGrpSpPr/>
          <p:nvPr/>
        </p:nvGrpSpPr>
        <p:grpSpPr>
          <a:xfrm>
            <a:off x="14192250" y="5862315"/>
            <a:ext cx="6721478" cy="1971675"/>
            <a:chOff x="14192250" y="5862315"/>
            <a:chExt cx="6721478" cy="1971675"/>
          </a:xfrm>
          <a:solidFill>
            <a:schemeClr val="bg1"/>
          </a:solidFill>
        </p:grpSpPr>
        <p:sp>
          <p:nvSpPr>
            <p:cNvPr id="38" name="Rectangle: Rounded Corners 37">
              <a:extLst>
                <a:ext uri="{FF2B5EF4-FFF2-40B4-BE49-F238E27FC236}">
                  <a16:creationId xmlns:a16="http://schemas.microsoft.com/office/drawing/2014/main" id="{EB0CFF5F-D7A9-9394-1165-1A4C2006CFA6}"/>
                </a:ext>
              </a:extLst>
            </p:cNvPr>
            <p:cNvSpPr/>
            <p:nvPr/>
          </p:nvSpPr>
          <p:spPr>
            <a:xfrm>
              <a:off x="14192250" y="5862315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Rectangle: Rounded Corners 38">
              <a:extLst>
                <a:ext uri="{FF2B5EF4-FFF2-40B4-BE49-F238E27FC236}">
                  <a16:creationId xmlns:a16="http://schemas.microsoft.com/office/drawing/2014/main" id="{BF5479DD-975F-2630-C876-11665BC9FF9E}"/>
                </a:ext>
              </a:extLst>
            </p:cNvPr>
            <p:cNvSpPr/>
            <p:nvPr/>
          </p:nvSpPr>
          <p:spPr>
            <a:xfrm>
              <a:off x="14192250" y="5862315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" name="Oval 39">
            <a:extLst>
              <a:ext uri="{FF2B5EF4-FFF2-40B4-BE49-F238E27FC236}">
                <a16:creationId xmlns:a16="http://schemas.microsoft.com/office/drawing/2014/main" id="{9D830483-2C08-A514-C20A-417FE5B8F376}"/>
              </a:ext>
            </a:extLst>
          </p:cNvPr>
          <p:cNvSpPr/>
          <p:nvPr/>
        </p:nvSpPr>
        <p:spPr>
          <a:xfrm>
            <a:off x="14524714" y="6185710"/>
            <a:ext cx="1324886" cy="13248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1A97E17-4EE7-1BD5-EDAD-B3A9FC47308F}"/>
              </a:ext>
            </a:extLst>
          </p:cNvPr>
          <p:cNvGrpSpPr/>
          <p:nvPr/>
        </p:nvGrpSpPr>
        <p:grpSpPr>
          <a:xfrm>
            <a:off x="16213793" y="6185720"/>
            <a:ext cx="2810806" cy="1320172"/>
            <a:chOff x="1784380" y="6111414"/>
            <a:chExt cx="3476738" cy="960398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D075C5CC-9E10-779D-D51A-05F2D886565A}"/>
                </a:ext>
              </a:extLst>
            </p:cNvPr>
            <p:cNvSpPr txBox="1"/>
            <p:nvPr/>
          </p:nvSpPr>
          <p:spPr>
            <a:xfrm>
              <a:off x="1784382" y="6111414"/>
              <a:ext cx="3476736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PROCESS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F5FFC22B-258D-15C0-4C0E-6ECE8BDD1631}"/>
                </a:ext>
              </a:extLst>
            </p:cNvPr>
            <p:cNvSpPr txBox="1"/>
            <p:nvPr/>
          </p:nvSpPr>
          <p:spPr>
            <a:xfrm>
              <a:off x="1784380" y="6519955"/>
              <a:ext cx="3356907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tx2"/>
                  </a:solidFill>
                </a:rPr>
                <a:t>Quy trình giúp tối ưu hóa hiệu quả và chất lượng.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48" name="Oval 47">
            <a:extLst>
              <a:ext uri="{FF2B5EF4-FFF2-40B4-BE49-F238E27FC236}">
                <a16:creationId xmlns:a16="http://schemas.microsoft.com/office/drawing/2014/main" id="{B52D8A76-42C7-F133-2F76-9AF02B991F8C}"/>
              </a:ext>
            </a:extLst>
          </p:cNvPr>
          <p:cNvSpPr/>
          <p:nvPr/>
        </p:nvSpPr>
        <p:spPr>
          <a:xfrm>
            <a:off x="19258281" y="6185710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02</a:t>
            </a:r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78EA52FC-0C4D-E031-6F2A-9F755843FD18}"/>
              </a:ext>
            </a:extLst>
          </p:cNvPr>
          <p:cNvSpPr/>
          <p:nvPr/>
        </p:nvSpPr>
        <p:spPr>
          <a:xfrm>
            <a:off x="13794464" y="8891623"/>
            <a:ext cx="2785386" cy="27853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A041C3C0-5E77-AD13-FAC5-394F28B460D9}"/>
              </a:ext>
            </a:extLst>
          </p:cNvPr>
          <p:cNvGrpSpPr/>
          <p:nvPr/>
        </p:nvGrpSpPr>
        <p:grpSpPr>
          <a:xfrm>
            <a:off x="14192250" y="9298478"/>
            <a:ext cx="6721478" cy="1971675"/>
            <a:chOff x="14192250" y="9298478"/>
            <a:chExt cx="6721478" cy="1971675"/>
          </a:xfrm>
          <a:solidFill>
            <a:schemeClr val="bg1"/>
          </a:solidFill>
        </p:grpSpPr>
        <p:sp>
          <p:nvSpPr>
            <p:cNvPr id="51" name="Rectangle: Rounded Corners 50">
              <a:extLst>
                <a:ext uri="{FF2B5EF4-FFF2-40B4-BE49-F238E27FC236}">
                  <a16:creationId xmlns:a16="http://schemas.microsoft.com/office/drawing/2014/main" id="{955731B2-E53D-724F-287B-65C93E96DA31}"/>
                </a:ext>
              </a:extLst>
            </p:cNvPr>
            <p:cNvSpPr/>
            <p:nvPr/>
          </p:nvSpPr>
          <p:spPr>
            <a:xfrm>
              <a:off x="14192250" y="9298478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: Rounded Corners 51">
              <a:extLst>
                <a:ext uri="{FF2B5EF4-FFF2-40B4-BE49-F238E27FC236}">
                  <a16:creationId xmlns:a16="http://schemas.microsoft.com/office/drawing/2014/main" id="{AA39B064-5952-58FC-12EC-1EB3CA9B7A65}"/>
                </a:ext>
              </a:extLst>
            </p:cNvPr>
            <p:cNvSpPr/>
            <p:nvPr/>
          </p:nvSpPr>
          <p:spPr>
            <a:xfrm>
              <a:off x="14192250" y="9298478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Oval 52">
            <a:extLst>
              <a:ext uri="{FF2B5EF4-FFF2-40B4-BE49-F238E27FC236}">
                <a16:creationId xmlns:a16="http://schemas.microsoft.com/office/drawing/2014/main" id="{7F73E0BD-8B31-32BE-1045-B0421616815F}"/>
              </a:ext>
            </a:extLst>
          </p:cNvPr>
          <p:cNvSpPr/>
          <p:nvPr/>
        </p:nvSpPr>
        <p:spPr>
          <a:xfrm>
            <a:off x="14524714" y="9621873"/>
            <a:ext cx="1324886" cy="13248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C497F0C2-E67E-EF0C-2DDF-CD157022886C}"/>
              </a:ext>
            </a:extLst>
          </p:cNvPr>
          <p:cNvGrpSpPr/>
          <p:nvPr/>
        </p:nvGrpSpPr>
        <p:grpSpPr>
          <a:xfrm>
            <a:off x="16213793" y="9621868"/>
            <a:ext cx="2810806" cy="1320182"/>
            <a:chOff x="1784380" y="6111414"/>
            <a:chExt cx="3476739" cy="960407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1A67AA56-C3A6-C4D3-F135-DEFA9386D02B}"/>
                </a:ext>
              </a:extLst>
            </p:cNvPr>
            <p:cNvSpPr txBox="1"/>
            <p:nvPr/>
          </p:nvSpPr>
          <p:spPr>
            <a:xfrm>
              <a:off x="1784382" y="6111414"/>
              <a:ext cx="3476737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PERFORMANCE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A0C94EC-4982-775F-76DD-B05A6291370E}"/>
                </a:ext>
              </a:extLst>
            </p:cNvPr>
            <p:cNvSpPr txBox="1"/>
            <p:nvPr/>
          </p:nvSpPr>
          <p:spPr>
            <a:xfrm>
              <a:off x="1784380" y="6519964"/>
              <a:ext cx="3356908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chemeClr val="tx2"/>
                  </a:solidFill>
                </a:rPr>
                <a:t>Kết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quả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phản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ánh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năng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suất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và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sự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phát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triển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bền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vững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62" name="Oval 61">
            <a:extLst>
              <a:ext uri="{FF2B5EF4-FFF2-40B4-BE49-F238E27FC236}">
                <a16:creationId xmlns:a16="http://schemas.microsoft.com/office/drawing/2014/main" id="{F48646DA-9795-A63B-BE4A-3489C130CED5}"/>
              </a:ext>
            </a:extLst>
          </p:cNvPr>
          <p:cNvSpPr/>
          <p:nvPr/>
        </p:nvSpPr>
        <p:spPr>
          <a:xfrm>
            <a:off x="19258281" y="9621873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03</a:t>
            </a:r>
          </a:p>
        </p:txBody>
      </p:sp>
      <p:sp>
        <p:nvSpPr>
          <p:cNvPr id="63" name="!!MainTitle1">
            <a:extLst>
              <a:ext uri="{FF2B5EF4-FFF2-40B4-BE49-F238E27FC236}">
                <a16:creationId xmlns:a16="http://schemas.microsoft.com/office/drawing/2014/main" id="{7325C6EB-210F-8241-47E3-3B1DB653A111}"/>
              </a:ext>
            </a:extLst>
          </p:cNvPr>
          <p:cNvSpPr txBox="1"/>
          <p:nvPr/>
        </p:nvSpPr>
        <p:spPr>
          <a:xfrm>
            <a:off x="5664838" y="3887158"/>
            <a:ext cx="4947188" cy="54784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20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03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</a:p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</a:p>
          <a:p>
            <a:pPr lvl="0" algn="ctr">
              <a:defRPr/>
            </a:pP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Cores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4" name="!!SubTitle">
            <a:extLst>
              <a:ext uri="{FF2B5EF4-FFF2-40B4-BE49-F238E27FC236}">
                <a16:creationId xmlns:a16="http://schemas.microsoft.com/office/drawing/2014/main" id="{58E0FECC-08D1-F3F8-BE6B-1982906F31A0}"/>
              </a:ext>
            </a:extLst>
          </p:cNvPr>
          <p:cNvSpPr txBox="1"/>
          <p:nvPr/>
        </p:nvSpPr>
        <p:spPr>
          <a:xfrm>
            <a:off x="5796891" y="6832838"/>
            <a:ext cx="4420826" cy="4154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65" name="Freeform 103">
            <a:extLst>
              <a:ext uri="{FF2B5EF4-FFF2-40B4-BE49-F238E27FC236}">
                <a16:creationId xmlns:a16="http://schemas.microsoft.com/office/drawing/2014/main" id="{DAE4C827-E833-AF62-9C49-9A4966512B18}"/>
              </a:ext>
            </a:extLst>
          </p:cNvPr>
          <p:cNvSpPr>
            <a:spLocks noEditPoints="1"/>
          </p:cNvSpPr>
          <p:nvPr/>
        </p:nvSpPr>
        <p:spPr bwMode="auto">
          <a:xfrm>
            <a:off x="14823291" y="3133740"/>
            <a:ext cx="727734" cy="55650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603D40AB-3DED-CB49-AC27-FC11A85BBB1D}"/>
              </a:ext>
            </a:extLst>
          </p:cNvPr>
          <p:cNvSpPr/>
          <p:nvPr/>
        </p:nvSpPr>
        <p:spPr>
          <a:xfrm>
            <a:off x="14820233" y="9917392"/>
            <a:ext cx="733848" cy="73384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70CDE1DF-993A-6002-4DEA-5B626BE2F1B7}"/>
              </a:ext>
            </a:extLst>
          </p:cNvPr>
          <p:cNvGrpSpPr/>
          <p:nvPr/>
        </p:nvGrpSpPr>
        <p:grpSpPr>
          <a:xfrm>
            <a:off x="14907378" y="6566843"/>
            <a:ext cx="559560" cy="562620"/>
            <a:chOff x="9640888" y="993775"/>
            <a:chExt cx="290512" cy="292101"/>
          </a:xfrm>
        </p:grpSpPr>
        <p:sp>
          <p:nvSpPr>
            <p:cNvPr id="68" name="Freeform 26">
              <a:extLst>
                <a:ext uri="{FF2B5EF4-FFF2-40B4-BE49-F238E27FC236}">
                  <a16:creationId xmlns:a16="http://schemas.microsoft.com/office/drawing/2014/main" id="{9DCD4AEF-244E-2308-935B-3D29CC8854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0888" y="1090613"/>
              <a:ext cx="193675" cy="195263"/>
            </a:xfrm>
            <a:custGeom>
              <a:avLst/>
              <a:gdLst>
                <a:gd name="T0" fmla="*/ 122 w 122"/>
                <a:gd name="T1" fmla="*/ 62 h 123"/>
                <a:gd name="T2" fmla="*/ 122 w 122"/>
                <a:gd name="T3" fmla="*/ 123 h 123"/>
                <a:gd name="T4" fmla="*/ 0 w 122"/>
                <a:gd name="T5" fmla="*/ 123 h 123"/>
                <a:gd name="T6" fmla="*/ 0 w 122"/>
                <a:gd name="T7" fmla="*/ 0 h 123"/>
                <a:gd name="T8" fmla="*/ 61 w 1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122" y="62"/>
                  </a:moveTo>
                  <a:lnTo>
                    <a:pt x="122" y="123"/>
                  </a:lnTo>
                  <a:lnTo>
                    <a:pt x="0" y="123"/>
                  </a:ln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69" name="Freeform 27">
              <a:extLst>
                <a:ext uri="{FF2B5EF4-FFF2-40B4-BE49-F238E27FC236}">
                  <a16:creationId xmlns:a16="http://schemas.microsoft.com/office/drawing/2014/main" id="{DC97AC1D-9158-A0EE-99FE-DA99964EC62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1090613"/>
              <a:ext cx="96838" cy="98425"/>
            </a:xfrm>
            <a:custGeom>
              <a:avLst/>
              <a:gdLst>
                <a:gd name="T0" fmla="*/ 0 w 61"/>
                <a:gd name="T1" fmla="*/ 0 h 62"/>
                <a:gd name="T2" fmla="*/ 61 w 61"/>
                <a:gd name="T3" fmla="*/ 0 h 62"/>
                <a:gd name="T4" fmla="*/ 61 w 61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2">
                  <a:moveTo>
                    <a:pt x="0" y="0"/>
                  </a:moveTo>
                  <a:lnTo>
                    <a:pt x="61" y="0"/>
                  </a:lnTo>
                  <a:lnTo>
                    <a:pt x="61" y="62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70" name="Freeform 28">
              <a:extLst>
                <a:ext uri="{FF2B5EF4-FFF2-40B4-BE49-F238E27FC236}">
                  <a16:creationId xmlns:a16="http://schemas.microsoft.com/office/drawing/2014/main" id="{7AAE9DBC-BE27-FCBA-FB94-5494A6976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993775"/>
              <a:ext cx="193675" cy="195263"/>
            </a:xfrm>
            <a:custGeom>
              <a:avLst/>
              <a:gdLst>
                <a:gd name="T0" fmla="*/ 0 w 122"/>
                <a:gd name="T1" fmla="*/ 61 h 123"/>
                <a:gd name="T2" fmla="*/ 0 w 122"/>
                <a:gd name="T3" fmla="*/ 0 h 123"/>
                <a:gd name="T4" fmla="*/ 122 w 122"/>
                <a:gd name="T5" fmla="*/ 0 h 123"/>
                <a:gd name="T6" fmla="*/ 122 w 122"/>
                <a:gd name="T7" fmla="*/ 123 h 123"/>
                <a:gd name="T8" fmla="*/ 61 w 122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0" y="61"/>
                  </a:moveTo>
                  <a:lnTo>
                    <a:pt x="0" y="0"/>
                  </a:lnTo>
                  <a:lnTo>
                    <a:pt x="122" y="0"/>
                  </a:lnTo>
                  <a:lnTo>
                    <a:pt x="122" y="123"/>
                  </a:lnTo>
                  <a:lnTo>
                    <a:pt x="61" y="123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71" name="Freeform 29">
              <a:extLst>
                <a:ext uri="{FF2B5EF4-FFF2-40B4-BE49-F238E27FC236}">
                  <a16:creationId xmlns:a16="http://schemas.microsoft.com/office/drawing/2014/main" id="{78950677-80C1-58E5-34B6-7FBCC015663C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1090613"/>
              <a:ext cx="96838" cy="98425"/>
            </a:xfrm>
            <a:custGeom>
              <a:avLst/>
              <a:gdLst>
                <a:gd name="T0" fmla="*/ 61 w 61"/>
                <a:gd name="T1" fmla="*/ 62 h 62"/>
                <a:gd name="T2" fmla="*/ 0 w 61"/>
                <a:gd name="T3" fmla="*/ 62 h 62"/>
                <a:gd name="T4" fmla="*/ 0 w 6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2">
                  <a:moveTo>
                    <a:pt x="61" y="62"/>
                  </a:moveTo>
                  <a:lnTo>
                    <a:pt x="0" y="62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</p:spTree>
    <p:extLst>
      <p:ext uri="{BB962C8B-B14F-4D97-AF65-F5344CB8AC3E}">
        <p14:creationId xmlns:p14="http://schemas.microsoft.com/office/powerpoint/2010/main" val="1261731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000"/>
    </mc:Choice>
    <mc:Fallback>
      <p:transition spd="slow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3" grpId="0" animBg="1"/>
          <p:bldP spid="20" grpId="0" animBg="1"/>
          <p:bldP spid="31" grpId="0" animBg="1"/>
          <p:bldP spid="35" grpId="0" animBg="1"/>
          <p:bldP spid="40" grpId="0" animBg="1"/>
          <p:bldP spid="48" grpId="0" animBg="1"/>
          <p:bldP spid="49" grpId="0" animBg="1"/>
          <p:bldP spid="53" grpId="0" animBg="1"/>
          <p:bldP spid="62" grpId="0" animBg="1"/>
          <p:bldP spid="63" grpId="0"/>
          <p:bldP spid="64" grpId="0"/>
          <p:bldP spid="65" grpId="0" animBg="1"/>
          <p:bldP spid="6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3" grpId="0" animBg="1"/>
          <p:bldP spid="20" grpId="0" animBg="1"/>
          <p:bldP spid="31" grpId="0" animBg="1"/>
          <p:bldP spid="35" grpId="0" animBg="1"/>
          <p:bldP spid="40" grpId="0" animBg="1"/>
          <p:bldP spid="48" grpId="0" animBg="1"/>
          <p:bldP spid="49" grpId="0" animBg="1"/>
          <p:bldP spid="53" grpId="0" animBg="1"/>
          <p:bldP spid="62" grpId="0" animBg="1"/>
          <p:bldP spid="63" grpId="0"/>
          <p:bldP spid="64" grpId="0"/>
          <p:bldP spid="65" grpId="0" animBg="1"/>
          <p:bldP spid="66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Rectangle: Rounded Corners 190">
            <a:extLst>
              <a:ext uri="{FF2B5EF4-FFF2-40B4-BE49-F238E27FC236}">
                <a16:creationId xmlns:a16="http://schemas.microsoft.com/office/drawing/2014/main" id="{9DE90190-F4C0-45B3-062E-AC64D86D82B4}"/>
              </a:ext>
            </a:extLst>
          </p:cNvPr>
          <p:cNvSpPr/>
          <p:nvPr/>
        </p:nvSpPr>
        <p:spPr>
          <a:xfrm rot="19800000">
            <a:off x="10893798" y="4405406"/>
            <a:ext cx="3697207" cy="4957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Rectangle: Rounded Corners 191">
            <a:extLst>
              <a:ext uri="{FF2B5EF4-FFF2-40B4-BE49-F238E27FC236}">
                <a16:creationId xmlns:a16="http://schemas.microsoft.com/office/drawing/2014/main" id="{FB525D3A-020E-2B57-FED3-8BACBC81F031}"/>
              </a:ext>
            </a:extLst>
          </p:cNvPr>
          <p:cNvSpPr/>
          <p:nvPr/>
        </p:nvSpPr>
        <p:spPr>
          <a:xfrm rot="1800000" flipV="1">
            <a:off x="10893799" y="8814887"/>
            <a:ext cx="3697207" cy="4957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Rectangle: Rounded Corners 192">
            <a:extLst>
              <a:ext uri="{FF2B5EF4-FFF2-40B4-BE49-F238E27FC236}">
                <a16:creationId xmlns:a16="http://schemas.microsoft.com/office/drawing/2014/main" id="{5BCAAC34-1126-F9CA-3B97-8723BA666728}"/>
              </a:ext>
            </a:extLst>
          </p:cNvPr>
          <p:cNvSpPr/>
          <p:nvPr/>
        </p:nvSpPr>
        <p:spPr>
          <a:xfrm rot="10800000" flipV="1">
            <a:off x="10893799" y="6610146"/>
            <a:ext cx="3697207" cy="4957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>
            <a:extLst>
              <a:ext uri="{FF2B5EF4-FFF2-40B4-BE49-F238E27FC236}">
                <a16:creationId xmlns:a16="http://schemas.microsoft.com/office/drawing/2014/main" id="{65F94619-957C-4604-C786-CB050522E9B9}"/>
              </a:ext>
            </a:extLst>
          </p:cNvPr>
          <p:cNvSpPr/>
          <p:nvPr/>
        </p:nvSpPr>
        <p:spPr>
          <a:xfrm>
            <a:off x="3504291" y="2227037"/>
            <a:ext cx="9268280" cy="92682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C6AA88B0-EFE8-1AE8-A6A9-F30EDFA59603}"/>
              </a:ext>
            </a:extLst>
          </p:cNvPr>
          <p:cNvGrpSpPr/>
          <p:nvPr/>
        </p:nvGrpSpPr>
        <p:grpSpPr>
          <a:xfrm>
            <a:off x="4186462" y="2909208"/>
            <a:ext cx="7903937" cy="7903937"/>
            <a:chOff x="4186462" y="2909208"/>
            <a:chExt cx="7903937" cy="7903937"/>
          </a:xfrm>
          <a:solidFill>
            <a:schemeClr val="bg1"/>
          </a:solidFill>
        </p:grpSpPr>
        <p:sp>
          <p:nvSpPr>
            <p:cNvPr id="196" name="Oval 195">
              <a:extLst>
                <a:ext uri="{FF2B5EF4-FFF2-40B4-BE49-F238E27FC236}">
                  <a16:creationId xmlns:a16="http://schemas.microsoft.com/office/drawing/2014/main" id="{AF9C16FB-CCCF-3A43-A175-34157F9EB06B}"/>
                </a:ext>
              </a:extLst>
            </p:cNvPr>
            <p:cNvSpPr/>
            <p:nvPr/>
          </p:nvSpPr>
          <p:spPr>
            <a:xfrm>
              <a:off x="4186462" y="2909208"/>
              <a:ext cx="7903937" cy="7903937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39E4024C-00D6-0042-D033-7295A4B872DD}"/>
                </a:ext>
              </a:extLst>
            </p:cNvPr>
            <p:cNvSpPr/>
            <p:nvPr/>
          </p:nvSpPr>
          <p:spPr>
            <a:xfrm>
              <a:off x="4186462" y="2909208"/>
              <a:ext cx="7903937" cy="7903937"/>
            </a:xfrm>
            <a:prstGeom prst="ellipse">
              <a:avLst/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98" name="Oval 197">
            <a:extLst>
              <a:ext uri="{FF2B5EF4-FFF2-40B4-BE49-F238E27FC236}">
                <a16:creationId xmlns:a16="http://schemas.microsoft.com/office/drawing/2014/main" id="{64C7A2FA-2A54-5F4C-DF2A-09DBB8416892}"/>
              </a:ext>
            </a:extLst>
          </p:cNvPr>
          <p:cNvSpPr/>
          <p:nvPr/>
        </p:nvSpPr>
        <p:spPr>
          <a:xfrm>
            <a:off x="13794464" y="2019298"/>
            <a:ext cx="2785386" cy="27853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5EC51D74-2747-0918-D272-47DE4B8D84F5}"/>
              </a:ext>
            </a:extLst>
          </p:cNvPr>
          <p:cNvGrpSpPr/>
          <p:nvPr/>
        </p:nvGrpSpPr>
        <p:grpSpPr>
          <a:xfrm>
            <a:off x="14192250" y="2426153"/>
            <a:ext cx="6721478" cy="1971675"/>
            <a:chOff x="14192250" y="2426153"/>
            <a:chExt cx="6721478" cy="1971675"/>
          </a:xfrm>
          <a:solidFill>
            <a:schemeClr val="bg1"/>
          </a:solidFill>
        </p:grpSpPr>
        <p:sp>
          <p:nvSpPr>
            <p:cNvPr id="200" name="Rectangle: Rounded Corners 199">
              <a:extLst>
                <a:ext uri="{FF2B5EF4-FFF2-40B4-BE49-F238E27FC236}">
                  <a16:creationId xmlns:a16="http://schemas.microsoft.com/office/drawing/2014/main" id="{74F6B668-334F-849C-F4EA-6B6BD51ADACF}"/>
                </a:ext>
              </a:extLst>
            </p:cNvPr>
            <p:cNvSpPr/>
            <p:nvPr/>
          </p:nvSpPr>
          <p:spPr>
            <a:xfrm>
              <a:off x="14192250" y="2426153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1" name="Rectangle: Rounded Corners 200">
              <a:extLst>
                <a:ext uri="{FF2B5EF4-FFF2-40B4-BE49-F238E27FC236}">
                  <a16:creationId xmlns:a16="http://schemas.microsoft.com/office/drawing/2014/main" id="{3525FFD5-D0EE-6A0F-05FE-028D24DF0740}"/>
                </a:ext>
              </a:extLst>
            </p:cNvPr>
            <p:cNvSpPr/>
            <p:nvPr/>
          </p:nvSpPr>
          <p:spPr>
            <a:xfrm>
              <a:off x="14192250" y="2426153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2" name="Oval 201">
            <a:extLst>
              <a:ext uri="{FF2B5EF4-FFF2-40B4-BE49-F238E27FC236}">
                <a16:creationId xmlns:a16="http://schemas.microsoft.com/office/drawing/2014/main" id="{8E397842-1134-DA59-7FAF-27C9E9C7A1DD}"/>
              </a:ext>
            </a:extLst>
          </p:cNvPr>
          <p:cNvSpPr/>
          <p:nvPr/>
        </p:nvSpPr>
        <p:spPr>
          <a:xfrm>
            <a:off x="14524714" y="2749548"/>
            <a:ext cx="1324886" cy="1324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3" name="Group 202">
            <a:extLst>
              <a:ext uri="{FF2B5EF4-FFF2-40B4-BE49-F238E27FC236}">
                <a16:creationId xmlns:a16="http://schemas.microsoft.com/office/drawing/2014/main" id="{8EF179D1-009D-2961-0AB4-9492F6C923A6}"/>
              </a:ext>
            </a:extLst>
          </p:cNvPr>
          <p:cNvGrpSpPr/>
          <p:nvPr/>
        </p:nvGrpSpPr>
        <p:grpSpPr>
          <a:xfrm>
            <a:off x="16213793" y="2749543"/>
            <a:ext cx="2810806" cy="1320182"/>
            <a:chOff x="1784380" y="6111414"/>
            <a:chExt cx="3476738" cy="960407"/>
          </a:xfrm>
        </p:grpSpPr>
        <p:sp>
          <p:nvSpPr>
            <p:cNvPr id="204" name="TextBox 203">
              <a:extLst>
                <a:ext uri="{FF2B5EF4-FFF2-40B4-BE49-F238E27FC236}">
                  <a16:creationId xmlns:a16="http://schemas.microsoft.com/office/drawing/2014/main" id="{9FDBB2E6-49BE-AD9B-1466-28EDE8459186}"/>
                </a:ext>
              </a:extLst>
            </p:cNvPr>
            <p:cNvSpPr txBox="1"/>
            <p:nvPr/>
          </p:nvSpPr>
          <p:spPr>
            <a:xfrm>
              <a:off x="1784382" y="6111414"/>
              <a:ext cx="3476736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PEOPLE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205" name="TextBox 204">
              <a:extLst>
                <a:ext uri="{FF2B5EF4-FFF2-40B4-BE49-F238E27FC236}">
                  <a16:creationId xmlns:a16="http://schemas.microsoft.com/office/drawing/2014/main" id="{84C3A384-F9C4-8987-C523-A1335CEDDAFE}"/>
                </a:ext>
              </a:extLst>
            </p:cNvPr>
            <p:cNvSpPr txBox="1"/>
            <p:nvPr/>
          </p:nvSpPr>
          <p:spPr>
            <a:xfrm>
              <a:off x="1784380" y="6519964"/>
              <a:ext cx="3356907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tx2"/>
                  </a:solidFill>
                </a:rPr>
                <a:t>Con người là trung tâm, tạo nên năng lực và văn hóa.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06" name="Oval 205">
            <a:extLst>
              <a:ext uri="{FF2B5EF4-FFF2-40B4-BE49-F238E27FC236}">
                <a16:creationId xmlns:a16="http://schemas.microsoft.com/office/drawing/2014/main" id="{2889FB91-AA37-A1DC-EAC3-09F5FBD26FBF}"/>
              </a:ext>
            </a:extLst>
          </p:cNvPr>
          <p:cNvSpPr/>
          <p:nvPr/>
        </p:nvSpPr>
        <p:spPr>
          <a:xfrm>
            <a:off x="19258281" y="2749548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01</a:t>
            </a:r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D48383AD-2EB3-8632-F772-094E19C9841C}"/>
              </a:ext>
            </a:extLst>
          </p:cNvPr>
          <p:cNvSpPr/>
          <p:nvPr/>
        </p:nvSpPr>
        <p:spPr>
          <a:xfrm>
            <a:off x="13794464" y="5455460"/>
            <a:ext cx="2785386" cy="27853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8" name="Group 207">
            <a:extLst>
              <a:ext uri="{FF2B5EF4-FFF2-40B4-BE49-F238E27FC236}">
                <a16:creationId xmlns:a16="http://schemas.microsoft.com/office/drawing/2014/main" id="{81E75D49-25A8-05B0-60D2-E2A660B901E1}"/>
              </a:ext>
            </a:extLst>
          </p:cNvPr>
          <p:cNvGrpSpPr/>
          <p:nvPr/>
        </p:nvGrpSpPr>
        <p:grpSpPr>
          <a:xfrm>
            <a:off x="14192250" y="5862315"/>
            <a:ext cx="6721478" cy="1971675"/>
            <a:chOff x="14192250" y="5862315"/>
            <a:chExt cx="6721478" cy="1971675"/>
          </a:xfrm>
          <a:solidFill>
            <a:schemeClr val="bg1"/>
          </a:solidFill>
        </p:grpSpPr>
        <p:sp>
          <p:nvSpPr>
            <p:cNvPr id="209" name="Rectangle: Rounded Corners 208">
              <a:extLst>
                <a:ext uri="{FF2B5EF4-FFF2-40B4-BE49-F238E27FC236}">
                  <a16:creationId xmlns:a16="http://schemas.microsoft.com/office/drawing/2014/main" id="{A1332CB6-6F10-F04D-59F7-FE7FBDF8B859}"/>
                </a:ext>
              </a:extLst>
            </p:cNvPr>
            <p:cNvSpPr/>
            <p:nvPr/>
          </p:nvSpPr>
          <p:spPr>
            <a:xfrm>
              <a:off x="14192250" y="5862315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0" name="Rectangle: Rounded Corners 209">
              <a:extLst>
                <a:ext uri="{FF2B5EF4-FFF2-40B4-BE49-F238E27FC236}">
                  <a16:creationId xmlns:a16="http://schemas.microsoft.com/office/drawing/2014/main" id="{BCB03EEA-9FC6-C6A8-FDD4-D215E58353A1}"/>
                </a:ext>
              </a:extLst>
            </p:cNvPr>
            <p:cNvSpPr/>
            <p:nvPr/>
          </p:nvSpPr>
          <p:spPr>
            <a:xfrm>
              <a:off x="14192250" y="5862315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1" name="Oval 210">
            <a:extLst>
              <a:ext uri="{FF2B5EF4-FFF2-40B4-BE49-F238E27FC236}">
                <a16:creationId xmlns:a16="http://schemas.microsoft.com/office/drawing/2014/main" id="{DC1AA1D1-B047-340D-F2E4-A5AA5A97BFF8}"/>
              </a:ext>
            </a:extLst>
          </p:cNvPr>
          <p:cNvSpPr/>
          <p:nvPr/>
        </p:nvSpPr>
        <p:spPr>
          <a:xfrm>
            <a:off x="14524714" y="6185710"/>
            <a:ext cx="1324886" cy="1324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72608F56-41EA-CE13-A42D-36676B823EE1}"/>
              </a:ext>
            </a:extLst>
          </p:cNvPr>
          <p:cNvGrpSpPr/>
          <p:nvPr/>
        </p:nvGrpSpPr>
        <p:grpSpPr>
          <a:xfrm>
            <a:off x="16213793" y="6185720"/>
            <a:ext cx="2810806" cy="1320172"/>
            <a:chOff x="1784380" y="6111414"/>
            <a:chExt cx="3476738" cy="960398"/>
          </a:xfrm>
        </p:grpSpPr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A76DDDF9-E553-9446-348E-AA51FCA6AAD0}"/>
                </a:ext>
              </a:extLst>
            </p:cNvPr>
            <p:cNvSpPr txBox="1"/>
            <p:nvPr/>
          </p:nvSpPr>
          <p:spPr>
            <a:xfrm>
              <a:off x="1784382" y="6111414"/>
              <a:ext cx="3476736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PROCESS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214" name="TextBox 213">
              <a:extLst>
                <a:ext uri="{FF2B5EF4-FFF2-40B4-BE49-F238E27FC236}">
                  <a16:creationId xmlns:a16="http://schemas.microsoft.com/office/drawing/2014/main" id="{42BD666C-8D22-CDBF-B1E6-01550FAB6E99}"/>
                </a:ext>
              </a:extLst>
            </p:cNvPr>
            <p:cNvSpPr txBox="1"/>
            <p:nvPr/>
          </p:nvSpPr>
          <p:spPr>
            <a:xfrm>
              <a:off x="1784380" y="6519955"/>
              <a:ext cx="3356907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tx2"/>
                  </a:solidFill>
                </a:rPr>
                <a:t>Quy trình giúp tối ưu hóa hiệu quả và chất lượng.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15" name="Oval 214">
            <a:extLst>
              <a:ext uri="{FF2B5EF4-FFF2-40B4-BE49-F238E27FC236}">
                <a16:creationId xmlns:a16="http://schemas.microsoft.com/office/drawing/2014/main" id="{A2D62FE6-CD09-5B71-90EE-63DE6CCEB3F5}"/>
              </a:ext>
            </a:extLst>
          </p:cNvPr>
          <p:cNvSpPr/>
          <p:nvPr/>
        </p:nvSpPr>
        <p:spPr>
          <a:xfrm>
            <a:off x="19258281" y="6185710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02</a:t>
            </a:r>
          </a:p>
        </p:txBody>
      </p:sp>
      <p:sp>
        <p:nvSpPr>
          <p:cNvPr id="216" name="Oval 215">
            <a:extLst>
              <a:ext uri="{FF2B5EF4-FFF2-40B4-BE49-F238E27FC236}">
                <a16:creationId xmlns:a16="http://schemas.microsoft.com/office/drawing/2014/main" id="{6A9DA5FD-CFA8-1B9B-BA72-0B69C40BA5FE}"/>
              </a:ext>
            </a:extLst>
          </p:cNvPr>
          <p:cNvSpPr/>
          <p:nvPr/>
        </p:nvSpPr>
        <p:spPr>
          <a:xfrm>
            <a:off x="13794464" y="8891623"/>
            <a:ext cx="2785386" cy="27853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01F54C83-D454-D3D1-0B1D-37090C3225C3}"/>
              </a:ext>
            </a:extLst>
          </p:cNvPr>
          <p:cNvGrpSpPr/>
          <p:nvPr/>
        </p:nvGrpSpPr>
        <p:grpSpPr>
          <a:xfrm>
            <a:off x="14192250" y="9298478"/>
            <a:ext cx="6721478" cy="1971675"/>
            <a:chOff x="14192250" y="9298478"/>
            <a:chExt cx="6721478" cy="1971675"/>
          </a:xfrm>
          <a:solidFill>
            <a:schemeClr val="bg1"/>
          </a:solidFill>
        </p:grpSpPr>
        <p:sp>
          <p:nvSpPr>
            <p:cNvPr id="218" name="Rectangle: Rounded Corners 217">
              <a:extLst>
                <a:ext uri="{FF2B5EF4-FFF2-40B4-BE49-F238E27FC236}">
                  <a16:creationId xmlns:a16="http://schemas.microsoft.com/office/drawing/2014/main" id="{51C18A96-40C2-9F2D-91E5-3DA47D0C5322}"/>
                </a:ext>
              </a:extLst>
            </p:cNvPr>
            <p:cNvSpPr/>
            <p:nvPr/>
          </p:nvSpPr>
          <p:spPr>
            <a:xfrm>
              <a:off x="14192250" y="9298478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Rectangle: Rounded Corners 218">
              <a:extLst>
                <a:ext uri="{FF2B5EF4-FFF2-40B4-BE49-F238E27FC236}">
                  <a16:creationId xmlns:a16="http://schemas.microsoft.com/office/drawing/2014/main" id="{621648C1-8DEF-F834-F6E2-7A477701B300}"/>
                </a:ext>
              </a:extLst>
            </p:cNvPr>
            <p:cNvSpPr/>
            <p:nvPr/>
          </p:nvSpPr>
          <p:spPr>
            <a:xfrm>
              <a:off x="14192250" y="9298478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0" name="Oval 219">
            <a:extLst>
              <a:ext uri="{FF2B5EF4-FFF2-40B4-BE49-F238E27FC236}">
                <a16:creationId xmlns:a16="http://schemas.microsoft.com/office/drawing/2014/main" id="{DDAD9033-FD08-051E-9CC0-CBB4A388A0AA}"/>
              </a:ext>
            </a:extLst>
          </p:cNvPr>
          <p:cNvSpPr/>
          <p:nvPr/>
        </p:nvSpPr>
        <p:spPr>
          <a:xfrm>
            <a:off x="14524714" y="9621873"/>
            <a:ext cx="1324886" cy="1324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4E5219B2-586D-C470-8EEB-DB979940F594}"/>
              </a:ext>
            </a:extLst>
          </p:cNvPr>
          <p:cNvGrpSpPr/>
          <p:nvPr/>
        </p:nvGrpSpPr>
        <p:grpSpPr>
          <a:xfrm>
            <a:off x="16213793" y="9621868"/>
            <a:ext cx="2810806" cy="1320182"/>
            <a:chOff x="1784380" y="6111414"/>
            <a:chExt cx="3476739" cy="960407"/>
          </a:xfrm>
        </p:grpSpPr>
        <p:sp>
          <p:nvSpPr>
            <p:cNvPr id="222" name="TextBox 221">
              <a:extLst>
                <a:ext uri="{FF2B5EF4-FFF2-40B4-BE49-F238E27FC236}">
                  <a16:creationId xmlns:a16="http://schemas.microsoft.com/office/drawing/2014/main" id="{CBE18A3C-7B86-8193-E55A-7A318584CC00}"/>
                </a:ext>
              </a:extLst>
            </p:cNvPr>
            <p:cNvSpPr txBox="1"/>
            <p:nvPr/>
          </p:nvSpPr>
          <p:spPr>
            <a:xfrm>
              <a:off x="1784382" y="6111414"/>
              <a:ext cx="3476737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PERFORMANCE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AA0559EE-A7B8-920E-08C2-DFBB5FE8124E}"/>
                </a:ext>
              </a:extLst>
            </p:cNvPr>
            <p:cNvSpPr txBox="1"/>
            <p:nvPr/>
          </p:nvSpPr>
          <p:spPr>
            <a:xfrm>
              <a:off x="1784380" y="6519964"/>
              <a:ext cx="3356908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chemeClr val="tx2"/>
                  </a:solidFill>
                </a:rPr>
                <a:t>Kết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quả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phản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ánh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năng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suất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và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sự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phát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triển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bền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vững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224" name="Oval 223">
            <a:extLst>
              <a:ext uri="{FF2B5EF4-FFF2-40B4-BE49-F238E27FC236}">
                <a16:creationId xmlns:a16="http://schemas.microsoft.com/office/drawing/2014/main" id="{F240261D-2D4E-718F-7342-E7C305BA0BAC}"/>
              </a:ext>
            </a:extLst>
          </p:cNvPr>
          <p:cNvSpPr/>
          <p:nvPr/>
        </p:nvSpPr>
        <p:spPr>
          <a:xfrm>
            <a:off x="19258281" y="9621873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03</a:t>
            </a:r>
          </a:p>
        </p:txBody>
      </p:sp>
      <p:sp>
        <p:nvSpPr>
          <p:cNvPr id="225" name="!!MainTitle1">
            <a:extLst>
              <a:ext uri="{FF2B5EF4-FFF2-40B4-BE49-F238E27FC236}">
                <a16:creationId xmlns:a16="http://schemas.microsoft.com/office/drawing/2014/main" id="{BFE40BD8-D335-EC8E-2119-73473F83343C}"/>
              </a:ext>
            </a:extLst>
          </p:cNvPr>
          <p:cNvSpPr txBox="1"/>
          <p:nvPr/>
        </p:nvSpPr>
        <p:spPr>
          <a:xfrm>
            <a:off x="5664838" y="3887158"/>
            <a:ext cx="4947188" cy="54784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20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03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</a:p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</a:p>
          <a:p>
            <a:pPr lvl="0" algn="ctr">
              <a:defRPr/>
            </a:pP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Cores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26" name="!!SubTitle">
            <a:extLst>
              <a:ext uri="{FF2B5EF4-FFF2-40B4-BE49-F238E27FC236}">
                <a16:creationId xmlns:a16="http://schemas.microsoft.com/office/drawing/2014/main" id="{BDBB0AB1-A0DC-9DC9-9923-45E11521721D}"/>
              </a:ext>
            </a:extLst>
          </p:cNvPr>
          <p:cNvSpPr txBox="1"/>
          <p:nvPr/>
        </p:nvSpPr>
        <p:spPr>
          <a:xfrm>
            <a:off x="5796891" y="6832838"/>
            <a:ext cx="4420826" cy="4154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227" name="Freeform 103">
            <a:extLst>
              <a:ext uri="{FF2B5EF4-FFF2-40B4-BE49-F238E27FC236}">
                <a16:creationId xmlns:a16="http://schemas.microsoft.com/office/drawing/2014/main" id="{7EECF23D-8337-0D8C-AD71-59BE65CA813D}"/>
              </a:ext>
            </a:extLst>
          </p:cNvPr>
          <p:cNvSpPr>
            <a:spLocks noEditPoints="1"/>
          </p:cNvSpPr>
          <p:nvPr/>
        </p:nvSpPr>
        <p:spPr bwMode="auto">
          <a:xfrm>
            <a:off x="14823291" y="3133740"/>
            <a:ext cx="727734" cy="55650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8" name="Freeform: Shape 227">
            <a:extLst>
              <a:ext uri="{FF2B5EF4-FFF2-40B4-BE49-F238E27FC236}">
                <a16:creationId xmlns:a16="http://schemas.microsoft.com/office/drawing/2014/main" id="{BEA08622-FAC4-AE53-6B0D-8300E8207C74}"/>
              </a:ext>
            </a:extLst>
          </p:cNvPr>
          <p:cNvSpPr/>
          <p:nvPr/>
        </p:nvSpPr>
        <p:spPr>
          <a:xfrm>
            <a:off x="14820233" y="9917392"/>
            <a:ext cx="733848" cy="73384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270B876A-8CDC-174D-95E6-96F9F15550FC}"/>
              </a:ext>
            </a:extLst>
          </p:cNvPr>
          <p:cNvGrpSpPr/>
          <p:nvPr/>
        </p:nvGrpSpPr>
        <p:grpSpPr>
          <a:xfrm>
            <a:off x="14907378" y="6566843"/>
            <a:ext cx="559560" cy="562620"/>
            <a:chOff x="9640888" y="993775"/>
            <a:chExt cx="290512" cy="292101"/>
          </a:xfrm>
        </p:grpSpPr>
        <p:sp>
          <p:nvSpPr>
            <p:cNvPr id="230" name="Freeform 26">
              <a:extLst>
                <a:ext uri="{FF2B5EF4-FFF2-40B4-BE49-F238E27FC236}">
                  <a16:creationId xmlns:a16="http://schemas.microsoft.com/office/drawing/2014/main" id="{A4129480-EBF0-58E6-DF51-B3F590830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0888" y="1090613"/>
              <a:ext cx="193675" cy="195263"/>
            </a:xfrm>
            <a:custGeom>
              <a:avLst/>
              <a:gdLst>
                <a:gd name="T0" fmla="*/ 122 w 122"/>
                <a:gd name="T1" fmla="*/ 62 h 123"/>
                <a:gd name="T2" fmla="*/ 122 w 122"/>
                <a:gd name="T3" fmla="*/ 123 h 123"/>
                <a:gd name="T4" fmla="*/ 0 w 122"/>
                <a:gd name="T5" fmla="*/ 123 h 123"/>
                <a:gd name="T6" fmla="*/ 0 w 122"/>
                <a:gd name="T7" fmla="*/ 0 h 123"/>
                <a:gd name="T8" fmla="*/ 61 w 1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122" y="62"/>
                  </a:moveTo>
                  <a:lnTo>
                    <a:pt x="122" y="123"/>
                  </a:lnTo>
                  <a:lnTo>
                    <a:pt x="0" y="123"/>
                  </a:ln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31" name="Freeform 27">
              <a:extLst>
                <a:ext uri="{FF2B5EF4-FFF2-40B4-BE49-F238E27FC236}">
                  <a16:creationId xmlns:a16="http://schemas.microsoft.com/office/drawing/2014/main" id="{791D1CF2-2171-2DF5-6164-6728169B856B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1090613"/>
              <a:ext cx="96838" cy="98425"/>
            </a:xfrm>
            <a:custGeom>
              <a:avLst/>
              <a:gdLst>
                <a:gd name="T0" fmla="*/ 0 w 61"/>
                <a:gd name="T1" fmla="*/ 0 h 62"/>
                <a:gd name="T2" fmla="*/ 61 w 61"/>
                <a:gd name="T3" fmla="*/ 0 h 62"/>
                <a:gd name="T4" fmla="*/ 61 w 61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2">
                  <a:moveTo>
                    <a:pt x="0" y="0"/>
                  </a:moveTo>
                  <a:lnTo>
                    <a:pt x="61" y="0"/>
                  </a:lnTo>
                  <a:lnTo>
                    <a:pt x="61" y="62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32" name="Freeform 28">
              <a:extLst>
                <a:ext uri="{FF2B5EF4-FFF2-40B4-BE49-F238E27FC236}">
                  <a16:creationId xmlns:a16="http://schemas.microsoft.com/office/drawing/2014/main" id="{4C758B5F-29F1-C4FF-76DF-444725EEE2E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993775"/>
              <a:ext cx="193675" cy="195263"/>
            </a:xfrm>
            <a:custGeom>
              <a:avLst/>
              <a:gdLst>
                <a:gd name="T0" fmla="*/ 0 w 122"/>
                <a:gd name="T1" fmla="*/ 61 h 123"/>
                <a:gd name="T2" fmla="*/ 0 w 122"/>
                <a:gd name="T3" fmla="*/ 0 h 123"/>
                <a:gd name="T4" fmla="*/ 122 w 122"/>
                <a:gd name="T5" fmla="*/ 0 h 123"/>
                <a:gd name="T6" fmla="*/ 122 w 122"/>
                <a:gd name="T7" fmla="*/ 123 h 123"/>
                <a:gd name="T8" fmla="*/ 61 w 122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0" y="61"/>
                  </a:moveTo>
                  <a:lnTo>
                    <a:pt x="0" y="0"/>
                  </a:lnTo>
                  <a:lnTo>
                    <a:pt x="122" y="0"/>
                  </a:lnTo>
                  <a:lnTo>
                    <a:pt x="122" y="123"/>
                  </a:lnTo>
                  <a:lnTo>
                    <a:pt x="61" y="123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233" name="Freeform 29">
              <a:extLst>
                <a:ext uri="{FF2B5EF4-FFF2-40B4-BE49-F238E27FC236}">
                  <a16:creationId xmlns:a16="http://schemas.microsoft.com/office/drawing/2014/main" id="{FC7BC863-F527-094C-1B5C-9CE2B4414C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1090613"/>
              <a:ext cx="96838" cy="98425"/>
            </a:xfrm>
            <a:custGeom>
              <a:avLst/>
              <a:gdLst>
                <a:gd name="T0" fmla="*/ 61 w 61"/>
                <a:gd name="T1" fmla="*/ 62 h 62"/>
                <a:gd name="T2" fmla="*/ 0 w 61"/>
                <a:gd name="T3" fmla="*/ 62 h 62"/>
                <a:gd name="T4" fmla="*/ 0 w 6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2">
                  <a:moveTo>
                    <a:pt x="61" y="62"/>
                  </a:moveTo>
                  <a:lnTo>
                    <a:pt x="0" y="62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</p:spTree>
    <p:extLst>
      <p:ext uri="{BB962C8B-B14F-4D97-AF65-F5344CB8AC3E}">
        <p14:creationId xmlns:p14="http://schemas.microsoft.com/office/powerpoint/2010/main" val="1939989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2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2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2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2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1" grpId="0" animBg="1"/>
          <p:bldP spid="192" grpId="0" animBg="1"/>
          <p:bldP spid="193" grpId="0" animBg="1"/>
          <p:bldP spid="194" grpId="0" animBg="1"/>
          <p:bldP spid="198" grpId="0" animBg="1"/>
          <p:bldP spid="202" grpId="0" animBg="1"/>
          <p:bldP spid="206" grpId="0" animBg="1"/>
          <p:bldP spid="207" grpId="0" animBg="1"/>
          <p:bldP spid="211" grpId="0" animBg="1"/>
          <p:bldP spid="215" grpId="0" animBg="1"/>
          <p:bldP spid="216" grpId="0" animBg="1"/>
          <p:bldP spid="220" grpId="0" animBg="1"/>
          <p:bldP spid="224" grpId="0" animBg="1"/>
          <p:bldP spid="225" grpId="0"/>
          <p:bldP spid="226" grpId="0"/>
          <p:bldP spid="227" grpId="0" animBg="1"/>
          <p:bldP spid="22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2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1" grpId="0" animBg="1"/>
          <p:bldP spid="192" grpId="0" animBg="1"/>
          <p:bldP spid="193" grpId="0" animBg="1"/>
          <p:bldP spid="194" grpId="0" animBg="1"/>
          <p:bldP spid="198" grpId="0" animBg="1"/>
          <p:bldP spid="202" grpId="0" animBg="1"/>
          <p:bldP spid="206" grpId="0" animBg="1"/>
          <p:bldP spid="207" grpId="0" animBg="1"/>
          <p:bldP spid="211" grpId="0" animBg="1"/>
          <p:bldP spid="215" grpId="0" animBg="1"/>
          <p:bldP spid="216" grpId="0" animBg="1"/>
          <p:bldP spid="220" grpId="0" animBg="1"/>
          <p:bldP spid="224" grpId="0" animBg="1"/>
          <p:bldP spid="225" grpId="0"/>
          <p:bldP spid="226" grpId="0"/>
          <p:bldP spid="227" grpId="0" animBg="1"/>
          <p:bldP spid="228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2E4DC30F-BC6C-FE49-8E1A-436574F173FD}"/>
              </a:ext>
            </a:extLst>
          </p:cNvPr>
          <p:cNvSpPr/>
          <p:nvPr/>
        </p:nvSpPr>
        <p:spPr>
          <a:xfrm rot="19800000">
            <a:off x="10893798" y="4405406"/>
            <a:ext cx="3697207" cy="4957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19EEA73F-7E18-50E4-68F2-40C46B073DF6}"/>
              </a:ext>
            </a:extLst>
          </p:cNvPr>
          <p:cNvSpPr/>
          <p:nvPr/>
        </p:nvSpPr>
        <p:spPr>
          <a:xfrm rot="1800000" flipV="1">
            <a:off x="10893799" y="8814887"/>
            <a:ext cx="3697207" cy="4957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4207FC29-A9A1-F61C-7B91-D064F1A61893}"/>
              </a:ext>
            </a:extLst>
          </p:cNvPr>
          <p:cNvSpPr/>
          <p:nvPr/>
        </p:nvSpPr>
        <p:spPr>
          <a:xfrm rot="10800000" flipV="1">
            <a:off x="10893799" y="6610146"/>
            <a:ext cx="3697207" cy="4957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4D47AD91-F01F-EB3B-BD08-E5EC447D7D6C}"/>
              </a:ext>
            </a:extLst>
          </p:cNvPr>
          <p:cNvSpPr/>
          <p:nvPr/>
        </p:nvSpPr>
        <p:spPr>
          <a:xfrm>
            <a:off x="3504291" y="2227037"/>
            <a:ext cx="9268280" cy="92682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01E4D644-A2A3-D0B1-447B-43FB4F270310}"/>
              </a:ext>
            </a:extLst>
          </p:cNvPr>
          <p:cNvGrpSpPr/>
          <p:nvPr/>
        </p:nvGrpSpPr>
        <p:grpSpPr>
          <a:xfrm>
            <a:off x="4186462" y="2909208"/>
            <a:ext cx="7903937" cy="7903937"/>
            <a:chOff x="4186462" y="2909208"/>
            <a:chExt cx="7903937" cy="7903937"/>
          </a:xfrm>
          <a:solidFill>
            <a:schemeClr val="bg1"/>
          </a:solidFill>
        </p:grpSpPr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8F2A2AFF-F7A2-ED10-E818-EF336EA9FD51}"/>
                </a:ext>
              </a:extLst>
            </p:cNvPr>
            <p:cNvSpPr/>
            <p:nvPr/>
          </p:nvSpPr>
          <p:spPr>
            <a:xfrm>
              <a:off x="4186462" y="2909208"/>
              <a:ext cx="7903937" cy="7903937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0D3666E8-06AF-6F2D-BC65-AEDB361C8C85}"/>
                </a:ext>
              </a:extLst>
            </p:cNvPr>
            <p:cNvSpPr/>
            <p:nvPr/>
          </p:nvSpPr>
          <p:spPr>
            <a:xfrm>
              <a:off x="4186462" y="2909208"/>
              <a:ext cx="7903937" cy="7903937"/>
            </a:xfrm>
            <a:prstGeom prst="ellipse">
              <a:avLst/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21C7E2CA-CA00-384D-B44B-989AE250DAAD}"/>
              </a:ext>
            </a:extLst>
          </p:cNvPr>
          <p:cNvSpPr/>
          <p:nvPr/>
        </p:nvSpPr>
        <p:spPr>
          <a:xfrm>
            <a:off x="13794464" y="2019298"/>
            <a:ext cx="2785386" cy="27853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1C7DC399-BE77-D1B7-6719-84FC62305FEC}"/>
              </a:ext>
            </a:extLst>
          </p:cNvPr>
          <p:cNvGrpSpPr/>
          <p:nvPr/>
        </p:nvGrpSpPr>
        <p:grpSpPr>
          <a:xfrm>
            <a:off x="14192250" y="2426153"/>
            <a:ext cx="6721478" cy="1971675"/>
            <a:chOff x="14192250" y="2426153"/>
            <a:chExt cx="6721478" cy="1971675"/>
          </a:xfrm>
          <a:solidFill>
            <a:schemeClr val="bg1"/>
          </a:solidFill>
        </p:grpSpPr>
        <p:sp>
          <p:nvSpPr>
            <p:cNvPr id="80" name="Rectangle: Rounded Corners 79">
              <a:extLst>
                <a:ext uri="{FF2B5EF4-FFF2-40B4-BE49-F238E27FC236}">
                  <a16:creationId xmlns:a16="http://schemas.microsoft.com/office/drawing/2014/main" id="{2AB7D478-E22C-0B51-44B8-D9B1CEEAA703}"/>
                </a:ext>
              </a:extLst>
            </p:cNvPr>
            <p:cNvSpPr/>
            <p:nvPr/>
          </p:nvSpPr>
          <p:spPr>
            <a:xfrm>
              <a:off x="14192250" y="2426153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Rectangle: Rounded Corners 86">
              <a:extLst>
                <a:ext uri="{FF2B5EF4-FFF2-40B4-BE49-F238E27FC236}">
                  <a16:creationId xmlns:a16="http://schemas.microsoft.com/office/drawing/2014/main" id="{3FBF442B-C8F9-BE01-2E0C-82BA6D455592}"/>
                </a:ext>
              </a:extLst>
            </p:cNvPr>
            <p:cNvSpPr/>
            <p:nvPr/>
          </p:nvSpPr>
          <p:spPr>
            <a:xfrm>
              <a:off x="14192250" y="2426153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5" name="Oval 84">
            <a:extLst>
              <a:ext uri="{FF2B5EF4-FFF2-40B4-BE49-F238E27FC236}">
                <a16:creationId xmlns:a16="http://schemas.microsoft.com/office/drawing/2014/main" id="{08960475-D969-D219-36D9-AC29CEBC0921}"/>
              </a:ext>
            </a:extLst>
          </p:cNvPr>
          <p:cNvSpPr/>
          <p:nvPr/>
        </p:nvSpPr>
        <p:spPr>
          <a:xfrm>
            <a:off x="14524714" y="2749548"/>
            <a:ext cx="1324886" cy="1324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B9574C16-7241-067D-0C68-54D4F85C312C}"/>
              </a:ext>
            </a:extLst>
          </p:cNvPr>
          <p:cNvGrpSpPr/>
          <p:nvPr/>
        </p:nvGrpSpPr>
        <p:grpSpPr>
          <a:xfrm>
            <a:off x="16213793" y="2749543"/>
            <a:ext cx="2810806" cy="1320182"/>
            <a:chOff x="1784380" y="6111414"/>
            <a:chExt cx="3476738" cy="960407"/>
          </a:xfrm>
        </p:grpSpPr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8FC8DBA0-860C-3781-C804-4387D55BB433}"/>
                </a:ext>
              </a:extLst>
            </p:cNvPr>
            <p:cNvSpPr txBox="1"/>
            <p:nvPr/>
          </p:nvSpPr>
          <p:spPr>
            <a:xfrm>
              <a:off x="1784382" y="6111414"/>
              <a:ext cx="3476736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PEOPLE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70A0B0DE-057F-072C-5BB3-2C31BDD0CA55}"/>
                </a:ext>
              </a:extLst>
            </p:cNvPr>
            <p:cNvSpPr txBox="1"/>
            <p:nvPr/>
          </p:nvSpPr>
          <p:spPr>
            <a:xfrm>
              <a:off x="1784380" y="6519964"/>
              <a:ext cx="3356907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tx2"/>
                  </a:solidFill>
                </a:rPr>
                <a:t>Con người là trung tâm, tạo nên năng lực và văn hóa.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93" name="Oval 92">
            <a:extLst>
              <a:ext uri="{FF2B5EF4-FFF2-40B4-BE49-F238E27FC236}">
                <a16:creationId xmlns:a16="http://schemas.microsoft.com/office/drawing/2014/main" id="{C79619D3-0DE5-3DB7-553C-946586146C8E}"/>
              </a:ext>
            </a:extLst>
          </p:cNvPr>
          <p:cNvSpPr/>
          <p:nvPr/>
        </p:nvSpPr>
        <p:spPr>
          <a:xfrm>
            <a:off x="19258281" y="2749548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01</a:t>
            </a:r>
          </a:p>
        </p:txBody>
      </p:sp>
      <p:sp>
        <p:nvSpPr>
          <p:cNvPr id="96" name="Oval 95">
            <a:extLst>
              <a:ext uri="{FF2B5EF4-FFF2-40B4-BE49-F238E27FC236}">
                <a16:creationId xmlns:a16="http://schemas.microsoft.com/office/drawing/2014/main" id="{C1CDF824-60E0-5D68-1521-F8B765A5F01C}"/>
              </a:ext>
            </a:extLst>
          </p:cNvPr>
          <p:cNvSpPr/>
          <p:nvPr/>
        </p:nvSpPr>
        <p:spPr>
          <a:xfrm>
            <a:off x="13794464" y="5455460"/>
            <a:ext cx="2785386" cy="27853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A1B8B0B6-565C-D966-3B85-82A6369B4382}"/>
              </a:ext>
            </a:extLst>
          </p:cNvPr>
          <p:cNvGrpSpPr/>
          <p:nvPr/>
        </p:nvGrpSpPr>
        <p:grpSpPr>
          <a:xfrm>
            <a:off x="14192250" y="5862315"/>
            <a:ext cx="6721478" cy="1971675"/>
            <a:chOff x="14192250" y="5862315"/>
            <a:chExt cx="6721478" cy="1971675"/>
          </a:xfrm>
          <a:solidFill>
            <a:schemeClr val="bg1"/>
          </a:solidFill>
        </p:grpSpPr>
        <p:sp>
          <p:nvSpPr>
            <p:cNvPr id="97" name="Rectangle: Rounded Corners 96">
              <a:extLst>
                <a:ext uri="{FF2B5EF4-FFF2-40B4-BE49-F238E27FC236}">
                  <a16:creationId xmlns:a16="http://schemas.microsoft.com/office/drawing/2014/main" id="{C570C4F8-240B-1593-B6DE-0C99D93FC07D}"/>
                </a:ext>
              </a:extLst>
            </p:cNvPr>
            <p:cNvSpPr/>
            <p:nvPr/>
          </p:nvSpPr>
          <p:spPr>
            <a:xfrm>
              <a:off x="14192250" y="5862315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5A53D907-8EE1-EE16-877B-CABF7052C9A8}"/>
                </a:ext>
              </a:extLst>
            </p:cNvPr>
            <p:cNvSpPr/>
            <p:nvPr/>
          </p:nvSpPr>
          <p:spPr>
            <a:xfrm>
              <a:off x="14192250" y="5862315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9" name="Oval 98">
            <a:extLst>
              <a:ext uri="{FF2B5EF4-FFF2-40B4-BE49-F238E27FC236}">
                <a16:creationId xmlns:a16="http://schemas.microsoft.com/office/drawing/2014/main" id="{B4A15412-8F3B-191E-A669-4C39F0A03004}"/>
              </a:ext>
            </a:extLst>
          </p:cNvPr>
          <p:cNvSpPr/>
          <p:nvPr/>
        </p:nvSpPr>
        <p:spPr>
          <a:xfrm>
            <a:off x="14524714" y="6185710"/>
            <a:ext cx="1324886" cy="1324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A9205B1F-7F94-E307-2B21-5D4851A5424E}"/>
              </a:ext>
            </a:extLst>
          </p:cNvPr>
          <p:cNvGrpSpPr/>
          <p:nvPr/>
        </p:nvGrpSpPr>
        <p:grpSpPr>
          <a:xfrm>
            <a:off x="16213793" y="6185720"/>
            <a:ext cx="2810806" cy="1320172"/>
            <a:chOff x="1784380" y="6111414"/>
            <a:chExt cx="3476738" cy="960398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90470E45-39CA-3411-2F4C-B81B37B06357}"/>
                </a:ext>
              </a:extLst>
            </p:cNvPr>
            <p:cNvSpPr txBox="1"/>
            <p:nvPr/>
          </p:nvSpPr>
          <p:spPr>
            <a:xfrm>
              <a:off x="1784382" y="6111414"/>
              <a:ext cx="3476736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PROCESS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104" name="TextBox 103">
              <a:extLst>
                <a:ext uri="{FF2B5EF4-FFF2-40B4-BE49-F238E27FC236}">
                  <a16:creationId xmlns:a16="http://schemas.microsoft.com/office/drawing/2014/main" id="{D302D047-F883-0CA7-61C6-E4CD4DB77FB8}"/>
                </a:ext>
              </a:extLst>
            </p:cNvPr>
            <p:cNvSpPr txBox="1"/>
            <p:nvPr/>
          </p:nvSpPr>
          <p:spPr>
            <a:xfrm>
              <a:off x="1784380" y="6519955"/>
              <a:ext cx="3356907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tx2"/>
                  </a:solidFill>
                </a:rPr>
                <a:t>Quy trình giúp tối ưu hóa hiệu quả và chất lượng.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02" name="Oval 101">
            <a:extLst>
              <a:ext uri="{FF2B5EF4-FFF2-40B4-BE49-F238E27FC236}">
                <a16:creationId xmlns:a16="http://schemas.microsoft.com/office/drawing/2014/main" id="{5CAF60D3-9757-9839-BFDB-48E513C23116}"/>
              </a:ext>
            </a:extLst>
          </p:cNvPr>
          <p:cNvSpPr/>
          <p:nvPr/>
        </p:nvSpPr>
        <p:spPr>
          <a:xfrm>
            <a:off x="19258281" y="6185710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02</a:t>
            </a:r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15487188-33FB-480C-637B-B80F1B846695}"/>
              </a:ext>
            </a:extLst>
          </p:cNvPr>
          <p:cNvSpPr/>
          <p:nvPr/>
        </p:nvSpPr>
        <p:spPr>
          <a:xfrm>
            <a:off x="13794464" y="8891623"/>
            <a:ext cx="2785386" cy="27853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92F721D-6CA0-A0E4-F95A-E2CB9E57AF0B}"/>
              </a:ext>
            </a:extLst>
          </p:cNvPr>
          <p:cNvGrpSpPr/>
          <p:nvPr/>
        </p:nvGrpSpPr>
        <p:grpSpPr>
          <a:xfrm>
            <a:off x="14192250" y="9298478"/>
            <a:ext cx="6721478" cy="1971675"/>
            <a:chOff x="14192250" y="9298478"/>
            <a:chExt cx="6721478" cy="1971675"/>
          </a:xfrm>
          <a:solidFill>
            <a:schemeClr val="bg1"/>
          </a:solidFill>
        </p:grpSpPr>
        <p:sp>
          <p:nvSpPr>
            <p:cNvPr id="107" name="Rectangle: Rounded Corners 106">
              <a:extLst>
                <a:ext uri="{FF2B5EF4-FFF2-40B4-BE49-F238E27FC236}">
                  <a16:creationId xmlns:a16="http://schemas.microsoft.com/office/drawing/2014/main" id="{E764964A-5C16-DA08-C32B-AC5D622333EE}"/>
                </a:ext>
              </a:extLst>
            </p:cNvPr>
            <p:cNvSpPr/>
            <p:nvPr/>
          </p:nvSpPr>
          <p:spPr>
            <a:xfrm>
              <a:off x="14192250" y="9298478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Rectangle: Rounded Corners 107">
              <a:extLst>
                <a:ext uri="{FF2B5EF4-FFF2-40B4-BE49-F238E27FC236}">
                  <a16:creationId xmlns:a16="http://schemas.microsoft.com/office/drawing/2014/main" id="{19233C8C-9818-DB99-27EC-E7E3E031B163}"/>
                </a:ext>
              </a:extLst>
            </p:cNvPr>
            <p:cNvSpPr/>
            <p:nvPr/>
          </p:nvSpPr>
          <p:spPr>
            <a:xfrm>
              <a:off x="14192250" y="9298478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9" name="Oval 108">
            <a:extLst>
              <a:ext uri="{FF2B5EF4-FFF2-40B4-BE49-F238E27FC236}">
                <a16:creationId xmlns:a16="http://schemas.microsoft.com/office/drawing/2014/main" id="{FE5C1DFB-498C-D0B9-556D-1BC6156A02A2}"/>
              </a:ext>
            </a:extLst>
          </p:cNvPr>
          <p:cNvSpPr/>
          <p:nvPr/>
        </p:nvSpPr>
        <p:spPr>
          <a:xfrm>
            <a:off x="14524714" y="9621873"/>
            <a:ext cx="1324886" cy="1324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D8783AFB-7438-6018-45C8-F5D57C08CBCF}"/>
              </a:ext>
            </a:extLst>
          </p:cNvPr>
          <p:cNvGrpSpPr/>
          <p:nvPr/>
        </p:nvGrpSpPr>
        <p:grpSpPr>
          <a:xfrm>
            <a:off x="16213793" y="9621868"/>
            <a:ext cx="2810806" cy="1320182"/>
            <a:chOff x="1784380" y="6111414"/>
            <a:chExt cx="3476739" cy="960407"/>
          </a:xfrm>
        </p:grpSpPr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9FB34BB5-74ED-1011-501C-67F509269DDB}"/>
                </a:ext>
              </a:extLst>
            </p:cNvPr>
            <p:cNvSpPr txBox="1"/>
            <p:nvPr/>
          </p:nvSpPr>
          <p:spPr>
            <a:xfrm>
              <a:off x="1784382" y="6111414"/>
              <a:ext cx="3476737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PERFORMANCE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07B94D02-FB1B-D24E-0568-4749A63034F8}"/>
                </a:ext>
              </a:extLst>
            </p:cNvPr>
            <p:cNvSpPr txBox="1"/>
            <p:nvPr/>
          </p:nvSpPr>
          <p:spPr>
            <a:xfrm>
              <a:off x="1784380" y="6519964"/>
              <a:ext cx="3356908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chemeClr val="tx2"/>
                  </a:solidFill>
                </a:rPr>
                <a:t>Kết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quả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phản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ánh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năng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suất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và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sự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phát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triển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bền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vững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12" name="Oval 111">
            <a:extLst>
              <a:ext uri="{FF2B5EF4-FFF2-40B4-BE49-F238E27FC236}">
                <a16:creationId xmlns:a16="http://schemas.microsoft.com/office/drawing/2014/main" id="{D08F4749-4378-421E-01F5-AD59BB7639C3}"/>
              </a:ext>
            </a:extLst>
          </p:cNvPr>
          <p:cNvSpPr/>
          <p:nvPr/>
        </p:nvSpPr>
        <p:spPr>
          <a:xfrm>
            <a:off x="19258281" y="9621873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03</a:t>
            </a:r>
          </a:p>
        </p:txBody>
      </p:sp>
      <p:sp>
        <p:nvSpPr>
          <p:cNvPr id="128" name="!!MainTitle1">
            <a:extLst>
              <a:ext uri="{FF2B5EF4-FFF2-40B4-BE49-F238E27FC236}">
                <a16:creationId xmlns:a16="http://schemas.microsoft.com/office/drawing/2014/main" id="{A55C10C6-E036-D056-E736-F27720807E1A}"/>
              </a:ext>
            </a:extLst>
          </p:cNvPr>
          <p:cNvSpPr txBox="1"/>
          <p:nvPr/>
        </p:nvSpPr>
        <p:spPr>
          <a:xfrm>
            <a:off x="5664838" y="3887158"/>
            <a:ext cx="4947188" cy="54784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20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03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</a:p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</a:p>
          <a:p>
            <a:pPr lvl="0" algn="ctr">
              <a:defRPr/>
            </a:pP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Cores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7" name="!!SubTitle">
            <a:extLst>
              <a:ext uri="{FF2B5EF4-FFF2-40B4-BE49-F238E27FC236}">
                <a16:creationId xmlns:a16="http://schemas.microsoft.com/office/drawing/2014/main" id="{6BFDEEF9-B82C-1A60-054E-FA722292F7D6}"/>
              </a:ext>
            </a:extLst>
          </p:cNvPr>
          <p:cNvSpPr txBox="1"/>
          <p:nvPr/>
        </p:nvSpPr>
        <p:spPr>
          <a:xfrm>
            <a:off x="5796891" y="6832838"/>
            <a:ext cx="4420826" cy="4154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29" name="Freeform 103">
            <a:extLst>
              <a:ext uri="{FF2B5EF4-FFF2-40B4-BE49-F238E27FC236}">
                <a16:creationId xmlns:a16="http://schemas.microsoft.com/office/drawing/2014/main" id="{E8E5B258-A611-BDA1-F1E0-F790B61A5EB5}"/>
              </a:ext>
            </a:extLst>
          </p:cNvPr>
          <p:cNvSpPr>
            <a:spLocks noEditPoints="1"/>
          </p:cNvSpPr>
          <p:nvPr/>
        </p:nvSpPr>
        <p:spPr bwMode="auto">
          <a:xfrm>
            <a:off x="14823291" y="3133740"/>
            <a:ext cx="727734" cy="55650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386752E4-F46D-3DF1-90A8-1F730A6C2864}"/>
              </a:ext>
            </a:extLst>
          </p:cNvPr>
          <p:cNvSpPr/>
          <p:nvPr/>
        </p:nvSpPr>
        <p:spPr>
          <a:xfrm>
            <a:off x="14820233" y="9917392"/>
            <a:ext cx="733848" cy="73384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ABD9D748-004C-1D87-8E6C-D57A25A6826B}"/>
              </a:ext>
            </a:extLst>
          </p:cNvPr>
          <p:cNvGrpSpPr/>
          <p:nvPr/>
        </p:nvGrpSpPr>
        <p:grpSpPr>
          <a:xfrm>
            <a:off x="14907378" y="6566843"/>
            <a:ext cx="559560" cy="562620"/>
            <a:chOff x="9640888" y="993775"/>
            <a:chExt cx="290512" cy="292101"/>
          </a:xfrm>
        </p:grpSpPr>
        <p:sp>
          <p:nvSpPr>
            <p:cNvPr id="159" name="Freeform 26">
              <a:extLst>
                <a:ext uri="{FF2B5EF4-FFF2-40B4-BE49-F238E27FC236}">
                  <a16:creationId xmlns:a16="http://schemas.microsoft.com/office/drawing/2014/main" id="{A1CD9BC4-BB0C-6ED5-AE3E-1DE4D78A8A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0888" y="1090613"/>
              <a:ext cx="193675" cy="195263"/>
            </a:xfrm>
            <a:custGeom>
              <a:avLst/>
              <a:gdLst>
                <a:gd name="T0" fmla="*/ 122 w 122"/>
                <a:gd name="T1" fmla="*/ 62 h 123"/>
                <a:gd name="T2" fmla="*/ 122 w 122"/>
                <a:gd name="T3" fmla="*/ 123 h 123"/>
                <a:gd name="T4" fmla="*/ 0 w 122"/>
                <a:gd name="T5" fmla="*/ 123 h 123"/>
                <a:gd name="T6" fmla="*/ 0 w 122"/>
                <a:gd name="T7" fmla="*/ 0 h 123"/>
                <a:gd name="T8" fmla="*/ 61 w 1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122" y="62"/>
                  </a:moveTo>
                  <a:lnTo>
                    <a:pt x="122" y="123"/>
                  </a:lnTo>
                  <a:lnTo>
                    <a:pt x="0" y="123"/>
                  </a:ln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0" name="Freeform 27">
              <a:extLst>
                <a:ext uri="{FF2B5EF4-FFF2-40B4-BE49-F238E27FC236}">
                  <a16:creationId xmlns:a16="http://schemas.microsoft.com/office/drawing/2014/main" id="{18B615ED-EADE-F641-A69C-A079669994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1090613"/>
              <a:ext cx="96838" cy="98425"/>
            </a:xfrm>
            <a:custGeom>
              <a:avLst/>
              <a:gdLst>
                <a:gd name="T0" fmla="*/ 0 w 61"/>
                <a:gd name="T1" fmla="*/ 0 h 62"/>
                <a:gd name="T2" fmla="*/ 61 w 61"/>
                <a:gd name="T3" fmla="*/ 0 h 62"/>
                <a:gd name="T4" fmla="*/ 61 w 61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2">
                  <a:moveTo>
                    <a:pt x="0" y="0"/>
                  </a:moveTo>
                  <a:lnTo>
                    <a:pt x="61" y="0"/>
                  </a:lnTo>
                  <a:lnTo>
                    <a:pt x="61" y="62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1" name="Freeform 28">
              <a:extLst>
                <a:ext uri="{FF2B5EF4-FFF2-40B4-BE49-F238E27FC236}">
                  <a16:creationId xmlns:a16="http://schemas.microsoft.com/office/drawing/2014/main" id="{C8CCB53D-66CE-E21D-8A95-D4E90D07A4F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993775"/>
              <a:ext cx="193675" cy="195263"/>
            </a:xfrm>
            <a:custGeom>
              <a:avLst/>
              <a:gdLst>
                <a:gd name="T0" fmla="*/ 0 w 122"/>
                <a:gd name="T1" fmla="*/ 61 h 123"/>
                <a:gd name="T2" fmla="*/ 0 w 122"/>
                <a:gd name="T3" fmla="*/ 0 h 123"/>
                <a:gd name="T4" fmla="*/ 122 w 122"/>
                <a:gd name="T5" fmla="*/ 0 h 123"/>
                <a:gd name="T6" fmla="*/ 122 w 122"/>
                <a:gd name="T7" fmla="*/ 123 h 123"/>
                <a:gd name="T8" fmla="*/ 61 w 122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0" y="61"/>
                  </a:moveTo>
                  <a:lnTo>
                    <a:pt x="0" y="0"/>
                  </a:lnTo>
                  <a:lnTo>
                    <a:pt x="122" y="0"/>
                  </a:lnTo>
                  <a:lnTo>
                    <a:pt x="122" y="123"/>
                  </a:lnTo>
                  <a:lnTo>
                    <a:pt x="61" y="123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62" name="Freeform 29">
              <a:extLst>
                <a:ext uri="{FF2B5EF4-FFF2-40B4-BE49-F238E27FC236}">
                  <a16:creationId xmlns:a16="http://schemas.microsoft.com/office/drawing/2014/main" id="{A5BA80DC-8BF5-26E8-66F9-55BB40FCCC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1090613"/>
              <a:ext cx="96838" cy="98425"/>
            </a:xfrm>
            <a:custGeom>
              <a:avLst/>
              <a:gdLst>
                <a:gd name="T0" fmla="*/ 61 w 61"/>
                <a:gd name="T1" fmla="*/ 62 h 62"/>
                <a:gd name="T2" fmla="*/ 0 w 61"/>
                <a:gd name="T3" fmla="*/ 62 h 62"/>
                <a:gd name="T4" fmla="*/ 0 w 6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2">
                  <a:moveTo>
                    <a:pt x="61" y="62"/>
                  </a:moveTo>
                  <a:lnTo>
                    <a:pt x="0" y="62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</p:spTree>
    <p:extLst>
      <p:ext uri="{BB962C8B-B14F-4D97-AF65-F5344CB8AC3E}">
        <p14:creationId xmlns:p14="http://schemas.microsoft.com/office/powerpoint/2010/main" val="10637470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Tm="3000"/>
    </mc:Choice>
    <mc:Fallback>
      <p:transition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5" grpId="0" animBg="1"/>
          <p:bldP spid="116" grpId="0" animBg="1"/>
          <p:bldP spid="121" grpId="0" animBg="1"/>
          <p:bldP spid="78" grpId="0" animBg="1"/>
          <p:bldP spid="84" grpId="0" animBg="1"/>
          <p:bldP spid="85" grpId="0" animBg="1"/>
          <p:bldP spid="93" grpId="0" animBg="1"/>
          <p:bldP spid="96" grpId="0" animBg="1"/>
          <p:bldP spid="99" grpId="0" animBg="1"/>
          <p:bldP spid="102" grpId="0" animBg="1"/>
          <p:bldP spid="106" grpId="0" animBg="1"/>
          <p:bldP spid="109" grpId="0" animBg="1"/>
          <p:bldP spid="112" grpId="0" animBg="1"/>
          <p:bldP spid="128" grpId="0"/>
          <p:bldP spid="127" grpId="0"/>
          <p:bldP spid="129" grpId="0" animBg="1"/>
          <p:bldP spid="13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25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5" grpId="0" animBg="1"/>
          <p:bldP spid="116" grpId="0" animBg="1"/>
          <p:bldP spid="121" grpId="0" animBg="1"/>
          <p:bldP spid="78" grpId="0" animBg="1"/>
          <p:bldP spid="84" grpId="0" animBg="1"/>
          <p:bldP spid="85" grpId="0" animBg="1"/>
          <p:bldP spid="93" grpId="0" animBg="1"/>
          <p:bldP spid="96" grpId="0" animBg="1"/>
          <p:bldP spid="99" grpId="0" animBg="1"/>
          <p:bldP spid="102" grpId="0" animBg="1"/>
          <p:bldP spid="106" grpId="0" animBg="1"/>
          <p:bldP spid="109" grpId="0" animBg="1"/>
          <p:bldP spid="112" grpId="0" animBg="1"/>
          <p:bldP spid="128" grpId="0"/>
          <p:bldP spid="127" grpId="0"/>
          <p:bldP spid="129" grpId="0" animBg="1"/>
          <p:bldP spid="134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B3D6D3D6-ECEB-B9D5-3520-31E21376FC13}"/>
              </a:ext>
            </a:extLst>
          </p:cNvPr>
          <p:cNvSpPr/>
          <p:nvPr/>
        </p:nvSpPr>
        <p:spPr>
          <a:xfrm rot="19800000">
            <a:off x="10893798" y="4405406"/>
            <a:ext cx="3697207" cy="49570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3"/>
              </a:gs>
              <a:gs pos="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AAB16247-3797-3D24-4DD5-9B5545600D47}"/>
              </a:ext>
            </a:extLst>
          </p:cNvPr>
          <p:cNvSpPr/>
          <p:nvPr/>
        </p:nvSpPr>
        <p:spPr>
          <a:xfrm rot="1800000" flipV="1">
            <a:off x="10893799" y="8814887"/>
            <a:ext cx="3697207" cy="49570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5"/>
              </a:gs>
              <a:gs pos="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EB3F863D-3F0B-AD80-26E2-C74616CB1E86}"/>
              </a:ext>
            </a:extLst>
          </p:cNvPr>
          <p:cNvSpPr/>
          <p:nvPr/>
        </p:nvSpPr>
        <p:spPr>
          <a:xfrm rot="10800000" flipV="1">
            <a:off x="10893799" y="6610146"/>
            <a:ext cx="3697207" cy="49570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9AF65C51-DE9F-8BF3-6E15-64FA8A63FC15}"/>
              </a:ext>
            </a:extLst>
          </p:cNvPr>
          <p:cNvSpPr/>
          <p:nvPr/>
        </p:nvSpPr>
        <p:spPr>
          <a:xfrm>
            <a:off x="3504291" y="2227037"/>
            <a:ext cx="9268280" cy="92682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2155E5E2-FD0D-90A9-4D80-E8FDF6697515}"/>
              </a:ext>
            </a:extLst>
          </p:cNvPr>
          <p:cNvGrpSpPr/>
          <p:nvPr/>
        </p:nvGrpSpPr>
        <p:grpSpPr>
          <a:xfrm>
            <a:off x="4186462" y="2909208"/>
            <a:ext cx="7903937" cy="7903937"/>
            <a:chOff x="4186462" y="2909208"/>
            <a:chExt cx="7903937" cy="7903937"/>
          </a:xfrm>
          <a:solidFill>
            <a:schemeClr val="bg1"/>
          </a:solidFill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810C8BAA-EACA-1A07-B1E7-96A7578FF99D}"/>
                </a:ext>
              </a:extLst>
            </p:cNvPr>
            <p:cNvSpPr/>
            <p:nvPr/>
          </p:nvSpPr>
          <p:spPr>
            <a:xfrm>
              <a:off x="4186462" y="2909208"/>
              <a:ext cx="7903937" cy="7903937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06A0B2EA-8D2C-6F40-62DD-30C97DEC0169}"/>
                </a:ext>
              </a:extLst>
            </p:cNvPr>
            <p:cNvSpPr/>
            <p:nvPr/>
          </p:nvSpPr>
          <p:spPr>
            <a:xfrm>
              <a:off x="4186462" y="2909208"/>
              <a:ext cx="7903937" cy="7903937"/>
            </a:xfrm>
            <a:prstGeom prst="ellipse">
              <a:avLst/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5" name="Oval 94">
            <a:extLst>
              <a:ext uri="{FF2B5EF4-FFF2-40B4-BE49-F238E27FC236}">
                <a16:creationId xmlns:a16="http://schemas.microsoft.com/office/drawing/2014/main" id="{C0691315-983A-C5F4-6C39-177E654F1492}"/>
              </a:ext>
            </a:extLst>
          </p:cNvPr>
          <p:cNvSpPr/>
          <p:nvPr/>
        </p:nvSpPr>
        <p:spPr>
          <a:xfrm>
            <a:off x="13794464" y="2019298"/>
            <a:ext cx="2785386" cy="278538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EDAD4410-16AD-6F25-A68C-2BAD30E741CB}"/>
              </a:ext>
            </a:extLst>
          </p:cNvPr>
          <p:cNvGrpSpPr/>
          <p:nvPr/>
        </p:nvGrpSpPr>
        <p:grpSpPr>
          <a:xfrm>
            <a:off x="14192250" y="2426153"/>
            <a:ext cx="6721478" cy="1971675"/>
            <a:chOff x="14192250" y="2426153"/>
            <a:chExt cx="6721478" cy="1971675"/>
          </a:xfrm>
          <a:solidFill>
            <a:schemeClr val="bg1"/>
          </a:solidFill>
        </p:grpSpPr>
        <p:sp>
          <p:nvSpPr>
            <p:cNvPr id="97" name="Rectangle: Rounded Corners 96">
              <a:extLst>
                <a:ext uri="{FF2B5EF4-FFF2-40B4-BE49-F238E27FC236}">
                  <a16:creationId xmlns:a16="http://schemas.microsoft.com/office/drawing/2014/main" id="{FFD94609-7519-B3CC-2B89-F6BF4D343305}"/>
                </a:ext>
              </a:extLst>
            </p:cNvPr>
            <p:cNvSpPr/>
            <p:nvPr/>
          </p:nvSpPr>
          <p:spPr>
            <a:xfrm>
              <a:off x="14192250" y="2426153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2FFBB398-197C-FCD4-C7FF-299E26F518A9}"/>
                </a:ext>
              </a:extLst>
            </p:cNvPr>
            <p:cNvSpPr/>
            <p:nvPr/>
          </p:nvSpPr>
          <p:spPr>
            <a:xfrm>
              <a:off x="14192250" y="2426153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9" name="Oval 98">
            <a:extLst>
              <a:ext uri="{FF2B5EF4-FFF2-40B4-BE49-F238E27FC236}">
                <a16:creationId xmlns:a16="http://schemas.microsoft.com/office/drawing/2014/main" id="{B2063F12-09EE-5330-B3D7-8692A77EE159}"/>
              </a:ext>
            </a:extLst>
          </p:cNvPr>
          <p:cNvSpPr/>
          <p:nvPr/>
        </p:nvSpPr>
        <p:spPr>
          <a:xfrm>
            <a:off x="14524714" y="2749548"/>
            <a:ext cx="1324886" cy="132488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FC0DB08B-9233-F790-9F9A-905A38C4ECB9}"/>
              </a:ext>
            </a:extLst>
          </p:cNvPr>
          <p:cNvGrpSpPr/>
          <p:nvPr/>
        </p:nvGrpSpPr>
        <p:grpSpPr>
          <a:xfrm>
            <a:off x="16213793" y="2749543"/>
            <a:ext cx="2810806" cy="1320182"/>
            <a:chOff x="1784380" y="6111414"/>
            <a:chExt cx="3476738" cy="960407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18E103E5-AFC0-7CAC-9FEF-32AED3D70951}"/>
                </a:ext>
              </a:extLst>
            </p:cNvPr>
            <p:cNvSpPr txBox="1"/>
            <p:nvPr/>
          </p:nvSpPr>
          <p:spPr>
            <a:xfrm>
              <a:off x="1784382" y="6111414"/>
              <a:ext cx="3476736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bg2">
                      <a:lumMod val="90000"/>
                      <a:lumOff val="10000"/>
                    </a:schemeClr>
                  </a:solidFill>
                  <a:latin typeface="+mj-lt"/>
                </a:rPr>
                <a:t>PEOPLE</a:t>
              </a:r>
              <a:r>
                <a:rPr lang="en-US" sz="2800" b="1" dirty="0">
                  <a:solidFill>
                    <a:schemeClr val="bg2">
                      <a:lumMod val="90000"/>
                      <a:lumOff val="10000"/>
                    </a:schemeClr>
                  </a:solidFill>
                  <a:latin typeface="+mj-lt"/>
                </a:rPr>
                <a:t> 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1E5C73CD-A377-8D86-59A2-8EC70AB8421C}"/>
                </a:ext>
              </a:extLst>
            </p:cNvPr>
            <p:cNvSpPr txBox="1"/>
            <p:nvPr/>
          </p:nvSpPr>
          <p:spPr>
            <a:xfrm>
              <a:off x="1784380" y="6519964"/>
              <a:ext cx="3356907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Con người là trung tâm, tạo nên năng lực và văn hóa.</a:t>
              </a:r>
              <a:endParaRPr lang="en-US" sz="1600" b="1" dirty="0">
                <a:solidFill>
                  <a:schemeClr val="bg2">
                    <a:lumMod val="90000"/>
                    <a:lumOff val="10000"/>
                  </a:schemeClr>
                </a:solidFill>
              </a:endParaRPr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82C85C89-7A15-3692-296F-F38180AC7233}"/>
              </a:ext>
            </a:extLst>
          </p:cNvPr>
          <p:cNvSpPr/>
          <p:nvPr/>
        </p:nvSpPr>
        <p:spPr>
          <a:xfrm>
            <a:off x="19258281" y="2749548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01</a:t>
            </a: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C03BC68F-2EB0-4310-7D16-12B55CF2ABE1}"/>
              </a:ext>
            </a:extLst>
          </p:cNvPr>
          <p:cNvSpPr/>
          <p:nvPr/>
        </p:nvSpPr>
        <p:spPr>
          <a:xfrm>
            <a:off x="13794464" y="5455460"/>
            <a:ext cx="2785386" cy="27853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A3F2223D-B259-80C5-D668-AEAB07168850}"/>
              </a:ext>
            </a:extLst>
          </p:cNvPr>
          <p:cNvGrpSpPr/>
          <p:nvPr/>
        </p:nvGrpSpPr>
        <p:grpSpPr>
          <a:xfrm>
            <a:off x="14192250" y="5862315"/>
            <a:ext cx="6721478" cy="1971675"/>
            <a:chOff x="14192250" y="5862315"/>
            <a:chExt cx="6721478" cy="1971675"/>
          </a:xfrm>
          <a:solidFill>
            <a:schemeClr val="bg1"/>
          </a:solidFill>
        </p:grpSpPr>
        <p:sp>
          <p:nvSpPr>
            <p:cNvPr id="106" name="Rectangle: Rounded Corners 105">
              <a:extLst>
                <a:ext uri="{FF2B5EF4-FFF2-40B4-BE49-F238E27FC236}">
                  <a16:creationId xmlns:a16="http://schemas.microsoft.com/office/drawing/2014/main" id="{1D16E101-C350-8368-7246-02D07716271A}"/>
                </a:ext>
              </a:extLst>
            </p:cNvPr>
            <p:cNvSpPr/>
            <p:nvPr/>
          </p:nvSpPr>
          <p:spPr>
            <a:xfrm>
              <a:off x="14192250" y="5862315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Rectangle: Rounded Corners 106">
              <a:extLst>
                <a:ext uri="{FF2B5EF4-FFF2-40B4-BE49-F238E27FC236}">
                  <a16:creationId xmlns:a16="http://schemas.microsoft.com/office/drawing/2014/main" id="{4F2F2CE5-4E84-A423-CD33-9E463512312A}"/>
                </a:ext>
              </a:extLst>
            </p:cNvPr>
            <p:cNvSpPr/>
            <p:nvPr/>
          </p:nvSpPr>
          <p:spPr>
            <a:xfrm>
              <a:off x="14192250" y="5862315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8" name="Oval 107">
            <a:extLst>
              <a:ext uri="{FF2B5EF4-FFF2-40B4-BE49-F238E27FC236}">
                <a16:creationId xmlns:a16="http://schemas.microsoft.com/office/drawing/2014/main" id="{04AF5A23-78F4-8514-39A4-BA22A0A89DEF}"/>
              </a:ext>
            </a:extLst>
          </p:cNvPr>
          <p:cNvSpPr/>
          <p:nvPr/>
        </p:nvSpPr>
        <p:spPr>
          <a:xfrm>
            <a:off x="14524714" y="6185710"/>
            <a:ext cx="1324886" cy="13248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93802753-20A9-7D44-B117-4652C7142C69}"/>
              </a:ext>
            </a:extLst>
          </p:cNvPr>
          <p:cNvGrpSpPr/>
          <p:nvPr/>
        </p:nvGrpSpPr>
        <p:grpSpPr>
          <a:xfrm>
            <a:off x="16213793" y="6185720"/>
            <a:ext cx="2810806" cy="1320172"/>
            <a:chOff x="1784380" y="6111414"/>
            <a:chExt cx="3476738" cy="960398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A04AC60C-DA3F-7C4D-F423-BCC0EE8AD9E8}"/>
                </a:ext>
              </a:extLst>
            </p:cNvPr>
            <p:cNvSpPr txBox="1"/>
            <p:nvPr/>
          </p:nvSpPr>
          <p:spPr>
            <a:xfrm>
              <a:off x="1784382" y="6111414"/>
              <a:ext cx="3476736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bg2">
                      <a:lumMod val="90000"/>
                      <a:lumOff val="10000"/>
                    </a:schemeClr>
                  </a:solidFill>
                  <a:latin typeface="+mj-lt"/>
                </a:rPr>
                <a:t>PROCESS</a:t>
              </a:r>
              <a:r>
                <a:rPr lang="en-US" sz="2800" b="1" dirty="0">
                  <a:solidFill>
                    <a:schemeClr val="bg2">
                      <a:lumMod val="90000"/>
                      <a:lumOff val="10000"/>
                    </a:schemeClr>
                  </a:solidFill>
                  <a:latin typeface="+mj-lt"/>
                </a:rPr>
                <a:t> 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324306AA-D02E-6005-6504-9DA81C76A6DC}"/>
                </a:ext>
              </a:extLst>
            </p:cNvPr>
            <p:cNvSpPr txBox="1"/>
            <p:nvPr/>
          </p:nvSpPr>
          <p:spPr>
            <a:xfrm>
              <a:off x="1784380" y="6519955"/>
              <a:ext cx="3356907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Quy trình giúp tối ưu hóa hiệu quả và chất lượng.</a:t>
              </a:r>
              <a:endParaRPr lang="en-US" sz="1600" b="1" dirty="0">
                <a:solidFill>
                  <a:schemeClr val="bg2">
                    <a:lumMod val="90000"/>
                    <a:lumOff val="10000"/>
                  </a:schemeClr>
                </a:solidFill>
              </a:endParaRPr>
            </a:p>
          </p:txBody>
        </p:sp>
      </p:grpSp>
      <p:sp>
        <p:nvSpPr>
          <p:cNvPr id="112" name="Oval 111">
            <a:extLst>
              <a:ext uri="{FF2B5EF4-FFF2-40B4-BE49-F238E27FC236}">
                <a16:creationId xmlns:a16="http://schemas.microsoft.com/office/drawing/2014/main" id="{03BCB3CC-8FBF-7D4C-0ADC-2870D36CEE09}"/>
              </a:ext>
            </a:extLst>
          </p:cNvPr>
          <p:cNvSpPr/>
          <p:nvPr/>
        </p:nvSpPr>
        <p:spPr>
          <a:xfrm>
            <a:off x="19258281" y="6185710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02</a:t>
            </a: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567680CD-AE68-92E9-2344-17DEADC3660E}"/>
              </a:ext>
            </a:extLst>
          </p:cNvPr>
          <p:cNvSpPr/>
          <p:nvPr/>
        </p:nvSpPr>
        <p:spPr>
          <a:xfrm>
            <a:off x="13794464" y="8891623"/>
            <a:ext cx="2785386" cy="27853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1068AFA2-D3FD-C2E7-CCA3-41CCA5187C09}"/>
              </a:ext>
            </a:extLst>
          </p:cNvPr>
          <p:cNvGrpSpPr/>
          <p:nvPr/>
        </p:nvGrpSpPr>
        <p:grpSpPr>
          <a:xfrm>
            <a:off x="14192250" y="9298478"/>
            <a:ext cx="6721478" cy="1971675"/>
            <a:chOff x="14192250" y="9298478"/>
            <a:chExt cx="6721478" cy="1971675"/>
          </a:xfrm>
          <a:solidFill>
            <a:schemeClr val="bg1"/>
          </a:solidFill>
        </p:grpSpPr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A997FA47-4815-4127-FFF7-AD25BBFB3EA9}"/>
                </a:ext>
              </a:extLst>
            </p:cNvPr>
            <p:cNvSpPr/>
            <p:nvPr/>
          </p:nvSpPr>
          <p:spPr>
            <a:xfrm>
              <a:off x="14192250" y="9298478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: Rounded Corners 115">
              <a:extLst>
                <a:ext uri="{FF2B5EF4-FFF2-40B4-BE49-F238E27FC236}">
                  <a16:creationId xmlns:a16="http://schemas.microsoft.com/office/drawing/2014/main" id="{9C455949-F5E8-1A72-2F62-614158715098}"/>
                </a:ext>
              </a:extLst>
            </p:cNvPr>
            <p:cNvSpPr/>
            <p:nvPr/>
          </p:nvSpPr>
          <p:spPr>
            <a:xfrm>
              <a:off x="14192250" y="9298478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7" name="Oval 116">
            <a:extLst>
              <a:ext uri="{FF2B5EF4-FFF2-40B4-BE49-F238E27FC236}">
                <a16:creationId xmlns:a16="http://schemas.microsoft.com/office/drawing/2014/main" id="{14A51A2E-93D2-F929-A4D0-C0135477F4FB}"/>
              </a:ext>
            </a:extLst>
          </p:cNvPr>
          <p:cNvSpPr/>
          <p:nvPr/>
        </p:nvSpPr>
        <p:spPr>
          <a:xfrm>
            <a:off x="14524714" y="9621873"/>
            <a:ext cx="1324886" cy="13248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87213F0-80F1-192D-644C-57166CEF0B5F}"/>
              </a:ext>
            </a:extLst>
          </p:cNvPr>
          <p:cNvGrpSpPr/>
          <p:nvPr/>
        </p:nvGrpSpPr>
        <p:grpSpPr>
          <a:xfrm>
            <a:off x="16213793" y="9621868"/>
            <a:ext cx="2810806" cy="1320182"/>
            <a:chOff x="1784380" y="6111414"/>
            <a:chExt cx="3476739" cy="960407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E3933489-FCA8-F726-5A95-B11B9E32897E}"/>
                </a:ext>
              </a:extLst>
            </p:cNvPr>
            <p:cNvSpPr txBox="1"/>
            <p:nvPr/>
          </p:nvSpPr>
          <p:spPr>
            <a:xfrm>
              <a:off x="1784382" y="6111414"/>
              <a:ext cx="3476737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bg2">
                      <a:lumMod val="90000"/>
                      <a:lumOff val="10000"/>
                    </a:schemeClr>
                  </a:solidFill>
                  <a:latin typeface="+mj-lt"/>
                </a:rPr>
                <a:t>PERFORMANCE</a:t>
              </a:r>
              <a:r>
                <a:rPr lang="en-US" sz="2800" b="1" dirty="0">
                  <a:solidFill>
                    <a:schemeClr val="bg2">
                      <a:lumMod val="90000"/>
                      <a:lumOff val="10000"/>
                    </a:schemeClr>
                  </a:solidFill>
                  <a:latin typeface="+mj-lt"/>
                </a:rPr>
                <a:t> 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FFFED107-69A1-1BA7-F2A3-92694AB7BCEE}"/>
                </a:ext>
              </a:extLst>
            </p:cNvPr>
            <p:cNvSpPr txBox="1"/>
            <p:nvPr/>
          </p:nvSpPr>
          <p:spPr>
            <a:xfrm>
              <a:off x="1784380" y="6519964"/>
              <a:ext cx="3356908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Kết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quả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phản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ánh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năng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suất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và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sự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phát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triển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bền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vững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.</a:t>
              </a:r>
              <a:endParaRPr lang="en-US" sz="1600" b="1" dirty="0">
                <a:solidFill>
                  <a:schemeClr val="bg2">
                    <a:lumMod val="90000"/>
                    <a:lumOff val="10000"/>
                  </a:schemeClr>
                </a:solidFill>
              </a:endParaRPr>
            </a:p>
          </p:txBody>
        </p:sp>
      </p:grpSp>
      <p:sp>
        <p:nvSpPr>
          <p:cNvPr id="121" name="Oval 120">
            <a:extLst>
              <a:ext uri="{FF2B5EF4-FFF2-40B4-BE49-F238E27FC236}">
                <a16:creationId xmlns:a16="http://schemas.microsoft.com/office/drawing/2014/main" id="{0945DA16-03BA-9364-9E00-93AC848B4F61}"/>
              </a:ext>
            </a:extLst>
          </p:cNvPr>
          <p:cNvSpPr/>
          <p:nvPr/>
        </p:nvSpPr>
        <p:spPr>
          <a:xfrm>
            <a:off x="19258281" y="9621873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03</a:t>
            </a:r>
          </a:p>
        </p:txBody>
      </p:sp>
      <p:sp>
        <p:nvSpPr>
          <p:cNvPr id="122" name="!!MainTitle1">
            <a:extLst>
              <a:ext uri="{FF2B5EF4-FFF2-40B4-BE49-F238E27FC236}">
                <a16:creationId xmlns:a16="http://schemas.microsoft.com/office/drawing/2014/main" id="{6DDDE4A4-5E73-DF27-715F-FD8695C20275}"/>
              </a:ext>
            </a:extLst>
          </p:cNvPr>
          <p:cNvSpPr txBox="1"/>
          <p:nvPr/>
        </p:nvSpPr>
        <p:spPr>
          <a:xfrm>
            <a:off x="5664838" y="3887158"/>
            <a:ext cx="4947188" cy="54784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20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03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</a:p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</a:p>
          <a:p>
            <a:pPr lvl="0" algn="ctr">
              <a:defRPr/>
            </a:pP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Cores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90000"/>
                  <a:lumOff val="1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3" name="!!SubTitle">
            <a:extLst>
              <a:ext uri="{FF2B5EF4-FFF2-40B4-BE49-F238E27FC236}">
                <a16:creationId xmlns:a16="http://schemas.microsoft.com/office/drawing/2014/main" id="{01FC0CB1-33BA-2188-ADF0-E9A86C4DCC8D}"/>
              </a:ext>
            </a:extLst>
          </p:cNvPr>
          <p:cNvSpPr txBox="1"/>
          <p:nvPr/>
        </p:nvSpPr>
        <p:spPr>
          <a:xfrm>
            <a:off x="5796891" y="6832838"/>
            <a:ext cx="4420826" cy="4154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24" name="Freeform 103">
            <a:extLst>
              <a:ext uri="{FF2B5EF4-FFF2-40B4-BE49-F238E27FC236}">
                <a16:creationId xmlns:a16="http://schemas.microsoft.com/office/drawing/2014/main" id="{E596D5CD-EF98-CAF8-ADD9-C07A5FF44194}"/>
              </a:ext>
            </a:extLst>
          </p:cNvPr>
          <p:cNvSpPr>
            <a:spLocks noEditPoints="1"/>
          </p:cNvSpPr>
          <p:nvPr/>
        </p:nvSpPr>
        <p:spPr bwMode="auto">
          <a:xfrm>
            <a:off x="14823291" y="3133740"/>
            <a:ext cx="727734" cy="55650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C4944E78-C897-8AB2-04AF-C9835D2F9F21}"/>
              </a:ext>
            </a:extLst>
          </p:cNvPr>
          <p:cNvSpPr/>
          <p:nvPr/>
        </p:nvSpPr>
        <p:spPr>
          <a:xfrm>
            <a:off x="14820233" y="9917392"/>
            <a:ext cx="733848" cy="73384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01CEFBC0-5B49-F051-FAFE-689F8E58EEAA}"/>
              </a:ext>
            </a:extLst>
          </p:cNvPr>
          <p:cNvGrpSpPr/>
          <p:nvPr/>
        </p:nvGrpSpPr>
        <p:grpSpPr>
          <a:xfrm>
            <a:off x="14907378" y="6566843"/>
            <a:ext cx="559560" cy="562620"/>
            <a:chOff x="9640888" y="993775"/>
            <a:chExt cx="290512" cy="292101"/>
          </a:xfrm>
        </p:grpSpPr>
        <p:sp>
          <p:nvSpPr>
            <p:cNvPr id="127" name="Freeform 26">
              <a:extLst>
                <a:ext uri="{FF2B5EF4-FFF2-40B4-BE49-F238E27FC236}">
                  <a16:creationId xmlns:a16="http://schemas.microsoft.com/office/drawing/2014/main" id="{B58C58C4-4605-AC37-6B5C-334C67D7FE5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0888" y="1090613"/>
              <a:ext cx="193675" cy="195263"/>
            </a:xfrm>
            <a:custGeom>
              <a:avLst/>
              <a:gdLst>
                <a:gd name="T0" fmla="*/ 122 w 122"/>
                <a:gd name="T1" fmla="*/ 62 h 123"/>
                <a:gd name="T2" fmla="*/ 122 w 122"/>
                <a:gd name="T3" fmla="*/ 123 h 123"/>
                <a:gd name="T4" fmla="*/ 0 w 122"/>
                <a:gd name="T5" fmla="*/ 123 h 123"/>
                <a:gd name="T6" fmla="*/ 0 w 122"/>
                <a:gd name="T7" fmla="*/ 0 h 123"/>
                <a:gd name="T8" fmla="*/ 61 w 1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122" y="62"/>
                  </a:moveTo>
                  <a:lnTo>
                    <a:pt x="122" y="123"/>
                  </a:lnTo>
                  <a:lnTo>
                    <a:pt x="0" y="123"/>
                  </a:ln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8" name="Freeform 27">
              <a:extLst>
                <a:ext uri="{FF2B5EF4-FFF2-40B4-BE49-F238E27FC236}">
                  <a16:creationId xmlns:a16="http://schemas.microsoft.com/office/drawing/2014/main" id="{C9272D18-1D3D-5631-98CF-C4439D41251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1090613"/>
              <a:ext cx="96838" cy="98425"/>
            </a:xfrm>
            <a:custGeom>
              <a:avLst/>
              <a:gdLst>
                <a:gd name="T0" fmla="*/ 0 w 61"/>
                <a:gd name="T1" fmla="*/ 0 h 62"/>
                <a:gd name="T2" fmla="*/ 61 w 61"/>
                <a:gd name="T3" fmla="*/ 0 h 62"/>
                <a:gd name="T4" fmla="*/ 61 w 61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2">
                  <a:moveTo>
                    <a:pt x="0" y="0"/>
                  </a:moveTo>
                  <a:lnTo>
                    <a:pt x="61" y="0"/>
                  </a:lnTo>
                  <a:lnTo>
                    <a:pt x="61" y="62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9" name="Freeform 28">
              <a:extLst>
                <a:ext uri="{FF2B5EF4-FFF2-40B4-BE49-F238E27FC236}">
                  <a16:creationId xmlns:a16="http://schemas.microsoft.com/office/drawing/2014/main" id="{9DFDDBE3-23A9-10DE-BA0A-E8DAFEA17C2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993775"/>
              <a:ext cx="193675" cy="195263"/>
            </a:xfrm>
            <a:custGeom>
              <a:avLst/>
              <a:gdLst>
                <a:gd name="T0" fmla="*/ 0 w 122"/>
                <a:gd name="T1" fmla="*/ 61 h 123"/>
                <a:gd name="T2" fmla="*/ 0 w 122"/>
                <a:gd name="T3" fmla="*/ 0 h 123"/>
                <a:gd name="T4" fmla="*/ 122 w 122"/>
                <a:gd name="T5" fmla="*/ 0 h 123"/>
                <a:gd name="T6" fmla="*/ 122 w 122"/>
                <a:gd name="T7" fmla="*/ 123 h 123"/>
                <a:gd name="T8" fmla="*/ 61 w 122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0" y="61"/>
                  </a:moveTo>
                  <a:lnTo>
                    <a:pt x="0" y="0"/>
                  </a:lnTo>
                  <a:lnTo>
                    <a:pt x="122" y="0"/>
                  </a:lnTo>
                  <a:lnTo>
                    <a:pt x="122" y="123"/>
                  </a:lnTo>
                  <a:lnTo>
                    <a:pt x="61" y="123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30" name="Freeform 29">
              <a:extLst>
                <a:ext uri="{FF2B5EF4-FFF2-40B4-BE49-F238E27FC236}">
                  <a16:creationId xmlns:a16="http://schemas.microsoft.com/office/drawing/2014/main" id="{E8C15D1F-7A2C-37B3-CBBC-DF941A61F0B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1090613"/>
              <a:ext cx="96838" cy="98425"/>
            </a:xfrm>
            <a:custGeom>
              <a:avLst/>
              <a:gdLst>
                <a:gd name="T0" fmla="*/ 61 w 61"/>
                <a:gd name="T1" fmla="*/ 62 h 62"/>
                <a:gd name="T2" fmla="*/ 0 w 61"/>
                <a:gd name="T3" fmla="*/ 62 h 62"/>
                <a:gd name="T4" fmla="*/ 0 w 6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2">
                  <a:moveTo>
                    <a:pt x="61" y="62"/>
                  </a:moveTo>
                  <a:lnTo>
                    <a:pt x="0" y="62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</p:spTree>
    <p:extLst>
      <p:ext uri="{BB962C8B-B14F-4D97-AF65-F5344CB8AC3E}">
        <p14:creationId xmlns:p14="http://schemas.microsoft.com/office/powerpoint/2010/main" val="10243598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8" grpId="0" animBg="1"/>
          <p:bldP spid="89" grpId="0" animBg="1"/>
          <p:bldP spid="90" grpId="0" animBg="1"/>
          <p:bldP spid="91" grpId="0" animBg="1"/>
          <p:bldP spid="95" grpId="0" animBg="1"/>
          <p:bldP spid="99" grpId="0" animBg="1"/>
          <p:bldP spid="103" grpId="0" animBg="1"/>
          <p:bldP spid="104" grpId="0" animBg="1"/>
          <p:bldP spid="108" grpId="0" animBg="1"/>
          <p:bldP spid="112" grpId="0" animBg="1"/>
          <p:bldP spid="113" grpId="0" animBg="1"/>
          <p:bldP spid="117" grpId="0" animBg="1"/>
          <p:bldP spid="121" grpId="0" animBg="1"/>
          <p:bldP spid="122" grpId="0"/>
          <p:bldP spid="123" grpId="0"/>
          <p:bldP spid="124" grpId="0" animBg="1"/>
          <p:bldP spid="12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8" grpId="0" animBg="1"/>
          <p:bldP spid="89" grpId="0" animBg="1"/>
          <p:bldP spid="90" grpId="0" animBg="1"/>
          <p:bldP spid="91" grpId="0" animBg="1"/>
          <p:bldP spid="95" grpId="0" animBg="1"/>
          <p:bldP spid="99" grpId="0" animBg="1"/>
          <p:bldP spid="103" grpId="0" animBg="1"/>
          <p:bldP spid="104" grpId="0" animBg="1"/>
          <p:bldP spid="108" grpId="0" animBg="1"/>
          <p:bldP spid="112" grpId="0" animBg="1"/>
          <p:bldP spid="113" grpId="0" animBg="1"/>
          <p:bldP spid="117" grpId="0" animBg="1"/>
          <p:bldP spid="121" grpId="0" animBg="1"/>
          <p:bldP spid="122" grpId="0"/>
          <p:bldP spid="123" grpId="0"/>
          <p:bldP spid="124" grpId="0" animBg="1"/>
          <p:bldP spid="125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048DD7BE-935C-FA9E-60E7-9FC0B6A2B76B}"/>
              </a:ext>
            </a:extLst>
          </p:cNvPr>
          <p:cNvSpPr/>
          <p:nvPr/>
        </p:nvSpPr>
        <p:spPr>
          <a:xfrm rot="19800000">
            <a:off x="10893798" y="4405406"/>
            <a:ext cx="3697207" cy="49570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3"/>
              </a:gs>
              <a:gs pos="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Rectangle: Rounded Corners 88">
            <a:extLst>
              <a:ext uri="{FF2B5EF4-FFF2-40B4-BE49-F238E27FC236}">
                <a16:creationId xmlns:a16="http://schemas.microsoft.com/office/drawing/2014/main" id="{42F47D0B-6631-7883-F670-9894D288C2E4}"/>
              </a:ext>
            </a:extLst>
          </p:cNvPr>
          <p:cNvSpPr/>
          <p:nvPr/>
        </p:nvSpPr>
        <p:spPr>
          <a:xfrm rot="1800000" flipV="1">
            <a:off x="10893799" y="8814887"/>
            <a:ext cx="3697207" cy="495708"/>
          </a:xfrm>
          <a:prstGeom prst="roundRect">
            <a:avLst>
              <a:gd name="adj" fmla="val 50000"/>
            </a:avLst>
          </a:prstGeom>
          <a:gradFill>
            <a:gsLst>
              <a:gs pos="100000">
                <a:schemeClr val="accent5"/>
              </a:gs>
              <a:gs pos="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54B2E015-5B94-6D04-1DC3-5F0F11054B2B}"/>
              </a:ext>
            </a:extLst>
          </p:cNvPr>
          <p:cNvSpPr/>
          <p:nvPr/>
        </p:nvSpPr>
        <p:spPr>
          <a:xfrm rot="10800000" flipV="1">
            <a:off x="10893799" y="6610146"/>
            <a:ext cx="3697207" cy="49570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>
            <a:extLst>
              <a:ext uri="{FF2B5EF4-FFF2-40B4-BE49-F238E27FC236}">
                <a16:creationId xmlns:a16="http://schemas.microsoft.com/office/drawing/2014/main" id="{16C7BD18-1DD1-8F1A-DE1A-C7D04DC27C57}"/>
              </a:ext>
            </a:extLst>
          </p:cNvPr>
          <p:cNvSpPr/>
          <p:nvPr/>
        </p:nvSpPr>
        <p:spPr>
          <a:xfrm>
            <a:off x="3504291" y="2227037"/>
            <a:ext cx="9268280" cy="92682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2EF158FC-1F79-2A40-4B99-F92A917C35F6}"/>
              </a:ext>
            </a:extLst>
          </p:cNvPr>
          <p:cNvGrpSpPr/>
          <p:nvPr/>
        </p:nvGrpSpPr>
        <p:grpSpPr>
          <a:xfrm>
            <a:off x="4186462" y="2909208"/>
            <a:ext cx="7903937" cy="7903937"/>
            <a:chOff x="4186462" y="2909208"/>
            <a:chExt cx="7903937" cy="7903937"/>
          </a:xfrm>
          <a:solidFill>
            <a:schemeClr val="bg1"/>
          </a:solidFill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73F58A03-379C-D120-6E98-C89B235E8DC5}"/>
                </a:ext>
              </a:extLst>
            </p:cNvPr>
            <p:cNvSpPr/>
            <p:nvPr/>
          </p:nvSpPr>
          <p:spPr>
            <a:xfrm>
              <a:off x="4186462" y="2909208"/>
              <a:ext cx="7903937" cy="7903937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427D2A8E-ED5B-1355-DB77-3194FD43988F}"/>
                </a:ext>
              </a:extLst>
            </p:cNvPr>
            <p:cNvSpPr/>
            <p:nvPr/>
          </p:nvSpPr>
          <p:spPr>
            <a:xfrm>
              <a:off x="4186462" y="2909208"/>
              <a:ext cx="7903937" cy="7903937"/>
            </a:xfrm>
            <a:prstGeom prst="ellipse">
              <a:avLst/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5" name="Oval 94">
            <a:extLst>
              <a:ext uri="{FF2B5EF4-FFF2-40B4-BE49-F238E27FC236}">
                <a16:creationId xmlns:a16="http://schemas.microsoft.com/office/drawing/2014/main" id="{34A39F46-8099-266C-8A59-7B4C153355C2}"/>
              </a:ext>
            </a:extLst>
          </p:cNvPr>
          <p:cNvSpPr/>
          <p:nvPr/>
        </p:nvSpPr>
        <p:spPr>
          <a:xfrm>
            <a:off x="13794464" y="2019298"/>
            <a:ext cx="2785386" cy="278538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D03B7245-E7C4-068E-075F-62B6A90BF9A5}"/>
              </a:ext>
            </a:extLst>
          </p:cNvPr>
          <p:cNvGrpSpPr/>
          <p:nvPr/>
        </p:nvGrpSpPr>
        <p:grpSpPr>
          <a:xfrm>
            <a:off x="14192250" y="2426153"/>
            <a:ext cx="6721478" cy="1971675"/>
            <a:chOff x="14192250" y="2426153"/>
            <a:chExt cx="6721478" cy="1971675"/>
          </a:xfrm>
          <a:solidFill>
            <a:schemeClr val="bg1"/>
          </a:solidFill>
        </p:grpSpPr>
        <p:sp>
          <p:nvSpPr>
            <p:cNvPr id="97" name="Rectangle: Rounded Corners 96">
              <a:extLst>
                <a:ext uri="{FF2B5EF4-FFF2-40B4-BE49-F238E27FC236}">
                  <a16:creationId xmlns:a16="http://schemas.microsoft.com/office/drawing/2014/main" id="{066B7F4D-AB5C-3C36-D29E-0EC990C2BDE1}"/>
                </a:ext>
              </a:extLst>
            </p:cNvPr>
            <p:cNvSpPr/>
            <p:nvPr/>
          </p:nvSpPr>
          <p:spPr>
            <a:xfrm>
              <a:off x="14192250" y="2426153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: Rounded Corners 97">
              <a:extLst>
                <a:ext uri="{FF2B5EF4-FFF2-40B4-BE49-F238E27FC236}">
                  <a16:creationId xmlns:a16="http://schemas.microsoft.com/office/drawing/2014/main" id="{6C70EF81-88F4-1931-6028-98B38DD321D9}"/>
                </a:ext>
              </a:extLst>
            </p:cNvPr>
            <p:cNvSpPr/>
            <p:nvPr/>
          </p:nvSpPr>
          <p:spPr>
            <a:xfrm>
              <a:off x="14192250" y="2426153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9" name="Oval 98">
            <a:extLst>
              <a:ext uri="{FF2B5EF4-FFF2-40B4-BE49-F238E27FC236}">
                <a16:creationId xmlns:a16="http://schemas.microsoft.com/office/drawing/2014/main" id="{0408EF02-489D-5F22-C762-C5983D0E8524}"/>
              </a:ext>
            </a:extLst>
          </p:cNvPr>
          <p:cNvSpPr/>
          <p:nvPr/>
        </p:nvSpPr>
        <p:spPr>
          <a:xfrm>
            <a:off x="14524714" y="2749548"/>
            <a:ext cx="1324886" cy="132488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4B880F33-C76E-B07B-F757-116B701DE241}"/>
              </a:ext>
            </a:extLst>
          </p:cNvPr>
          <p:cNvGrpSpPr/>
          <p:nvPr/>
        </p:nvGrpSpPr>
        <p:grpSpPr>
          <a:xfrm>
            <a:off x="16213793" y="2749543"/>
            <a:ext cx="2810806" cy="1320182"/>
            <a:chOff x="1784380" y="6111414"/>
            <a:chExt cx="3476738" cy="960407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925BB77F-7B52-CC23-7E0A-99B509788FBF}"/>
                </a:ext>
              </a:extLst>
            </p:cNvPr>
            <p:cNvSpPr txBox="1"/>
            <p:nvPr/>
          </p:nvSpPr>
          <p:spPr>
            <a:xfrm>
              <a:off x="1784382" y="6111414"/>
              <a:ext cx="3476736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PEOPLE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883D78F1-6054-7A04-EA48-E8A8CBEDE377}"/>
                </a:ext>
              </a:extLst>
            </p:cNvPr>
            <p:cNvSpPr txBox="1"/>
            <p:nvPr/>
          </p:nvSpPr>
          <p:spPr>
            <a:xfrm>
              <a:off x="1784380" y="6519964"/>
              <a:ext cx="3356907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tx2"/>
                  </a:solidFill>
                </a:rPr>
                <a:t>Con người là trung tâm, tạo nên năng lực và văn hóa.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03" name="Oval 102">
            <a:extLst>
              <a:ext uri="{FF2B5EF4-FFF2-40B4-BE49-F238E27FC236}">
                <a16:creationId xmlns:a16="http://schemas.microsoft.com/office/drawing/2014/main" id="{B843EF3E-C32C-4DED-B56E-0DD87CDC8740}"/>
              </a:ext>
            </a:extLst>
          </p:cNvPr>
          <p:cNvSpPr/>
          <p:nvPr/>
        </p:nvSpPr>
        <p:spPr>
          <a:xfrm>
            <a:off x="19258281" y="2749548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01</a:t>
            </a: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D7C39447-7C61-4C8E-A3A1-9B2834E52E6A}"/>
              </a:ext>
            </a:extLst>
          </p:cNvPr>
          <p:cNvSpPr/>
          <p:nvPr/>
        </p:nvSpPr>
        <p:spPr>
          <a:xfrm>
            <a:off x="13794464" y="5455460"/>
            <a:ext cx="2785386" cy="27853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1F0C91A9-65DA-8F9F-1378-5CCE0D8AB954}"/>
              </a:ext>
            </a:extLst>
          </p:cNvPr>
          <p:cNvGrpSpPr/>
          <p:nvPr/>
        </p:nvGrpSpPr>
        <p:grpSpPr>
          <a:xfrm>
            <a:off x="14192250" y="5862315"/>
            <a:ext cx="6721478" cy="1971675"/>
            <a:chOff x="14192250" y="5862315"/>
            <a:chExt cx="6721478" cy="1971675"/>
          </a:xfrm>
          <a:solidFill>
            <a:schemeClr val="bg1"/>
          </a:solidFill>
        </p:grpSpPr>
        <p:sp>
          <p:nvSpPr>
            <p:cNvPr id="106" name="Rectangle: Rounded Corners 105">
              <a:extLst>
                <a:ext uri="{FF2B5EF4-FFF2-40B4-BE49-F238E27FC236}">
                  <a16:creationId xmlns:a16="http://schemas.microsoft.com/office/drawing/2014/main" id="{B00FF80F-B746-2BAD-562E-5F64461E011C}"/>
                </a:ext>
              </a:extLst>
            </p:cNvPr>
            <p:cNvSpPr/>
            <p:nvPr/>
          </p:nvSpPr>
          <p:spPr>
            <a:xfrm>
              <a:off x="14192250" y="5862315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Rectangle: Rounded Corners 106">
              <a:extLst>
                <a:ext uri="{FF2B5EF4-FFF2-40B4-BE49-F238E27FC236}">
                  <a16:creationId xmlns:a16="http://schemas.microsoft.com/office/drawing/2014/main" id="{C7190BE2-E730-17EB-28E3-94BC93A8303B}"/>
                </a:ext>
              </a:extLst>
            </p:cNvPr>
            <p:cNvSpPr/>
            <p:nvPr/>
          </p:nvSpPr>
          <p:spPr>
            <a:xfrm>
              <a:off x="14192250" y="5862315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8" name="Oval 107">
            <a:extLst>
              <a:ext uri="{FF2B5EF4-FFF2-40B4-BE49-F238E27FC236}">
                <a16:creationId xmlns:a16="http://schemas.microsoft.com/office/drawing/2014/main" id="{FF38A8C7-0AFA-2FA8-BB76-2C41D5B46B63}"/>
              </a:ext>
            </a:extLst>
          </p:cNvPr>
          <p:cNvSpPr/>
          <p:nvPr/>
        </p:nvSpPr>
        <p:spPr>
          <a:xfrm>
            <a:off x="14524714" y="6185710"/>
            <a:ext cx="1324886" cy="132488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28FD5773-3896-1107-1BE1-9AB0B1558A0E}"/>
              </a:ext>
            </a:extLst>
          </p:cNvPr>
          <p:cNvGrpSpPr/>
          <p:nvPr/>
        </p:nvGrpSpPr>
        <p:grpSpPr>
          <a:xfrm>
            <a:off x="16213793" y="6185720"/>
            <a:ext cx="2810806" cy="1320172"/>
            <a:chOff x="1784380" y="6111414"/>
            <a:chExt cx="3476738" cy="960398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70975165-0684-EB94-A7F8-D155CAAAA6AF}"/>
                </a:ext>
              </a:extLst>
            </p:cNvPr>
            <p:cNvSpPr txBox="1"/>
            <p:nvPr/>
          </p:nvSpPr>
          <p:spPr>
            <a:xfrm>
              <a:off x="1784382" y="6111414"/>
              <a:ext cx="3476736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PROCESS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890DAEF5-68BE-9074-305F-7A7A9FE32D09}"/>
                </a:ext>
              </a:extLst>
            </p:cNvPr>
            <p:cNvSpPr txBox="1"/>
            <p:nvPr/>
          </p:nvSpPr>
          <p:spPr>
            <a:xfrm>
              <a:off x="1784380" y="6519955"/>
              <a:ext cx="3356907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tx2"/>
                  </a:solidFill>
                </a:rPr>
                <a:t>Quy trình giúp tối ưu hóa hiệu quả và chất lượng.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12" name="Oval 111">
            <a:extLst>
              <a:ext uri="{FF2B5EF4-FFF2-40B4-BE49-F238E27FC236}">
                <a16:creationId xmlns:a16="http://schemas.microsoft.com/office/drawing/2014/main" id="{44CAF42E-5E35-C6E6-2466-C2F58CF8EC2B}"/>
              </a:ext>
            </a:extLst>
          </p:cNvPr>
          <p:cNvSpPr/>
          <p:nvPr/>
        </p:nvSpPr>
        <p:spPr>
          <a:xfrm>
            <a:off x="19258281" y="6185710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02</a:t>
            </a:r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7E1503F5-A3A6-012F-C575-108EF12A39C8}"/>
              </a:ext>
            </a:extLst>
          </p:cNvPr>
          <p:cNvSpPr/>
          <p:nvPr/>
        </p:nvSpPr>
        <p:spPr>
          <a:xfrm>
            <a:off x="13794464" y="8891623"/>
            <a:ext cx="2785386" cy="27853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0CBFB6F9-A849-A0FA-5825-20D52A436ED5}"/>
              </a:ext>
            </a:extLst>
          </p:cNvPr>
          <p:cNvGrpSpPr/>
          <p:nvPr/>
        </p:nvGrpSpPr>
        <p:grpSpPr>
          <a:xfrm>
            <a:off x="14192250" y="9298478"/>
            <a:ext cx="6721478" cy="1971675"/>
            <a:chOff x="14192250" y="9298478"/>
            <a:chExt cx="6721478" cy="1971675"/>
          </a:xfrm>
          <a:solidFill>
            <a:schemeClr val="bg1"/>
          </a:solidFill>
        </p:grpSpPr>
        <p:sp>
          <p:nvSpPr>
            <p:cNvPr id="115" name="Rectangle: Rounded Corners 114">
              <a:extLst>
                <a:ext uri="{FF2B5EF4-FFF2-40B4-BE49-F238E27FC236}">
                  <a16:creationId xmlns:a16="http://schemas.microsoft.com/office/drawing/2014/main" id="{962BD6F6-6DAC-9D78-1A56-437E2A62C4B3}"/>
                </a:ext>
              </a:extLst>
            </p:cNvPr>
            <p:cNvSpPr/>
            <p:nvPr/>
          </p:nvSpPr>
          <p:spPr>
            <a:xfrm>
              <a:off x="14192250" y="9298478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: Rounded Corners 115">
              <a:extLst>
                <a:ext uri="{FF2B5EF4-FFF2-40B4-BE49-F238E27FC236}">
                  <a16:creationId xmlns:a16="http://schemas.microsoft.com/office/drawing/2014/main" id="{92D77E16-B685-0BA6-DCB2-1366475351CB}"/>
                </a:ext>
              </a:extLst>
            </p:cNvPr>
            <p:cNvSpPr/>
            <p:nvPr/>
          </p:nvSpPr>
          <p:spPr>
            <a:xfrm>
              <a:off x="14192250" y="9298478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7" name="Oval 116">
            <a:extLst>
              <a:ext uri="{FF2B5EF4-FFF2-40B4-BE49-F238E27FC236}">
                <a16:creationId xmlns:a16="http://schemas.microsoft.com/office/drawing/2014/main" id="{25EB6A7F-9901-4CD0-E6C2-E393BF0F2F84}"/>
              </a:ext>
            </a:extLst>
          </p:cNvPr>
          <p:cNvSpPr/>
          <p:nvPr/>
        </p:nvSpPr>
        <p:spPr>
          <a:xfrm>
            <a:off x="14524714" y="9621873"/>
            <a:ext cx="1324886" cy="132488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5BFBC97F-5975-A620-65DA-23B71A576C77}"/>
              </a:ext>
            </a:extLst>
          </p:cNvPr>
          <p:cNvGrpSpPr/>
          <p:nvPr/>
        </p:nvGrpSpPr>
        <p:grpSpPr>
          <a:xfrm>
            <a:off x="16213793" y="9621868"/>
            <a:ext cx="2810806" cy="1320182"/>
            <a:chOff x="1784380" y="6111414"/>
            <a:chExt cx="3476739" cy="960407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B70D550C-AD8F-BE41-0496-D03D85AB6024}"/>
                </a:ext>
              </a:extLst>
            </p:cNvPr>
            <p:cNvSpPr txBox="1"/>
            <p:nvPr/>
          </p:nvSpPr>
          <p:spPr>
            <a:xfrm>
              <a:off x="1784382" y="6111414"/>
              <a:ext cx="3476737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PERFORMANCE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197C041D-9B37-51CF-BAF4-4A241845C333}"/>
                </a:ext>
              </a:extLst>
            </p:cNvPr>
            <p:cNvSpPr txBox="1"/>
            <p:nvPr/>
          </p:nvSpPr>
          <p:spPr>
            <a:xfrm>
              <a:off x="1784380" y="6519964"/>
              <a:ext cx="3356908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chemeClr val="tx2"/>
                  </a:solidFill>
                </a:rPr>
                <a:t>Kết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quả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phản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ánh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năng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suất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và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sự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phát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triển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bền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vững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121" name="Oval 120">
            <a:extLst>
              <a:ext uri="{FF2B5EF4-FFF2-40B4-BE49-F238E27FC236}">
                <a16:creationId xmlns:a16="http://schemas.microsoft.com/office/drawing/2014/main" id="{16DF314F-CF58-C38C-AB8C-B66A5ED9F1D8}"/>
              </a:ext>
            </a:extLst>
          </p:cNvPr>
          <p:cNvSpPr/>
          <p:nvPr/>
        </p:nvSpPr>
        <p:spPr>
          <a:xfrm>
            <a:off x="19258281" y="9621873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03</a:t>
            </a:r>
          </a:p>
        </p:txBody>
      </p:sp>
      <p:sp>
        <p:nvSpPr>
          <p:cNvPr id="122" name="!!MainTitle1">
            <a:extLst>
              <a:ext uri="{FF2B5EF4-FFF2-40B4-BE49-F238E27FC236}">
                <a16:creationId xmlns:a16="http://schemas.microsoft.com/office/drawing/2014/main" id="{71835BF8-8332-92CD-8439-D3571EC7EEAE}"/>
              </a:ext>
            </a:extLst>
          </p:cNvPr>
          <p:cNvSpPr txBox="1"/>
          <p:nvPr/>
        </p:nvSpPr>
        <p:spPr>
          <a:xfrm>
            <a:off x="5664838" y="3887158"/>
            <a:ext cx="4947188" cy="54784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20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03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</a:p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</a:p>
          <a:p>
            <a:pPr lvl="0" algn="ctr">
              <a:defRPr/>
            </a:pP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Cores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3" name="!!SubTitle">
            <a:extLst>
              <a:ext uri="{FF2B5EF4-FFF2-40B4-BE49-F238E27FC236}">
                <a16:creationId xmlns:a16="http://schemas.microsoft.com/office/drawing/2014/main" id="{D9F3C392-412B-8C49-6EF7-302ED00B4C73}"/>
              </a:ext>
            </a:extLst>
          </p:cNvPr>
          <p:cNvSpPr txBox="1"/>
          <p:nvPr/>
        </p:nvSpPr>
        <p:spPr>
          <a:xfrm>
            <a:off x="5796891" y="6832838"/>
            <a:ext cx="4420826" cy="4154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124" name="Freeform 103">
            <a:extLst>
              <a:ext uri="{FF2B5EF4-FFF2-40B4-BE49-F238E27FC236}">
                <a16:creationId xmlns:a16="http://schemas.microsoft.com/office/drawing/2014/main" id="{8C8C98E5-8063-91FA-2622-80998B425581}"/>
              </a:ext>
            </a:extLst>
          </p:cNvPr>
          <p:cNvSpPr>
            <a:spLocks noEditPoints="1"/>
          </p:cNvSpPr>
          <p:nvPr/>
        </p:nvSpPr>
        <p:spPr bwMode="auto">
          <a:xfrm>
            <a:off x="14823291" y="3133740"/>
            <a:ext cx="727734" cy="55650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63942AD4-5E1E-9B6C-731F-A497ACB2DB6D}"/>
              </a:ext>
            </a:extLst>
          </p:cNvPr>
          <p:cNvSpPr/>
          <p:nvPr/>
        </p:nvSpPr>
        <p:spPr>
          <a:xfrm>
            <a:off x="14820233" y="9917392"/>
            <a:ext cx="733848" cy="73384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403D4176-F91A-D0B7-42B2-DACF0A16DD6A}"/>
              </a:ext>
            </a:extLst>
          </p:cNvPr>
          <p:cNvGrpSpPr/>
          <p:nvPr/>
        </p:nvGrpSpPr>
        <p:grpSpPr>
          <a:xfrm>
            <a:off x="14907378" y="6566843"/>
            <a:ext cx="559560" cy="562620"/>
            <a:chOff x="9640888" y="993775"/>
            <a:chExt cx="290512" cy="292101"/>
          </a:xfrm>
        </p:grpSpPr>
        <p:sp>
          <p:nvSpPr>
            <p:cNvPr id="127" name="Freeform 26">
              <a:extLst>
                <a:ext uri="{FF2B5EF4-FFF2-40B4-BE49-F238E27FC236}">
                  <a16:creationId xmlns:a16="http://schemas.microsoft.com/office/drawing/2014/main" id="{F204C70C-0F8C-3E72-F700-2C45069D9B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0888" y="1090613"/>
              <a:ext cx="193675" cy="195263"/>
            </a:xfrm>
            <a:custGeom>
              <a:avLst/>
              <a:gdLst>
                <a:gd name="T0" fmla="*/ 122 w 122"/>
                <a:gd name="T1" fmla="*/ 62 h 123"/>
                <a:gd name="T2" fmla="*/ 122 w 122"/>
                <a:gd name="T3" fmla="*/ 123 h 123"/>
                <a:gd name="T4" fmla="*/ 0 w 122"/>
                <a:gd name="T5" fmla="*/ 123 h 123"/>
                <a:gd name="T6" fmla="*/ 0 w 122"/>
                <a:gd name="T7" fmla="*/ 0 h 123"/>
                <a:gd name="T8" fmla="*/ 61 w 1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122" y="62"/>
                  </a:moveTo>
                  <a:lnTo>
                    <a:pt x="122" y="123"/>
                  </a:lnTo>
                  <a:lnTo>
                    <a:pt x="0" y="123"/>
                  </a:ln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8" name="Freeform 27">
              <a:extLst>
                <a:ext uri="{FF2B5EF4-FFF2-40B4-BE49-F238E27FC236}">
                  <a16:creationId xmlns:a16="http://schemas.microsoft.com/office/drawing/2014/main" id="{950F9007-4DAD-502A-360F-8957EEE2C48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1090613"/>
              <a:ext cx="96838" cy="98425"/>
            </a:xfrm>
            <a:custGeom>
              <a:avLst/>
              <a:gdLst>
                <a:gd name="T0" fmla="*/ 0 w 61"/>
                <a:gd name="T1" fmla="*/ 0 h 62"/>
                <a:gd name="T2" fmla="*/ 61 w 61"/>
                <a:gd name="T3" fmla="*/ 0 h 62"/>
                <a:gd name="T4" fmla="*/ 61 w 61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2">
                  <a:moveTo>
                    <a:pt x="0" y="0"/>
                  </a:moveTo>
                  <a:lnTo>
                    <a:pt x="61" y="0"/>
                  </a:lnTo>
                  <a:lnTo>
                    <a:pt x="61" y="62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29" name="Freeform 28">
              <a:extLst>
                <a:ext uri="{FF2B5EF4-FFF2-40B4-BE49-F238E27FC236}">
                  <a16:creationId xmlns:a16="http://schemas.microsoft.com/office/drawing/2014/main" id="{43F6E3B5-092B-8B3B-5BB5-5F23598BFAA3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993775"/>
              <a:ext cx="193675" cy="195263"/>
            </a:xfrm>
            <a:custGeom>
              <a:avLst/>
              <a:gdLst>
                <a:gd name="T0" fmla="*/ 0 w 122"/>
                <a:gd name="T1" fmla="*/ 61 h 123"/>
                <a:gd name="T2" fmla="*/ 0 w 122"/>
                <a:gd name="T3" fmla="*/ 0 h 123"/>
                <a:gd name="T4" fmla="*/ 122 w 122"/>
                <a:gd name="T5" fmla="*/ 0 h 123"/>
                <a:gd name="T6" fmla="*/ 122 w 122"/>
                <a:gd name="T7" fmla="*/ 123 h 123"/>
                <a:gd name="T8" fmla="*/ 61 w 122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0" y="61"/>
                  </a:moveTo>
                  <a:lnTo>
                    <a:pt x="0" y="0"/>
                  </a:lnTo>
                  <a:lnTo>
                    <a:pt x="122" y="0"/>
                  </a:lnTo>
                  <a:lnTo>
                    <a:pt x="122" y="123"/>
                  </a:lnTo>
                  <a:lnTo>
                    <a:pt x="61" y="123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130" name="Freeform 29">
              <a:extLst>
                <a:ext uri="{FF2B5EF4-FFF2-40B4-BE49-F238E27FC236}">
                  <a16:creationId xmlns:a16="http://schemas.microsoft.com/office/drawing/2014/main" id="{8D803D7B-C74E-697A-C234-A0DA038F1E39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1090613"/>
              <a:ext cx="96838" cy="98425"/>
            </a:xfrm>
            <a:custGeom>
              <a:avLst/>
              <a:gdLst>
                <a:gd name="T0" fmla="*/ 61 w 61"/>
                <a:gd name="T1" fmla="*/ 62 h 62"/>
                <a:gd name="T2" fmla="*/ 0 w 61"/>
                <a:gd name="T3" fmla="*/ 62 h 62"/>
                <a:gd name="T4" fmla="*/ 0 w 6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2">
                  <a:moveTo>
                    <a:pt x="61" y="62"/>
                  </a:moveTo>
                  <a:lnTo>
                    <a:pt x="0" y="62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</p:spTree>
    <p:extLst>
      <p:ext uri="{BB962C8B-B14F-4D97-AF65-F5344CB8AC3E}">
        <p14:creationId xmlns:p14="http://schemas.microsoft.com/office/powerpoint/2010/main" val="1618907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8" grpId="0" animBg="1"/>
          <p:bldP spid="89" grpId="0" animBg="1"/>
          <p:bldP spid="90" grpId="0" animBg="1"/>
          <p:bldP spid="91" grpId="0" animBg="1"/>
          <p:bldP spid="95" grpId="0" animBg="1"/>
          <p:bldP spid="99" grpId="0" animBg="1"/>
          <p:bldP spid="103" grpId="0" animBg="1"/>
          <p:bldP spid="104" grpId="0" animBg="1"/>
          <p:bldP spid="108" grpId="0" animBg="1"/>
          <p:bldP spid="112" grpId="0" animBg="1"/>
          <p:bldP spid="113" grpId="0" animBg="1"/>
          <p:bldP spid="117" grpId="0" animBg="1"/>
          <p:bldP spid="121" grpId="0" animBg="1"/>
          <p:bldP spid="122" grpId="0"/>
          <p:bldP spid="123" grpId="0"/>
          <p:bldP spid="124" grpId="0" animBg="1"/>
          <p:bldP spid="12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8" grpId="0" animBg="1"/>
          <p:bldP spid="89" grpId="0" animBg="1"/>
          <p:bldP spid="90" grpId="0" animBg="1"/>
          <p:bldP spid="91" grpId="0" animBg="1"/>
          <p:bldP spid="95" grpId="0" animBg="1"/>
          <p:bldP spid="99" grpId="0" animBg="1"/>
          <p:bldP spid="103" grpId="0" animBg="1"/>
          <p:bldP spid="104" grpId="0" animBg="1"/>
          <p:bldP spid="108" grpId="0" animBg="1"/>
          <p:bldP spid="112" grpId="0" animBg="1"/>
          <p:bldP spid="113" grpId="0" animBg="1"/>
          <p:bldP spid="117" grpId="0" animBg="1"/>
          <p:bldP spid="121" grpId="0" animBg="1"/>
          <p:bldP spid="122" grpId="0"/>
          <p:bldP spid="123" grpId="0"/>
          <p:bldP spid="124" grpId="0" animBg="1"/>
          <p:bldP spid="125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D128E102-ABCC-1623-01D1-94FC16C27A68}"/>
              </a:ext>
            </a:extLst>
          </p:cNvPr>
          <p:cNvSpPr/>
          <p:nvPr/>
        </p:nvSpPr>
        <p:spPr>
          <a:xfrm rot="19800000">
            <a:off x="10893798" y="4405406"/>
            <a:ext cx="3697207" cy="4957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8A8051D8-65C0-9046-9B07-0F54C2338897}"/>
              </a:ext>
            </a:extLst>
          </p:cNvPr>
          <p:cNvSpPr/>
          <p:nvPr/>
        </p:nvSpPr>
        <p:spPr>
          <a:xfrm rot="1800000" flipV="1">
            <a:off x="10893799" y="8814887"/>
            <a:ext cx="3697207" cy="4957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F4F5D83-A20A-B434-0C84-CF5E8E712B84}"/>
              </a:ext>
            </a:extLst>
          </p:cNvPr>
          <p:cNvSpPr/>
          <p:nvPr/>
        </p:nvSpPr>
        <p:spPr>
          <a:xfrm rot="10800000" flipV="1">
            <a:off x="10893799" y="6610146"/>
            <a:ext cx="3697207" cy="4957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21FE1290-C31F-A114-B511-262A64EF8F7B}"/>
              </a:ext>
            </a:extLst>
          </p:cNvPr>
          <p:cNvSpPr/>
          <p:nvPr/>
        </p:nvSpPr>
        <p:spPr>
          <a:xfrm>
            <a:off x="3504291" y="2227037"/>
            <a:ext cx="9268280" cy="92682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C007B07D-4E4B-102B-F2E3-7AD3FA13DF01}"/>
              </a:ext>
            </a:extLst>
          </p:cNvPr>
          <p:cNvGrpSpPr/>
          <p:nvPr/>
        </p:nvGrpSpPr>
        <p:grpSpPr>
          <a:xfrm>
            <a:off x="4186462" y="2909208"/>
            <a:ext cx="7903937" cy="7903937"/>
            <a:chOff x="4186462" y="2909208"/>
            <a:chExt cx="7903937" cy="7903937"/>
          </a:xfrm>
          <a:solidFill>
            <a:schemeClr val="bg1"/>
          </a:solidFill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314EFE0-490F-CF5C-02DD-19BF188C7702}"/>
                </a:ext>
              </a:extLst>
            </p:cNvPr>
            <p:cNvSpPr/>
            <p:nvPr/>
          </p:nvSpPr>
          <p:spPr>
            <a:xfrm>
              <a:off x="4186462" y="2909208"/>
              <a:ext cx="7903937" cy="7903937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50B55C4F-38F7-EAFD-B7D2-83858962A663}"/>
                </a:ext>
              </a:extLst>
            </p:cNvPr>
            <p:cNvSpPr/>
            <p:nvPr/>
          </p:nvSpPr>
          <p:spPr>
            <a:xfrm>
              <a:off x="4186462" y="2909208"/>
              <a:ext cx="7903937" cy="7903937"/>
            </a:xfrm>
            <a:prstGeom prst="ellipse">
              <a:avLst/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2" name="Oval 51">
            <a:extLst>
              <a:ext uri="{FF2B5EF4-FFF2-40B4-BE49-F238E27FC236}">
                <a16:creationId xmlns:a16="http://schemas.microsoft.com/office/drawing/2014/main" id="{A2440FF8-8E37-DA51-0DBA-7C4AF74CC1E4}"/>
              </a:ext>
            </a:extLst>
          </p:cNvPr>
          <p:cNvSpPr/>
          <p:nvPr/>
        </p:nvSpPr>
        <p:spPr>
          <a:xfrm>
            <a:off x="13794464" y="2019298"/>
            <a:ext cx="2785386" cy="27853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A98DBF36-AFE9-528E-D1FC-863E7F7C0683}"/>
              </a:ext>
            </a:extLst>
          </p:cNvPr>
          <p:cNvGrpSpPr/>
          <p:nvPr/>
        </p:nvGrpSpPr>
        <p:grpSpPr>
          <a:xfrm>
            <a:off x="14192250" y="2426153"/>
            <a:ext cx="6721478" cy="1971675"/>
            <a:chOff x="14192250" y="2426153"/>
            <a:chExt cx="6721478" cy="1971675"/>
          </a:xfrm>
          <a:solidFill>
            <a:schemeClr val="bg1"/>
          </a:solidFill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D66A92A0-45D5-0512-FB69-4F1D6D32D622}"/>
                </a:ext>
              </a:extLst>
            </p:cNvPr>
            <p:cNvSpPr/>
            <p:nvPr/>
          </p:nvSpPr>
          <p:spPr>
            <a:xfrm>
              <a:off x="14192250" y="2426153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B2F42FFB-0AF6-FD4D-B050-1A823A1170D2}"/>
                </a:ext>
              </a:extLst>
            </p:cNvPr>
            <p:cNvSpPr/>
            <p:nvPr/>
          </p:nvSpPr>
          <p:spPr>
            <a:xfrm>
              <a:off x="14192250" y="2426153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Oval 55">
            <a:extLst>
              <a:ext uri="{FF2B5EF4-FFF2-40B4-BE49-F238E27FC236}">
                <a16:creationId xmlns:a16="http://schemas.microsoft.com/office/drawing/2014/main" id="{E498EB31-6373-7614-D291-E0C83F37314A}"/>
              </a:ext>
            </a:extLst>
          </p:cNvPr>
          <p:cNvSpPr/>
          <p:nvPr/>
        </p:nvSpPr>
        <p:spPr>
          <a:xfrm>
            <a:off x="14524714" y="2749548"/>
            <a:ext cx="1324886" cy="1324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E1E3AB0A-44D9-7ABB-263C-0C003BA5EB0F}"/>
              </a:ext>
            </a:extLst>
          </p:cNvPr>
          <p:cNvGrpSpPr/>
          <p:nvPr/>
        </p:nvGrpSpPr>
        <p:grpSpPr>
          <a:xfrm>
            <a:off x="16213793" y="2749543"/>
            <a:ext cx="2810806" cy="1320182"/>
            <a:chOff x="1784380" y="6111414"/>
            <a:chExt cx="3476738" cy="960407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9DC614D-C544-BCC5-8301-4C24E760566A}"/>
                </a:ext>
              </a:extLst>
            </p:cNvPr>
            <p:cNvSpPr txBox="1"/>
            <p:nvPr/>
          </p:nvSpPr>
          <p:spPr>
            <a:xfrm>
              <a:off x="1784382" y="6111414"/>
              <a:ext cx="3476736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bg2">
                      <a:lumMod val="90000"/>
                      <a:lumOff val="10000"/>
                    </a:schemeClr>
                  </a:solidFill>
                  <a:latin typeface="+mj-lt"/>
                </a:rPr>
                <a:t>PEOPLE</a:t>
              </a:r>
              <a:r>
                <a:rPr lang="en-US" sz="2800" b="1" dirty="0">
                  <a:solidFill>
                    <a:schemeClr val="bg2">
                      <a:lumMod val="90000"/>
                      <a:lumOff val="10000"/>
                    </a:schemeClr>
                  </a:solidFill>
                  <a:latin typeface="+mj-lt"/>
                </a:rPr>
                <a:t> 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B64E63B4-508D-20D0-449C-7FD0DFBEE606}"/>
                </a:ext>
              </a:extLst>
            </p:cNvPr>
            <p:cNvSpPr txBox="1"/>
            <p:nvPr/>
          </p:nvSpPr>
          <p:spPr>
            <a:xfrm>
              <a:off x="1784380" y="6519964"/>
              <a:ext cx="3356907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Con người là trung tâm, tạo nên năng lực và văn hóa.</a:t>
              </a:r>
              <a:endParaRPr lang="en-US" sz="1600" b="1" dirty="0">
                <a:solidFill>
                  <a:schemeClr val="bg2">
                    <a:lumMod val="90000"/>
                    <a:lumOff val="10000"/>
                  </a:schemeClr>
                </a:solidFill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57DA7AAB-BA7B-3D4C-5109-498A8A8CA0C2}"/>
              </a:ext>
            </a:extLst>
          </p:cNvPr>
          <p:cNvSpPr/>
          <p:nvPr/>
        </p:nvSpPr>
        <p:spPr>
          <a:xfrm>
            <a:off x="19258281" y="2749548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01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D9145D2-F053-1BEB-C3CB-2227B18A2D77}"/>
              </a:ext>
            </a:extLst>
          </p:cNvPr>
          <p:cNvSpPr/>
          <p:nvPr/>
        </p:nvSpPr>
        <p:spPr>
          <a:xfrm>
            <a:off x="13794464" y="5455460"/>
            <a:ext cx="2785386" cy="27853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2CB52140-7CBD-47B0-28D7-F9034FAD2FC6}"/>
              </a:ext>
            </a:extLst>
          </p:cNvPr>
          <p:cNvGrpSpPr/>
          <p:nvPr/>
        </p:nvGrpSpPr>
        <p:grpSpPr>
          <a:xfrm>
            <a:off x="14192250" y="5862315"/>
            <a:ext cx="6721478" cy="1971675"/>
            <a:chOff x="14192250" y="5862315"/>
            <a:chExt cx="6721478" cy="1971675"/>
          </a:xfrm>
          <a:solidFill>
            <a:schemeClr val="bg1"/>
          </a:solidFill>
        </p:grpSpPr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4DD6F6AB-1CE2-C770-A92D-1316788FA7ED}"/>
                </a:ext>
              </a:extLst>
            </p:cNvPr>
            <p:cNvSpPr/>
            <p:nvPr/>
          </p:nvSpPr>
          <p:spPr>
            <a:xfrm>
              <a:off x="14192250" y="5862315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Rectangle: Rounded Corners 255">
              <a:extLst>
                <a:ext uri="{FF2B5EF4-FFF2-40B4-BE49-F238E27FC236}">
                  <a16:creationId xmlns:a16="http://schemas.microsoft.com/office/drawing/2014/main" id="{EFA12352-A361-500B-55D0-66BC80267A43}"/>
                </a:ext>
              </a:extLst>
            </p:cNvPr>
            <p:cNvSpPr/>
            <p:nvPr/>
          </p:nvSpPr>
          <p:spPr>
            <a:xfrm>
              <a:off x="14192250" y="5862315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57" name="Oval 256">
            <a:extLst>
              <a:ext uri="{FF2B5EF4-FFF2-40B4-BE49-F238E27FC236}">
                <a16:creationId xmlns:a16="http://schemas.microsoft.com/office/drawing/2014/main" id="{5BF7067F-E037-5540-ED0E-0C5ACEABF248}"/>
              </a:ext>
            </a:extLst>
          </p:cNvPr>
          <p:cNvSpPr/>
          <p:nvPr/>
        </p:nvSpPr>
        <p:spPr>
          <a:xfrm>
            <a:off x="14524714" y="6185710"/>
            <a:ext cx="1324886" cy="1324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D74E414E-9636-AC21-4A6A-CF19CFCDAE22}"/>
              </a:ext>
            </a:extLst>
          </p:cNvPr>
          <p:cNvGrpSpPr/>
          <p:nvPr/>
        </p:nvGrpSpPr>
        <p:grpSpPr>
          <a:xfrm>
            <a:off x="16213793" y="6185720"/>
            <a:ext cx="2810806" cy="1320172"/>
            <a:chOff x="1784380" y="6111414"/>
            <a:chExt cx="3476738" cy="960398"/>
          </a:xfrm>
        </p:grpSpPr>
        <p:sp>
          <p:nvSpPr>
            <p:cNvPr id="259" name="TextBox 258">
              <a:extLst>
                <a:ext uri="{FF2B5EF4-FFF2-40B4-BE49-F238E27FC236}">
                  <a16:creationId xmlns:a16="http://schemas.microsoft.com/office/drawing/2014/main" id="{B3F17DF5-61B5-11A0-298E-581169E09146}"/>
                </a:ext>
              </a:extLst>
            </p:cNvPr>
            <p:cNvSpPr txBox="1"/>
            <p:nvPr/>
          </p:nvSpPr>
          <p:spPr>
            <a:xfrm>
              <a:off x="1784382" y="6111414"/>
              <a:ext cx="3476736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bg2">
                      <a:lumMod val="90000"/>
                      <a:lumOff val="10000"/>
                    </a:schemeClr>
                  </a:solidFill>
                  <a:latin typeface="+mj-lt"/>
                </a:rPr>
                <a:t>PROCESS</a:t>
              </a:r>
              <a:r>
                <a:rPr lang="en-US" sz="2800" b="1" dirty="0">
                  <a:solidFill>
                    <a:schemeClr val="bg2">
                      <a:lumMod val="90000"/>
                      <a:lumOff val="10000"/>
                    </a:schemeClr>
                  </a:solidFill>
                  <a:latin typeface="+mj-lt"/>
                </a:rPr>
                <a:t> </a:t>
              </a:r>
            </a:p>
          </p:txBody>
        </p:sp>
        <p:sp>
          <p:nvSpPr>
            <p:cNvPr id="260" name="TextBox 259">
              <a:extLst>
                <a:ext uri="{FF2B5EF4-FFF2-40B4-BE49-F238E27FC236}">
                  <a16:creationId xmlns:a16="http://schemas.microsoft.com/office/drawing/2014/main" id="{A998BEAE-2522-88CA-1B14-1D008D1A02D5}"/>
                </a:ext>
              </a:extLst>
            </p:cNvPr>
            <p:cNvSpPr txBox="1"/>
            <p:nvPr/>
          </p:nvSpPr>
          <p:spPr>
            <a:xfrm>
              <a:off x="1784380" y="6519955"/>
              <a:ext cx="3356907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Quy trình giúp tối ưu hóa hiệu quả và chất lượng.</a:t>
              </a:r>
              <a:endParaRPr lang="en-US" sz="1600" b="1" dirty="0">
                <a:solidFill>
                  <a:schemeClr val="bg2">
                    <a:lumMod val="90000"/>
                    <a:lumOff val="10000"/>
                  </a:schemeClr>
                </a:solidFill>
              </a:endParaRPr>
            </a:p>
          </p:txBody>
        </p:sp>
      </p:grpSp>
      <p:sp>
        <p:nvSpPr>
          <p:cNvPr id="261" name="Oval 260">
            <a:extLst>
              <a:ext uri="{FF2B5EF4-FFF2-40B4-BE49-F238E27FC236}">
                <a16:creationId xmlns:a16="http://schemas.microsoft.com/office/drawing/2014/main" id="{039EA80C-9611-91CC-C642-19E214B85FD1}"/>
              </a:ext>
            </a:extLst>
          </p:cNvPr>
          <p:cNvSpPr/>
          <p:nvPr/>
        </p:nvSpPr>
        <p:spPr>
          <a:xfrm>
            <a:off x="19258281" y="6185710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02</a:t>
            </a:r>
          </a:p>
        </p:txBody>
      </p:sp>
      <p:sp>
        <p:nvSpPr>
          <p:cNvPr id="262" name="Oval 261">
            <a:extLst>
              <a:ext uri="{FF2B5EF4-FFF2-40B4-BE49-F238E27FC236}">
                <a16:creationId xmlns:a16="http://schemas.microsoft.com/office/drawing/2014/main" id="{061A5A64-5FFA-2E7E-D450-05DE57791738}"/>
              </a:ext>
            </a:extLst>
          </p:cNvPr>
          <p:cNvSpPr/>
          <p:nvPr/>
        </p:nvSpPr>
        <p:spPr>
          <a:xfrm>
            <a:off x="13794464" y="8891623"/>
            <a:ext cx="2785386" cy="27853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548E378D-A52C-29C8-B5F2-5573F5A8F6D3}"/>
              </a:ext>
            </a:extLst>
          </p:cNvPr>
          <p:cNvGrpSpPr/>
          <p:nvPr/>
        </p:nvGrpSpPr>
        <p:grpSpPr>
          <a:xfrm>
            <a:off x="14192250" y="9298478"/>
            <a:ext cx="6721478" cy="1971675"/>
            <a:chOff x="14192250" y="9298478"/>
            <a:chExt cx="6721478" cy="1971675"/>
          </a:xfrm>
          <a:solidFill>
            <a:schemeClr val="bg1"/>
          </a:solidFill>
        </p:grpSpPr>
        <p:sp>
          <p:nvSpPr>
            <p:cNvPr id="264" name="Rectangle: Rounded Corners 263">
              <a:extLst>
                <a:ext uri="{FF2B5EF4-FFF2-40B4-BE49-F238E27FC236}">
                  <a16:creationId xmlns:a16="http://schemas.microsoft.com/office/drawing/2014/main" id="{E5C4A58E-95BE-1217-1884-1043774C162E}"/>
                </a:ext>
              </a:extLst>
            </p:cNvPr>
            <p:cNvSpPr/>
            <p:nvPr/>
          </p:nvSpPr>
          <p:spPr>
            <a:xfrm>
              <a:off x="14192250" y="9298478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5" name="Rectangle: Rounded Corners 264">
              <a:extLst>
                <a:ext uri="{FF2B5EF4-FFF2-40B4-BE49-F238E27FC236}">
                  <a16:creationId xmlns:a16="http://schemas.microsoft.com/office/drawing/2014/main" id="{D6276BC5-CAEE-B37A-C31F-CF332B0C406E}"/>
                </a:ext>
              </a:extLst>
            </p:cNvPr>
            <p:cNvSpPr/>
            <p:nvPr/>
          </p:nvSpPr>
          <p:spPr>
            <a:xfrm>
              <a:off x="14192250" y="9298478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66" name="Oval 265">
            <a:extLst>
              <a:ext uri="{FF2B5EF4-FFF2-40B4-BE49-F238E27FC236}">
                <a16:creationId xmlns:a16="http://schemas.microsoft.com/office/drawing/2014/main" id="{8B111F59-8DD7-9712-AF47-3293C138A1F0}"/>
              </a:ext>
            </a:extLst>
          </p:cNvPr>
          <p:cNvSpPr/>
          <p:nvPr/>
        </p:nvSpPr>
        <p:spPr>
          <a:xfrm>
            <a:off x="14524714" y="9621873"/>
            <a:ext cx="1324886" cy="1324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A15527A7-1D0E-4121-B530-EA20BBD3BE0A}"/>
              </a:ext>
            </a:extLst>
          </p:cNvPr>
          <p:cNvGrpSpPr/>
          <p:nvPr/>
        </p:nvGrpSpPr>
        <p:grpSpPr>
          <a:xfrm>
            <a:off x="16213793" y="9621868"/>
            <a:ext cx="2810806" cy="1320182"/>
            <a:chOff x="1784380" y="6111414"/>
            <a:chExt cx="3476739" cy="960407"/>
          </a:xfrm>
        </p:grpSpPr>
        <p:sp>
          <p:nvSpPr>
            <p:cNvPr id="311" name="TextBox 310">
              <a:extLst>
                <a:ext uri="{FF2B5EF4-FFF2-40B4-BE49-F238E27FC236}">
                  <a16:creationId xmlns:a16="http://schemas.microsoft.com/office/drawing/2014/main" id="{0890D716-C652-416E-D9C1-5C9E647E4962}"/>
                </a:ext>
              </a:extLst>
            </p:cNvPr>
            <p:cNvSpPr txBox="1"/>
            <p:nvPr/>
          </p:nvSpPr>
          <p:spPr>
            <a:xfrm>
              <a:off x="1784382" y="6111414"/>
              <a:ext cx="3476737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bg2">
                      <a:lumMod val="90000"/>
                      <a:lumOff val="10000"/>
                    </a:schemeClr>
                  </a:solidFill>
                  <a:latin typeface="+mj-lt"/>
                </a:rPr>
                <a:t>PERFORMANCE</a:t>
              </a:r>
              <a:r>
                <a:rPr lang="en-US" sz="2800" b="1" dirty="0">
                  <a:solidFill>
                    <a:schemeClr val="bg2">
                      <a:lumMod val="90000"/>
                      <a:lumOff val="10000"/>
                    </a:schemeClr>
                  </a:solidFill>
                  <a:latin typeface="+mj-lt"/>
                </a:rPr>
                <a:t> </a:t>
              </a:r>
            </a:p>
          </p:txBody>
        </p:sp>
        <p:sp>
          <p:nvSpPr>
            <p:cNvPr id="312" name="TextBox 311">
              <a:extLst>
                <a:ext uri="{FF2B5EF4-FFF2-40B4-BE49-F238E27FC236}">
                  <a16:creationId xmlns:a16="http://schemas.microsoft.com/office/drawing/2014/main" id="{92878DFC-3267-A595-1896-C395882F6E07}"/>
                </a:ext>
              </a:extLst>
            </p:cNvPr>
            <p:cNvSpPr txBox="1"/>
            <p:nvPr/>
          </p:nvSpPr>
          <p:spPr>
            <a:xfrm>
              <a:off x="1784380" y="6519964"/>
              <a:ext cx="3356908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Kết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quả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phản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ánh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năng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suất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và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sự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phát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triển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bền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 </a:t>
              </a:r>
              <a:r>
                <a:rPr lang="en-US" sz="1600" dirty="0" err="1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vững</a:t>
              </a:r>
              <a:r>
                <a:rPr lang="en-US" sz="1600" dirty="0">
                  <a:solidFill>
                    <a:schemeClr val="bg2">
                      <a:lumMod val="90000"/>
                      <a:lumOff val="10000"/>
                    </a:schemeClr>
                  </a:solidFill>
                </a:rPr>
                <a:t>.</a:t>
              </a:r>
              <a:endParaRPr lang="en-US" sz="1600" b="1" dirty="0">
                <a:solidFill>
                  <a:schemeClr val="bg2">
                    <a:lumMod val="90000"/>
                    <a:lumOff val="10000"/>
                  </a:schemeClr>
                </a:solidFill>
              </a:endParaRPr>
            </a:p>
          </p:txBody>
        </p:sp>
      </p:grpSp>
      <p:sp>
        <p:nvSpPr>
          <p:cNvPr id="313" name="Oval 312">
            <a:extLst>
              <a:ext uri="{FF2B5EF4-FFF2-40B4-BE49-F238E27FC236}">
                <a16:creationId xmlns:a16="http://schemas.microsoft.com/office/drawing/2014/main" id="{BAAB8888-62AD-2FA1-A132-03F96759F4BD}"/>
              </a:ext>
            </a:extLst>
          </p:cNvPr>
          <p:cNvSpPr/>
          <p:nvPr/>
        </p:nvSpPr>
        <p:spPr>
          <a:xfrm>
            <a:off x="19258281" y="9621873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03</a:t>
            </a:r>
          </a:p>
        </p:txBody>
      </p:sp>
      <p:sp>
        <p:nvSpPr>
          <p:cNvPr id="314" name="!!MainTitle1">
            <a:extLst>
              <a:ext uri="{FF2B5EF4-FFF2-40B4-BE49-F238E27FC236}">
                <a16:creationId xmlns:a16="http://schemas.microsoft.com/office/drawing/2014/main" id="{8F72D95F-24F1-0EF0-CF31-4F3C54C6AF9A}"/>
              </a:ext>
            </a:extLst>
          </p:cNvPr>
          <p:cNvSpPr txBox="1"/>
          <p:nvPr/>
        </p:nvSpPr>
        <p:spPr>
          <a:xfrm>
            <a:off x="5664838" y="3887158"/>
            <a:ext cx="4947188" cy="54784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200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03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</a:p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</a:p>
          <a:p>
            <a:pPr lvl="0" algn="ctr">
              <a:defRPr/>
            </a:pP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Cores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90000"/>
                  <a:lumOff val="1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15" name="!!SubTitle">
            <a:extLst>
              <a:ext uri="{FF2B5EF4-FFF2-40B4-BE49-F238E27FC236}">
                <a16:creationId xmlns:a16="http://schemas.microsoft.com/office/drawing/2014/main" id="{A7100E8D-F118-9167-8DB7-9DD3CC0456B6}"/>
              </a:ext>
            </a:extLst>
          </p:cNvPr>
          <p:cNvSpPr txBox="1"/>
          <p:nvPr/>
        </p:nvSpPr>
        <p:spPr>
          <a:xfrm>
            <a:off x="5796891" y="6832838"/>
            <a:ext cx="4420826" cy="4154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316" name="Freeform 103">
            <a:extLst>
              <a:ext uri="{FF2B5EF4-FFF2-40B4-BE49-F238E27FC236}">
                <a16:creationId xmlns:a16="http://schemas.microsoft.com/office/drawing/2014/main" id="{C0A8EC57-6627-32EF-313E-BAEB81A62D01}"/>
              </a:ext>
            </a:extLst>
          </p:cNvPr>
          <p:cNvSpPr>
            <a:spLocks noEditPoints="1"/>
          </p:cNvSpPr>
          <p:nvPr/>
        </p:nvSpPr>
        <p:spPr bwMode="auto">
          <a:xfrm>
            <a:off x="14823291" y="3133740"/>
            <a:ext cx="727734" cy="55650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7" name="Freeform: Shape 316">
            <a:extLst>
              <a:ext uri="{FF2B5EF4-FFF2-40B4-BE49-F238E27FC236}">
                <a16:creationId xmlns:a16="http://schemas.microsoft.com/office/drawing/2014/main" id="{4B82F69B-30EF-0E1B-EE72-59993C460FD9}"/>
              </a:ext>
            </a:extLst>
          </p:cNvPr>
          <p:cNvSpPr/>
          <p:nvPr/>
        </p:nvSpPr>
        <p:spPr>
          <a:xfrm>
            <a:off x="14820233" y="9917392"/>
            <a:ext cx="733848" cy="73384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E453557A-8D2F-6A68-167F-5B4D2E74FA5B}"/>
              </a:ext>
            </a:extLst>
          </p:cNvPr>
          <p:cNvGrpSpPr/>
          <p:nvPr/>
        </p:nvGrpSpPr>
        <p:grpSpPr>
          <a:xfrm>
            <a:off x="14907378" y="6566843"/>
            <a:ext cx="559560" cy="562620"/>
            <a:chOff x="9640888" y="993775"/>
            <a:chExt cx="290512" cy="292101"/>
          </a:xfrm>
        </p:grpSpPr>
        <p:sp>
          <p:nvSpPr>
            <p:cNvPr id="319" name="Freeform 26">
              <a:extLst>
                <a:ext uri="{FF2B5EF4-FFF2-40B4-BE49-F238E27FC236}">
                  <a16:creationId xmlns:a16="http://schemas.microsoft.com/office/drawing/2014/main" id="{5C7B4A90-4352-FCDA-9725-5CC39D62383F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0888" y="1090613"/>
              <a:ext cx="193675" cy="195263"/>
            </a:xfrm>
            <a:custGeom>
              <a:avLst/>
              <a:gdLst>
                <a:gd name="T0" fmla="*/ 122 w 122"/>
                <a:gd name="T1" fmla="*/ 62 h 123"/>
                <a:gd name="T2" fmla="*/ 122 w 122"/>
                <a:gd name="T3" fmla="*/ 123 h 123"/>
                <a:gd name="T4" fmla="*/ 0 w 122"/>
                <a:gd name="T5" fmla="*/ 123 h 123"/>
                <a:gd name="T6" fmla="*/ 0 w 122"/>
                <a:gd name="T7" fmla="*/ 0 h 123"/>
                <a:gd name="T8" fmla="*/ 61 w 1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122" y="62"/>
                  </a:moveTo>
                  <a:lnTo>
                    <a:pt x="122" y="123"/>
                  </a:lnTo>
                  <a:lnTo>
                    <a:pt x="0" y="123"/>
                  </a:ln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20" name="Freeform 27">
              <a:extLst>
                <a:ext uri="{FF2B5EF4-FFF2-40B4-BE49-F238E27FC236}">
                  <a16:creationId xmlns:a16="http://schemas.microsoft.com/office/drawing/2014/main" id="{D60D0357-B6CC-2A49-75C4-61C3CB6E78D8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1090613"/>
              <a:ext cx="96838" cy="98425"/>
            </a:xfrm>
            <a:custGeom>
              <a:avLst/>
              <a:gdLst>
                <a:gd name="T0" fmla="*/ 0 w 61"/>
                <a:gd name="T1" fmla="*/ 0 h 62"/>
                <a:gd name="T2" fmla="*/ 61 w 61"/>
                <a:gd name="T3" fmla="*/ 0 h 62"/>
                <a:gd name="T4" fmla="*/ 61 w 61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2">
                  <a:moveTo>
                    <a:pt x="0" y="0"/>
                  </a:moveTo>
                  <a:lnTo>
                    <a:pt x="61" y="0"/>
                  </a:lnTo>
                  <a:lnTo>
                    <a:pt x="61" y="62"/>
                  </a:ln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21" name="Freeform 28">
              <a:extLst>
                <a:ext uri="{FF2B5EF4-FFF2-40B4-BE49-F238E27FC236}">
                  <a16:creationId xmlns:a16="http://schemas.microsoft.com/office/drawing/2014/main" id="{46E20383-D142-9185-2E7A-9EE55F1750BF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993775"/>
              <a:ext cx="193675" cy="195263"/>
            </a:xfrm>
            <a:custGeom>
              <a:avLst/>
              <a:gdLst>
                <a:gd name="T0" fmla="*/ 0 w 122"/>
                <a:gd name="T1" fmla="*/ 61 h 123"/>
                <a:gd name="T2" fmla="*/ 0 w 122"/>
                <a:gd name="T3" fmla="*/ 0 h 123"/>
                <a:gd name="T4" fmla="*/ 122 w 122"/>
                <a:gd name="T5" fmla="*/ 0 h 123"/>
                <a:gd name="T6" fmla="*/ 122 w 122"/>
                <a:gd name="T7" fmla="*/ 123 h 123"/>
                <a:gd name="T8" fmla="*/ 61 w 122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0" y="61"/>
                  </a:moveTo>
                  <a:lnTo>
                    <a:pt x="0" y="0"/>
                  </a:lnTo>
                  <a:lnTo>
                    <a:pt x="122" y="0"/>
                  </a:lnTo>
                  <a:lnTo>
                    <a:pt x="122" y="123"/>
                  </a:lnTo>
                  <a:lnTo>
                    <a:pt x="61" y="123"/>
                  </a:ln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322" name="Freeform 29">
              <a:extLst>
                <a:ext uri="{FF2B5EF4-FFF2-40B4-BE49-F238E27FC236}">
                  <a16:creationId xmlns:a16="http://schemas.microsoft.com/office/drawing/2014/main" id="{80077A65-74C3-88BD-5F01-1F36D6F81DB6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1090613"/>
              <a:ext cx="96838" cy="98425"/>
            </a:xfrm>
            <a:custGeom>
              <a:avLst/>
              <a:gdLst>
                <a:gd name="T0" fmla="*/ 61 w 61"/>
                <a:gd name="T1" fmla="*/ 62 h 62"/>
                <a:gd name="T2" fmla="*/ 0 w 61"/>
                <a:gd name="T3" fmla="*/ 62 h 62"/>
                <a:gd name="T4" fmla="*/ 0 w 6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2">
                  <a:moveTo>
                    <a:pt x="61" y="62"/>
                  </a:moveTo>
                  <a:lnTo>
                    <a:pt x="0" y="62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</p:spTree>
    <p:extLst>
      <p:ext uri="{BB962C8B-B14F-4D97-AF65-F5344CB8AC3E}">
        <p14:creationId xmlns:p14="http://schemas.microsoft.com/office/powerpoint/2010/main" val="39182205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2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2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2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2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 animBg="1"/>
          <p:bldP spid="47" grpId="0" animBg="1"/>
          <p:bldP spid="48" grpId="0" animBg="1"/>
          <p:bldP spid="52" grpId="0" animBg="1"/>
          <p:bldP spid="56" grpId="0" animBg="1"/>
          <p:bldP spid="60" grpId="0" animBg="1"/>
          <p:bldP spid="61" grpId="0" animBg="1"/>
          <p:bldP spid="257" grpId="0" animBg="1"/>
          <p:bldP spid="261" grpId="0" animBg="1"/>
          <p:bldP spid="262" grpId="0" animBg="1"/>
          <p:bldP spid="266" grpId="0" animBg="1"/>
          <p:bldP spid="313" grpId="0" animBg="1"/>
          <p:bldP spid="314" grpId="0"/>
          <p:bldP spid="315" grpId="0"/>
          <p:bldP spid="316" grpId="0" animBg="1"/>
          <p:bldP spid="31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3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31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3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2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25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3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 animBg="1"/>
          <p:bldP spid="47" grpId="0" animBg="1"/>
          <p:bldP spid="48" grpId="0" animBg="1"/>
          <p:bldP spid="52" grpId="0" animBg="1"/>
          <p:bldP spid="56" grpId="0" animBg="1"/>
          <p:bldP spid="60" grpId="0" animBg="1"/>
          <p:bldP spid="61" grpId="0" animBg="1"/>
          <p:bldP spid="257" grpId="0" animBg="1"/>
          <p:bldP spid="261" grpId="0" animBg="1"/>
          <p:bldP spid="262" grpId="0" animBg="1"/>
          <p:bldP spid="266" grpId="0" animBg="1"/>
          <p:bldP spid="313" grpId="0" animBg="1"/>
          <p:bldP spid="314" grpId="0"/>
          <p:bldP spid="315" grpId="0"/>
          <p:bldP spid="316" grpId="0" animBg="1"/>
          <p:bldP spid="317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004CE3BD-2F60-D22B-6C86-B98A84A00045}"/>
              </a:ext>
            </a:extLst>
          </p:cNvPr>
          <p:cNvSpPr/>
          <p:nvPr/>
        </p:nvSpPr>
        <p:spPr>
          <a:xfrm rot="19800000">
            <a:off x="10893798" y="4405406"/>
            <a:ext cx="3697207" cy="4957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79021C67-1328-A57F-5209-3B66525DEB2E}"/>
              </a:ext>
            </a:extLst>
          </p:cNvPr>
          <p:cNvSpPr/>
          <p:nvPr/>
        </p:nvSpPr>
        <p:spPr>
          <a:xfrm rot="1800000" flipV="1">
            <a:off x="10893799" y="8814887"/>
            <a:ext cx="3697207" cy="4957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1D558E38-8831-267F-09A9-6C1E65797028}"/>
              </a:ext>
            </a:extLst>
          </p:cNvPr>
          <p:cNvSpPr/>
          <p:nvPr/>
        </p:nvSpPr>
        <p:spPr>
          <a:xfrm rot="10800000" flipV="1">
            <a:off x="10893799" y="6610146"/>
            <a:ext cx="3697207" cy="495708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1FAB9E15-CCA5-A938-9F31-A6415005619C}"/>
              </a:ext>
            </a:extLst>
          </p:cNvPr>
          <p:cNvSpPr/>
          <p:nvPr/>
        </p:nvSpPr>
        <p:spPr>
          <a:xfrm>
            <a:off x="3504291" y="2227037"/>
            <a:ext cx="9268280" cy="92682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854B610E-A266-9B61-E664-B054E79B8A91}"/>
              </a:ext>
            </a:extLst>
          </p:cNvPr>
          <p:cNvGrpSpPr/>
          <p:nvPr/>
        </p:nvGrpSpPr>
        <p:grpSpPr>
          <a:xfrm>
            <a:off x="4186462" y="2909208"/>
            <a:ext cx="7903937" cy="7903937"/>
            <a:chOff x="4186462" y="2909208"/>
            <a:chExt cx="7903937" cy="7903937"/>
          </a:xfrm>
          <a:solidFill>
            <a:schemeClr val="bg1"/>
          </a:solidFill>
        </p:grpSpPr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362C38A5-1CFB-4FAE-30B3-9AB6CD9BB94C}"/>
                </a:ext>
              </a:extLst>
            </p:cNvPr>
            <p:cNvSpPr/>
            <p:nvPr/>
          </p:nvSpPr>
          <p:spPr>
            <a:xfrm>
              <a:off x="4186462" y="2909208"/>
              <a:ext cx="7903937" cy="7903937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8B81B720-9CCD-E7EE-722C-95A45F022EE2}"/>
                </a:ext>
              </a:extLst>
            </p:cNvPr>
            <p:cNvSpPr/>
            <p:nvPr/>
          </p:nvSpPr>
          <p:spPr>
            <a:xfrm>
              <a:off x="4186462" y="2909208"/>
              <a:ext cx="7903937" cy="7903937"/>
            </a:xfrm>
            <a:prstGeom prst="ellipse">
              <a:avLst/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52" name="Oval 51">
            <a:extLst>
              <a:ext uri="{FF2B5EF4-FFF2-40B4-BE49-F238E27FC236}">
                <a16:creationId xmlns:a16="http://schemas.microsoft.com/office/drawing/2014/main" id="{DA76B704-171E-F890-1AE0-56FBAD24E9CB}"/>
              </a:ext>
            </a:extLst>
          </p:cNvPr>
          <p:cNvSpPr/>
          <p:nvPr/>
        </p:nvSpPr>
        <p:spPr>
          <a:xfrm>
            <a:off x="13794464" y="2019298"/>
            <a:ext cx="2785386" cy="27853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CEEF0916-569D-FFD7-E812-B1BD2169AF33}"/>
              </a:ext>
            </a:extLst>
          </p:cNvPr>
          <p:cNvGrpSpPr/>
          <p:nvPr/>
        </p:nvGrpSpPr>
        <p:grpSpPr>
          <a:xfrm>
            <a:off x="14192250" y="2426153"/>
            <a:ext cx="6721478" cy="1971675"/>
            <a:chOff x="14192250" y="2426153"/>
            <a:chExt cx="6721478" cy="1971675"/>
          </a:xfrm>
          <a:solidFill>
            <a:schemeClr val="bg1"/>
          </a:solidFill>
        </p:grpSpPr>
        <p:sp>
          <p:nvSpPr>
            <p:cNvPr id="54" name="Rectangle: Rounded Corners 53">
              <a:extLst>
                <a:ext uri="{FF2B5EF4-FFF2-40B4-BE49-F238E27FC236}">
                  <a16:creationId xmlns:a16="http://schemas.microsoft.com/office/drawing/2014/main" id="{0A794A1E-3226-A9D4-16E8-AB720BE68AFB}"/>
                </a:ext>
              </a:extLst>
            </p:cNvPr>
            <p:cNvSpPr/>
            <p:nvPr/>
          </p:nvSpPr>
          <p:spPr>
            <a:xfrm>
              <a:off x="14192250" y="2426153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BA6A1737-E711-638E-ED27-445CEA68772F}"/>
                </a:ext>
              </a:extLst>
            </p:cNvPr>
            <p:cNvSpPr/>
            <p:nvPr/>
          </p:nvSpPr>
          <p:spPr>
            <a:xfrm>
              <a:off x="14192250" y="2426153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6" name="Oval 55">
            <a:extLst>
              <a:ext uri="{FF2B5EF4-FFF2-40B4-BE49-F238E27FC236}">
                <a16:creationId xmlns:a16="http://schemas.microsoft.com/office/drawing/2014/main" id="{711B8281-3757-4C74-A7B8-C14496A38EDA}"/>
              </a:ext>
            </a:extLst>
          </p:cNvPr>
          <p:cNvSpPr/>
          <p:nvPr/>
        </p:nvSpPr>
        <p:spPr>
          <a:xfrm>
            <a:off x="14524714" y="2749548"/>
            <a:ext cx="1324886" cy="1324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7B3B686-5ECF-6AFD-D14B-C40494608C26}"/>
              </a:ext>
            </a:extLst>
          </p:cNvPr>
          <p:cNvGrpSpPr/>
          <p:nvPr/>
        </p:nvGrpSpPr>
        <p:grpSpPr>
          <a:xfrm>
            <a:off x="16213793" y="2749543"/>
            <a:ext cx="2810806" cy="1320182"/>
            <a:chOff x="1784380" y="6111414"/>
            <a:chExt cx="3476738" cy="960407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4C201536-3185-E484-631D-968B17B94CB8}"/>
                </a:ext>
              </a:extLst>
            </p:cNvPr>
            <p:cNvSpPr txBox="1"/>
            <p:nvPr/>
          </p:nvSpPr>
          <p:spPr>
            <a:xfrm>
              <a:off x="1784382" y="6111414"/>
              <a:ext cx="3476736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PEOPLE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67928BD9-6FAE-2FB8-DE9D-DDD6FBD34304}"/>
                </a:ext>
              </a:extLst>
            </p:cNvPr>
            <p:cNvSpPr txBox="1"/>
            <p:nvPr/>
          </p:nvSpPr>
          <p:spPr>
            <a:xfrm>
              <a:off x="1784380" y="6519964"/>
              <a:ext cx="3356907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tx2"/>
                  </a:solidFill>
                </a:rPr>
                <a:t>Con người là trung tâm, tạo nên năng lực và văn hóa.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60" name="Oval 59">
            <a:extLst>
              <a:ext uri="{FF2B5EF4-FFF2-40B4-BE49-F238E27FC236}">
                <a16:creationId xmlns:a16="http://schemas.microsoft.com/office/drawing/2014/main" id="{D96E1355-CA1C-82EB-75DB-C0F4EE70A9D7}"/>
              </a:ext>
            </a:extLst>
          </p:cNvPr>
          <p:cNvSpPr/>
          <p:nvPr/>
        </p:nvSpPr>
        <p:spPr>
          <a:xfrm>
            <a:off x="19258281" y="2749548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01</a:t>
            </a: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D3763559-91FD-324E-C8FA-F2E0C976D399}"/>
              </a:ext>
            </a:extLst>
          </p:cNvPr>
          <p:cNvSpPr/>
          <p:nvPr/>
        </p:nvSpPr>
        <p:spPr>
          <a:xfrm>
            <a:off x="13794464" y="5455460"/>
            <a:ext cx="2785386" cy="27853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9423760A-0A3A-F417-A0EA-0F42F33A3372}"/>
              </a:ext>
            </a:extLst>
          </p:cNvPr>
          <p:cNvGrpSpPr/>
          <p:nvPr/>
        </p:nvGrpSpPr>
        <p:grpSpPr>
          <a:xfrm>
            <a:off x="14192250" y="5862315"/>
            <a:ext cx="6721478" cy="1971675"/>
            <a:chOff x="14192250" y="5862315"/>
            <a:chExt cx="6721478" cy="1971675"/>
          </a:xfrm>
          <a:solidFill>
            <a:schemeClr val="bg1"/>
          </a:solidFill>
        </p:grpSpPr>
        <p:sp>
          <p:nvSpPr>
            <p:cNvPr id="63" name="Rectangle: Rounded Corners 62">
              <a:extLst>
                <a:ext uri="{FF2B5EF4-FFF2-40B4-BE49-F238E27FC236}">
                  <a16:creationId xmlns:a16="http://schemas.microsoft.com/office/drawing/2014/main" id="{3E8877F0-FFC9-A04D-5697-87E8C5CF04E3}"/>
                </a:ext>
              </a:extLst>
            </p:cNvPr>
            <p:cNvSpPr/>
            <p:nvPr/>
          </p:nvSpPr>
          <p:spPr>
            <a:xfrm>
              <a:off x="14192250" y="5862315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Rectangle: Rounded Corners 63">
              <a:extLst>
                <a:ext uri="{FF2B5EF4-FFF2-40B4-BE49-F238E27FC236}">
                  <a16:creationId xmlns:a16="http://schemas.microsoft.com/office/drawing/2014/main" id="{58BBDEBC-5B3F-8379-3385-026E70B50FA1}"/>
                </a:ext>
              </a:extLst>
            </p:cNvPr>
            <p:cNvSpPr/>
            <p:nvPr/>
          </p:nvSpPr>
          <p:spPr>
            <a:xfrm>
              <a:off x="14192250" y="5862315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5" name="Oval 64">
            <a:extLst>
              <a:ext uri="{FF2B5EF4-FFF2-40B4-BE49-F238E27FC236}">
                <a16:creationId xmlns:a16="http://schemas.microsoft.com/office/drawing/2014/main" id="{1A88AE95-D21E-2867-8FCF-C09796BDED9B}"/>
              </a:ext>
            </a:extLst>
          </p:cNvPr>
          <p:cNvSpPr/>
          <p:nvPr/>
        </p:nvSpPr>
        <p:spPr>
          <a:xfrm>
            <a:off x="14524714" y="6185710"/>
            <a:ext cx="1324886" cy="1324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152BCD4-DEDC-7ECD-0FA8-86388FE5AFF6}"/>
              </a:ext>
            </a:extLst>
          </p:cNvPr>
          <p:cNvGrpSpPr/>
          <p:nvPr/>
        </p:nvGrpSpPr>
        <p:grpSpPr>
          <a:xfrm>
            <a:off x="16213793" y="6185720"/>
            <a:ext cx="2810806" cy="1320172"/>
            <a:chOff x="1784380" y="6111414"/>
            <a:chExt cx="3476738" cy="960398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0E0A47BC-D11F-FFEE-0465-6A98C67682DB}"/>
                </a:ext>
              </a:extLst>
            </p:cNvPr>
            <p:cNvSpPr txBox="1"/>
            <p:nvPr/>
          </p:nvSpPr>
          <p:spPr>
            <a:xfrm>
              <a:off x="1784382" y="6111414"/>
              <a:ext cx="3476736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PROCESS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894A2B7-C357-60B1-03DF-F698064F5131}"/>
                </a:ext>
              </a:extLst>
            </p:cNvPr>
            <p:cNvSpPr txBox="1"/>
            <p:nvPr/>
          </p:nvSpPr>
          <p:spPr>
            <a:xfrm>
              <a:off x="1784380" y="6519955"/>
              <a:ext cx="3356907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vi-VN" sz="1600" dirty="0">
                  <a:solidFill>
                    <a:schemeClr val="tx2"/>
                  </a:solidFill>
                </a:rPr>
                <a:t>Quy trình giúp tối ưu hóa hiệu quả và chất lượng.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69" name="Oval 68">
            <a:extLst>
              <a:ext uri="{FF2B5EF4-FFF2-40B4-BE49-F238E27FC236}">
                <a16:creationId xmlns:a16="http://schemas.microsoft.com/office/drawing/2014/main" id="{A39E7523-A27C-A92F-CCE2-0F1AD682ED85}"/>
              </a:ext>
            </a:extLst>
          </p:cNvPr>
          <p:cNvSpPr/>
          <p:nvPr/>
        </p:nvSpPr>
        <p:spPr>
          <a:xfrm>
            <a:off x="19258281" y="6185710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02</a:t>
            </a: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8593704F-1931-2056-877E-8D9263870015}"/>
              </a:ext>
            </a:extLst>
          </p:cNvPr>
          <p:cNvSpPr/>
          <p:nvPr/>
        </p:nvSpPr>
        <p:spPr>
          <a:xfrm>
            <a:off x="13794464" y="8891623"/>
            <a:ext cx="2785386" cy="27853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89DD5B6-DAED-77DE-6B7E-BED0E10D0DA3}"/>
              </a:ext>
            </a:extLst>
          </p:cNvPr>
          <p:cNvGrpSpPr/>
          <p:nvPr/>
        </p:nvGrpSpPr>
        <p:grpSpPr>
          <a:xfrm>
            <a:off x="14192250" y="9298478"/>
            <a:ext cx="6721478" cy="1971675"/>
            <a:chOff x="14192250" y="9298478"/>
            <a:chExt cx="6721478" cy="1971675"/>
          </a:xfrm>
          <a:solidFill>
            <a:schemeClr val="bg1"/>
          </a:solidFill>
        </p:grpSpPr>
        <p:sp>
          <p:nvSpPr>
            <p:cNvPr id="72" name="Rectangle: Rounded Corners 71">
              <a:extLst>
                <a:ext uri="{FF2B5EF4-FFF2-40B4-BE49-F238E27FC236}">
                  <a16:creationId xmlns:a16="http://schemas.microsoft.com/office/drawing/2014/main" id="{749BD558-4C48-2E34-D4FA-E9679B02BAB8}"/>
                </a:ext>
              </a:extLst>
            </p:cNvPr>
            <p:cNvSpPr/>
            <p:nvPr/>
          </p:nvSpPr>
          <p:spPr>
            <a:xfrm>
              <a:off x="14192250" y="9298478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Rectangle: Rounded Corners 72">
              <a:extLst>
                <a:ext uri="{FF2B5EF4-FFF2-40B4-BE49-F238E27FC236}">
                  <a16:creationId xmlns:a16="http://schemas.microsoft.com/office/drawing/2014/main" id="{36E57748-88BF-77AA-EA27-09ED86033C85}"/>
                </a:ext>
              </a:extLst>
            </p:cNvPr>
            <p:cNvSpPr/>
            <p:nvPr/>
          </p:nvSpPr>
          <p:spPr>
            <a:xfrm>
              <a:off x="14192250" y="9298478"/>
              <a:ext cx="6721478" cy="1971675"/>
            </a:xfrm>
            <a:prstGeom prst="roundRect">
              <a:avLst>
                <a:gd name="adj" fmla="val 50000"/>
              </a:avLst>
            </a:prstGeom>
            <a:grpFill/>
            <a:ln>
              <a:noFill/>
            </a:ln>
            <a:effectLst>
              <a:outerShdw blurRad="127000" dist="63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4" name="Oval 73">
            <a:extLst>
              <a:ext uri="{FF2B5EF4-FFF2-40B4-BE49-F238E27FC236}">
                <a16:creationId xmlns:a16="http://schemas.microsoft.com/office/drawing/2014/main" id="{1A235786-4647-72A5-133F-46B6A8E0BC47}"/>
              </a:ext>
            </a:extLst>
          </p:cNvPr>
          <p:cNvSpPr/>
          <p:nvPr/>
        </p:nvSpPr>
        <p:spPr>
          <a:xfrm>
            <a:off x="14524714" y="9621873"/>
            <a:ext cx="1324886" cy="132488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096ED6B2-41C7-3976-A6A5-80E8DD02768F}"/>
              </a:ext>
            </a:extLst>
          </p:cNvPr>
          <p:cNvGrpSpPr/>
          <p:nvPr/>
        </p:nvGrpSpPr>
        <p:grpSpPr>
          <a:xfrm>
            <a:off x="16213793" y="9621868"/>
            <a:ext cx="2810806" cy="1320182"/>
            <a:chOff x="1784380" y="6111414"/>
            <a:chExt cx="3476739" cy="960407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89B2D2CD-D3B9-A430-CFA5-5ABB623B4A8B}"/>
                </a:ext>
              </a:extLst>
            </p:cNvPr>
            <p:cNvSpPr txBox="1"/>
            <p:nvPr/>
          </p:nvSpPr>
          <p:spPr>
            <a:xfrm>
              <a:off x="1784382" y="6111414"/>
              <a:ext cx="3476737" cy="467894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2600" b="1" dirty="0">
                  <a:solidFill>
                    <a:schemeClr val="tx2"/>
                  </a:solidFill>
                  <a:latin typeface="+mj-lt"/>
                </a:rPr>
                <a:t>PERFORMANCE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 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12B99E7A-71C3-E272-E3C2-F943F8434A7A}"/>
                </a:ext>
              </a:extLst>
            </p:cNvPr>
            <p:cNvSpPr txBox="1"/>
            <p:nvPr/>
          </p:nvSpPr>
          <p:spPr>
            <a:xfrm>
              <a:off x="1784380" y="6519964"/>
              <a:ext cx="3356908" cy="551857"/>
            </a:xfrm>
            <a:prstGeom prst="rect">
              <a:avLst/>
            </a:prstGeom>
            <a:noFill/>
          </p:spPr>
          <p:txBody>
            <a:bodyPr wrap="square" lIns="0" tIns="72000" rIns="0" bIns="72000" rtlCol="0">
              <a:spAutoFit/>
            </a:bodyPr>
            <a:lstStyle/>
            <a:p>
              <a:pPr>
                <a:lnSpc>
                  <a:spcPct val="130000"/>
                </a:lnSpc>
                <a:spcBef>
                  <a:spcPts val="2000"/>
                </a:spcBef>
              </a:pPr>
              <a:r>
                <a:rPr lang="en-US" sz="1600" dirty="0" err="1">
                  <a:solidFill>
                    <a:schemeClr val="tx2"/>
                  </a:solidFill>
                </a:rPr>
                <a:t>Kết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quả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phản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ánh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năng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suất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và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sự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phát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triển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bền</a:t>
              </a:r>
              <a:r>
                <a:rPr lang="en-US" sz="1600" dirty="0">
                  <a:solidFill>
                    <a:schemeClr val="tx2"/>
                  </a:solidFill>
                </a:rPr>
                <a:t> </a:t>
              </a:r>
              <a:r>
                <a:rPr lang="en-US" sz="1600" dirty="0" err="1">
                  <a:solidFill>
                    <a:schemeClr val="tx2"/>
                  </a:solidFill>
                </a:rPr>
                <a:t>vững</a:t>
              </a:r>
              <a:r>
                <a:rPr lang="en-US" sz="1600" dirty="0">
                  <a:solidFill>
                    <a:schemeClr val="tx2"/>
                  </a:solidFill>
                </a:rPr>
                <a:t>.</a:t>
              </a:r>
              <a:endParaRPr lang="en-US" sz="1600" b="1" dirty="0">
                <a:solidFill>
                  <a:schemeClr val="tx2"/>
                </a:solidFill>
              </a:endParaRPr>
            </a:p>
          </p:txBody>
        </p:sp>
      </p:grpSp>
      <p:sp>
        <p:nvSpPr>
          <p:cNvPr id="78" name="Oval 77">
            <a:extLst>
              <a:ext uri="{FF2B5EF4-FFF2-40B4-BE49-F238E27FC236}">
                <a16:creationId xmlns:a16="http://schemas.microsoft.com/office/drawing/2014/main" id="{C5B793B2-C48D-F23D-558F-BC2B10FDCEB1}"/>
              </a:ext>
            </a:extLst>
          </p:cNvPr>
          <p:cNvSpPr/>
          <p:nvPr/>
        </p:nvSpPr>
        <p:spPr>
          <a:xfrm>
            <a:off x="19258281" y="9621873"/>
            <a:ext cx="1324886" cy="1324886"/>
          </a:xfrm>
          <a:prstGeom prst="ellipse">
            <a:avLst/>
          </a:prstGeom>
          <a:solidFill>
            <a:schemeClr val="bg2">
              <a:alpha val="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800" b="1" dirty="0">
                <a:solidFill>
                  <a:sysClr val="windowText" lastClr="000000"/>
                </a:solidFill>
                <a:latin typeface="+mj-lt"/>
              </a:rPr>
              <a:t>03</a:t>
            </a:r>
          </a:p>
        </p:txBody>
      </p:sp>
      <p:sp>
        <p:nvSpPr>
          <p:cNvPr id="79" name="!!MainTitle1">
            <a:extLst>
              <a:ext uri="{FF2B5EF4-FFF2-40B4-BE49-F238E27FC236}">
                <a16:creationId xmlns:a16="http://schemas.microsoft.com/office/drawing/2014/main" id="{854E86FD-3EB5-BAE3-FBDB-C8EEF26296B1}"/>
              </a:ext>
            </a:extLst>
          </p:cNvPr>
          <p:cNvSpPr txBox="1"/>
          <p:nvPr/>
        </p:nvSpPr>
        <p:spPr>
          <a:xfrm>
            <a:off x="5664838" y="3887158"/>
            <a:ext cx="4947188" cy="547842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kumimoji="0" lang="en-US" sz="200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03</a:t>
            </a: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</a:p>
          <a:p>
            <a:pPr lvl="0" algn="ctr">
              <a:defRPr/>
            </a:pPr>
            <a:r>
              <a:rPr kumimoji="0" lang="en-US" sz="75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BUSINESS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 </a:t>
            </a:r>
          </a:p>
          <a:p>
            <a:pPr lvl="0" algn="ctr">
              <a:defRPr/>
            </a:pP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Cores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80" name="!!SubTitle">
            <a:extLst>
              <a:ext uri="{FF2B5EF4-FFF2-40B4-BE49-F238E27FC236}">
                <a16:creationId xmlns:a16="http://schemas.microsoft.com/office/drawing/2014/main" id="{793685DC-8037-A1C8-F7CE-75DA156784F3}"/>
              </a:ext>
            </a:extLst>
          </p:cNvPr>
          <p:cNvSpPr txBox="1"/>
          <p:nvPr/>
        </p:nvSpPr>
        <p:spPr>
          <a:xfrm>
            <a:off x="5796891" y="6832838"/>
            <a:ext cx="4420826" cy="41549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Open Sans Light"/>
                <a:ea typeface="+mn-ea"/>
                <a:cs typeface="+mn-cs"/>
              </a:rPr>
              <a:t>we sell CONFIDENCE not templates</a:t>
            </a:r>
          </a:p>
        </p:txBody>
      </p:sp>
      <p:sp>
        <p:nvSpPr>
          <p:cNvPr id="81" name="Freeform 103">
            <a:extLst>
              <a:ext uri="{FF2B5EF4-FFF2-40B4-BE49-F238E27FC236}">
                <a16:creationId xmlns:a16="http://schemas.microsoft.com/office/drawing/2014/main" id="{591834B8-9FEA-484A-DF5D-F654C167EE36}"/>
              </a:ext>
            </a:extLst>
          </p:cNvPr>
          <p:cNvSpPr>
            <a:spLocks noEditPoints="1"/>
          </p:cNvSpPr>
          <p:nvPr/>
        </p:nvSpPr>
        <p:spPr bwMode="auto">
          <a:xfrm>
            <a:off x="14823291" y="3133740"/>
            <a:ext cx="727734" cy="55650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85E980C3-DAB2-F766-3501-EF5E41B0EABA}"/>
              </a:ext>
            </a:extLst>
          </p:cNvPr>
          <p:cNvSpPr/>
          <p:nvPr/>
        </p:nvSpPr>
        <p:spPr>
          <a:xfrm>
            <a:off x="14820233" y="9917392"/>
            <a:ext cx="733848" cy="73384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9948F729-B121-2698-5FC5-DFCEE4A94814}"/>
              </a:ext>
            </a:extLst>
          </p:cNvPr>
          <p:cNvGrpSpPr/>
          <p:nvPr/>
        </p:nvGrpSpPr>
        <p:grpSpPr>
          <a:xfrm>
            <a:off x="14907378" y="6566843"/>
            <a:ext cx="559560" cy="562620"/>
            <a:chOff x="9640888" y="993775"/>
            <a:chExt cx="290512" cy="292101"/>
          </a:xfrm>
        </p:grpSpPr>
        <p:sp>
          <p:nvSpPr>
            <p:cNvPr id="84" name="Freeform 26">
              <a:extLst>
                <a:ext uri="{FF2B5EF4-FFF2-40B4-BE49-F238E27FC236}">
                  <a16:creationId xmlns:a16="http://schemas.microsoft.com/office/drawing/2014/main" id="{30F7884F-C41D-4D4A-B287-5D93B19C1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0888" y="1090613"/>
              <a:ext cx="193675" cy="195263"/>
            </a:xfrm>
            <a:custGeom>
              <a:avLst/>
              <a:gdLst>
                <a:gd name="T0" fmla="*/ 122 w 122"/>
                <a:gd name="T1" fmla="*/ 62 h 123"/>
                <a:gd name="T2" fmla="*/ 122 w 122"/>
                <a:gd name="T3" fmla="*/ 123 h 123"/>
                <a:gd name="T4" fmla="*/ 0 w 122"/>
                <a:gd name="T5" fmla="*/ 123 h 123"/>
                <a:gd name="T6" fmla="*/ 0 w 122"/>
                <a:gd name="T7" fmla="*/ 0 h 123"/>
                <a:gd name="T8" fmla="*/ 61 w 122"/>
                <a:gd name="T9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122" y="62"/>
                  </a:moveTo>
                  <a:lnTo>
                    <a:pt x="122" y="123"/>
                  </a:lnTo>
                  <a:lnTo>
                    <a:pt x="0" y="123"/>
                  </a:lnTo>
                  <a:lnTo>
                    <a:pt x="0" y="0"/>
                  </a:lnTo>
                  <a:lnTo>
                    <a:pt x="61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5" name="Freeform 27">
              <a:extLst>
                <a:ext uri="{FF2B5EF4-FFF2-40B4-BE49-F238E27FC236}">
                  <a16:creationId xmlns:a16="http://schemas.microsoft.com/office/drawing/2014/main" id="{DC7BDDF8-9986-64F7-5A7C-58D02A7D0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1090613"/>
              <a:ext cx="96838" cy="98425"/>
            </a:xfrm>
            <a:custGeom>
              <a:avLst/>
              <a:gdLst>
                <a:gd name="T0" fmla="*/ 0 w 61"/>
                <a:gd name="T1" fmla="*/ 0 h 62"/>
                <a:gd name="T2" fmla="*/ 61 w 61"/>
                <a:gd name="T3" fmla="*/ 0 h 62"/>
                <a:gd name="T4" fmla="*/ 61 w 61"/>
                <a:gd name="T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2">
                  <a:moveTo>
                    <a:pt x="0" y="0"/>
                  </a:moveTo>
                  <a:lnTo>
                    <a:pt x="61" y="0"/>
                  </a:lnTo>
                  <a:lnTo>
                    <a:pt x="61" y="62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6" name="Freeform 28">
              <a:extLst>
                <a:ext uri="{FF2B5EF4-FFF2-40B4-BE49-F238E27FC236}">
                  <a16:creationId xmlns:a16="http://schemas.microsoft.com/office/drawing/2014/main" id="{D4E3F22E-149D-DF65-D6F0-EA6002AE432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993775"/>
              <a:ext cx="193675" cy="195263"/>
            </a:xfrm>
            <a:custGeom>
              <a:avLst/>
              <a:gdLst>
                <a:gd name="T0" fmla="*/ 0 w 122"/>
                <a:gd name="T1" fmla="*/ 61 h 123"/>
                <a:gd name="T2" fmla="*/ 0 w 122"/>
                <a:gd name="T3" fmla="*/ 0 h 123"/>
                <a:gd name="T4" fmla="*/ 122 w 122"/>
                <a:gd name="T5" fmla="*/ 0 h 123"/>
                <a:gd name="T6" fmla="*/ 122 w 122"/>
                <a:gd name="T7" fmla="*/ 123 h 123"/>
                <a:gd name="T8" fmla="*/ 61 w 122"/>
                <a:gd name="T9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123">
                  <a:moveTo>
                    <a:pt x="0" y="61"/>
                  </a:moveTo>
                  <a:lnTo>
                    <a:pt x="0" y="0"/>
                  </a:lnTo>
                  <a:lnTo>
                    <a:pt x="122" y="0"/>
                  </a:lnTo>
                  <a:lnTo>
                    <a:pt x="122" y="123"/>
                  </a:lnTo>
                  <a:lnTo>
                    <a:pt x="61" y="123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  <p:sp>
          <p:nvSpPr>
            <p:cNvPr id="87" name="Freeform 29">
              <a:extLst>
                <a:ext uri="{FF2B5EF4-FFF2-40B4-BE49-F238E27FC236}">
                  <a16:creationId xmlns:a16="http://schemas.microsoft.com/office/drawing/2014/main" id="{6225287A-C462-46E3-6B41-46BE7D3694E2}"/>
                </a:ext>
              </a:extLst>
            </p:cNvPr>
            <p:cNvSpPr>
              <a:spLocks/>
            </p:cNvSpPr>
            <p:nvPr/>
          </p:nvSpPr>
          <p:spPr bwMode="auto">
            <a:xfrm>
              <a:off x="9737725" y="1090613"/>
              <a:ext cx="96838" cy="98425"/>
            </a:xfrm>
            <a:custGeom>
              <a:avLst/>
              <a:gdLst>
                <a:gd name="T0" fmla="*/ 61 w 61"/>
                <a:gd name="T1" fmla="*/ 62 h 62"/>
                <a:gd name="T2" fmla="*/ 0 w 61"/>
                <a:gd name="T3" fmla="*/ 62 h 62"/>
                <a:gd name="T4" fmla="*/ 0 w 6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1" h="62">
                  <a:moveTo>
                    <a:pt x="61" y="62"/>
                  </a:moveTo>
                  <a:lnTo>
                    <a:pt x="0" y="62"/>
                  </a:lnTo>
                  <a:lnTo>
                    <a:pt x="0" y="0"/>
                  </a:lnTo>
                </a:path>
              </a:pathLst>
            </a:custGeom>
            <a:noFill/>
            <a:ln w="19050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182832" tIns="91416" rIns="182832" bIns="91416" numCol="1" anchor="t" anchorCtr="0" compatLnSpc="1">
              <a:prstTxWarp prst="textNoShape">
                <a:avLst/>
              </a:prstTxWarp>
            </a:bodyPr>
            <a:lstStyle/>
            <a:p>
              <a:endParaRPr lang="ru-UA" sz="7198"/>
            </a:p>
          </p:txBody>
        </p:sp>
      </p:grpSp>
    </p:spTree>
    <p:extLst>
      <p:ext uri="{BB962C8B-B14F-4D97-AF65-F5344CB8AC3E}">
        <p14:creationId xmlns:p14="http://schemas.microsoft.com/office/powerpoint/2010/main" val="3354497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1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 p14:presetBounceEnd="50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6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7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78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96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99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100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 animBg="1"/>
          <p:bldP spid="47" grpId="0" animBg="1"/>
          <p:bldP spid="48" grpId="0" animBg="1"/>
          <p:bldP spid="52" grpId="0" animBg="1"/>
          <p:bldP spid="56" grpId="0" animBg="1"/>
          <p:bldP spid="60" grpId="0" animBg="1"/>
          <p:bldP spid="61" grpId="0" animBg="1"/>
          <p:bldP spid="65" grpId="0" animBg="1"/>
          <p:bldP spid="69" grpId="0" animBg="1"/>
          <p:bldP spid="70" grpId="0" animBg="1"/>
          <p:bldP spid="74" grpId="0" animBg="1"/>
          <p:bldP spid="78" grpId="0" animBg="1"/>
          <p:bldP spid="79" grpId="0"/>
          <p:bldP spid="80" grpId="0"/>
          <p:bldP spid="81" grpId="0" animBg="1"/>
          <p:bldP spid="8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500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5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1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8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2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12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6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9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0" dur="12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42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4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" grpId="0" animBg="1"/>
          <p:bldP spid="46" grpId="0" animBg="1"/>
          <p:bldP spid="47" grpId="0" animBg="1"/>
          <p:bldP spid="48" grpId="0" animBg="1"/>
          <p:bldP spid="52" grpId="0" animBg="1"/>
          <p:bldP spid="56" grpId="0" animBg="1"/>
          <p:bldP spid="60" grpId="0" animBg="1"/>
          <p:bldP spid="61" grpId="0" animBg="1"/>
          <p:bldP spid="65" grpId="0" animBg="1"/>
          <p:bldP spid="69" grpId="0" animBg="1"/>
          <p:bldP spid="70" grpId="0" animBg="1"/>
          <p:bldP spid="74" grpId="0" animBg="1"/>
          <p:bldP spid="78" grpId="0" animBg="1"/>
          <p:bldP spid="79" grpId="0"/>
          <p:bldP spid="80" grpId="0"/>
          <p:bldP spid="81" grpId="0" animBg="1"/>
          <p:bldP spid="82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ModernSlides_D_Lime">
      <a:dk1>
        <a:srgbClr val="6E808E"/>
      </a:dk1>
      <a:lt1>
        <a:srgbClr val="FFFFFF"/>
      </a:lt1>
      <a:dk2>
        <a:srgbClr val="EFF3F6"/>
      </a:dk2>
      <a:lt2>
        <a:srgbClr val="161616"/>
      </a:lt2>
      <a:accent1>
        <a:srgbClr val="272727"/>
      </a:accent1>
      <a:accent2>
        <a:srgbClr val="DEF81D"/>
      </a:accent2>
      <a:accent3>
        <a:srgbClr val="FFFFFF"/>
      </a:accent3>
      <a:accent4>
        <a:srgbClr val="626262"/>
      </a:accent4>
      <a:accent5>
        <a:srgbClr val="E4E4E4"/>
      </a:accent5>
      <a:accent6>
        <a:srgbClr val="828282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0BECF2"/>
      </a:accent2>
      <a:accent3>
        <a:srgbClr val="FF017E"/>
      </a:accent3>
      <a:accent4>
        <a:srgbClr val="A052E7"/>
      </a:accent4>
      <a:accent5>
        <a:srgbClr val="FEF903"/>
      </a:accent5>
      <a:accent6>
        <a:srgbClr val="FA2134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SlideOcean - Dark 27">
      <a:dk1>
        <a:srgbClr val="FFFFFF"/>
      </a:dk1>
      <a:lt1>
        <a:sysClr val="window" lastClr="FFFFFF"/>
      </a:lt1>
      <a:dk2>
        <a:srgbClr val="FFFFFF"/>
      </a:dk2>
      <a:lt2>
        <a:srgbClr val="252422"/>
      </a:lt2>
      <a:accent1>
        <a:srgbClr val="1D4E89"/>
      </a:accent1>
      <a:accent2>
        <a:srgbClr val="00B2CA"/>
      </a:accent2>
      <a:accent3>
        <a:srgbClr val="7DCFB6"/>
      </a:accent3>
      <a:accent4>
        <a:srgbClr val="FBD1A2"/>
      </a:accent4>
      <a:accent5>
        <a:srgbClr val="F79256"/>
      </a:accent5>
      <a:accent6>
        <a:srgbClr val="F06543"/>
      </a:accent6>
      <a:hlink>
        <a:srgbClr val="C9CBA3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2_L_1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9C9404"/>
      </a:accent1>
      <a:accent2>
        <a:srgbClr val="DAA86D"/>
      </a:accent2>
      <a:accent3>
        <a:srgbClr val="111B10"/>
      </a:accent3>
      <a:accent4>
        <a:srgbClr val="575941"/>
      </a:accent4>
      <a:accent5>
        <a:srgbClr val="CACA85"/>
      </a:accent5>
      <a:accent6>
        <a:srgbClr val="F7FADD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ModernSlides_L_Orange">
      <a:dk1>
        <a:srgbClr val="6E808E"/>
      </a:dk1>
      <a:lt1>
        <a:srgbClr val="FFFFFF"/>
      </a:lt1>
      <a:dk2>
        <a:srgbClr val="161616"/>
      </a:dk2>
      <a:lt2>
        <a:srgbClr val="EFF3F6"/>
      </a:lt2>
      <a:accent1>
        <a:srgbClr val="FFFFFF"/>
      </a:accent1>
      <a:accent2>
        <a:srgbClr val="FEA142"/>
      </a:accent2>
      <a:accent3>
        <a:srgbClr val="FFFFFF"/>
      </a:accent3>
      <a:accent4>
        <a:srgbClr val="EAEAEA"/>
      </a:accent4>
      <a:accent5>
        <a:srgbClr val="FFFFFF"/>
      </a:accent5>
      <a:accent6>
        <a:srgbClr val="C1CBC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ModernSlides_L_Cyan">
      <a:dk1>
        <a:srgbClr val="6E808E"/>
      </a:dk1>
      <a:lt1>
        <a:srgbClr val="FFFFFF"/>
      </a:lt1>
      <a:dk2>
        <a:srgbClr val="161616"/>
      </a:dk2>
      <a:lt2>
        <a:srgbClr val="EFF3F6"/>
      </a:lt2>
      <a:accent1>
        <a:srgbClr val="FFFFFF"/>
      </a:accent1>
      <a:accent2>
        <a:srgbClr val="00EAB1"/>
      </a:accent2>
      <a:accent3>
        <a:srgbClr val="FFFFFF"/>
      </a:accent3>
      <a:accent4>
        <a:srgbClr val="EAEAEA"/>
      </a:accent4>
      <a:accent5>
        <a:srgbClr val="FFFFFF"/>
      </a:accent5>
      <a:accent6>
        <a:srgbClr val="C1CBC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ModernSlides_L_Ruby">
      <a:dk1>
        <a:srgbClr val="6E808E"/>
      </a:dk1>
      <a:lt1>
        <a:srgbClr val="FFFFFF"/>
      </a:lt1>
      <a:dk2>
        <a:srgbClr val="161616"/>
      </a:dk2>
      <a:lt2>
        <a:srgbClr val="EFF3F6"/>
      </a:lt2>
      <a:accent1>
        <a:srgbClr val="FFFFFF"/>
      </a:accent1>
      <a:accent2>
        <a:srgbClr val="DD2328"/>
      </a:accent2>
      <a:accent3>
        <a:srgbClr val="FFFFFF"/>
      </a:accent3>
      <a:accent4>
        <a:srgbClr val="EAEAEA"/>
      </a:accent4>
      <a:accent5>
        <a:srgbClr val="FFFFFF"/>
      </a:accent5>
      <a:accent6>
        <a:srgbClr val="C1CBC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ModernSlides_L_Gold">
      <a:dk1>
        <a:srgbClr val="6E808E"/>
      </a:dk1>
      <a:lt1>
        <a:srgbClr val="FFFFFF"/>
      </a:lt1>
      <a:dk2>
        <a:srgbClr val="161616"/>
      </a:dk2>
      <a:lt2>
        <a:srgbClr val="EFF3F6"/>
      </a:lt2>
      <a:accent1>
        <a:srgbClr val="FFFFFF"/>
      </a:accent1>
      <a:accent2>
        <a:srgbClr val="DCBA90"/>
      </a:accent2>
      <a:accent3>
        <a:srgbClr val="FFFFFF"/>
      </a:accent3>
      <a:accent4>
        <a:srgbClr val="EAEAEA"/>
      </a:accent4>
      <a:accent5>
        <a:srgbClr val="FFFFFF"/>
      </a:accent5>
      <a:accent6>
        <a:srgbClr val="C1CBC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11909</TotalTime>
  <Words>530</Words>
  <Application>Microsoft Office PowerPoint</Application>
  <PresentationFormat>Custom</PresentationFormat>
  <Paragraphs>130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10</vt:i4>
      </vt:variant>
    </vt:vector>
  </HeadingPairs>
  <TitlesOfParts>
    <vt:vector size="36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2013 - 2022 Theme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96 - 03 Business Cores</dc:title>
  <dc:creator>Slide Ocean</dc:creator>
  <cp:lastModifiedBy>SO</cp:lastModifiedBy>
  <cp:revision>2724</cp:revision>
  <dcterms:created xsi:type="dcterms:W3CDTF">2024-04-24T08:43:56Z</dcterms:created>
  <dcterms:modified xsi:type="dcterms:W3CDTF">2025-10-29T00:57:39Z</dcterms:modified>
</cp:coreProperties>
</file>