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895" r:id="rId20"/>
  </p:sldMasterIdLst>
  <p:notesMasterIdLst>
    <p:notesMasterId r:id="rId31"/>
  </p:notesMasterIdLst>
  <p:handoutMasterIdLst>
    <p:handoutMasterId r:id="rId32"/>
  </p:handoutMasterIdLst>
  <p:sldIdLst>
    <p:sldId id="2147378214" r:id="rId21"/>
    <p:sldId id="2147378183" r:id="rId22"/>
    <p:sldId id="2147378225" r:id="rId23"/>
    <p:sldId id="2147378230" r:id="rId24"/>
    <p:sldId id="2147378182" r:id="rId25"/>
    <p:sldId id="2147378229" r:id="rId26"/>
    <p:sldId id="2147378218" r:id="rId27"/>
    <p:sldId id="2147378224" r:id="rId28"/>
    <p:sldId id="2147378227" r:id="rId29"/>
    <p:sldId id="2147378211" r:id="rId3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BA9C"/>
    <a:srgbClr val="EFC6AC"/>
    <a:srgbClr val="F5CDBB"/>
    <a:srgbClr val="000000"/>
    <a:srgbClr val="A152FD"/>
    <a:srgbClr val="FFFFFF"/>
    <a:srgbClr val="0B0A0E"/>
    <a:srgbClr val="003366"/>
    <a:srgbClr val="445774"/>
    <a:srgbClr val="3342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58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56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54BA134-E794-49CE-B3D6-C8C555C317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20766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45C1F8-D220-4400-A9F9-5D2D24DFD0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03232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A21017D-D0A0-4FE3-ADA6-A34FF956133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85697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1A5620C-923E-4150-883F-F756FE972AA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568162" y="5220929"/>
            <a:ext cx="4012605" cy="3615806"/>
          </a:xfrm>
          <a:custGeom>
            <a:avLst/>
            <a:gdLst>
              <a:gd name="connsiteX0" fmla="*/ 602646 w 4011560"/>
              <a:gd name="connsiteY0" fmla="*/ 0 h 3615806"/>
              <a:gd name="connsiteX1" fmla="*/ 3408916 w 4011560"/>
              <a:gd name="connsiteY1" fmla="*/ 0 h 3615806"/>
              <a:gd name="connsiteX2" fmla="*/ 4011560 w 4011560"/>
              <a:gd name="connsiteY2" fmla="*/ 602646 h 3615806"/>
              <a:gd name="connsiteX3" fmla="*/ 4011560 w 4011560"/>
              <a:gd name="connsiteY3" fmla="*/ 3013160 h 3615806"/>
              <a:gd name="connsiteX4" fmla="*/ 3408916 w 4011560"/>
              <a:gd name="connsiteY4" fmla="*/ 3615806 h 3615806"/>
              <a:gd name="connsiteX5" fmla="*/ 602646 w 4011560"/>
              <a:gd name="connsiteY5" fmla="*/ 3615806 h 3615806"/>
              <a:gd name="connsiteX6" fmla="*/ 0 w 4011560"/>
              <a:gd name="connsiteY6" fmla="*/ 3013160 h 3615806"/>
              <a:gd name="connsiteX7" fmla="*/ 0 w 4011560"/>
              <a:gd name="connsiteY7" fmla="*/ 602646 h 3615806"/>
              <a:gd name="connsiteX8" fmla="*/ 602646 w 4011560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0" h="3615806">
                <a:moveTo>
                  <a:pt x="602646" y="0"/>
                </a:moveTo>
                <a:lnTo>
                  <a:pt x="3408916" y="0"/>
                </a:lnTo>
                <a:cubicBezTo>
                  <a:pt x="3741748" y="0"/>
                  <a:pt x="4011560" y="269814"/>
                  <a:pt x="4011560" y="602646"/>
                </a:cubicBezTo>
                <a:lnTo>
                  <a:pt x="4011560" y="3013160"/>
                </a:lnTo>
                <a:cubicBezTo>
                  <a:pt x="4011560" y="3345992"/>
                  <a:pt x="3741748" y="3615806"/>
                  <a:pt x="3408916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EBC2475-3E64-45BC-9E2F-63E6FECF0D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950627" y="5220929"/>
            <a:ext cx="4012607" cy="3615806"/>
          </a:xfrm>
          <a:custGeom>
            <a:avLst/>
            <a:gdLst>
              <a:gd name="connsiteX0" fmla="*/ 602648 w 4011562"/>
              <a:gd name="connsiteY0" fmla="*/ 0 h 3615806"/>
              <a:gd name="connsiteX1" fmla="*/ 3408916 w 4011562"/>
              <a:gd name="connsiteY1" fmla="*/ 0 h 3615806"/>
              <a:gd name="connsiteX2" fmla="*/ 4011562 w 4011562"/>
              <a:gd name="connsiteY2" fmla="*/ 602646 h 3615806"/>
              <a:gd name="connsiteX3" fmla="*/ 4011562 w 4011562"/>
              <a:gd name="connsiteY3" fmla="*/ 3013160 h 3615806"/>
              <a:gd name="connsiteX4" fmla="*/ 3408916 w 4011562"/>
              <a:gd name="connsiteY4" fmla="*/ 3615806 h 3615806"/>
              <a:gd name="connsiteX5" fmla="*/ 602648 w 4011562"/>
              <a:gd name="connsiteY5" fmla="*/ 3615806 h 3615806"/>
              <a:gd name="connsiteX6" fmla="*/ 0 w 4011562"/>
              <a:gd name="connsiteY6" fmla="*/ 3013160 h 3615806"/>
              <a:gd name="connsiteX7" fmla="*/ 0 w 4011562"/>
              <a:gd name="connsiteY7" fmla="*/ 602646 h 3615806"/>
              <a:gd name="connsiteX8" fmla="*/ 602648 w 4011562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2" h="3615806">
                <a:moveTo>
                  <a:pt x="602648" y="0"/>
                </a:moveTo>
                <a:lnTo>
                  <a:pt x="3408916" y="0"/>
                </a:lnTo>
                <a:cubicBezTo>
                  <a:pt x="3741748" y="0"/>
                  <a:pt x="4011562" y="269814"/>
                  <a:pt x="4011562" y="602646"/>
                </a:cubicBezTo>
                <a:lnTo>
                  <a:pt x="4011562" y="3013160"/>
                </a:lnTo>
                <a:cubicBezTo>
                  <a:pt x="4011562" y="3345992"/>
                  <a:pt x="3741748" y="3615806"/>
                  <a:pt x="3408916" y="3615806"/>
                </a:cubicBezTo>
                <a:lnTo>
                  <a:pt x="602648" y="3615806"/>
                </a:lnTo>
                <a:cubicBezTo>
                  <a:pt x="269816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6" y="0"/>
                  <a:pt x="602648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107802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763616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DE561-3FC4-471B-BEEF-09D5F9AE6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794" y="2244725"/>
            <a:ext cx="18288001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D2BDE0-6E6D-4BFF-A675-3408D4E5DE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794" y="7204076"/>
            <a:ext cx="18288001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4CD8E2-85BD-4A59-8257-2810769A4A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15D83A-F1E7-4027-ACB9-403CBADE2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B1257-A594-41D7-ABFB-85A3B4AAB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084161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B9B1C-F13A-4496-9231-F07FF4F0B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51918-3889-45D2-9CFE-F19A5BC5C3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18E3D-4FCB-4913-93F7-AF119F0069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0F7F9-7EC6-44AD-972F-111205672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E3ACD-6FF1-43B5-ADB5-0B8D856B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245111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E213A-E3A9-43B3-AA33-D925ABBC9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4133" y="3419476"/>
            <a:ext cx="21030327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82FFB5-5E91-40FD-8BBE-281B248FD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4133" y="9178926"/>
            <a:ext cx="21030327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0E28C-78B5-44A3-A3C3-4384ACE87A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7F772-B570-4C36-8310-2BA851E78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82DB77-382D-443F-AEC6-9BEA84C5F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75851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D5C81-AE57-4B57-A252-23BE056AE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CD8D6-B0E5-481A-AE7B-09082063F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837" y="3651250"/>
            <a:ext cx="1043894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D7C8B2-8C50-44A9-B7F0-7717196842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21" y="3651250"/>
            <a:ext cx="1043894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998A28-5460-4ED9-B34D-EE18559758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10/8/2025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C92356-C12D-4FC1-86AE-450285284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BB6DE4-F238-4227-A1F3-2D9A5B283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863222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63345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theme" Target="../theme/theme20.xml"/><Relationship Id="rId3" Type="http://schemas.openxmlformats.org/officeDocument/2006/relationships/slideLayout" Target="../slideLayouts/slideLayout184.xml"/><Relationship Id="rId7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83.xml"/><Relationship Id="rId1" Type="http://schemas.openxmlformats.org/officeDocument/2006/relationships/slideLayout" Target="../slideLayouts/slideLayout182.xml"/><Relationship Id="rId6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1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1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275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000" b="1" i="0" kern="1200">
          <a:solidFill>
            <a:schemeClr val="tx1"/>
          </a:solidFill>
          <a:latin typeface="+mj-lt"/>
          <a:ea typeface="Roboto" charset="0"/>
          <a:cs typeface="Metropolis" panose="00000500000000000000" pitchFamily="50" charset="0"/>
        </a:defRPr>
      </a:lvl1pPr>
    </p:titleStyle>
    <p:bodyStyle>
      <a:lvl1pPr marL="457086" indent="-457086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13712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7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2285429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9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3199600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4113771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ircle: Hollow 43">
            <a:extLst>
              <a:ext uri="{FF2B5EF4-FFF2-40B4-BE49-F238E27FC236}">
                <a16:creationId xmlns:a16="http://schemas.microsoft.com/office/drawing/2014/main" id="{B3DE24B2-DB97-6419-F845-0818B02ED13E}"/>
              </a:ext>
            </a:extLst>
          </p:cNvPr>
          <p:cNvSpPr/>
          <p:nvPr/>
        </p:nvSpPr>
        <p:spPr>
          <a:xfrm>
            <a:off x="18531242" y="5283200"/>
            <a:ext cx="4944035" cy="4944035"/>
          </a:xfrm>
          <a:prstGeom prst="donut">
            <a:avLst>
              <a:gd name="adj" fmla="val 9259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Circle: Hollow 44">
            <a:extLst>
              <a:ext uri="{FF2B5EF4-FFF2-40B4-BE49-F238E27FC236}">
                <a16:creationId xmlns:a16="http://schemas.microsoft.com/office/drawing/2014/main" id="{BA14B7EC-1F34-A37A-ACD7-08B51FA3B265}"/>
              </a:ext>
            </a:extLst>
          </p:cNvPr>
          <p:cNvSpPr/>
          <p:nvPr/>
        </p:nvSpPr>
        <p:spPr>
          <a:xfrm>
            <a:off x="19322377" y="6074335"/>
            <a:ext cx="3361764" cy="3361764"/>
          </a:xfrm>
          <a:prstGeom prst="donut">
            <a:avLst>
              <a:gd name="adj" fmla="val 1186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BF5C9E42-1345-73C5-9C28-8611B5338478}"/>
              </a:ext>
            </a:extLst>
          </p:cNvPr>
          <p:cNvSpPr/>
          <p:nvPr/>
        </p:nvSpPr>
        <p:spPr>
          <a:xfrm>
            <a:off x="20103427" y="6855385"/>
            <a:ext cx="1799664" cy="1799664"/>
          </a:xfrm>
          <a:prstGeom prst="donut">
            <a:avLst>
              <a:gd name="adj" fmla="val 195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0B7519E-7722-54B2-EFBE-99E6EFB36502}"/>
              </a:ext>
            </a:extLst>
          </p:cNvPr>
          <p:cNvSpPr/>
          <p:nvPr/>
        </p:nvSpPr>
        <p:spPr>
          <a:xfrm>
            <a:off x="20748791" y="7500749"/>
            <a:ext cx="508936" cy="50893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1550247-6292-52AB-908E-77541D5FA4FB}"/>
              </a:ext>
            </a:extLst>
          </p:cNvPr>
          <p:cNvGrpSpPr/>
          <p:nvPr/>
        </p:nvGrpSpPr>
        <p:grpSpPr>
          <a:xfrm>
            <a:off x="908723" y="7500750"/>
            <a:ext cx="20103091" cy="508934"/>
            <a:chOff x="908723" y="7500750"/>
            <a:chExt cx="20103091" cy="508934"/>
          </a:xfrm>
        </p:grpSpPr>
        <p:sp>
          <p:nvSpPr>
            <p:cNvPr id="49" name="Arrow: Chevron 48">
              <a:extLst>
                <a:ext uri="{FF2B5EF4-FFF2-40B4-BE49-F238E27FC236}">
                  <a16:creationId xmlns:a16="http://schemas.microsoft.com/office/drawing/2014/main" id="{E62E8D8C-3323-189B-C967-12660B6F3CF0}"/>
                </a:ext>
              </a:extLst>
            </p:cNvPr>
            <p:cNvSpPr/>
            <p:nvPr/>
          </p:nvSpPr>
          <p:spPr>
            <a:xfrm>
              <a:off x="908723" y="7500750"/>
              <a:ext cx="1041401" cy="508934"/>
            </a:xfrm>
            <a:prstGeom prst="chevron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9E189E8-C44A-2583-BB43-4B76C1D78917}"/>
                </a:ext>
              </a:extLst>
            </p:cNvPr>
            <p:cNvSpPr/>
            <p:nvPr/>
          </p:nvSpPr>
          <p:spPr>
            <a:xfrm>
              <a:off x="1159669" y="7720058"/>
              <a:ext cx="19739975" cy="7031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lowchart: Extract 50">
              <a:extLst>
                <a:ext uri="{FF2B5EF4-FFF2-40B4-BE49-F238E27FC236}">
                  <a16:creationId xmlns:a16="http://schemas.microsoft.com/office/drawing/2014/main" id="{32376BC3-6FFE-7D59-26F3-4888840E613A}"/>
                </a:ext>
              </a:extLst>
            </p:cNvPr>
            <p:cNvSpPr/>
            <p:nvPr/>
          </p:nvSpPr>
          <p:spPr>
            <a:xfrm rot="5400000">
              <a:off x="20674328" y="7586474"/>
              <a:ext cx="337486" cy="337486"/>
            </a:xfrm>
            <a:prstGeom prst="flowChartExtra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4E64F27D-47DA-327D-7462-0320CB82BDAD}"/>
              </a:ext>
            </a:extLst>
          </p:cNvPr>
          <p:cNvSpPr/>
          <p:nvPr/>
        </p:nvSpPr>
        <p:spPr>
          <a:xfrm>
            <a:off x="2813686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2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9225DF5-3B0C-DB0A-CC94-0901A3A23268}"/>
              </a:ext>
            </a:extLst>
          </p:cNvPr>
          <p:cNvSpPr txBox="1"/>
          <p:nvPr/>
        </p:nvSpPr>
        <p:spPr>
          <a:xfrm rot="10800000" flipV="1">
            <a:off x="2554183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Tăng doanh thu thông qua mở rộng thị trường và sản phẩm mới.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70FF02D-F966-6F3C-C26F-DAEAD73A37BD}"/>
              </a:ext>
            </a:extLst>
          </p:cNvPr>
          <p:cNvSpPr txBox="1"/>
          <p:nvPr/>
        </p:nvSpPr>
        <p:spPr>
          <a:xfrm rot="10800000" flipV="1">
            <a:off x="2554183" y="8892167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Revenue Growth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5" name="!!SlideOcean">
            <a:extLst>
              <a:ext uri="{FF2B5EF4-FFF2-40B4-BE49-F238E27FC236}">
                <a16:creationId xmlns:a16="http://schemas.microsoft.com/office/drawing/2014/main" id="{9364CE39-A869-DE48-0312-FD1964B9013A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6" name="!!SubTitle">
            <a:extLst>
              <a:ext uri="{FF2B5EF4-FFF2-40B4-BE49-F238E27FC236}">
                <a16:creationId xmlns:a16="http://schemas.microsoft.com/office/drawing/2014/main" id="{E131C9BF-DFD0-D56B-DDD1-2EA9F90F1B9B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7" name="!!MainTitle1">
            <a:extLst>
              <a:ext uri="{FF2B5EF4-FFF2-40B4-BE49-F238E27FC236}">
                <a16:creationId xmlns:a16="http://schemas.microsoft.com/office/drawing/2014/main" id="{E58741D9-A0CF-AB53-9255-B35D6745A768}"/>
              </a:ext>
            </a:extLst>
          </p:cNvPr>
          <p:cNvSpPr txBox="1"/>
          <p:nvPr/>
        </p:nvSpPr>
        <p:spPr>
          <a:xfrm>
            <a:off x="7898215" y="1090280"/>
            <a:ext cx="858760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88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Goals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A5118477-4513-32CC-733B-8EA01BAB686A}"/>
              </a:ext>
            </a:extLst>
          </p:cNvPr>
          <p:cNvSpPr/>
          <p:nvPr/>
        </p:nvSpPr>
        <p:spPr>
          <a:xfrm flipV="1">
            <a:off x="5454784" y="6701689"/>
            <a:ext cx="1762594" cy="1908477"/>
          </a:xfrm>
          <a:custGeom>
            <a:avLst/>
            <a:gdLst>
              <a:gd name="connsiteX0" fmla="*/ 881297 w 1762594"/>
              <a:gd name="connsiteY0" fmla="*/ 1908477 h 1908477"/>
              <a:gd name="connsiteX1" fmla="*/ 1034470 w 1762594"/>
              <a:gd name="connsiteY1" fmla="*/ 1748419 h 1908477"/>
              <a:gd name="connsiteX2" fmla="*/ 1058909 w 1762594"/>
              <a:gd name="connsiteY2" fmla="*/ 1744689 h 1908477"/>
              <a:gd name="connsiteX3" fmla="*/ 1762594 w 1762594"/>
              <a:gd name="connsiteY3" fmla="*/ 881297 h 1908477"/>
              <a:gd name="connsiteX4" fmla="*/ 881297 w 1762594"/>
              <a:gd name="connsiteY4" fmla="*/ 0 h 1908477"/>
              <a:gd name="connsiteX5" fmla="*/ 0 w 1762594"/>
              <a:gd name="connsiteY5" fmla="*/ 881297 h 1908477"/>
              <a:gd name="connsiteX6" fmla="*/ 703685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7" y="1908477"/>
                </a:moveTo>
                <a:lnTo>
                  <a:pt x="1034470" y="1748419"/>
                </a:lnTo>
                <a:lnTo>
                  <a:pt x="1058909" y="1744689"/>
                </a:lnTo>
                <a:cubicBezTo>
                  <a:pt x="1460502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7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5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29DD922-77A8-D43E-A005-E7BE3625DC17}"/>
              </a:ext>
            </a:extLst>
          </p:cNvPr>
          <p:cNvSpPr txBox="1"/>
          <p:nvPr/>
        </p:nvSpPr>
        <p:spPr>
          <a:xfrm>
            <a:off x="5195281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Nâng cao lợi nhuận bằng cách tối ưu chi phí và hiệu suất.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552CF84-7A27-CE88-AA00-61892F6D6B7D}"/>
              </a:ext>
            </a:extLst>
          </p:cNvPr>
          <p:cNvSpPr txBox="1"/>
          <p:nvPr/>
        </p:nvSpPr>
        <p:spPr>
          <a:xfrm>
            <a:off x="5195281" y="5797269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Profit Optimization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BF93B0DE-15F1-A675-B38E-58DB57A35E26}"/>
              </a:ext>
            </a:extLst>
          </p:cNvPr>
          <p:cNvSpPr/>
          <p:nvPr/>
        </p:nvSpPr>
        <p:spPr>
          <a:xfrm>
            <a:off x="8095882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1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C85B177-ADE6-58CC-B36C-ECC3DF65E748}"/>
              </a:ext>
            </a:extLst>
          </p:cNvPr>
          <p:cNvSpPr txBox="1"/>
          <p:nvPr/>
        </p:nvSpPr>
        <p:spPr>
          <a:xfrm rot="10800000" flipV="1">
            <a:off x="7836379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Duy </a:t>
            </a:r>
            <a:r>
              <a:rPr lang="en-US" sz="2000" dirty="0" err="1">
                <a:solidFill>
                  <a:schemeClr val="tx2"/>
                </a:solidFill>
              </a:rPr>
              <a:t>trì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và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gia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tăng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lòng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trung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thành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của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khách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hàng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hiện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tại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  <a:endParaRPr lang="vi-VN" sz="2000" dirty="0">
              <a:solidFill>
                <a:schemeClr val="tx2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70FE250-F742-3237-34DD-91160EA49556}"/>
              </a:ext>
            </a:extLst>
          </p:cNvPr>
          <p:cNvSpPr txBox="1"/>
          <p:nvPr/>
        </p:nvSpPr>
        <p:spPr>
          <a:xfrm rot="10800000" flipV="1">
            <a:off x="7836379" y="8892167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Customer Retention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53F16A73-7523-F7C8-F0CE-FD41014E006E}"/>
              </a:ext>
            </a:extLst>
          </p:cNvPr>
          <p:cNvSpPr/>
          <p:nvPr/>
        </p:nvSpPr>
        <p:spPr>
          <a:xfrm flipV="1">
            <a:off x="10736980" y="6701689"/>
            <a:ext cx="1762594" cy="1908477"/>
          </a:xfrm>
          <a:custGeom>
            <a:avLst/>
            <a:gdLst>
              <a:gd name="connsiteX0" fmla="*/ 881297 w 1762594"/>
              <a:gd name="connsiteY0" fmla="*/ 1908477 h 1908477"/>
              <a:gd name="connsiteX1" fmla="*/ 1034470 w 1762594"/>
              <a:gd name="connsiteY1" fmla="*/ 1748419 h 1908477"/>
              <a:gd name="connsiteX2" fmla="*/ 1058909 w 1762594"/>
              <a:gd name="connsiteY2" fmla="*/ 1744689 h 1908477"/>
              <a:gd name="connsiteX3" fmla="*/ 1762594 w 1762594"/>
              <a:gd name="connsiteY3" fmla="*/ 881297 h 1908477"/>
              <a:gd name="connsiteX4" fmla="*/ 881297 w 1762594"/>
              <a:gd name="connsiteY4" fmla="*/ 0 h 1908477"/>
              <a:gd name="connsiteX5" fmla="*/ 0 w 1762594"/>
              <a:gd name="connsiteY5" fmla="*/ 881297 h 1908477"/>
              <a:gd name="connsiteX6" fmla="*/ 703685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7" y="1908477"/>
                </a:moveTo>
                <a:lnTo>
                  <a:pt x="1034470" y="1748419"/>
                </a:lnTo>
                <a:lnTo>
                  <a:pt x="1058909" y="1744689"/>
                </a:lnTo>
                <a:cubicBezTo>
                  <a:pt x="1460501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7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5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BD57DAB-688C-E5A1-5972-D936C8B2929E}"/>
              </a:ext>
            </a:extLst>
          </p:cNvPr>
          <p:cNvSpPr txBox="1"/>
          <p:nvPr/>
        </p:nvSpPr>
        <p:spPr>
          <a:xfrm>
            <a:off x="10477477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Xây dựng thương hiệu uy tín, khác biệt và đáng tin cậy.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086247F-7BC4-5146-E6B5-31B10B0C9717}"/>
              </a:ext>
            </a:extLst>
          </p:cNvPr>
          <p:cNvSpPr txBox="1"/>
          <p:nvPr/>
        </p:nvSpPr>
        <p:spPr>
          <a:xfrm>
            <a:off x="10736982" y="5797269"/>
            <a:ext cx="176259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Brand Strength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B9AC4BB9-2198-8FF6-4389-195AC62B32DE}"/>
              </a:ext>
            </a:extLst>
          </p:cNvPr>
          <p:cNvSpPr/>
          <p:nvPr/>
        </p:nvSpPr>
        <p:spPr>
          <a:xfrm>
            <a:off x="13378078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1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9E7A1EA-560E-91DB-D81D-DB1B70526A80}"/>
              </a:ext>
            </a:extLst>
          </p:cNvPr>
          <p:cNvSpPr txBox="1"/>
          <p:nvPr/>
        </p:nvSpPr>
        <p:spPr>
          <a:xfrm rot="10800000" flipV="1">
            <a:off x="13118575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Chuẩn hóa quy trình, cải thiện năng suất và chất lượng dịch vụ.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74F69F8-8375-E086-9070-6A460B158BEB}"/>
              </a:ext>
            </a:extLst>
          </p:cNvPr>
          <p:cNvSpPr txBox="1"/>
          <p:nvPr/>
        </p:nvSpPr>
        <p:spPr>
          <a:xfrm rot="10800000" flipV="1">
            <a:off x="12921252" y="8892167"/>
            <a:ext cx="2676248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Operational Excellence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F62E5938-767D-E89A-B4C4-A5341544E771}"/>
              </a:ext>
            </a:extLst>
          </p:cNvPr>
          <p:cNvSpPr/>
          <p:nvPr/>
        </p:nvSpPr>
        <p:spPr>
          <a:xfrm flipV="1">
            <a:off x="16019178" y="6701689"/>
            <a:ext cx="1762594" cy="1908477"/>
          </a:xfrm>
          <a:custGeom>
            <a:avLst/>
            <a:gdLst>
              <a:gd name="connsiteX0" fmla="*/ 881298 w 1762594"/>
              <a:gd name="connsiteY0" fmla="*/ 1908477 h 1908477"/>
              <a:gd name="connsiteX1" fmla="*/ 1034470 w 1762594"/>
              <a:gd name="connsiteY1" fmla="*/ 1748419 h 1908477"/>
              <a:gd name="connsiteX2" fmla="*/ 1058910 w 1762594"/>
              <a:gd name="connsiteY2" fmla="*/ 1744689 h 1908477"/>
              <a:gd name="connsiteX3" fmla="*/ 1762594 w 1762594"/>
              <a:gd name="connsiteY3" fmla="*/ 881297 h 1908477"/>
              <a:gd name="connsiteX4" fmla="*/ 881298 w 1762594"/>
              <a:gd name="connsiteY4" fmla="*/ 0 h 1908477"/>
              <a:gd name="connsiteX5" fmla="*/ 0 w 1762594"/>
              <a:gd name="connsiteY5" fmla="*/ 881297 h 1908477"/>
              <a:gd name="connsiteX6" fmla="*/ 703686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8" y="1908477"/>
                </a:moveTo>
                <a:lnTo>
                  <a:pt x="1034470" y="1748419"/>
                </a:lnTo>
                <a:lnTo>
                  <a:pt x="1058910" y="1744689"/>
                </a:lnTo>
                <a:cubicBezTo>
                  <a:pt x="1460502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8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6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6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5A378A9-4CB6-6121-1BC3-7427DE8D1835}"/>
              </a:ext>
            </a:extLst>
          </p:cNvPr>
          <p:cNvSpPr txBox="1"/>
          <p:nvPr/>
        </p:nvSpPr>
        <p:spPr>
          <a:xfrm>
            <a:off x="15759675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Phát triển bền vững gắn liền với trách nhiệm xã hội và môi trường.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271A004-FEE8-70D7-46FF-B6A6FCF44227}"/>
              </a:ext>
            </a:extLst>
          </p:cNvPr>
          <p:cNvSpPr txBox="1"/>
          <p:nvPr/>
        </p:nvSpPr>
        <p:spPr>
          <a:xfrm>
            <a:off x="15759675" y="5797269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Sustainable Impact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F5188CA3-AFA5-8299-3A04-A275A1566D41}"/>
              </a:ext>
            </a:extLst>
          </p:cNvPr>
          <p:cNvCxnSpPr>
            <a:cxnSpLocks/>
          </p:cNvCxnSpPr>
          <p:nvPr/>
        </p:nvCxnSpPr>
        <p:spPr>
          <a:xfrm flipV="1">
            <a:off x="3694983" y="4732229"/>
            <a:ext cx="0" cy="1497136"/>
          </a:xfrm>
          <a:prstGeom prst="line">
            <a:avLst/>
          </a:prstGeom>
          <a:ln w="25400" cap="rnd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93CA81C2-2AF7-8AF7-386A-44EB5AAB45B9}"/>
              </a:ext>
            </a:extLst>
          </p:cNvPr>
          <p:cNvCxnSpPr>
            <a:cxnSpLocks/>
          </p:cNvCxnSpPr>
          <p:nvPr/>
        </p:nvCxnSpPr>
        <p:spPr>
          <a:xfrm flipV="1">
            <a:off x="8977179" y="4732229"/>
            <a:ext cx="0" cy="1497136"/>
          </a:xfrm>
          <a:prstGeom prst="line">
            <a:avLst/>
          </a:prstGeom>
          <a:ln w="254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B0F4074-63C6-17F6-631F-8B517F88348E}"/>
              </a:ext>
            </a:extLst>
          </p:cNvPr>
          <p:cNvCxnSpPr>
            <a:cxnSpLocks/>
          </p:cNvCxnSpPr>
          <p:nvPr/>
        </p:nvCxnSpPr>
        <p:spPr>
          <a:xfrm flipV="1">
            <a:off x="14259375" y="4732229"/>
            <a:ext cx="0" cy="1497136"/>
          </a:xfrm>
          <a:prstGeom prst="line">
            <a:avLst/>
          </a:prstGeom>
          <a:ln w="254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A716A55-E6A2-F20E-267A-982BF09E01A7}"/>
              </a:ext>
            </a:extLst>
          </p:cNvPr>
          <p:cNvCxnSpPr>
            <a:cxnSpLocks/>
          </p:cNvCxnSpPr>
          <p:nvPr/>
        </p:nvCxnSpPr>
        <p:spPr>
          <a:xfrm>
            <a:off x="6336081" y="9253649"/>
            <a:ext cx="0" cy="1497136"/>
          </a:xfrm>
          <a:prstGeom prst="line">
            <a:avLst/>
          </a:prstGeom>
          <a:ln w="25400" cap="rnd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E6DEB29-3310-45BA-D82B-E07357C2491B}"/>
              </a:ext>
            </a:extLst>
          </p:cNvPr>
          <p:cNvCxnSpPr>
            <a:cxnSpLocks/>
          </p:cNvCxnSpPr>
          <p:nvPr/>
        </p:nvCxnSpPr>
        <p:spPr>
          <a:xfrm>
            <a:off x="11618277" y="9253649"/>
            <a:ext cx="0" cy="1497136"/>
          </a:xfrm>
          <a:prstGeom prst="line">
            <a:avLst/>
          </a:prstGeom>
          <a:ln w="254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C93769FD-3872-AE46-404D-950E4E107769}"/>
              </a:ext>
            </a:extLst>
          </p:cNvPr>
          <p:cNvCxnSpPr>
            <a:cxnSpLocks/>
          </p:cNvCxnSpPr>
          <p:nvPr/>
        </p:nvCxnSpPr>
        <p:spPr>
          <a:xfrm>
            <a:off x="16900475" y="9253649"/>
            <a:ext cx="0" cy="1497136"/>
          </a:xfrm>
          <a:prstGeom prst="line">
            <a:avLst/>
          </a:prstGeom>
          <a:ln w="254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F6C7A17-29A9-0917-EECF-FD1C247D4985}"/>
              </a:ext>
            </a:extLst>
          </p:cNvPr>
          <p:cNvGrpSpPr/>
          <p:nvPr/>
        </p:nvGrpSpPr>
        <p:grpSpPr>
          <a:xfrm>
            <a:off x="3368678" y="7454829"/>
            <a:ext cx="652612" cy="569136"/>
            <a:chOff x="1941513" y="1882774"/>
            <a:chExt cx="273051" cy="238125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80" name="Freeform 161">
              <a:extLst>
                <a:ext uri="{FF2B5EF4-FFF2-40B4-BE49-F238E27FC236}">
                  <a16:creationId xmlns:a16="http://schemas.microsoft.com/office/drawing/2014/main" id="{5222E35A-5474-C2D7-781C-F734C535C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4213" y="2038349"/>
              <a:ext cx="74613" cy="82550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28" y="36"/>
                </a:cxn>
                <a:cxn ang="0">
                  <a:pos x="5" y="36"/>
                </a:cxn>
                <a:cxn ang="0">
                  <a:pos x="0" y="30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8" y="0"/>
                </a:cxn>
                <a:cxn ang="0">
                  <a:pos x="33" y="5"/>
                </a:cxn>
                <a:cxn ang="0">
                  <a:pos x="33" y="30"/>
                </a:cxn>
              </a:cxnLst>
              <a:rect l="0" t="0" r="r" b="b"/>
              <a:pathLst>
                <a:path w="33" h="36">
                  <a:moveTo>
                    <a:pt x="33" y="30"/>
                  </a:moveTo>
                  <a:cubicBezTo>
                    <a:pt x="33" y="33"/>
                    <a:pt x="31" y="36"/>
                    <a:pt x="28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2" y="36"/>
                    <a:pt x="0" y="33"/>
                    <a:pt x="0" y="3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3" y="2"/>
                    <a:pt x="33" y="5"/>
                  </a:cubicBezTo>
                  <a:lnTo>
                    <a:pt x="33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1" name="Freeform 162">
              <a:extLst>
                <a:ext uri="{FF2B5EF4-FFF2-40B4-BE49-F238E27FC236}">
                  <a16:creationId xmlns:a16="http://schemas.microsoft.com/office/drawing/2014/main" id="{DD71C077-F6FD-9154-67F5-069A25390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701" y="2009774"/>
              <a:ext cx="77788" cy="111125"/>
            </a:xfrm>
            <a:custGeom>
              <a:avLst/>
              <a:gdLst/>
              <a:ahLst/>
              <a:cxnLst>
                <a:cxn ang="0">
                  <a:pos x="34" y="43"/>
                </a:cxn>
                <a:cxn ang="0">
                  <a:pos x="28" y="49"/>
                </a:cxn>
                <a:cxn ang="0">
                  <a:pos x="6" y="49"/>
                </a:cxn>
                <a:cxn ang="0">
                  <a:pos x="0" y="43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28" y="0"/>
                </a:cxn>
                <a:cxn ang="0">
                  <a:pos x="34" y="5"/>
                </a:cxn>
                <a:cxn ang="0">
                  <a:pos x="34" y="43"/>
                </a:cxn>
              </a:cxnLst>
              <a:rect l="0" t="0" r="r" b="b"/>
              <a:pathLst>
                <a:path w="34" h="49">
                  <a:moveTo>
                    <a:pt x="34" y="43"/>
                  </a:moveTo>
                  <a:cubicBezTo>
                    <a:pt x="34" y="46"/>
                    <a:pt x="31" y="49"/>
                    <a:pt x="28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3" y="49"/>
                    <a:pt x="0" y="46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5"/>
                  </a:cubicBezTo>
                  <a:lnTo>
                    <a:pt x="34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2" name="Freeform 163">
              <a:extLst>
                <a:ext uri="{FF2B5EF4-FFF2-40B4-BE49-F238E27FC236}">
                  <a16:creationId xmlns:a16="http://schemas.microsoft.com/office/drawing/2014/main" id="{F2DD498C-9B9E-AD12-9812-CE0569CDC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6776" y="1974849"/>
              <a:ext cx="77788" cy="146050"/>
            </a:xfrm>
            <a:custGeom>
              <a:avLst/>
              <a:gdLst/>
              <a:ahLst/>
              <a:cxnLst>
                <a:cxn ang="0">
                  <a:pos x="34" y="58"/>
                </a:cxn>
                <a:cxn ang="0">
                  <a:pos x="28" y="64"/>
                </a:cxn>
                <a:cxn ang="0">
                  <a:pos x="6" y="64"/>
                </a:cxn>
                <a:cxn ang="0">
                  <a:pos x="0" y="58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28" y="0"/>
                </a:cxn>
                <a:cxn ang="0">
                  <a:pos x="34" y="6"/>
                </a:cxn>
                <a:cxn ang="0">
                  <a:pos x="34" y="58"/>
                </a:cxn>
              </a:cxnLst>
              <a:rect l="0" t="0" r="r" b="b"/>
              <a:pathLst>
                <a:path w="34" h="64">
                  <a:moveTo>
                    <a:pt x="34" y="58"/>
                  </a:moveTo>
                  <a:cubicBezTo>
                    <a:pt x="34" y="61"/>
                    <a:pt x="31" y="64"/>
                    <a:pt x="28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3" y="64"/>
                    <a:pt x="0" y="61"/>
                    <a:pt x="0" y="5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lnTo>
                    <a:pt x="34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3" name="Freeform 164">
              <a:extLst>
                <a:ext uri="{FF2B5EF4-FFF2-40B4-BE49-F238E27FC236}">
                  <a16:creationId xmlns:a16="http://schemas.microsoft.com/office/drawing/2014/main" id="{A4ABD2FB-6818-6F86-B1F6-B50EF29A19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513" y="1882774"/>
              <a:ext cx="268288" cy="127000"/>
            </a:xfrm>
            <a:custGeom>
              <a:avLst/>
              <a:gdLst/>
              <a:ahLst/>
              <a:cxnLst>
                <a:cxn ang="0">
                  <a:pos x="114" y="1"/>
                </a:cxn>
                <a:cxn ang="0">
                  <a:pos x="89" y="7"/>
                </a:cxn>
                <a:cxn ang="0">
                  <a:pos x="88" y="10"/>
                </a:cxn>
                <a:cxn ang="0">
                  <a:pos x="94" y="15"/>
                </a:cxn>
                <a:cxn ang="0">
                  <a:pos x="93" y="17"/>
                </a:cxn>
                <a:cxn ang="0">
                  <a:pos x="77" y="26"/>
                </a:cxn>
                <a:cxn ang="0">
                  <a:pos x="5" y="45"/>
                </a:cxn>
                <a:cxn ang="0">
                  <a:pos x="0" y="50"/>
                </a:cxn>
                <a:cxn ang="0">
                  <a:pos x="5" y="55"/>
                </a:cxn>
                <a:cxn ang="0">
                  <a:pos x="7" y="55"/>
                </a:cxn>
                <a:cxn ang="0">
                  <a:pos x="82" y="34"/>
                </a:cxn>
                <a:cxn ang="0">
                  <a:pos x="100" y="24"/>
                </a:cxn>
                <a:cxn ang="0">
                  <a:pos x="102" y="24"/>
                </a:cxn>
                <a:cxn ang="0">
                  <a:pos x="108" y="29"/>
                </a:cxn>
                <a:cxn ang="0">
                  <a:pos x="111" y="28"/>
                </a:cxn>
                <a:cxn ang="0">
                  <a:pos x="117" y="4"/>
                </a:cxn>
                <a:cxn ang="0">
                  <a:pos x="114" y="1"/>
                </a:cxn>
              </a:cxnLst>
              <a:rect l="0" t="0" r="r" b="b"/>
              <a:pathLst>
                <a:path w="117" h="55">
                  <a:moveTo>
                    <a:pt x="114" y="1"/>
                  </a:moveTo>
                  <a:cubicBezTo>
                    <a:pt x="89" y="7"/>
                    <a:pt x="89" y="7"/>
                    <a:pt x="89" y="7"/>
                  </a:cubicBezTo>
                  <a:cubicBezTo>
                    <a:pt x="87" y="7"/>
                    <a:pt x="87" y="9"/>
                    <a:pt x="88" y="10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4" y="16"/>
                    <a:pt x="94" y="17"/>
                    <a:pt x="93" y="17"/>
                  </a:cubicBezTo>
                  <a:cubicBezTo>
                    <a:pt x="90" y="19"/>
                    <a:pt x="85" y="22"/>
                    <a:pt x="77" y="26"/>
                  </a:cubicBezTo>
                  <a:cubicBezTo>
                    <a:pt x="38" y="47"/>
                    <a:pt x="6" y="45"/>
                    <a:pt x="5" y="45"/>
                  </a:cubicBezTo>
                  <a:cubicBezTo>
                    <a:pt x="3" y="45"/>
                    <a:pt x="0" y="47"/>
                    <a:pt x="0" y="50"/>
                  </a:cubicBezTo>
                  <a:cubicBezTo>
                    <a:pt x="0" y="52"/>
                    <a:pt x="2" y="55"/>
                    <a:pt x="5" y="55"/>
                  </a:cubicBezTo>
                  <a:cubicBezTo>
                    <a:pt x="5" y="55"/>
                    <a:pt x="6" y="55"/>
                    <a:pt x="7" y="55"/>
                  </a:cubicBezTo>
                  <a:cubicBezTo>
                    <a:pt x="15" y="55"/>
                    <a:pt x="46" y="53"/>
                    <a:pt x="82" y="34"/>
                  </a:cubicBezTo>
                  <a:cubicBezTo>
                    <a:pt x="90" y="30"/>
                    <a:pt x="96" y="26"/>
                    <a:pt x="100" y="24"/>
                  </a:cubicBezTo>
                  <a:cubicBezTo>
                    <a:pt x="100" y="23"/>
                    <a:pt x="101" y="23"/>
                    <a:pt x="102" y="24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9" y="31"/>
                    <a:pt x="111" y="30"/>
                    <a:pt x="111" y="28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2"/>
                    <a:pt x="116" y="0"/>
                    <a:pt x="11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25BC753-5E1A-ABBB-5CB3-7273E29436BA}"/>
              </a:ext>
            </a:extLst>
          </p:cNvPr>
          <p:cNvGrpSpPr/>
          <p:nvPr/>
        </p:nvGrpSpPr>
        <p:grpSpPr>
          <a:xfrm>
            <a:off x="6010623" y="7439652"/>
            <a:ext cx="652612" cy="599492"/>
            <a:chOff x="1501775" y="2393949"/>
            <a:chExt cx="273050" cy="250825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85" name="Freeform 216">
              <a:extLst>
                <a:ext uri="{FF2B5EF4-FFF2-40B4-BE49-F238E27FC236}">
                  <a16:creationId xmlns:a16="http://schemas.microsoft.com/office/drawing/2014/main" id="{30AC9673-31AA-7D67-5AB4-58F2C1167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1775" y="2393949"/>
              <a:ext cx="273050" cy="250825"/>
            </a:xfrm>
            <a:custGeom>
              <a:avLst/>
              <a:gdLst/>
              <a:ahLst/>
              <a:cxnLst>
                <a:cxn ang="0">
                  <a:pos x="109" y="54"/>
                </a:cxn>
                <a:cxn ang="0">
                  <a:pos x="112" y="51"/>
                </a:cxn>
                <a:cxn ang="0">
                  <a:pos x="117" y="51"/>
                </a:cxn>
                <a:cxn ang="0">
                  <a:pos x="118" y="49"/>
                </a:cxn>
                <a:cxn ang="0">
                  <a:pos x="104" y="28"/>
                </a:cxn>
                <a:cxn ang="0">
                  <a:pos x="103" y="28"/>
                </a:cxn>
                <a:cxn ang="0">
                  <a:pos x="89" y="49"/>
                </a:cxn>
                <a:cxn ang="0">
                  <a:pos x="90" y="51"/>
                </a:cxn>
                <a:cxn ang="0">
                  <a:pos x="95" y="51"/>
                </a:cxn>
                <a:cxn ang="0">
                  <a:pos x="98" y="54"/>
                </a:cxn>
                <a:cxn ang="0">
                  <a:pos x="54" y="98"/>
                </a:cxn>
                <a:cxn ang="0">
                  <a:pos x="10" y="54"/>
                </a:cxn>
                <a:cxn ang="0">
                  <a:pos x="54" y="10"/>
                </a:cxn>
                <a:cxn ang="0">
                  <a:pos x="73" y="14"/>
                </a:cxn>
                <a:cxn ang="0">
                  <a:pos x="75" y="15"/>
                </a:cxn>
                <a:cxn ang="0">
                  <a:pos x="80" y="12"/>
                </a:cxn>
                <a:cxn ang="0">
                  <a:pos x="77" y="5"/>
                </a:cxn>
                <a:cxn ang="0">
                  <a:pos x="54" y="0"/>
                </a:cxn>
                <a:cxn ang="0">
                  <a:pos x="0" y="54"/>
                </a:cxn>
                <a:cxn ang="0">
                  <a:pos x="54" y="109"/>
                </a:cxn>
                <a:cxn ang="0">
                  <a:pos x="109" y="54"/>
                </a:cxn>
                <a:cxn ang="0">
                  <a:pos x="109" y="54"/>
                </a:cxn>
              </a:cxnLst>
              <a:rect l="0" t="0" r="r" b="b"/>
              <a:pathLst>
                <a:path w="119" h="109">
                  <a:moveTo>
                    <a:pt x="109" y="54"/>
                  </a:moveTo>
                  <a:cubicBezTo>
                    <a:pt x="109" y="53"/>
                    <a:pt x="109" y="51"/>
                    <a:pt x="112" y="51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9" y="51"/>
                    <a:pt x="118" y="49"/>
                    <a:pt x="118" y="49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8"/>
                    <a:pt x="103" y="27"/>
                    <a:pt x="103" y="28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9" y="49"/>
                    <a:pt x="88" y="51"/>
                    <a:pt x="90" y="51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6" y="51"/>
                    <a:pt x="98" y="52"/>
                    <a:pt x="98" y="54"/>
                  </a:cubicBezTo>
                  <a:cubicBezTo>
                    <a:pt x="98" y="79"/>
                    <a:pt x="78" y="98"/>
                    <a:pt x="54" y="98"/>
                  </a:cubicBezTo>
                  <a:cubicBezTo>
                    <a:pt x="30" y="98"/>
                    <a:pt x="10" y="78"/>
                    <a:pt x="10" y="54"/>
                  </a:cubicBezTo>
                  <a:cubicBezTo>
                    <a:pt x="10" y="30"/>
                    <a:pt x="30" y="10"/>
                    <a:pt x="54" y="10"/>
                  </a:cubicBezTo>
                  <a:cubicBezTo>
                    <a:pt x="61" y="10"/>
                    <a:pt x="67" y="12"/>
                    <a:pt x="73" y="14"/>
                  </a:cubicBezTo>
                  <a:cubicBezTo>
                    <a:pt x="73" y="15"/>
                    <a:pt x="74" y="15"/>
                    <a:pt x="75" y="15"/>
                  </a:cubicBezTo>
                  <a:cubicBezTo>
                    <a:pt x="77" y="15"/>
                    <a:pt x="79" y="14"/>
                    <a:pt x="80" y="12"/>
                  </a:cubicBezTo>
                  <a:cubicBezTo>
                    <a:pt x="81" y="9"/>
                    <a:pt x="80" y="6"/>
                    <a:pt x="77" y="5"/>
                  </a:cubicBezTo>
                  <a:cubicBezTo>
                    <a:pt x="70" y="1"/>
                    <a:pt x="62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4"/>
                    <a:pt x="24" y="109"/>
                    <a:pt x="54" y="109"/>
                  </a:cubicBezTo>
                  <a:cubicBezTo>
                    <a:pt x="84" y="109"/>
                    <a:pt x="109" y="84"/>
                    <a:pt x="109" y="54"/>
                  </a:cubicBezTo>
                  <a:cubicBezTo>
                    <a:pt x="109" y="54"/>
                    <a:pt x="109" y="54"/>
                    <a:pt x="109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6" name="Freeform 217">
              <a:extLst>
                <a:ext uri="{FF2B5EF4-FFF2-40B4-BE49-F238E27FC236}">
                  <a16:creationId xmlns:a16="http://schemas.microsoft.com/office/drawing/2014/main" id="{A0688BB3-3899-353C-9CD6-2F84A9210E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088" y="2443162"/>
              <a:ext cx="76200" cy="150813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0" y="21"/>
                </a:cxn>
                <a:cxn ang="0">
                  <a:pos x="17" y="15"/>
                </a:cxn>
                <a:cxn ang="0">
                  <a:pos x="26" y="17"/>
                </a:cxn>
                <a:cxn ang="0">
                  <a:pos x="27" y="18"/>
                </a:cxn>
                <a:cxn ang="0">
                  <a:pos x="29" y="16"/>
                </a:cxn>
                <a:cxn ang="0">
                  <a:pos x="31" y="13"/>
                </a:cxn>
                <a:cxn ang="0">
                  <a:pos x="29" y="10"/>
                </a:cxn>
                <a:cxn ang="0">
                  <a:pos x="21" y="8"/>
                </a:cxn>
                <a:cxn ang="0">
                  <a:pos x="21" y="7"/>
                </a:cxn>
                <a:cxn ang="0">
                  <a:pos x="20" y="3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3" y="3"/>
                </a:cxn>
                <a:cxn ang="0">
                  <a:pos x="13" y="8"/>
                </a:cxn>
                <a:cxn ang="0">
                  <a:pos x="12" y="8"/>
                </a:cxn>
                <a:cxn ang="0">
                  <a:pos x="1" y="22"/>
                </a:cxn>
                <a:cxn ang="0">
                  <a:pos x="15" y="36"/>
                </a:cxn>
                <a:cxn ang="0">
                  <a:pos x="23" y="44"/>
                </a:cxn>
                <a:cxn ang="0">
                  <a:pos x="15" y="51"/>
                </a:cxn>
                <a:cxn ang="0">
                  <a:pos x="5" y="48"/>
                </a:cxn>
                <a:cxn ang="0">
                  <a:pos x="4" y="48"/>
                </a:cxn>
                <a:cxn ang="0">
                  <a:pos x="2" y="49"/>
                </a:cxn>
                <a:cxn ang="0">
                  <a:pos x="0" y="53"/>
                </a:cxn>
                <a:cxn ang="0">
                  <a:pos x="2" y="55"/>
                </a:cxn>
                <a:cxn ang="0">
                  <a:pos x="12" y="58"/>
                </a:cxn>
                <a:cxn ang="0">
                  <a:pos x="12" y="59"/>
                </a:cxn>
                <a:cxn ang="0">
                  <a:pos x="12" y="64"/>
                </a:cxn>
                <a:cxn ang="0">
                  <a:pos x="15" y="66"/>
                </a:cxn>
                <a:cxn ang="0">
                  <a:pos x="17" y="66"/>
                </a:cxn>
                <a:cxn ang="0">
                  <a:pos x="20" y="64"/>
                </a:cxn>
                <a:cxn ang="0">
                  <a:pos x="20" y="58"/>
                </a:cxn>
                <a:cxn ang="0">
                  <a:pos x="20" y="58"/>
                </a:cxn>
                <a:cxn ang="0">
                  <a:pos x="33" y="44"/>
                </a:cxn>
                <a:cxn ang="0">
                  <a:pos x="19" y="28"/>
                </a:cxn>
              </a:cxnLst>
              <a:rect l="0" t="0" r="r" b="b"/>
              <a:pathLst>
                <a:path w="33" h="66">
                  <a:moveTo>
                    <a:pt x="19" y="28"/>
                  </a:moveTo>
                  <a:cubicBezTo>
                    <a:pt x="12" y="26"/>
                    <a:pt x="10" y="24"/>
                    <a:pt x="10" y="21"/>
                  </a:cubicBezTo>
                  <a:cubicBezTo>
                    <a:pt x="10" y="18"/>
                    <a:pt x="12" y="15"/>
                    <a:pt x="17" y="15"/>
                  </a:cubicBezTo>
                  <a:cubicBezTo>
                    <a:pt x="22" y="15"/>
                    <a:pt x="26" y="17"/>
                    <a:pt x="26" y="17"/>
                  </a:cubicBezTo>
                  <a:cubicBezTo>
                    <a:pt x="26" y="17"/>
                    <a:pt x="27" y="18"/>
                    <a:pt x="27" y="18"/>
                  </a:cubicBezTo>
                  <a:cubicBezTo>
                    <a:pt x="28" y="18"/>
                    <a:pt x="29" y="17"/>
                    <a:pt x="29" y="16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0" y="11"/>
                    <a:pt x="29" y="10"/>
                  </a:cubicBezTo>
                  <a:cubicBezTo>
                    <a:pt x="27" y="9"/>
                    <a:pt x="21" y="8"/>
                    <a:pt x="21" y="8"/>
                  </a:cubicBezTo>
                  <a:cubicBezTo>
                    <a:pt x="21" y="8"/>
                    <a:pt x="21" y="8"/>
                    <a:pt x="21" y="7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9" y="0"/>
                    <a:pt x="1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3" y="1"/>
                    <a:pt x="13" y="3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2" y="8"/>
                    <a:pt x="12" y="8"/>
                  </a:cubicBezTo>
                  <a:cubicBezTo>
                    <a:pt x="5" y="10"/>
                    <a:pt x="1" y="15"/>
                    <a:pt x="1" y="22"/>
                  </a:cubicBezTo>
                  <a:cubicBezTo>
                    <a:pt x="1" y="30"/>
                    <a:pt x="8" y="34"/>
                    <a:pt x="15" y="36"/>
                  </a:cubicBezTo>
                  <a:cubicBezTo>
                    <a:pt x="21" y="39"/>
                    <a:pt x="23" y="41"/>
                    <a:pt x="23" y="44"/>
                  </a:cubicBezTo>
                  <a:cubicBezTo>
                    <a:pt x="23" y="48"/>
                    <a:pt x="20" y="51"/>
                    <a:pt x="15" y="51"/>
                  </a:cubicBezTo>
                  <a:cubicBezTo>
                    <a:pt x="11" y="51"/>
                    <a:pt x="5" y="48"/>
                    <a:pt x="5" y="48"/>
                  </a:cubicBezTo>
                  <a:cubicBezTo>
                    <a:pt x="5" y="48"/>
                    <a:pt x="4" y="48"/>
                    <a:pt x="4" y="48"/>
                  </a:cubicBezTo>
                  <a:cubicBezTo>
                    <a:pt x="3" y="48"/>
                    <a:pt x="2" y="48"/>
                    <a:pt x="2" y="4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1" y="55"/>
                    <a:pt x="2" y="55"/>
                  </a:cubicBezTo>
                  <a:cubicBezTo>
                    <a:pt x="5" y="57"/>
                    <a:pt x="12" y="58"/>
                    <a:pt x="12" y="58"/>
                  </a:cubicBezTo>
                  <a:cubicBezTo>
                    <a:pt x="12" y="58"/>
                    <a:pt x="12" y="58"/>
                    <a:pt x="12" y="59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65"/>
                    <a:pt x="14" y="66"/>
                    <a:pt x="15" y="6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9" y="66"/>
                    <a:pt x="20" y="65"/>
                    <a:pt x="20" y="64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8" y="56"/>
                    <a:pt x="33" y="51"/>
                    <a:pt x="33" y="44"/>
                  </a:cubicBezTo>
                  <a:cubicBezTo>
                    <a:pt x="33" y="37"/>
                    <a:pt x="29" y="32"/>
                    <a:pt x="19" y="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56CD6C00-2FC0-5AAD-7B48-DD8D67419C90}"/>
              </a:ext>
            </a:extLst>
          </p:cNvPr>
          <p:cNvGrpSpPr/>
          <p:nvPr/>
        </p:nvGrpSpPr>
        <p:grpSpPr>
          <a:xfrm>
            <a:off x="8652349" y="7390327"/>
            <a:ext cx="648814" cy="698140"/>
            <a:chOff x="1066800" y="2373312"/>
            <a:chExt cx="271462" cy="292100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88" name="Oval 213">
              <a:extLst>
                <a:ext uri="{FF2B5EF4-FFF2-40B4-BE49-F238E27FC236}">
                  <a16:creationId xmlns:a16="http://schemas.microsoft.com/office/drawing/2014/main" id="{5CC64107-EF5B-C2F2-BEC6-0BBCAE5F9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525" y="2373312"/>
              <a:ext cx="95250" cy="936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9" name="Freeform 214">
              <a:extLst>
                <a:ext uri="{FF2B5EF4-FFF2-40B4-BE49-F238E27FC236}">
                  <a16:creationId xmlns:a16="http://schemas.microsoft.com/office/drawing/2014/main" id="{5A6D3DA4-C6BF-11A5-0A37-3B55F6AD6A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6013" y="2481262"/>
              <a:ext cx="165100" cy="109538"/>
            </a:xfrm>
            <a:custGeom>
              <a:avLst/>
              <a:gdLst/>
              <a:ahLst/>
              <a:cxnLst>
                <a:cxn ang="0">
                  <a:pos x="44" y="33"/>
                </a:cxn>
                <a:cxn ang="0">
                  <a:pos x="37" y="40"/>
                </a:cxn>
                <a:cxn ang="0">
                  <a:pos x="36" y="40"/>
                </a:cxn>
                <a:cxn ang="0">
                  <a:pos x="35" y="40"/>
                </a:cxn>
                <a:cxn ang="0">
                  <a:pos x="28" y="33"/>
                </a:cxn>
                <a:cxn ang="0">
                  <a:pos x="27" y="31"/>
                </a:cxn>
                <a:cxn ang="0">
                  <a:pos x="31" y="14"/>
                </a:cxn>
                <a:cxn ang="0">
                  <a:pos x="31" y="12"/>
                </a:cxn>
                <a:cxn ang="0">
                  <a:pos x="31" y="9"/>
                </a:cxn>
                <a:cxn ang="0">
                  <a:pos x="32" y="7"/>
                </a:cxn>
                <a:cxn ang="0">
                  <a:pos x="40" y="7"/>
                </a:cxn>
                <a:cxn ang="0">
                  <a:pos x="42" y="9"/>
                </a:cxn>
                <a:cxn ang="0">
                  <a:pos x="41" y="12"/>
                </a:cxn>
                <a:cxn ang="0">
                  <a:pos x="42" y="14"/>
                </a:cxn>
                <a:cxn ang="0">
                  <a:pos x="45" y="31"/>
                </a:cxn>
                <a:cxn ang="0">
                  <a:pos x="44" y="33"/>
                </a:cxn>
                <a:cxn ang="0">
                  <a:pos x="72" y="33"/>
                </a:cxn>
                <a:cxn ang="0">
                  <a:pos x="62" y="7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36" y="0"/>
                </a:cxn>
                <a:cxn ang="0">
                  <a:pos x="20" y="0"/>
                </a:cxn>
                <a:cxn ang="0">
                  <a:pos x="19" y="0"/>
                </a:cxn>
                <a:cxn ang="0">
                  <a:pos x="10" y="7"/>
                </a:cxn>
                <a:cxn ang="0">
                  <a:pos x="1" y="33"/>
                </a:cxn>
                <a:cxn ang="0">
                  <a:pos x="2" y="37"/>
                </a:cxn>
                <a:cxn ang="0">
                  <a:pos x="10" y="41"/>
                </a:cxn>
                <a:cxn ang="0">
                  <a:pos x="13" y="40"/>
                </a:cxn>
                <a:cxn ang="0">
                  <a:pos x="18" y="27"/>
                </a:cxn>
                <a:cxn ang="0">
                  <a:pos x="18" y="27"/>
                </a:cxn>
                <a:cxn ang="0">
                  <a:pos x="18" y="40"/>
                </a:cxn>
                <a:cxn ang="0">
                  <a:pos x="20" y="44"/>
                </a:cxn>
                <a:cxn ang="0">
                  <a:pos x="36" y="48"/>
                </a:cxn>
                <a:cxn ang="0">
                  <a:pos x="52" y="44"/>
                </a:cxn>
                <a:cxn ang="0">
                  <a:pos x="54" y="40"/>
                </a:cxn>
                <a:cxn ang="0">
                  <a:pos x="54" y="27"/>
                </a:cxn>
                <a:cxn ang="0">
                  <a:pos x="55" y="27"/>
                </a:cxn>
                <a:cxn ang="0">
                  <a:pos x="60" y="40"/>
                </a:cxn>
                <a:cxn ang="0">
                  <a:pos x="62" y="41"/>
                </a:cxn>
                <a:cxn ang="0">
                  <a:pos x="70" y="37"/>
                </a:cxn>
                <a:cxn ang="0">
                  <a:pos x="72" y="33"/>
                </a:cxn>
              </a:cxnLst>
              <a:rect l="0" t="0" r="r" b="b"/>
              <a:pathLst>
                <a:path w="72" h="48">
                  <a:moveTo>
                    <a:pt x="44" y="33"/>
                  </a:moveTo>
                  <a:cubicBezTo>
                    <a:pt x="37" y="40"/>
                    <a:pt x="37" y="40"/>
                    <a:pt x="37" y="40"/>
                  </a:cubicBezTo>
                  <a:cubicBezTo>
                    <a:pt x="37" y="40"/>
                    <a:pt x="37" y="40"/>
                    <a:pt x="36" y="40"/>
                  </a:cubicBezTo>
                  <a:cubicBezTo>
                    <a:pt x="36" y="40"/>
                    <a:pt x="35" y="40"/>
                    <a:pt x="35" y="4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7" y="33"/>
                    <a:pt x="27" y="32"/>
                    <a:pt x="27" y="31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3"/>
                    <a:pt x="31" y="12"/>
                    <a:pt x="31" y="12"/>
                  </a:cubicBezTo>
                  <a:cubicBezTo>
                    <a:pt x="31" y="11"/>
                    <a:pt x="31" y="9"/>
                    <a:pt x="31" y="9"/>
                  </a:cubicBezTo>
                  <a:cubicBezTo>
                    <a:pt x="31" y="8"/>
                    <a:pt x="31" y="7"/>
                    <a:pt x="32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7"/>
                    <a:pt x="42" y="8"/>
                    <a:pt x="42" y="9"/>
                  </a:cubicBezTo>
                  <a:cubicBezTo>
                    <a:pt x="42" y="9"/>
                    <a:pt x="42" y="11"/>
                    <a:pt x="41" y="12"/>
                  </a:cubicBezTo>
                  <a:cubicBezTo>
                    <a:pt x="41" y="12"/>
                    <a:pt x="42" y="13"/>
                    <a:pt x="42" y="14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2"/>
                    <a:pt x="45" y="33"/>
                    <a:pt x="44" y="33"/>
                  </a:cubicBezTo>
                  <a:moveTo>
                    <a:pt x="72" y="33"/>
                  </a:moveTo>
                  <a:cubicBezTo>
                    <a:pt x="62" y="7"/>
                    <a:pt x="62" y="7"/>
                    <a:pt x="62" y="7"/>
                  </a:cubicBezTo>
                  <a:cubicBezTo>
                    <a:pt x="62" y="7"/>
                    <a:pt x="60" y="0"/>
                    <a:pt x="5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0"/>
                    <a:pt x="36" y="0"/>
                  </a:cubicBezTo>
                  <a:cubicBezTo>
                    <a:pt x="28" y="0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11" y="7"/>
                    <a:pt x="10" y="7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4"/>
                    <a:pt x="1" y="36"/>
                    <a:pt x="2" y="37"/>
                  </a:cubicBezTo>
                  <a:cubicBezTo>
                    <a:pt x="4" y="39"/>
                    <a:pt x="7" y="41"/>
                    <a:pt x="10" y="41"/>
                  </a:cubicBezTo>
                  <a:cubicBezTo>
                    <a:pt x="12" y="41"/>
                    <a:pt x="13" y="40"/>
                    <a:pt x="13" y="40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4"/>
                    <a:pt x="18" y="27"/>
                  </a:cubicBezTo>
                  <a:cubicBezTo>
                    <a:pt x="18" y="30"/>
                    <a:pt x="18" y="36"/>
                    <a:pt x="18" y="40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6" y="48"/>
                    <a:pt x="30" y="48"/>
                    <a:pt x="36" y="48"/>
                  </a:cubicBezTo>
                  <a:cubicBezTo>
                    <a:pt x="42" y="48"/>
                    <a:pt x="47" y="48"/>
                    <a:pt x="52" y="44"/>
                  </a:cubicBezTo>
                  <a:cubicBezTo>
                    <a:pt x="54" y="43"/>
                    <a:pt x="54" y="42"/>
                    <a:pt x="54" y="40"/>
                  </a:cubicBezTo>
                  <a:cubicBezTo>
                    <a:pt x="54" y="36"/>
                    <a:pt x="54" y="30"/>
                    <a:pt x="54" y="27"/>
                  </a:cubicBezTo>
                  <a:cubicBezTo>
                    <a:pt x="54" y="24"/>
                    <a:pt x="55" y="27"/>
                    <a:pt x="55" y="27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1"/>
                    <a:pt x="62" y="41"/>
                  </a:cubicBezTo>
                  <a:cubicBezTo>
                    <a:pt x="65" y="41"/>
                    <a:pt x="68" y="39"/>
                    <a:pt x="70" y="37"/>
                  </a:cubicBezTo>
                  <a:cubicBezTo>
                    <a:pt x="72" y="36"/>
                    <a:pt x="72" y="34"/>
                    <a:pt x="72" y="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90" name="Freeform 215">
              <a:extLst>
                <a:ext uri="{FF2B5EF4-FFF2-40B4-BE49-F238E27FC236}">
                  <a16:creationId xmlns:a16="http://schemas.microsoft.com/office/drawing/2014/main" id="{C6C9508A-78B3-9A7D-8A69-9AD6E6D52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800" y="2562224"/>
              <a:ext cx="271462" cy="103188"/>
            </a:xfrm>
            <a:custGeom>
              <a:avLst/>
              <a:gdLst/>
              <a:ahLst/>
              <a:cxnLst>
                <a:cxn ang="0">
                  <a:pos x="113" y="9"/>
                </a:cxn>
                <a:cxn ang="0">
                  <a:pos x="112" y="9"/>
                </a:cxn>
                <a:cxn ang="0">
                  <a:pos x="111" y="9"/>
                </a:cxn>
                <a:cxn ang="0">
                  <a:pos x="105" y="2"/>
                </a:cxn>
                <a:cxn ang="0">
                  <a:pos x="100" y="0"/>
                </a:cxn>
                <a:cxn ang="0">
                  <a:pos x="98" y="3"/>
                </a:cxn>
                <a:cxn ang="0">
                  <a:pos x="58" y="20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4" y="2"/>
                </a:cxn>
                <a:cxn ang="0">
                  <a:pos x="7" y="9"/>
                </a:cxn>
                <a:cxn ang="0">
                  <a:pos x="6" y="9"/>
                </a:cxn>
                <a:cxn ang="0">
                  <a:pos x="5" y="9"/>
                </a:cxn>
                <a:cxn ang="0">
                  <a:pos x="0" y="15"/>
                </a:cxn>
                <a:cxn ang="0">
                  <a:pos x="5" y="20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13"/>
                </a:cxn>
                <a:cxn ang="0">
                  <a:pos x="14" y="10"/>
                </a:cxn>
                <a:cxn ang="0">
                  <a:pos x="16" y="10"/>
                </a:cxn>
                <a:cxn ang="0">
                  <a:pos x="54" y="26"/>
                </a:cxn>
                <a:cxn ang="0">
                  <a:pos x="56" y="27"/>
                </a:cxn>
                <a:cxn ang="0">
                  <a:pos x="56" y="34"/>
                </a:cxn>
                <a:cxn ang="0">
                  <a:pos x="55" y="35"/>
                </a:cxn>
                <a:cxn ang="0">
                  <a:pos x="53" y="39"/>
                </a:cxn>
                <a:cxn ang="0">
                  <a:pos x="59" y="45"/>
                </a:cxn>
                <a:cxn ang="0">
                  <a:pos x="64" y="39"/>
                </a:cxn>
                <a:cxn ang="0">
                  <a:pos x="62" y="35"/>
                </a:cxn>
                <a:cxn ang="0">
                  <a:pos x="62" y="34"/>
                </a:cxn>
                <a:cxn ang="0">
                  <a:pos x="62" y="27"/>
                </a:cxn>
                <a:cxn ang="0">
                  <a:pos x="63" y="26"/>
                </a:cxn>
                <a:cxn ang="0">
                  <a:pos x="101" y="9"/>
                </a:cxn>
                <a:cxn ang="0">
                  <a:pos x="103" y="9"/>
                </a:cxn>
                <a:cxn ang="0">
                  <a:pos x="107" y="13"/>
                </a:cxn>
                <a:cxn ang="0">
                  <a:pos x="108" y="15"/>
                </a:cxn>
                <a:cxn ang="0">
                  <a:pos x="108" y="15"/>
                </a:cxn>
                <a:cxn ang="0">
                  <a:pos x="113" y="20"/>
                </a:cxn>
                <a:cxn ang="0">
                  <a:pos x="119" y="15"/>
                </a:cxn>
                <a:cxn ang="0">
                  <a:pos x="113" y="9"/>
                </a:cxn>
              </a:cxnLst>
              <a:rect l="0" t="0" r="r" b="b"/>
              <a:pathLst>
                <a:path w="119" h="45">
                  <a:moveTo>
                    <a:pt x="113" y="9"/>
                  </a:moveTo>
                  <a:cubicBezTo>
                    <a:pt x="113" y="9"/>
                    <a:pt x="113" y="9"/>
                    <a:pt x="112" y="9"/>
                  </a:cubicBezTo>
                  <a:cubicBezTo>
                    <a:pt x="112" y="9"/>
                    <a:pt x="112" y="9"/>
                    <a:pt x="111" y="9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1"/>
                    <a:pt x="103" y="0"/>
                    <a:pt x="100" y="0"/>
                  </a:cubicBezTo>
                  <a:cubicBezTo>
                    <a:pt x="99" y="1"/>
                    <a:pt x="99" y="3"/>
                    <a:pt x="98" y="3"/>
                  </a:cubicBezTo>
                  <a:cubicBezTo>
                    <a:pt x="95" y="12"/>
                    <a:pt x="76" y="20"/>
                    <a:pt x="58" y="20"/>
                  </a:cubicBezTo>
                  <a:cubicBezTo>
                    <a:pt x="40" y="20"/>
                    <a:pt x="23" y="13"/>
                    <a:pt x="19" y="4"/>
                  </a:cubicBezTo>
                  <a:cubicBezTo>
                    <a:pt x="19" y="3"/>
                    <a:pt x="18" y="3"/>
                    <a:pt x="18" y="2"/>
                  </a:cubicBezTo>
                  <a:cubicBezTo>
                    <a:pt x="17" y="1"/>
                    <a:pt x="15" y="1"/>
                    <a:pt x="14" y="2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2" y="9"/>
                    <a:pt x="0" y="12"/>
                    <a:pt x="0" y="15"/>
                  </a:cubicBezTo>
                  <a:cubicBezTo>
                    <a:pt x="0" y="18"/>
                    <a:pt x="2" y="20"/>
                    <a:pt x="5" y="20"/>
                  </a:cubicBezTo>
                  <a:cubicBezTo>
                    <a:pt x="8" y="20"/>
                    <a:pt x="11" y="18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3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10"/>
                    <a:pt x="16" y="10"/>
                  </a:cubicBezTo>
                  <a:cubicBezTo>
                    <a:pt x="24" y="19"/>
                    <a:pt x="38" y="25"/>
                    <a:pt x="54" y="26"/>
                  </a:cubicBezTo>
                  <a:cubicBezTo>
                    <a:pt x="55" y="26"/>
                    <a:pt x="56" y="26"/>
                    <a:pt x="56" y="27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5"/>
                    <a:pt x="55" y="35"/>
                    <a:pt x="55" y="35"/>
                  </a:cubicBezTo>
                  <a:cubicBezTo>
                    <a:pt x="54" y="36"/>
                    <a:pt x="53" y="38"/>
                    <a:pt x="53" y="39"/>
                  </a:cubicBezTo>
                  <a:cubicBezTo>
                    <a:pt x="53" y="42"/>
                    <a:pt x="56" y="45"/>
                    <a:pt x="59" y="45"/>
                  </a:cubicBezTo>
                  <a:cubicBezTo>
                    <a:pt x="62" y="45"/>
                    <a:pt x="64" y="42"/>
                    <a:pt x="64" y="39"/>
                  </a:cubicBezTo>
                  <a:cubicBezTo>
                    <a:pt x="64" y="38"/>
                    <a:pt x="63" y="36"/>
                    <a:pt x="62" y="35"/>
                  </a:cubicBezTo>
                  <a:cubicBezTo>
                    <a:pt x="62" y="35"/>
                    <a:pt x="62" y="35"/>
                    <a:pt x="62" y="34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6"/>
                    <a:pt x="63" y="26"/>
                    <a:pt x="63" y="26"/>
                  </a:cubicBezTo>
                  <a:cubicBezTo>
                    <a:pt x="80" y="24"/>
                    <a:pt x="94" y="18"/>
                    <a:pt x="101" y="9"/>
                  </a:cubicBezTo>
                  <a:cubicBezTo>
                    <a:pt x="102" y="9"/>
                    <a:pt x="102" y="8"/>
                    <a:pt x="103" y="9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8" y="14"/>
                    <a:pt x="108" y="14"/>
                    <a:pt x="108" y="15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18"/>
                    <a:pt x="110" y="20"/>
                    <a:pt x="113" y="20"/>
                  </a:cubicBezTo>
                  <a:cubicBezTo>
                    <a:pt x="116" y="20"/>
                    <a:pt x="119" y="18"/>
                    <a:pt x="119" y="15"/>
                  </a:cubicBezTo>
                  <a:cubicBezTo>
                    <a:pt x="119" y="12"/>
                    <a:pt x="116" y="9"/>
                    <a:pt x="113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BAD3310E-E712-66DF-961E-5B5967BD6E24}"/>
              </a:ext>
            </a:extLst>
          </p:cNvPr>
          <p:cNvGrpSpPr/>
          <p:nvPr/>
        </p:nvGrpSpPr>
        <p:grpSpPr>
          <a:xfrm>
            <a:off x="11290278" y="7388428"/>
            <a:ext cx="652612" cy="701938"/>
            <a:chOff x="7607301" y="1855786"/>
            <a:chExt cx="273050" cy="293688"/>
          </a:xfrm>
          <a:solidFill>
            <a:schemeClr val="tx2">
              <a:lumMod val="10000"/>
              <a:lumOff val="90000"/>
            </a:schemeClr>
          </a:solidFill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B17B1F75-12F3-A3E3-AFCE-6F94CF47D21C}"/>
                </a:ext>
              </a:extLst>
            </p:cNvPr>
            <p:cNvGrpSpPr/>
            <p:nvPr/>
          </p:nvGrpSpPr>
          <p:grpSpPr>
            <a:xfrm>
              <a:off x="7607301" y="1855786"/>
              <a:ext cx="209550" cy="293688"/>
              <a:chOff x="7607301" y="1855786"/>
              <a:chExt cx="209550" cy="293688"/>
            </a:xfrm>
            <a:grpFill/>
          </p:grpSpPr>
          <p:sp>
            <p:nvSpPr>
              <p:cNvPr id="94" name="Freeform 197">
                <a:extLst>
                  <a:ext uri="{FF2B5EF4-FFF2-40B4-BE49-F238E27FC236}">
                    <a16:creationId xmlns:a16="http://schemas.microsoft.com/office/drawing/2014/main" id="{CD826BE1-B16A-2A55-8808-AB0C909448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7301" y="1855786"/>
                <a:ext cx="119063" cy="119063"/>
              </a:xfrm>
              <a:custGeom>
                <a:avLst/>
                <a:gdLst/>
                <a:ahLst/>
                <a:cxnLst>
                  <a:cxn ang="0">
                    <a:pos x="50" y="36"/>
                  </a:cxn>
                  <a:cxn ang="0">
                    <a:pos x="50" y="42"/>
                  </a:cxn>
                  <a:cxn ang="0">
                    <a:pos x="42" y="51"/>
                  </a:cxn>
                  <a:cxn ang="0">
                    <a:pos x="35" y="51"/>
                  </a:cxn>
                  <a:cxn ang="0">
                    <a:pos x="1" y="17"/>
                  </a:cxn>
                  <a:cxn ang="0">
                    <a:pos x="1" y="10"/>
                  </a:cxn>
                  <a:cxn ang="0">
                    <a:pos x="10" y="2"/>
                  </a:cxn>
                  <a:cxn ang="0">
                    <a:pos x="16" y="2"/>
                  </a:cxn>
                  <a:cxn ang="0">
                    <a:pos x="50" y="36"/>
                  </a:cxn>
                </a:cxnLst>
                <a:rect l="0" t="0" r="r" b="b"/>
                <a:pathLst>
                  <a:path w="52" h="52">
                    <a:moveTo>
                      <a:pt x="50" y="36"/>
                    </a:moveTo>
                    <a:cubicBezTo>
                      <a:pt x="52" y="37"/>
                      <a:pt x="52" y="40"/>
                      <a:pt x="50" y="42"/>
                    </a:cubicBezTo>
                    <a:cubicBezTo>
                      <a:pt x="42" y="51"/>
                      <a:pt x="42" y="51"/>
                      <a:pt x="42" y="51"/>
                    </a:cubicBezTo>
                    <a:cubicBezTo>
                      <a:pt x="40" y="52"/>
                      <a:pt x="37" y="52"/>
                      <a:pt x="35" y="51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0"/>
                      <a:pt x="15" y="0"/>
                      <a:pt x="16" y="2"/>
                    </a:cubicBezTo>
                    <a:lnTo>
                      <a:pt x="50" y="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243777" tIns="121888" rIns="243777" bIns="12188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969"/>
              </a:p>
            </p:txBody>
          </p:sp>
          <p:sp>
            <p:nvSpPr>
              <p:cNvPr id="95" name="Freeform 198">
                <a:extLst>
                  <a:ext uri="{FF2B5EF4-FFF2-40B4-BE49-F238E27FC236}">
                    <a16:creationId xmlns:a16="http://schemas.microsoft.com/office/drawing/2014/main" id="{5D1E8599-64B5-73EE-A159-18E6704FEB5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69213" y="2000249"/>
                <a:ext cx="147638" cy="149225"/>
              </a:xfrm>
              <a:custGeom>
                <a:avLst/>
                <a:gdLst/>
                <a:ahLst/>
                <a:cxnLst>
                  <a:cxn ang="0">
                    <a:pos x="48" y="29"/>
                  </a:cxn>
                  <a:cxn ang="0">
                    <a:pos x="44" y="32"/>
                  </a:cxn>
                  <a:cxn ang="0">
                    <a:pos x="41" y="40"/>
                  </a:cxn>
                  <a:cxn ang="0">
                    <a:pos x="43" y="45"/>
                  </a:cxn>
                  <a:cxn ang="0">
                    <a:pos x="40" y="47"/>
                  </a:cxn>
                  <a:cxn ang="0">
                    <a:pos x="36" y="43"/>
                  </a:cxn>
                  <a:cxn ang="0">
                    <a:pos x="28" y="43"/>
                  </a:cxn>
                  <a:cxn ang="0">
                    <a:pos x="23" y="47"/>
                  </a:cxn>
                  <a:cxn ang="0">
                    <a:pos x="21" y="45"/>
                  </a:cxn>
                  <a:cxn ang="0">
                    <a:pos x="23" y="40"/>
                  </a:cxn>
                  <a:cxn ang="0">
                    <a:pos x="20" y="32"/>
                  </a:cxn>
                  <a:cxn ang="0">
                    <a:pos x="16" y="29"/>
                  </a:cxn>
                  <a:cxn ang="0">
                    <a:pos x="17" y="26"/>
                  </a:cxn>
                  <a:cxn ang="0">
                    <a:pos x="22" y="26"/>
                  </a:cxn>
                  <a:cxn ang="0">
                    <a:pos x="29" y="21"/>
                  </a:cxn>
                  <a:cxn ang="0">
                    <a:pos x="30" y="16"/>
                  </a:cxn>
                  <a:cxn ang="0">
                    <a:pos x="33" y="16"/>
                  </a:cxn>
                  <a:cxn ang="0">
                    <a:pos x="35" y="21"/>
                  </a:cxn>
                  <a:cxn ang="0">
                    <a:pos x="42" y="26"/>
                  </a:cxn>
                  <a:cxn ang="0">
                    <a:pos x="47" y="26"/>
                  </a:cxn>
                  <a:cxn ang="0">
                    <a:pos x="48" y="29"/>
                  </a:cxn>
                  <a:cxn ang="0">
                    <a:pos x="32" y="0"/>
                  </a:cxn>
                  <a:cxn ang="0">
                    <a:pos x="0" y="32"/>
                  </a:cxn>
                  <a:cxn ang="0">
                    <a:pos x="32" y="65"/>
                  </a:cxn>
                  <a:cxn ang="0">
                    <a:pos x="64" y="32"/>
                  </a:cxn>
                  <a:cxn ang="0">
                    <a:pos x="32" y="0"/>
                  </a:cxn>
                </a:cxnLst>
                <a:rect l="0" t="0" r="r" b="b"/>
                <a:pathLst>
                  <a:path w="64" h="65">
                    <a:moveTo>
                      <a:pt x="48" y="29"/>
                    </a:moveTo>
                    <a:cubicBezTo>
                      <a:pt x="44" y="32"/>
                      <a:pt x="44" y="32"/>
                      <a:pt x="44" y="32"/>
                    </a:cubicBezTo>
                    <a:cubicBezTo>
                      <a:pt x="41" y="34"/>
                      <a:pt x="40" y="37"/>
                      <a:pt x="41" y="40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4" y="48"/>
                      <a:pt x="43" y="48"/>
                      <a:pt x="40" y="47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4" y="42"/>
                      <a:pt x="30" y="42"/>
                      <a:pt x="28" y="43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21" y="48"/>
                      <a:pt x="20" y="48"/>
                      <a:pt x="21" y="45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37"/>
                      <a:pt x="22" y="34"/>
                      <a:pt x="20" y="32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3" y="27"/>
                      <a:pt x="14" y="26"/>
                      <a:pt x="17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5" y="26"/>
                      <a:pt x="28" y="24"/>
                      <a:pt x="29" y="21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1" y="13"/>
                      <a:pt x="33" y="13"/>
                      <a:pt x="33" y="16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6" y="24"/>
                      <a:pt x="39" y="26"/>
                      <a:pt x="42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50" y="26"/>
                      <a:pt x="50" y="27"/>
                      <a:pt x="48" y="29"/>
                    </a:cubicBezTo>
                    <a:moveTo>
                      <a:pt x="32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0" y="50"/>
                      <a:pt x="14" y="65"/>
                      <a:pt x="32" y="65"/>
                    </a:cubicBezTo>
                    <a:cubicBezTo>
                      <a:pt x="50" y="65"/>
                      <a:pt x="64" y="50"/>
                      <a:pt x="64" y="32"/>
                    </a:cubicBezTo>
                    <a:cubicBezTo>
                      <a:pt x="64" y="15"/>
                      <a:pt x="50" y="0"/>
                      <a:pt x="3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243777" tIns="121888" rIns="243777" bIns="12188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969"/>
              </a:p>
            </p:txBody>
          </p:sp>
        </p:grpSp>
        <p:sp>
          <p:nvSpPr>
            <p:cNvPr id="93" name="Freeform 199">
              <a:extLst>
                <a:ext uri="{FF2B5EF4-FFF2-40B4-BE49-F238E27FC236}">
                  <a16:creationId xmlns:a16="http://schemas.microsoft.com/office/drawing/2014/main" id="{1ED66684-85E8-D8A4-0C89-8EF221369B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5251" y="1855786"/>
              <a:ext cx="165100" cy="133350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62" y="2"/>
                </a:cxn>
                <a:cxn ang="0">
                  <a:pos x="55" y="2"/>
                </a:cxn>
                <a:cxn ang="0">
                  <a:pos x="4" y="53"/>
                </a:cxn>
                <a:cxn ang="0">
                  <a:pos x="6" y="55"/>
                </a:cxn>
                <a:cxn ang="0">
                  <a:pos x="13" y="54"/>
                </a:cxn>
                <a:cxn ang="0">
                  <a:pos x="27" y="57"/>
                </a:cxn>
                <a:cxn ang="0">
                  <a:pos x="30" y="56"/>
                </a:cxn>
                <a:cxn ang="0">
                  <a:pos x="70" y="17"/>
                </a:cxn>
                <a:cxn ang="0">
                  <a:pos x="70" y="10"/>
                </a:cxn>
              </a:cxnLst>
              <a:rect l="0" t="0" r="r" b="b"/>
              <a:pathLst>
                <a:path w="72" h="58">
                  <a:moveTo>
                    <a:pt x="70" y="10"/>
                  </a:moveTo>
                  <a:cubicBezTo>
                    <a:pt x="62" y="2"/>
                    <a:pt x="62" y="2"/>
                    <a:pt x="62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0" y="57"/>
                    <a:pt x="6" y="55"/>
                  </a:cubicBezTo>
                  <a:cubicBezTo>
                    <a:pt x="8" y="54"/>
                    <a:pt x="11" y="54"/>
                    <a:pt x="13" y="54"/>
                  </a:cubicBezTo>
                  <a:cubicBezTo>
                    <a:pt x="18" y="54"/>
                    <a:pt x="23" y="55"/>
                    <a:pt x="27" y="57"/>
                  </a:cubicBezTo>
                  <a:cubicBezTo>
                    <a:pt x="27" y="57"/>
                    <a:pt x="29" y="58"/>
                    <a:pt x="30" y="56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2" y="15"/>
                    <a:pt x="72" y="12"/>
                    <a:pt x="70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96" name="Freeform 363">
            <a:extLst>
              <a:ext uri="{FF2B5EF4-FFF2-40B4-BE49-F238E27FC236}">
                <a16:creationId xmlns:a16="http://schemas.microsoft.com/office/drawing/2014/main" id="{611EAB95-9F1D-BAE0-0342-1853DD70C77B}"/>
              </a:ext>
            </a:extLst>
          </p:cNvPr>
          <p:cNvSpPr>
            <a:spLocks noEditPoints="1"/>
          </p:cNvSpPr>
          <p:nvPr/>
        </p:nvSpPr>
        <p:spPr bwMode="auto">
          <a:xfrm>
            <a:off x="13932223" y="7339104"/>
            <a:ext cx="652612" cy="800588"/>
          </a:xfrm>
          <a:custGeom>
            <a:avLst/>
            <a:gdLst/>
            <a:ahLst/>
            <a:cxnLst>
              <a:cxn ang="0">
                <a:pos x="19" y="108"/>
              </a:cxn>
              <a:cxn ang="0">
                <a:pos x="17" y="104"/>
              </a:cxn>
              <a:cxn ang="0">
                <a:pos x="58" y="102"/>
              </a:cxn>
              <a:cxn ang="0">
                <a:pos x="60" y="106"/>
              </a:cxn>
              <a:cxn ang="0">
                <a:pos x="62" y="90"/>
              </a:cxn>
              <a:cxn ang="0">
                <a:pos x="17" y="87"/>
              </a:cxn>
              <a:cxn ang="0">
                <a:pos x="19" y="83"/>
              </a:cxn>
              <a:cxn ang="0">
                <a:pos x="65" y="85"/>
              </a:cxn>
              <a:cxn ang="0">
                <a:pos x="62" y="90"/>
              </a:cxn>
              <a:cxn ang="0">
                <a:pos x="19" y="54"/>
              </a:cxn>
              <a:cxn ang="0">
                <a:pos x="17" y="50"/>
              </a:cxn>
              <a:cxn ang="0">
                <a:pos x="73" y="48"/>
              </a:cxn>
              <a:cxn ang="0">
                <a:pos x="75" y="52"/>
              </a:cxn>
              <a:cxn ang="0">
                <a:pos x="73" y="73"/>
              </a:cxn>
              <a:cxn ang="0">
                <a:pos x="17" y="71"/>
              </a:cxn>
              <a:cxn ang="0">
                <a:pos x="19" y="67"/>
              </a:cxn>
              <a:cxn ang="0">
                <a:pos x="75" y="69"/>
              </a:cxn>
              <a:cxn ang="0">
                <a:pos x="73" y="73"/>
              </a:cxn>
              <a:cxn ang="0">
                <a:pos x="93" y="132"/>
              </a:cxn>
              <a:cxn ang="0">
                <a:pos x="87" y="132"/>
              </a:cxn>
              <a:cxn ang="0">
                <a:pos x="76" y="118"/>
              </a:cxn>
              <a:cxn ang="0">
                <a:pos x="89" y="123"/>
              </a:cxn>
              <a:cxn ang="0">
                <a:pos x="109" y="107"/>
              </a:cxn>
              <a:cxn ang="0">
                <a:pos x="92" y="92"/>
              </a:cxn>
              <a:cxn ang="0">
                <a:pos x="92" y="146"/>
              </a:cxn>
              <a:cxn ang="0">
                <a:pos x="92" y="92"/>
              </a:cxn>
              <a:cxn ang="0">
                <a:pos x="8" y="131"/>
              </a:cxn>
              <a:cxn ang="0">
                <a:pos x="0" y="23"/>
              </a:cxn>
              <a:cxn ang="0">
                <a:pos x="23" y="15"/>
              </a:cxn>
              <a:cxn ang="0">
                <a:pos x="33" y="27"/>
              </a:cxn>
              <a:cxn ang="0">
                <a:pos x="71" y="17"/>
              </a:cxn>
              <a:cxn ang="0">
                <a:pos x="83" y="15"/>
              </a:cxn>
              <a:cxn ang="0">
                <a:pos x="94" y="86"/>
              </a:cxn>
              <a:cxn ang="0">
                <a:pos x="83" y="87"/>
              </a:cxn>
              <a:cxn ang="0">
                <a:pos x="11" y="38"/>
              </a:cxn>
              <a:cxn ang="0">
                <a:pos x="58" y="121"/>
              </a:cxn>
              <a:cxn ang="0">
                <a:pos x="47" y="11"/>
              </a:cxn>
              <a:cxn ang="0">
                <a:pos x="47" y="4"/>
              </a:cxn>
              <a:cxn ang="0">
                <a:pos x="47" y="11"/>
              </a:cxn>
              <a:cxn ang="0">
                <a:pos x="57" y="11"/>
              </a:cxn>
              <a:cxn ang="0">
                <a:pos x="54" y="7"/>
              </a:cxn>
              <a:cxn ang="0">
                <a:pos x="47" y="0"/>
              </a:cxn>
              <a:cxn ang="0">
                <a:pos x="40" y="7"/>
              </a:cxn>
              <a:cxn ang="0">
                <a:pos x="33" y="11"/>
              </a:cxn>
              <a:cxn ang="0">
                <a:pos x="27" y="17"/>
              </a:cxn>
              <a:cxn ang="0">
                <a:pos x="60" y="23"/>
              </a:cxn>
              <a:cxn ang="0">
                <a:pos x="67" y="17"/>
              </a:cxn>
            </a:cxnLst>
            <a:rect l="0" t="0" r="r" b="b"/>
            <a:pathLst>
              <a:path w="119" h="146">
                <a:moveTo>
                  <a:pt x="58" y="108"/>
                </a:moveTo>
                <a:cubicBezTo>
                  <a:pt x="19" y="108"/>
                  <a:pt x="19" y="108"/>
                  <a:pt x="19" y="108"/>
                </a:cubicBezTo>
                <a:cubicBezTo>
                  <a:pt x="18" y="108"/>
                  <a:pt x="17" y="107"/>
                  <a:pt x="17" y="106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17" y="103"/>
                  <a:pt x="18" y="102"/>
                  <a:pt x="19" y="102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59" y="102"/>
                  <a:pt x="60" y="103"/>
                  <a:pt x="60" y="104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0" y="107"/>
                  <a:pt x="59" y="108"/>
                  <a:pt x="58" y="108"/>
                </a:cubicBezTo>
                <a:moveTo>
                  <a:pt x="62" y="90"/>
                </a:moveTo>
                <a:cubicBezTo>
                  <a:pt x="19" y="90"/>
                  <a:pt x="19" y="90"/>
                  <a:pt x="19" y="90"/>
                </a:cubicBezTo>
                <a:cubicBezTo>
                  <a:pt x="18" y="90"/>
                  <a:pt x="17" y="89"/>
                  <a:pt x="17" y="87"/>
                </a:cubicBezTo>
                <a:cubicBezTo>
                  <a:pt x="17" y="85"/>
                  <a:pt x="17" y="85"/>
                  <a:pt x="17" y="85"/>
                </a:cubicBezTo>
                <a:cubicBezTo>
                  <a:pt x="17" y="84"/>
                  <a:pt x="18" y="83"/>
                  <a:pt x="19" y="83"/>
                </a:cubicBezTo>
                <a:cubicBezTo>
                  <a:pt x="62" y="83"/>
                  <a:pt x="62" y="83"/>
                  <a:pt x="62" y="83"/>
                </a:cubicBezTo>
                <a:cubicBezTo>
                  <a:pt x="64" y="83"/>
                  <a:pt x="65" y="84"/>
                  <a:pt x="65" y="85"/>
                </a:cubicBezTo>
                <a:cubicBezTo>
                  <a:pt x="65" y="87"/>
                  <a:pt x="65" y="87"/>
                  <a:pt x="65" y="87"/>
                </a:cubicBezTo>
                <a:cubicBezTo>
                  <a:pt x="65" y="89"/>
                  <a:pt x="64" y="90"/>
                  <a:pt x="62" y="90"/>
                </a:cubicBezTo>
                <a:moveTo>
                  <a:pt x="73" y="54"/>
                </a:moveTo>
                <a:cubicBezTo>
                  <a:pt x="19" y="54"/>
                  <a:pt x="19" y="54"/>
                  <a:pt x="19" y="54"/>
                </a:cubicBezTo>
                <a:cubicBezTo>
                  <a:pt x="18" y="54"/>
                  <a:pt x="17" y="53"/>
                  <a:pt x="17" y="52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49"/>
                  <a:pt x="18" y="48"/>
                  <a:pt x="19" y="48"/>
                </a:cubicBezTo>
                <a:cubicBezTo>
                  <a:pt x="73" y="48"/>
                  <a:pt x="73" y="48"/>
                  <a:pt x="73" y="48"/>
                </a:cubicBezTo>
                <a:cubicBezTo>
                  <a:pt x="74" y="48"/>
                  <a:pt x="75" y="49"/>
                  <a:pt x="75" y="50"/>
                </a:cubicBezTo>
                <a:cubicBezTo>
                  <a:pt x="75" y="52"/>
                  <a:pt x="75" y="52"/>
                  <a:pt x="75" y="52"/>
                </a:cubicBezTo>
                <a:cubicBezTo>
                  <a:pt x="75" y="53"/>
                  <a:pt x="74" y="54"/>
                  <a:pt x="73" y="54"/>
                </a:cubicBezTo>
                <a:moveTo>
                  <a:pt x="73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8" y="73"/>
                  <a:pt x="17" y="72"/>
                  <a:pt x="17" y="71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8"/>
                  <a:pt x="18" y="67"/>
                  <a:pt x="19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4" y="67"/>
                  <a:pt x="75" y="68"/>
                  <a:pt x="75" y="69"/>
                </a:cubicBezTo>
                <a:cubicBezTo>
                  <a:pt x="75" y="71"/>
                  <a:pt x="75" y="71"/>
                  <a:pt x="75" y="71"/>
                </a:cubicBezTo>
                <a:cubicBezTo>
                  <a:pt x="75" y="72"/>
                  <a:pt x="74" y="73"/>
                  <a:pt x="73" y="73"/>
                </a:cubicBezTo>
                <a:moveTo>
                  <a:pt x="109" y="113"/>
                </a:moveTo>
                <a:cubicBezTo>
                  <a:pt x="93" y="132"/>
                  <a:pt x="93" y="132"/>
                  <a:pt x="93" y="132"/>
                </a:cubicBezTo>
                <a:cubicBezTo>
                  <a:pt x="92" y="133"/>
                  <a:pt x="91" y="133"/>
                  <a:pt x="89" y="133"/>
                </a:cubicBezTo>
                <a:cubicBezTo>
                  <a:pt x="89" y="133"/>
                  <a:pt x="88" y="133"/>
                  <a:pt x="87" y="132"/>
                </a:cubicBezTo>
                <a:cubicBezTo>
                  <a:pt x="76" y="124"/>
                  <a:pt x="76" y="124"/>
                  <a:pt x="76" y="124"/>
                </a:cubicBezTo>
                <a:cubicBezTo>
                  <a:pt x="75" y="123"/>
                  <a:pt x="74" y="120"/>
                  <a:pt x="76" y="118"/>
                </a:cubicBezTo>
                <a:cubicBezTo>
                  <a:pt x="77" y="116"/>
                  <a:pt x="80" y="116"/>
                  <a:pt x="82" y="118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5" y="106"/>
                  <a:pt x="107" y="106"/>
                  <a:pt x="109" y="107"/>
                </a:cubicBezTo>
                <a:cubicBezTo>
                  <a:pt x="111" y="109"/>
                  <a:pt x="111" y="111"/>
                  <a:pt x="109" y="113"/>
                </a:cubicBezTo>
                <a:moveTo>
                  <a:pt x="92" y="92"/>
                </a:moveTo>
                <a:cubicBezTo>
                  <a:pt x="77" y="92"/>
                  <a:pt x="65" y="104"/>
                  <a:pt x="65" y="119"/>
                </a:cubicBezTo>
                <a:cubicBezTo>
                  <a:pt x="65" y="134"/>
                  <a:pt x="77" y="146"/>
                  <a:pt x="92" y="146"/>
                </a:cubicBezTo>
                <a:cubicBezTo>
                  <a:pt x="106" y="146"/>
                  <a:pt x="119" y="134"/>
                  <a:pt x="119" y="119"/>
                </a:cubicBezTo>
                <a:cubicBezTo>
                  <a:pt x="119" y="104"/>
                  <a:pt x="106" y="92"/>
                  <a:pt x="92" y="92"/>
                </a:cubicBezTo>
                <a:moveTo>
                  <a:pt x="61" y="131"/>
                </a:moveTo>
                <a:cubicBezTo>
                  <a:pt x="8" y="131"/>
                  <a:pt x="8" y="131"/>
                  <a:pt x="8" y="131"/>
                </a:cubicBezTo>
                <a:cubicBezTo>
                  <a:pt x="4" y="131"/>
                  <a:pt x="0" y="127"/>
                  <a:pt x="0" y="1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8"/>
                  <a:pt x="4" y="15"/>
                  <a:pt x="6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5"/>
                  <a:pt x="23" y="16"/>
                  <a:pt x="23" y="17"/>
                </a:cubicBezTo>
                <a:cubicBezTo>
                  <a:pt x="23" y="23"/>
                  <a:pt x="28" y="27"/>
                  <a:pt x="33" y="27"/>
                </a:cubicBezTo>
                <a:cubicBezTo>
                  <a:pt x="60" y="27"/>
                  <a:pt x="60" y="27"/>
                  <a:pt x="60" y="27"/>
                </a:cubicBezTo>
                <a:cubicBezTo>
                  <a:pt x="66" y="27"/>
                  <a:pt x="71" y="23"/>
                  <a:pt x="71" y="17"/>
                </a:cubicBezTo>
                <a:cubicBezTo>
                  <a:pt x="71" y="16"/>
                  <a:pt x="71" y="15"/>
                  <a:pt x="71" y="15"/>
                </a:cubicBezTo>
                <a:cubicBezTo>
                  <a:pt x="83" y="15"/>
                  <a:pt x="83" y="15"/>
                  <a:pt x="83" y="15"/>
                </a:cubicBezTo>
                <a:cubicBezTo>
                  <a:pt x="90" y="15"/>
                  <a:pt x="94" y="18"/>
                  <a:pt x="94" y="23"/>
                </a:cubicBezTo>
                <a:cubicBezTo>
                  <a:pt x="94" y="86"/>
                  <a:pt x="94" y="86"/>
                  <a:pt x="94" y="86"/>
                </a:cubicBezTo>
                <a:cubicBezTo>
                  <a:pt x="93" y="85"/>
                  <a:pt x="92" y="85"/>
                  <a:pt x="92" y="85"/>
                </a:cubicBezTo>
                <a:cubicBezTo>
                  <a:pt x="89" y="85"/>
                  <a:pt x="86" y="86"/>
                  <a:pt x="83" y="87"/>
                </a:cubicBezTo>
                <a:cubicBezTo>
                  <a:pt x="83" y="38"/>
                  <a:pt x="83" y="38"/>
                  <a:pt x="83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121"/>
                  <a:pt x="11" y="121"/>
                  <a:pt x="11" y="121"/>
                </a:cubicBezTo>
                <a:cubicBezTo>
                  <a:pt x="58" y="121"/>
                  <a:pt x="58" y="121"/>
                  <a:pt x="58" y="121"/>
                </a:cubicBezTo>
                <a:cubicBezTo>
                  <a:pt x="59" y="124"/>
                  <a:pt x="59" y="128"/>
                  <a:pt x="61" y="131"/>
                </a:cubicBezTo>
                <a:moveTo>
                  <a:pt x="47" y="11"/>
                </a:moveTo>
                <a:cubicBezTo>
                  <a:pt x="45" y="11"/>
                  <a:pt x="44" y="9"/>
                  <a:pt x="44" y="7"/>
                </a:cubicBezTo>
                <a:cubicBezTo>
                  <a:pt x="44" y="6"/>
                  <a:pt x="45" y="4"/>
                  <a:pt x="47" y="4"/>
                </a:cubicBezTo>
                <a:cubicBezTo>
                  <a:pt x="49" y="4"/>
                  <a:pt x="50" y="6"/>
                  <a:pt x="50" y="7"/>
                </a:cubicBezTo>
                <a:cubicBezTo>
                  <a:pt x="50" y="9"/>
                  <a:pt x="49" y="11"/>
                  <a:pt x="47" y="11"/>
                </a:cubicBezTo>
                <a:moveTo>
                  <a:pt x="60" y="11"/>
                </a:moveTo>
                <a:cubicBezTo>
                  <a:pt x="57" y="11"/>
                  <a:pt x="57" y="11"/>
                  <a:pt x="57" y="11"/>
                </a:cubicBezTo>
                <a:cubicBezTo>
                  <a:pt x="56" y="11"/>
                  <a:pt x="54" y="9"/>
                  <a:pt x="54" y="7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1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3" y="0"/>
                  <a:pt x="40" y="3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9"/>
                  <a:pt x="38" y="11"/>
                  <a:pt x="37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0" y="11"/>
                  <a:pt x="27" y="13"/>
                  <a:pt x="27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20"/>
                  <a:pt x="30" y="23"/>
                  <a:pt x="33" y="23"/>
                </a:cubicBezTo>
                <a:cubicBezTo>
                  <a:pt x="60" y="23"/>
                  <a:pt x="60" y="23"/>
                  <a:pt x="60" y="23"/>
                </a:cubicBezTo>
                <a:cubicBezTo>
                  <a:pt x="64" y="23"/>
                  <a:pt x="67" y="20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7" y="13"/>
                  <a:pt x="64" y="11"/>
                  <a:pt x="60" y="11"/>
                </a:cubicBezTo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97" name="Freeform 370">
            <a:extLst>
              <a:ext uri="{FF2B5EF4-FFF2-40B4-BE49-F238E27FC236}">
                <a16:creationId xmlns:a16="http://schemas.microsoft.com/office/drawing/2014/main" id="{6D69D796-F4E4-0443-CA4A-438030516B55}"/>
              </a:ext>
            </a:extLst>
          </p:cNvPr>
          <p:cNvSpPr>
            <a:spLocks noEditPoints="1"/>
          </p:cNvSpPr>
          <p:nvPr/>
        </p:nvSpPr>
        <p:spPr bwMode="auto">
          <a:xfrm>
            <a:off x="16563505" y="7439650"/>
            <a:ext cx="673942" cy="599494"/>
          </a:xfrm>
          <a:custGeom>
            <a:avLst/>
            <a:gdLst/>
            <a:ahLst/>
            <a:cxnLst>
              <a:cxn ang="0">
                <a:pos x="23" y="94"/>
              </a:cxn>
              <a:cxn ang="0">
                <a:pos x="18" y="95"/>
              </a:cxn>
              <a:cxn ang="0">
                <a:pos x="9" y="83"/>
              </a:cxn>
              <a:cxn ang="0">
                <a:pos x="20" y="87"/>
              </a:cxn>
              <a:cxn ang="0">
                <a:pos x="37" y="74"/>
              </a:cxn>
              <a:cxn ang="0">
                <a:pos x="22" y="61"/>
              </a:cxn>
              <a:cxn ang="0">
                <a:pos x="22" y="106"/>
              </a:cxn>
              <a:cxn ang="0">
                <a:pos x="22" y="61"/>
              </a:cxn>
              <a:cxn ang="0">
                <a:pos x="112" y="72"/>
              </a:cxn>
              <a:cxn ang="0">
                <a:pos x="73" y="88"/>
              </a:cxn>
              <a:cxn ang="0">
                <a:pos x="73" y="86"/>
              </a:cxn>
              <a:cxn ang="0">
                <a:pos x="113" y="69"/>
              </a:cxn>
              <a:cxn ang="0">
                <a:pos x="75" y="62"/>
              </a:cxn>
              <a:cxn ang="0">
                <a:pos x="83" y="49"/>
              </a:cxn>
              <a:cxn ang="0">
                <a:pos x="87" y="58"/>
              </a:cxn>
              <a:cxn ang="0">
                <a:pos x="85" y="76"/>
              </a:cxn>
              <a:cxn ang="0">
                <a:pos x="80" y="79"/>
              </a:cxn>
              <a:cxn ang="0">
                <a:pos x="79" y="62"/>
              </a:cxn>
              <a:cxn ang="0">
                <a:pos x="75" y="62"/>
              </a:cxn>
              <a:cxn ang="0">
                <a:pos x="102" y="40"/>
              </a:cxn>
              <a:cxn ang="0">
                <a:pos x="110" y="45"/>
              </a:cxn>
              <a:cxn ang="0">
                <a:pos x="107" y="49"/>
              </a:cxn>
              <a:cxn ang="0">
                <a:pos x="105" y="69"/>
              </a:cxn>
              <a:cxn ang="0">
                <a:pos x="100" y="70"/>
              </a:cxn>
              <a:cxn ang="0">
                <a:pos x="98" y="54"/>
              </a:cxn>
              <a:cxn ang="0">
                <a:pos x="113" y="20"/>
              </a:cxn>
              <a:cxn ang="0">
                <a:pos x="45" y="37"/>
              </a:cxn>
              <a:cxn ang="0">
                <a:pos x="37" y="48"/>
              </a:cxn>
              <a:cxn ang="0">
                <a:pos x="88" y="9"/>
              </a:cxn>
              <a:cxn ang="0">
                <a:pos x="62" y="1"/>
              </a:cxn>
              <a:cxn ang="0">
                <a:pos x="14" y="30"/>
              </a:cxn>
              <a:cxn ang="0">
                <a:pos x="22" y="56"/>
              </a:cxn>
              <a:cxn ang="0">
                <a:pos x="47" y="95"/>
              </a:cxn>
              <a:cxn ang="0">
                <a:pos x="70" y="101"/>
              </a:cxn>
              <a:cxn ang="0">
                <a:pos x="119" y="73"/>
              </a:cxn>
              <a:cxn ang="0">
                <a:pos x="113" y="20"/>
              </a:cxn>
            </a:cxnLst>
            <a:rect l="0" t="0" r="r" b="b"/>
            <a:pathLst>
              <a:path w="119" h="106">
                <a:moveTo>
                  <a:pt x="37" y="79"/>
                </a:moveTo>
                <a:cubicBezTo>
                  <a:pt x="23" y="94"/>
                  <a:pt x="23" y="94"/>
                  <a:pt x="23" y="94"/>
                </a:cubicBezTo>
                <a:cubicBezTo>
                  <a:pt x="22" y="95"/>
                  <a:pt x="22" y="95"/>
                  <a:pt x="21" y="95"/>
                </a:cubicBezTo>
                <a:cubicBezTo>
                  <a:pt x="20" y="95"/>
                  <a:pt x="19" y="95"/>
                  <a:pt x="18" y="95"/>
                </a:cubicBezTo>
                <a:cubicBezTo>
                  <a:pt x="10" y="88"/>
                  <a:pt x="10" y="88"/>
                  <a:pt x="10" y="88"/>
                </a:cubicBezTo>
                <a:cubicBezTo>
                  <a:pt x="8" y="87"/>
                  <a:pt x="8" y="84"/>
                  <a:pt x="9" y="83"/>
                </a:cubicBezTo>
                <a:cubicBezTo>
                  <a:pt x="11" y="82"/>
                  <a:pt x="13" y="81"/>
                  <a:pt x="14" y="82"/>
                </a:cubicBezTo>
                <a:cubicBezTo>
                  <a:pt x="20" y="87"/>
                  <a:pt x="20" y="87"/>
                  <a:pt x="20" y="87"/>
                </a:cubicBezTo>
                <a:cubicBezTo>
                  <a:pt x="32" y="74"/>
                  <a:pt x="32" y="74"/>
                  <a:pt x="32" y="74"/>
                </a:cubicBezTo>
                <a:cubicBezTo>
                  <a:pt x="33" y="73"/>
                  <a:pt x="35" y="73"/>
                  <a:pt x="37" y="74"/>
                </a:cubicBezTo>
                <a:cubicBezTo>
                  <a:pt x="38" y="75"/>
                  <a:pt x="38" y="77"/>
                  <a:pt x="37" y="79"/>
                </a:cubicBezTo>
                <a:moveTo>
                  <a:pt x="22" y="61"/>
                </a:moveTo>
                <a:cubicBezTo>
                  <a:pt x="10" y="61"/>
                  <a:pt x="0" y="71"/>
                  <a:pt x="0" y="83"/>
                </a:cubicBezTo>
                <a:cubicBezTo>
                  <a:pt x="0" y="96"/>
                  <a:pt x="10" y="106"/>
                  <a:pt x="22" y="106"/>
                </a:cubicBezTo>
                <a:cubicBezTo>
                  <a:pt x="35" y="106"/>
                  <a:pt x="45" y="96"/>
                  <a:pt x="45" y="83"/>
                </a:cubicBezTo>
                <a:cubicBezTo>
                  <a:pt x="45" y="71"/>
                  <a:pt x="35" y="61"/>
                  <a:pt x="22" y="61"/>
                </a:cubicBezTo>
                <a:moveTo>
                  <a:pt x="113" y="71"/>
                </a:moveTo>
                <a:cubicBezTo>
                  <a:pt x="113" y="72"/>
                  <a:pt x="113" y="72"/>
                  <a:pt x="112" y="72"/>
                </a:cubicBezTo>
                <a:cubicBezTo>
                  <a:pt x="73" y="89"/>
                  <a:pt x="73" y="89"/>
                  <a:pt x="73" y="89"/>
                </a:cubicBezTo>
                <a:cubicBezTo>
                  <a:pt x="73" y="89"/>
                  <a:pt x="73" y="89"/>
                  <a:pt x="73" y="88"/>
                </a:cubicBezTo>
                <a:cubicBezTo>
                  <a:pt x="73" y="86"/>
                  <a:pt x="73" y="86"/>
                  <a:pt x="73" y="86"/>
                </a:cubicBezTo>
                <a:cubicBezTo>
                  <a:pt x="73" y="86"/>
                  <a:pt x="73" y="86"/>
                  <a:pt x="73" y="86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3" y="69"/>
                  <a:pt x="113" y="69"/>
                  <a:pt x="113" y="69"/>
                </a:cubicBezTo>
                <a:lnTo>
                  <a:pt x="113" y="71"/>
                </a:lnTo>
                <a:close/>
                <a:moveTo>
                  <a:pt x="75" y="62"/>
                </a:moveTo>
                <a:cubicBezTo>
                  <a:pt x="80" y="50"/>
                  <a:pt x="80" y="50"/>
                  <a:pt x="80" y="50"/>
                </a:cubicBezTo>
                <a:cubicBezTo>
                  <a:pt x="81" y="49"/>
                  <a:pt x="82" y="49"/>
                  <a:pt x="83" y="49"/>
                </a:cubicBezTo>
                <a:cubicBezTo>
                  <a:pt x="88" y="56"/>
                  <a:pt x="88" y="56"/>
                  <a:pt x="88" y="56"/>
                </a:cubicBezTo>
                <a:cubicBezTo>
                  <a:pt x="89" y="56"/>
                  <a:pt x="88" y="58"/>
                  <a:pt x="87" y="58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76"/>
                  <a:pt x="85" y="76"/>
                  <a:pt x="85" y="76"/>
                </a:cubicBezTo>
                <a:cubicBezTo>
                  <a:pt x="85" y="77"/>
                  <a:pt x="84" y="78"/>
                  <a:pt x="84" y="78"/>
                </a:cubicBezTo>
                <a:cubicBezTo>
                  <a:pt x="80" y="79"/>
                  <a:pt x="80" y="79"/>
                  <a:pt x="80" y="79"/>
                </a:cubicBezTo>
                <a:cubicBezTo>
                  <a:pt x="79" y="80"/>
                  <a:pt x="79" y="79"/>
                  <a:pt x="79" y="79"/>
                </a:cubicBezTo>
                <a:cubicBezTo>
                  <a:pt x="79" y="62"/>
                  <a:pt x="79" y="62"/>
                  <a:pt x="79" y="62"/>
                </a:cubicBezTo>
                <a:cubicBezTo>
                  <a:pt x="76" y="63"/>
                  <a:pt x="76" y="63"/>
                  <a:pt x="76" y="63"/>
                </a:cubicBezTo>
                <a:cubicBezTo>
                  <a:pt x="75" y="64"/>
                  <a:pt x="75" y="63"/>
                  <a:pt x="75" y="62"/>
                </a:cubicBezTo>
                <a:moveTo>
                  <a:pt x="96" y="52"/>
                </a:moveTo>
                <a:cubicBezTo>
                  <a:pt x="102" y="40"/>
                  <a:pt x="102" y="40"/>
                  <a:pt x="102" y="40"/>
                </a:cubicBezTo>
                <a:cubicBezTo>
                  <a:pt x="103" y="39"/>
                  <a:pt x="104" y="38"/>
                  <a:pt x="105" y="39"/>
                </a:cubicBezTo>
                <a:cubicBezTo>
                  <a:pt x="110" y="45"/>
                  <a:pt x="110" y="45"/>
                  <a:pt x="110" y="45"/>
                </a:cubicBezTo>
                <a:cubicBezTo>
                  <a:pt x="111" y="46"/>
                  <a:pt x="110" y="48"/>
                  <a:pt x="109" y="48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67"/>
                  <a:pt x="107" y="67"/>
                  <a:pt x="107" y="67"/>
                </a:cubicBezTo>
                <a:cubicBezTo>
                  <a:pt x="107" y="67"/>
                  <a:pt x="106" y="68"/>
                  <a:pt x="105" y="69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101" y="71"/>
                  <a:pt x="100" y="70"/>
                  <a:pt x="100" y="70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98" y="54"/>
                  <a:pt x="98" y="54"/>
                  <a:pt x="98" y="54"/>
                </a:cubicBezTo>
                <a:cubicBezTo>
                  <a:pt x="96" y="54"/>
                  <a:pt x="96" y="53"/>
                  <a:pt x="96" y="52"/>
                </a:cubicBezTo>
                <a:moveTo>
                  <a:pt x="113" y="20"/>
                </a:moveTo>
                <a:cubicBezTo>
                  <a:pt x="96" y="13"/>
                  <a:pt x="96" y="13"/>
                  <a:pt x="96" y="13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52"/>
                  <a:pt x="45" y="52"/>
                  <a:pt x="45" y="52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33"/>
                  <a:pt x="37" y="33"/>
                  <a:pt x="37" y="33"/>
                </a:cubicBezTo>
                <a:cubicBezTo>
                  <a:pt x="88" y="9"/>
                  <a:pt x="88" y="9"/>
                  <a:pt x="88" y="9"/>
                </a:cubicBezTo>
                <a:cubicBezTo>
                  <a:pt x="70" y="1"/>
                  <a:pt x="70" y="1"/>
                  <a:pt x="70" y="1"/>
                </a:cubicBezTo>
                <a:cubicBezTo>
                  <a:pt x="68" y="0"/>
                  <a:pt x="64" y="0"/>
                  <a:pt x="62" y="1"/>
                </a:cubicBezTo>
                <a:cubicBezTo>
                  <a:pt x="20" y="20"/>
                  <a:pt x="20" y="20"/>
                  <a:pt x="20" y="20"/>
                </a:cubicBezTo>
                <a:cubicBezTo>
                  <a:pt x="17" y="22"/>
                  <a:pt x="14" y="26"/>
                  <a:pt x="14" y="30"/>
                </a:cubicBezTo>
                <a:cubicBezTo>
                  <a:pt x="14" y="57"/>
                  <a:pt x="14" y="57"/>
                  <a:pt x="14" y="57"/>
                </a:cubicBezTo>
                <a:cubicBezTo>
                  <a:pt x="17" y="56"/>
                  <a:pt x="19" y="56"/>
                  <a:pt x="22" y="56"/>
                </a:cubicBezTo>
                <a:cubicBezTo>
                  <a:pt x="37" y="56"/>
                  <a:pt x="50" y="68"/>
                  <a:pt x="50" y="83"/>
                </a:cubicBezTo>
                <a:cubicBezTo>
                  <a:pt x="50" y="87"/>
                  <a:pt x="49" y="91"/>
                  <a:pt x="47" y="95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64" y="102"/>
                  <a:pt x="68" y="102"/>
                  <a:pt x="70" y="101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6" y="81"/>
                  <a:pt x="119" y="77"/>
                  <a:pt x="119" y="73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19" y="26"/>
                  <a:pt x="116" y="22"/>
                  <a:pt x="113" y="20"/>
                </a:cubicBezTo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</p:spTree>
    <p:extLst>
      <p:ext uri="{BB962C8B-B14F-4D97-AF65-F5344CB8AC3E}">
        <p14:creationId xmlns:p14="http://schemas.microsoft.com/office/powerpoint/2010/main" val="774079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8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4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52" grpId="0" animBg="1"/>
          <p:bldP spid="53" grpId="0"/>
          <p:bldP spid="54" grpId="0"/>
          <p:bldP spid="56" grpId="0"/>
          <p:bldP spid="57" grpId="0"/>
          <p:bldP spid="58" grpId="0" animBg="1"/>
          <p:bldP spid="59" grpId="0"/>
          <p:bldP spid="60" grpId="0"/>
          <p:bldP spid="61" grpId="0" animBg="1"/>
          <p:bldP spid="62" grpId="0"/>
          <p:bldP spid="63" grpId="0"/>
          <p:bldP spid="64" grpId="0" animBg="1"/>
          <p:bldP spid="65" grpId="0"/>
          <p:bldP spid="66" grpId="0"/>
          <p:bldP spid="67" grpId="0" animBg="1"/>
          <p:bldP spid="68" grpId="0"/>
          <p:bldP spid="69" grpId="0"/>
          <p:bldP spid="70" grpId="0" animBg="1"/>
          <p:bldP spid="71" grpId="0"/>
          <p:bldP spid="72" grpId="0"/>
          <p:bldP spid="96" grpId="0" animBg="1"/>
          <p:bldP spid="9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8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4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52" grpId="0" animBg="1"/>
          <p:bldP spid="53" grpId="0"/>
          <p:bldP spid="54" grpId="0"/>
          <p:bldP spid="56" grpId="0"/>
          <p:bldP spid="57" grpId="0"/>
          <p:bldP spid="58" grpId="0" animBg="1"/>
          <p:bldP spid="59" grpId="0"/>
          <p:bldP spid="60" grpId="0"/>
          <p:bldP spid="61" grpId="0" animBg="1"/>
          <p:bldP spid="62" grpId="0"/>
          <p:bldP spid="63" grpId="0"/>
          <p:bldP spid="64" grpId="0" animBg="1"/>
          <p:bldP spid="65" grpId="0"/>
          <p:bldP spid="66" grpId="0"/>
          <p:bldP spid="67" grpId="0" animBg="1"/>
          <p:bldP spid="68" grpId="0"/>
          <p:bldP spid="69" grpId="0"/>
          <p:bldP spid="70" grpId="0" animBg="1"/>
          <p:bldP spid="71" grpId="0"/>
          <p:bldP spid="72" grpId="0"/>
          <p:bldP spid="96" grpId="0" animBg="1"/>
          <p:bldP spid="97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ircle: Hollow 43">
            <a:extLst>
              <a:ext uri="{FF2B5EF4-FFF2-40B4-BE49-F238E27FC236}">
                <a16:creationId xmlns:a16="http://schemas.microsoft.com/office/drawing/2014/main" id="{ABA80691-89B4-F6F6-A05F-565251E68B56}"/>
              </a:ext>
            </a:extLst>
          </p:cNvPr>
          <p:cNvSpPr/>
          <p:nvPr/>
        </p:nvSpPr>
        <p:spPr>
          <a:xfrm>
            <a:off x="18531242" y="5283200"/>
            <a:ext cx="4944035" cy="4944035"/>
          </a:xfrm>
          <a:prstGeom prst="donut">
            <a:avLst>
              <a:gd name="adj" fmla="val 92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Circle: Hollow 44">
            <a:extLst>
              <a:ext uri="{FF2B5EF4-FFF2-40B4-BE49-F238E27FC236}">
                <a16:creationId xmlns:a16="http://schemas.microsoft.com/office/drawing/2014/main" id="{C1C76F62-BDEF-FF2D-A6AA-C35252820ECF}"/>
              </a:ext>
            </a:extLst>
          </p:cNvPr>
          <p:cNvSpPr/>
          <p:nvPr/>
        </p:nvSpPr>
        <p:spPr>
          <a:xfrm>
            <a:off x="19322377" y="6074335"/>
            <a:ext cx="3361764" cy="3361764"/>
          </a:xfrm>
          <a:prstGeom prst="donut">
            <a:avLst>
              <a:gd name="adj" fmla="val 1186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9C115B5D-003A-B357-1A1F-8C3792D1BC6D}"/>
              </a:ext>
            </a:extLst>
          </p:cNvPr>
          <p:cNvSpPr/>
          <p:nvPr/>
        </p:nvSpPr>
        <p:spPr>
          <a:xfrm>
            <a:off x="20103427" y="6855385"/>
            <a:ext cx="1799664" cy="1799664"/>
          </a:xfrm>
          <a:prstGeom prst="donut">
            <a:avLst>
              <a:gd name="adj" fmla="val 1957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329123C3-4FE6-4C2B-FDFC-6DF5C7C64DCE}"/>
              </a:ext>
            </a:extLst>
          </p:cNvPr>
          <p:cNvSpPr/>
          <p:nvPr/>
        </p:nvSpPr>
        <p:spPr>
          <a:xfrm>
            <a:off x="20748791" y="7500749"/>
            <a:ext cx="508936" cy="50893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D5C935B-5480-27D9-88A2-2D5B8E794753}"/>
              </a:ext>
            </a:extLst>
          </p:cNvPr>
          <p:cNvGrpSpPr/>
          <p:nvPr/>
        </p:nvGrpSpPr>
        <p:grpSpPr>
          <a:xfrm>
            <a:off x="908723" y="7500750"/>
            <a:ext cx="20103091" cy="508934"/>
            <a:chOff x="908723" y="7500750"/>
            <a:chExt cx="20103091" cy="508934"/>
          </a:xfrm>
        </p:grpSpPr>
        <p:sp>
          <p:nvSpPr>
            <p:cNvPr id="49" name="Arrow: Chevron 48">
              <a:extLst>
                <a:ext uri="{FF2B5EF4-FFF2-40B4-BE49-F238E27FC236}">
                  <a16:creationId xmlns:a16="http://schemas.microsoft.com/office/drawing/2014/main" id="{15322935-8B73-26DE-58C6-B9A243AA201B}"/>
                </a:ext>
              </a:extLst>
            </p:cNvPr>
            <p:cNvSpPr/>
            <p:nvPr/>
          </p:nvSpPr>
          <p:spPr>
            <a:xfrm>
              <a:off x="908723" y="7500750"/>
              <a:ext cx="1041401" cy="508934"/>
            </a:xfrm>
            <a:prstGeom prst="chevron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6C9A363-37F1-7E13-5CE9-9D9A65874B04}"/>
                </a:ext>
              </a:extLst>
            </p:cNvPr>
            <p:cNvSpPr/>
            <p:nvPr/>
          </p:nvSpPr>
          <p:spPr>
            <a:xfrm>
              <a:off x="1159669" y="7720058"/>
              <a:ext cx="19739975" cy="7031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lowchart: Extract 50">
              <a:extLst>
                <a:ext uri="{FF2B5EF4-FFF2-40B4-BE49-F238E27FC236}">
                  <a16:creationId xmlns:a16="http://schemas.microsoft.com/office/drawing/2014/main" id="{81B4F2A7-F968-8CC4-710B-67526304A60B}"/>
                </a:ext>
              </a:extLst>
            </p:cNvPr>
            <p:cNvSpPr/>
            <p:nvPr/>
          </p:nvSpPr>
          <p:spPr>
            <a:xfrm rot="5400000">
              <a:off x="20674328" y="7586474"/>
              <a:ext cx="337486" cy="337486"/>
            </a:xfrm>
            <a:prstGeom prst="flowChartExtra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10108C48-EADC-1284-1BE5-7E61A24D55E2}"/>
              </a:ext>
            </a:extLst>
          </p:cNvPr>
          <p:cNvSpPr/>
          <p:nvPr/>
        </p:nvSpPr>
        <p:spPr>
          <a:xfrm>
            <a:off x="2813686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2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8C5F521-57A1-49CD-83DA-1EFC481EDB57}"/>
              </a:ext>
            </a:extLst>
          </p:cNvPr>
          <p:cNvSpPr txBox="1"/>
          <p:nvPr/>
        </p:nvSpPr>
        <p:spPr>
          <a:xfrm rot="10800000" flipV="1">
            <a:off x="2554183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Tăng doanh thu thông qua mở rộng thị trường và sản phẩm mới.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DD83E89-EEA1-6389-E774-80C777D17E68}"/>
              </a:ext>
            </a:extLst>
          </p:cNvPr>
          <p:cNvSpPr txBox="1"/>
          <p:nvPr/>
        </p:nvSpPr>
        <p:spPr>
          <a:xfrm rot="10800000" flipV="1">
            <a:off x="2554183" y="8892167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Revenue Growth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5" name="!!SlideOcean">
            <a:extLst>
              <a:ext uri="{FF2B5EF4-FFF2-40B4-BE49-F238E27FC236}">
                <a16:creationId xmlns:a16="http://schemas.microsoft.com/office/drawing/2014/main" id="{59E11DE2-CD49-8CD9-EE77-1E3F4AA71F7C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6" name="!!SubTitle">
            <a:extLst>
              <a:ext uri="{FF2B5EF4-FFF2-40B4-BE49-F238E27FC236}">
                <a16:creationId xmlns:a16="http://schemas.microsoft.com/office/drawing/2014/main" id="{E262C9CF-03A3-E7EB-34E5-B25F10868C3C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7" name="!!MainTitle1">
            <a:extLst>
              <a:ext uri="{FF2B5EF4-FFF2-40B4-BE49-F238E27FC236}">
                <a16:creationId xmlns:a16="http://schemas.microsoft.com/office/drawing/2014/main" id="{8A1A53B5-891B-8155-70D6-40AC43C9C10C}"/>
              </a:ext>
            </a:extLst>
          </p:cNvPr>
          <p:cNvSpPr txBox="1"/>
          <p:nvPr/>
        </p:nvSpPr>
        <p:spPr>
          <a:xfrm>
            <a:off x="7898215" y="1090280"/>
            <a:ext cx="858760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88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Goals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CB0B24F-599A-277B-DC63-2540E0C85467}"/>
              </a:ext>
            </a:extLst>
          </p:cNvPr>
          <p:cNvSpPr/>
          <p:nvPr/>
        </p:nvSpPr>
        <p:spPr>
          <a:xfrm flipV="1">
            <a:off x="5454784" y="6701689"/>
            <a:ext cx="1762594" cy="1908477"/>
          </a:xfrm>
          <a:custGeom>
            <a:avLst/>
            <a:gdLst>
              <a:gd name="connsiteX0" fmla="*/ 881297 w 1762594"/>
              <a:gd name="connsiteY0" fmla="*/ 1908477 h 1908477"/>
              <a:gd name="connsiteX1" fmla="*/ 1034470 w 1762594"/>
              <a:gd name="connsiteY1" fmla="*/ 1748419 h 1908477"/>
              <a:gd name="connsiteX2" fmla="*/ 1058909 w 1762594"/>
              <a:gd name="connsiteY2" fmla="*/ 1744689 h 1908477"/>
              <a:gd name="connsiteX3" fmla="*/ 1762594 w 1762594"/>
              <a:gd name="connsiteY3" fmla="*/ 881297 h 1908477"/>
              <a:gd name="connsiteX4" fmla="*/ 881297 w 1762594"/>
              <a:gd name="connsiteY4" fmla="*/ 0 h 1908477"/>
              <a:gd name="connsiteX5" fmla="*/ 0 w 1762594"/>
              <a:gd name="connsiteY5" fmla="*/ 881297 h 1908477"/>
              <a:gd name="connsiteX6" fmla="*/ 703685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7" y="1908477"/>
                </a:moveTo>
                <a:lnTo>
                  <a:pt x="1034470" y="1748419"/>
                </a:lnTo>
                <a:lnTo>
                  <a:pt x="1058909" y="1744689"/>
                </a:lnTo>
                <a:cubicBezTo>
                  <a:pt x="1460502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7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5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3C99AEB-97A3-2D7E-152B-BAF838F94FEC}"/>
              </a:ext>
            </a:extLst>
          </p:cNvPr>
          <p:cNvSpPr txBox="1"/>
          <p:nvPr/>
        </p:nvSpPr>
        <p:spPr>
          <a:xfrm>
            <a:off x="5195281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Nâng cao lợi nhuận bằng cách tối ưu chi phí và hiệu suất.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A93F38-C352-569B-ED6C-23E4F0E48511}"/>
              </a:ext>
            </a:extLst>
          </p:cNvPr>
          <p:cNvSpPr txBox="1"/>
          <p:nvPr/>
        </p:nvSpPr>
        <p:spPr>
          <a:xfrm>
            <a:off x="5195281" y="5797269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Profit Optimization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080CE780-269A-07F1-0213-ED0B28BE7A46}"/>
              </a:ext>
            </a:extLst>
          </p:cNvPr>
          <p:cNvSpPr/>
          <p:nvPr/>
        </p:nvSpPr>
        <p:spPr>
          <a:xfrm>
            <a:off x="8095882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1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B9E1271-1156-CB0B-57F5-E6054B7B778F}"/>
              </a:ext>
            </a:extLst>
          </p:cNvPr>
          <p:cNvSpPr txBox="1"/>
          <p:nvPr/>
        </p:nvSpPr>
        <p:spPr>
          <a:xfrm rot="10800000" flipV="1">
            <a:off x="7836379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Duy </a:t>
            </a:r>
            <a:r>
              <a:rPr lang="en-US" sz="2000" dirty="0" err="1">
                <a:solidFill>
                  <a:schemeClr val="tx2"/>
                </a:solidFill>
              </a:rPr>
              <a:t>trì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và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gia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tăng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lòng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trung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thành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của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khách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hàng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hiện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tại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  <a:endParaRPr lang="vi-VN" sz="2000" dirty="0">
              <a:solidFill>
                <a:schemeClr val="tx2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9F6356F-1E5A-CCB0-17BC-95193A4ADDD6}"/>
              </a:ext>
            </a:extLst>
          </p:cNvPr>
          <p:cNvSpPr txBox="1"/>
          <p:nvPr/>
        </p:nvSpPr>
        <p:spPr>
          <a:xfrm rot="10800000" flipV="1">
            <a:off x="7836379" y="8892167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Customer Retention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A178AAF7-F8DC-F582-893E-07DEEE126422}"/>
              </a:ext>
            </a:extLst>
          </p:cNvPr>
          <p:cNvSpPr/>
          <p:nvPr/>
        </p:nvSpPr>
        <p:spPr>
          <a:xfrm flipV="1">
            <a:off x="10736980" y="6701689"/>
            <a:ext cx="1762594" cy="1908477"/>
          </a:xfrm>
          <a:custGeom>
            <a:avLst/>
            <a:gdLst>
              <a:gd name="connsiteX0" fmla="*/ 881297 w 1762594"/>
              <a:gd name="connsiteY0" fmla="*/ 1908477 h 1908477"/>
              <a:gd name="connsiteX1" fmla="*/ 1034470 w 1762594"/>
              <a:gd name="connsiteY1" fmla="*/ 1748419 h 1908477"/>
              <a:gd name="connsiteX2" fmla="*/ 1058909 w 1762594"/>
              <a:gd name="connsiteY2" fmla="*/ 1744689 h 1908477"/>
              <a:gd name="connsiteX3" fmla="*/ 1762594 w 1762594"/>
              <a:gd name="connsiteY3" fmla="*/ 881297 h 1908477"/>
              <a:gd name="connsiteX4" fmla="*/ 881297 w 1762594"/>
              <a:gd name="connsiteY4" fmla="*/ 0 h 1908477"/>
              <a:gd name="connsiteX5" fmla="*/ 0 w 1762594"/>
              <a:gd name="connsiteY5" fmla="*/ 881297 h 1908477"/>
              <a:gd name="connsiteX6" fmla="*/ 703685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7" y="1908477"/>
                </a:moveTo>
                <a:lnTo>
                  <a:pt x="1034470" y="1748419"/>
                </a:lnTo>
                <a:lnTo>
                  <a:pt x="1058909" y="1744689"/>
                </a:lnTo>
                <a:cubicBezTo>
                  <a:pt x="1460501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7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5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1EAFFDC-F3BA-856F-889B-0893DA85186A}"/>
              </a:ext>
            </a:extLst>
          </p:cNvPr>
          <p:cNvSpPr txBox="1"/>
          <p:nvPr/>
        </p:nvSpPr>
        <p:spPr>
          <a:xfrm>
            <a:off x="10477477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Xây dựng thương hiệu uy tín, khác biệt và đáng tin cậy.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6B48248-F8AE-8A2B-24E8-E9B609DB8FB8}"/>
              </a:ext>
            </a:extLst>
          </p:cNvPr>
          <p:cNvSpPr txBox="1"/>
          <p:nvPr/>
        </p:nvSpPr>
        <p:spPr>
          <a:xfrm>
            <a:off x="10736982" y="5797269"/>
            <a:ext cx="176259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Brand Strength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9C7641A1-24DC-A40A-3BB3-D95DCDC6568E}"/>
              </a:ext>
            </a:extLst>
          </p:cNvPr>
          <p:cNvSpPr/>
          <p:nvPr/>
        </p:nvSpPr>
        <p:spPr>
          <a:xfrm>
            <a:off x="13378078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1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5EE177F-46C8-A705-C130-348B6EA16959}"/>
              </a:ext>
            </a:extLst>
          </p:cNvPr>
          <p:cNvSpPr txBox="1"/>
          <p:nvPr/>
        </p:nvSpPr>
        <p:spPr>
          <a:xfrm rot="10800000" flipV="1">
            <a:off x="13118575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Chuẩn hóa quy trình, cải thiện năng suất và chất lượng dịch vụ.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794A024-01F9-2E2D-08DD-852B06D4DCAF}"/>
              </a:ext>
            </a:extLst>
          </p:cNvPr>
          <p:cNvSpPr txBox="1"/>
          <p:nvPr/>
        </p:nvSpPr>
        <p:spPr>
          <a:xfrm rot="10800000" flipV="1">
            <a:off x="12921252" y="8892167"/>
            <a:ext cx="2676248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Operational Excellence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EB9307B8-96F2-3E8B-E455-36C5CCDB0A2A}"/>
              </a:ext>
            </a:extLst>
          </p:cNvPr>
          <p:cNvSpPr/>
          <p:nvPr/>
        </p:nvSpPr>
        <p:spPr>
          <a:xfrm flipV="1">
            <a:off x="16019178" y="6701689"/>
            <a:ext cx="1762594" cy="1908477"/>
          </a:xfrm>
          <a:custGeom>
            <a:avLst/>
            <a:gdLst>
              <a:gd name="connsiteX0" fmla="*/ 881298 w 1762594"/>
              <a:gd name="connsiteY0" fmla="*/ 1908477 h 1908477"/>
              <a:gd name="connsiteX1" fmla="*/ 1034470 w 1762594"/>
              <a:gd name="connsiteY1" fmla="*/ 1748419 h 1908477"/>
              <a:gd name="connsiteX2" fmla="*/ 1058910 w 1762594"/>
              <a:gd name="connsiteY2" fmla="*/ 1744689 h 1908477"/>
              <a:gd name="connsiteX3" fmla="*/ 1762594 w 1762594"/>
              <a:gd name="connsiteY3" fmla="*/ 881297 h 1908477"/>
              <a:gd name="connsiteX4" fmla="*/ 881298 w 1762594"/>
              <a:gd name="connsiteY4" fmla="*/ 0 h 1908477"/>
              <a:gd name="connsiteX5" fmla="*/ 0 w 1762594"/>
              <a:gd name="connsiteY5" fmla="*/ 881297 h 1908477"/>
              <a:gd name="connsiteX6" fmla="*/ 703686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8" y="1908477"/>
                </a:moveTo>
                <a:lnTo>
                  <a:pt x="1034470" y="1748419"/>
                </a:lnTo>
                <a:lnTo>
                  <a:pt x="1058910" y="1744689"/>
                </a:lnTo>
                <a:cubicBezTo>
                  <a:pt x="1460502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8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6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6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C79216B-513D-BD0B-E037-B4A9BC9B683C}"/>
              </a:ext>
            </a:extLst>
          </p:cNvPr>
          <p:cNvSpPr txBox="1"/>
          <p:nvPr/>
        </p:nvSpPr>
        <p:spPr>
          <a:xfrm>
            <a:off x="15759675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Phát triển bền vững gắn liền với trách nhiệm xã hội và môi trường.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4E785B7-A8EC-157E-8C24-2844C960BC22}"/>
              </a:ext>
            </a:extLst>
          </p:cNvPr>
          <p:cNvSpPr txBox="1"/>
          <p:nvPr/>
        </p:nvSpPr>
        <p:spPr>
          <a:xfrm>
            <a:off x="15759675" y="5797269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Sustainable Impact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5956278-CA6F-1903-680E-EF4E95B849BA}"/>
              </a:ext>
            </a:extLst>
          </p:cNvPr>
          <p:cNvCxnSpPr>
            <a:cxnSpLocks/>
          </p:cNvCxnSpPr>
          <p:nvPr/>
        </p:nvCxnSpPr>
        <p:spPr>
          <a:xfrm flipV="1">
            <a:off x="3694983" y="4732229"/>
            <a:ext cx="0" cy="1497136"/>
          </a:xfrm>
          <a:prstGeom prst="line">
            <a:avLst/>
          </a:prstGeom>
          <a:ln w="25400" cap="rnd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63ED80C6-4859-6AD0-92DC-76EAF875CFFD}"/>
              </a:ext>
            </a:extLst>
          </p:cNvPr>
          <p:cNvCxnSpPr>
            <a:cxnSpLocks/>
          </p:cNvCxnSpPr>
          <p:nvPr/>
        </p:nvCxnSpPr>
        <p:spPr>
          <a:xfrm flipV="1">
            <a:off x="8977179" y="4732229"/>
            <a:ext cx="0" cy="1497136"/>
          </a:xfrm>
          <a:prstGeom prst="line">
            <a:avLst/>
          </a:prstGeom>
          <a:ln w="254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319CDFC-9BEE-17E3-0514-3E92451E4B77}"/>
              </a:ext>
            </a:extLst>
          </p:cNvPr>
          <p:cNvCxnSpPr>
            <a:cxnSpLocks/>
          </p:cNvCxnSpPr>
          <p:nvPr/>
        </p:nvCxnSpPr>
        <p:spPr>
          <a:xfrm flipV="1">
            <a:off x="14259375" y="4732229"/>
            <a:ext cx="0" cy="1497136"/>
          </a:xfrm>
          <a:prstGeom prst="line">
            <a:avLst/>
          </a:prstGeom>
          <a:ln w="254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01CB7262-D02C-71A0-F4CE-0CFD183531C2}"/>
              </a:ext>
            </a:extLst>
          </p:cNvPr>
          <p:cNvCxnSpPr>
            <a:cxnSpLocks/>
          </p:cNvCxnSpPr>
          <p:nvPr/>
        </p:nvCxnSpPr>
        <p:spPr>
          <a:xfrm>
            <a:off x="6336081" y="9253649"/>
            <a:ext cx="0" cy="1497136"/>
          </a:xfrm>
          <a:prstGeom prst="line">
            <a:avLst/>
          </a:prstGeom>
          <a:ln w="25400" cap="rnd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D48A14B-55D0-D593-0C61-22E12FD5765A}"/>
              </a:ext>
            </a:extLst>
          </p:cNvPr>
          <p:cNvCxnSpPr>
            <a:cxnSpLocks/>
          </p:cNvCxnSpPr>
          <p:nvPr/>
        </p:nvCxnSpPr>
        <p:spPr>
          <a:xfrm>
            <a:off x="11618277" y="9253649"/>
            <a:ext cx="0" cy="1497136"/>
          </a:xfrm>
          <a:prstGeom prst="line">
            <a:avLst/>
          </a:prstGeom>
          <a:ln w="254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6B0611C9-04D9-1127-45FC-A3E0315A92B5}"/>
              </a:ext>
            </a:extLst>
          </p:cNvPr>
          <p:cNvCxnSpPr>
            <a:cxnSpLocks/>
          </p:cNvCxnSpPr>
          <p:nvPr/>
        </p:nvCxnSpPr>
        <p:spPr>
          <a:xfrm>
            <a:off x="16900475" y="9253649"/>
            <a:ext cx="0" cy="1497136"/>
          </a:xfrm>
          <a:prstGeom prst="line">
            <a:avLst/>
          </a:prstGeom>
          <a:ln w="254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9" name="Group 78">
            <a:extLst>
              <a:ext uri="{FF2B5EF4-FFF2-40B4-BE49-F238E27FC236}">
                <a16:creationId xmlns:a16="http://schemas.microsoft.com/office/drawing/2014/main" id="{7DD79AFE-3674-EE30-4636-9293512B4A48}"/>
              </a:ext>
            </a:extLst>
          </p:cNvPr>
          <p:cNvGrpSpPr/>
          <p:nvPr/>
        </p:nvGrpSpPr>
        <p:grpSpPr>
          <a:xfrm>
            <a:off x="3368678" y="7454829"/>
            <a:ext cx="652612" cy="569136"/>
            <a:chOff x="1941513" y="1882774"/>
            <a:chExt cx="273051" cy="238125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80" name="Freeform 161">
              <a:extLst>
                <a:ext uri="{FF2B5EF4-FFF2-40B4-BE49-F238E27FC236}">
                  <a16:creationId xmlns:a16="http://schemas.microsoft.com/office/drawing/2014/main" id="{CC657340-8E53-6438-1F73-AF9E971F6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4213" y="2038349"/>
              <a:ext cx="74613" cy="82550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28" y="36"/>
                </a:cxn>
                <a:cxn ang="0">
                  <a:pos x="5" y="36"/>
                </a:cxn>
                <a:cxn ang="0">
                  <a:pos x="0" y="30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8" y="0"/>
                </a:cxn>
                <a:cxn ang="0">
                  <a:pos x="33" y="5"/>
                </a:cxn>
                <a:cxn ang="0">
                  <a:pos x="33" y="30"/>
                </a:cxn>
              </a:cxnLst>
              <a:rect l="0" t="0" r="r" b="b"/>
              <a:pathLst>
                <a:path w="33" h="36">
                  <a:moveTo>
                    <a:pt x="33" y="30"/>
                  </a:moveTo>
                  <a:cubicBezTo>
                    <a:pt x="33" y="33"/>
                    <a:pt x="31" y="36"/>
                    <a:pt x="28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2" y="36"/>
                    <a:pt x="0" y="33"/>
                    <a:pt x="0" y="3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3" y="2"/>
                    <a:pt x="33" y="5"/>
                  </a:cubicBezTo>
                  <a:lnTo>
                    <a:pt x="33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1" name="Freeform 162">
              <a:extLst>
                <a:ext uri="{FF2B5EF4-FFF2-40B4-BE49-F238E27FC236}">
                  <a16:creationId xmlns:a16="http://schemas.microsoft.com/office/drawing/2014/main" id="{8E5C42B2-0102-4C51-15AF-625C59AF4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701" y="2009774"/>
              <a:ext cx="77788" cy="111125"/>
            </a:xfrm>
            <a:custGeom>
              <a:avLst/>
              <a:gdLst/>
              <a:ahLst/>
              <a:cxnLst>
                <a:cxn ang="0">
                  <a:pos x="34" y="43"/>
                </a:cxn>
                <a:cxn ang="0">
                  <a:pos x="28" y="49"/>
                </a:cxn>
                <a:cxn ang="0">
                  <a:pos x="6" y="49"/>
                </a:cxn>
                <a:cxn ang="0">
                  <a:pos x="0" y="43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28" y="0"/>
                </a:cxn>
                <a:cxn ang="0">
                  <a:pos x="34" y="5"/>
                </a:cxn>
                <a:cxn ang="0">
                  <a:pos x="34" y="43"/>
                </a:cxn>
              </a:cxnLst>
              <a:rect l="0" t="0" r="r" b="b"/>
              <a:pathLst>
                <a:path w="34" h="49">
                  <a:moveTo>
                    <a:pt x="34" y="43"/>
                  </a:moveTo>
                  <a:cubicBezTo>
                    <a:pt x="34" y="46"/>
                    <a:pt x="31" y="49"/>
                    <a:pt x="28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3" y="49"/>
                    <a:pt x="0" y="46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5"/>
                  </a:cubicBezTo>
                  <a:lnTo>
                    <a:pt x="34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2" name="Freeform 163">
              <a:extLst>
                <a:ext uri="{FF2B5EF4-FFF2-40B4-BE49-F238E27FC236}">
                  <a16:creationId xmlns:a16="http://schemas.microsoft.com/office/drawing/2014/main" id="{E227D047-1F09-504A-A804-DB894F254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6776" y="1974849"/>
              <a:ext cx="77788" cy="146050"/>
            </a:xfrm>
            <a:custGeom>
              <a:avLst/>
              <a:gdLst/>
              <a:ahLst/>
              <a:cxnLst>
                <a:cxn ang="0">
                  <a:pos x="34" y="58"/>
                </a:cxn>
                <a:cxn ang="0">
                  <a:pos x="28" y="64"/>
                </a:cxn>
                <a:cxn ang="0">
                  <a:pos x="6" y="64"/>
                </a:cxn>
                <a:cxn ang="0">
                  <a:pos x="0" y="58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28" y="0"/>
                </a:cxn>
                <a:cxn ang="0">
                  <a:pos x="34" y="6"/>
                </a:cxn>
                <a:cxn ang="0">
                  <a:pos x="34" y="58"/>
                </a:cxn>
              </a:cxnLst>
              <a:rect l="0" t="0" r="r" b="b"/>
              <a:pathLst>
                <a:path w="34" h="64">
                  <a:moveTo>
                    <a:pt x="34" y="58"/>
                  </a:moveTo>
                  <a:cubicBezTo>
                    <a:pt x="34" y="61"/>
                    <a:pt x="31" y="64"/>
                    <a:pt x="28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3" y="64"/>
                    <a:pt x="0" y="61"/>
                    <a:pt x="0" y="5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lnTo>
                    <a:pt x="34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3" name="Freeform 164">
              <a:extLst>
                <a:ext uri="{FF2B5EF4-FFF2-40B4-BE49-F238E27FC236}">
                  <a16:creationId xmlns:a16="http://schemas.microsoft.com/office/drawing/2014/main" id="{DFD78406-9FD5-7A72-4AE4-02236B479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513" y="1882774"/>
              <a:ext cx="268288" cy="127000"/>
            </a:xfrm>
            <a:custGeom>
              <a:avLst/>
              <a:gdLst/>
              <a:ahLst/>
              <a:cxnLst>
                <a:cxn ang="0">
                  <a:pos x="114" y="1"/>
                </a:cxn>
                <a:cxn ang="0">
                  <a:pos x="89" y="7"/>
                </a:cxn>
                <a:cxn ang="0">
                  <a:pos x="88" y="10"/>
                </a:cxn>
                <a:cxn ang="0">
                  <a:pos x="94" y="15"/>
                </a:cxn>
                <a:cxn ang="0">
                  <a:pos x="93" y="17"/>
                </a:cxn>
                <a:cxn ang="0">
                  <a:pos x="77" y="26"/>
                </a:cxn>
                <a:cxn ang="0">
                  <a:pos x="5" y="45"/>
                </a:cxn>
                <a:cxn ang="0">
                  <a:pos x="0" y="50"/>
                </a:cxn>
                <a:cxn ang="0">
                  <a:pos x="5" y="55"/>
                </a:cxn>
                <a:cxn ang="0">
                  <a:pos x="7" y="55"/>
                </a:cxn>
                <a:cxn ang="0">
                  <a:pos x="82" y="34"/>
                </a:cxn>
                <a:cxn ang="0">
                  <a:pos x="100" y="24"/>
                </a:cxn>
                <a:cxn ang="0">
                  <a:pos x="102" y="24"/>
                </a:cxn>
                <a:cxn ang="0">
                  <a:pos x="108" y="29"/>
                </a:cxn>
                <a:cxn ang="0">
                  <a:pos x="111" y="28"/>
                </a:cxn>
                <a:cxn ang="0">
                  <a:pos x="117" y="4"/>
                </a:cxn>
                <a:cxn ang="0">
                  <a:pos x="114" y="1"/>
                </a:cxn>
              </a:cxnLst>
              <a:rect l="0" t="0" r="r" b="b"/>
              <a:pathLst>
                <a:path w="117" h="55">
                  <a:moveTo>
                    <a:pt x="114" y="1"/>
                  </a:moveTo>
                  <a:cubicBezTo>
                    <a:pt x="89" y="7"/>
                    <a:pt x="89" y="7"/>
                    <a:pt x="89" y="7"/>
                  </a:cubicBezTo>
                  <a:cubicBezTo>
                    <a:pt x="87" y="7"/>
                    <a:pt x="87" y="9"/>
                    <a:pt x="88" y="10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4" y="16"/>
                    <a:pt x="94" y="17"/>
                    <a:pt x="93" y="17"/>
                  </a:cubicBezTo>
                  <a:cubicBezTo>
                    <a:pt x="90" y="19"/>
                    <a:pt x="85" y="22"/>
                    <a:pt x="77" y="26"/>
                  </a:cubicBezTo>
                  <a:cubicBezTo>
                    <a:pt x="38" y="47"/>
                    <a:pt x="6" y="45"/>
                    <a:pt x="5" y="45"/>
                  </a:cubicBezTo>
                  <a:cubicBezTo>
                    <a:pt x="3" y="45"/>
                    <a:pt x="0" y="47"/>
                    <a:pt x="0" y="50"/>
                  </a:cubicBezTo>
                  <a:cubicBezTo>
                    <a:pt x="0" y="52"/>
                    <a:pt x="2" y="55"/>
                    <a:pt x="5" y="55"/>
                  </a:cubicBezTo>
                  <a:cubicBezTo>
                    <a:pt x="5" y="55"/>
                    <a:pt x="6" y="55"/>
                    <a:pt x="7" y="55"/>
                  </a:cubicBezTo>
                  <a:cubicBezTo>
                    <a:pt x="15" y="55"/>
                    <a:pt x="46" y="53"/>
                    <a:pt x="82" y="34"/>
                  </a:cubicBezTo>
                  <a:cubicBezTo>
                    <a:pt x="90" y="30"/>
                    <a:pt x="96" y="26"/>
                    <a:pt x="100" y="24"/>
                  </a:cubicBezTo>
                  <a:cubicBezTo>
                    <a:pt x="100" y="23"/>
                    <a:pt x="101" y="23"/>
                    <a:pt x="102" y="24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9" y="31"/>
                    <a:pt x="111" y="30"/>
                    <a:pt x="111" y="28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2"/>
                    <a:pt x="116" y="0"/>
                    <a:pt x="11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DAC3F97-7226-9934-6941-88315D126EC8}"/>
              </a:ext>
            </a:extLst>
          </p:cNvPr>
          <p:cNvGrpSpPr/>
          <p:nvPr/>
        </p:nvGrpSpPr>
        <p:grpSpPr>
          <a:xfrm>
            <a:off x="6010623" y="7439652"/>
            <a:ext cx="652612" cy="599492"/>
            <a:chOff x="1501775" y="2393949"/>
            <a:chExt cx="273050" cy="250825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85" name="Freeform 216">
              <a:extLst>
                <a:ext uri="{FF2B5EF4-FFF2-40B4-BE49-F238E27FC236}">
                  <a16:creationId xmlns:a16="http://schemas.microsoft.com/office/drawing/2014/main" id="{847E4EC4-836F-CD50-D8E8-2F69726CEE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1775" y="2393949"/>
              <a:ext cx="273050" cy="250825"/>
            </a:xfrm>
            <a:custGeom>
              <a:avLst/>
              <a:gdLst/>
              <a:ahLst/>
              <a:cxnLst>
                <a:cxn ang="0">
                  <a:pos x="109" y="54"/>
                </a:cxn>
                <a:cxn ang="0">
                  <a:pos x="112" y="51"/>
                </a:cxn>
                <a:cxn ang="0">
                  <a:pos x="117" y="51"/>
                </a:cxn>
                <a:cxn ang="0">
                  <a:pos x="118" y="49"/>
                </a:cxn>
                <a:cxn ang="0">
                  <a:pos x="104" y="28"/>
                </a:cxn>
                <a:cxn ang="0">
                  <a:pos x="103" y="28"/>
                </a:cxn>
                <a:cxn ang="0">
                  <a:pos x="89" y="49"/>
                </a:cxn>
                <a:cxn ang="0">
                  <a:pos x="90" y="51"/>
                </a:cxn>
                <a:cxn ang="0">
                  <a:pos x="95" y="51"/>
                </a:cxn>
                <a:cxn ang="0">
                  <a:pos x="98" y="54"/>
                </a:cxn>
                <a:cxn ang="0">
                  <a:pos x="54" y="98"/>
                </a:cxn>
                <a:cxn ang="0">
                  <a:pos x="10" y="54"/>
                </a:cxn>
                <a:cxn ang="0">
                  <a:pos x="54" y="10"/>
                </a:cxn>
                <a:cxn ang="0">
                  <a:pos x="73" y="14"/>
                </a:cxn>
                <a:cxn ang="0">
                  <a:pos x="75" y="15"/>
                </a:cxn>
                <a:cxn ang="0">
                  <a:pos x="80" y="12"/>
                </a:cxn>
                <a:cxn ang="0">
                  <a:pos x="77" y="5"/>
                </a:cxn>
                <a:cxn ang="0">
                  <a:pos x="54" y="0"/>
                </a:cxn>
                <a:cxn ang="0">
                  <a:pos x="0" y="54"/>
                </a:cxn>
                <a:cxn ang="0">
                  <a:pos x="54" y="109"/>
                </a:cxn>
                <a:cxn ang="0">
                  <a:pos x="109" y="54"/>
                </a:cxn>
                <a:cxn ang="0">
                  <a:pos x="109" y="54"/>
                </a:cxn>
              </a:cxnLst>
              <a:rect l="0" t="0" r="r" b="b"/>
              <a:pathLst>
                <a:path w="119" h="109">
                  <a:moveTo>
                    <a:pt x="109" y="54"/>
                  </a:moveTo>
                  <a:cubicBezTo>
                    <a:pt x="109" y="53"/>
                    <a:pt x="109" y="51"/>
                    <a:pt x="112" y="51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9" y="51"/>
                    <a:pt x="118" y="49"/>
                    <a:pt x="118" y="49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8"/>
                    <a:pt x="103" y="27"/>
                    <a:pt x="103" y="28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9" y="49"/>
                    <a:pt x="88" y="51"/>
                    <a:pt x="90" y="51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6" y="51"/>
                    <a:pt x="98" y="52"/>
                    <a:pt x="98" y="54"/>
                  </a:cubicBezTo>
                  <a:cubicBezTo>
                    <a:pt x="98" y="79"/>
                    <a:pt x="78" y="98"/>
                    <a:pt x="54" y="98"/>
                  </a:cubicBezTo>
                  <a:cubicBezTo>
                    <a:pt x="30" y="98"/>
                    <a:pt x="10" y="78"/>
                    <a:pt x="10" y="54"/>
                  </a:cubicBezTo>
                  <a:cubicBezTo>
                    <a:pt x="10" y="30"/>
                    <a:pt x="30" y="10"/>
                    <a:pt x="54" y="10"/>
                  </a:cubicBezTo>
                  <a:cubicBezTo>
                    <a:pt x="61" y="10"/>
                    <a:pt x="67" y="12"/>
                    <a:pt x="73" y="14"/>
                  </a:cubicBezTo>
                  <a:cubicBezTo>
                    <a:pt x="73" y="15"/>
                    <a:pt x="74" y="15"/>
                    <a:pt x="75" y="15"/>
                  </a:cubicBezTo>
                  <a:cubicBezTo>
                    <a:pt x="77" y="15"/>
                    <a:pt x="79" y="14"/>
                    <a:pt x="80" y="12"/>
                  </a:cubicBezTo>
                  <a:cubicBezTo>
                    <a:pt x="81" y="9"/>
                    <a:pt x="80" y="6"/>
                    <a:pt x="77" y="5"/>
                  </a:cubicBezTo>
                  <a:cubicBezTo>
                    <a:pt x="70" y="1"/>
                    <a:pt x="62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4"/>
                    <a:pt x="24" y="109"/>
                    <a:pt x="54" y="109"/>
                  </a:cubicBezTo>
                  <a:cubicBezTo>
                    <a:pt x="84" y="109"/>
                    <a:pt x="109" y="84"/>
                    <a:pt x="109" y="54"/>
                  </a:cubicBezTo>
                  <a:cubicBezTo>
                    <a:pt x="109" y="54"/>
                    <a:pt x="109" y="54"/>
                    <a:pt x="109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6" name="Freeform 217">
              <a:extLst>
                <a:ext uri="{FF2B5EF4-FFF2-40B4-BE49-F238E27FC236}">
                  <a16:creationId xmlns:a16="http://schemas.microsoft.com/office/drawing/2014/main" id="{20F14278-51B3-A003-06FC-C1BFBF8F2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088" y="2443162"/>
              <a:ext cx="76200" cy="150813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0" y="21"/>
                </a:cxn>
                <a:cxn ang="0">
                  <a:pos x="17" y="15"/>
                </a:cxn>
                <a:cxn ang="0">
                  <a:pos x="26" y="17"/>
                </a:cxn>
                <a:cxn ang="0">
                  <a:pos x="27" y="18"/>
                </a:cxn>
                <a:cxn ang="0">
                  <a:pos x="29" y="16"/>
                </a:cxn>
                <a:cxn ang="0">
                  <a:pos x="31" y="13"/>
                </a:cxn>
                <a:cxn ang="0">
                  <a:pos x="29" y="10"/>
                </a:cxn>
                <a:cxn ang="0">
                  <a:pos x="21" y="8"/>
                </a:cxn>
                <a:cxn ang="0">
                  <a:pos x="21" y="7"/>
                </a:cxn>
                <a:cxn ang="0">
                  <a:pos x="20" y="3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3" y="3"/>
                </a:cxn>
                <a:cxn ang="0">
                  <a:pos x="13" y="8"/>
                </a:cxn>
                <a:cxn ang="0">
                  <a:pos x="12" y="8"/>
                </a:cxn>
                <a:cxn ang="0">
                  <a:pos x="1" y="22"/>
                </a:cxn>
                <a:cxn ang="0">
                  <a:pos x="15" y="36"/>
                </a:cxn>
                <a:cxn ang="0">
                  <a:pos x="23" y="44"/>
                </a:cxn>
                <a:cxn ang="0">
                  <a:pos x="15" y="51"/>
                </a:cxn>
                <a:cxn ang="0">
                  <a:pos x="5" y="48"/>
                </a:cxn>
                <a:cxn ang="0">
                  <a:pos x="4" y="48"/>
                </a:cxn>
                <a:cxn ang="0">
                  <a:pos x="2" y="49"/>
                </a:cxn>
                <a:cxn ang="0">
                  <a:pos x="0" y="53"/>
                </a:cxn>
                <a:cxn ang="0">
                  <a:pos x="2" y="55"/>
                </a:cxn>
                <a:cxn ang="0">
                  <a:pos x="12" y="58"/>
                </a:cxn>
                <a:cxn ang="0">
                  <a:pos x="12" y="59"/>
                </a:cxn>
                <a:cxn ang="0">
                  <a:pos x="12" y="64"/>
                </a:cxn>
                <a:cxn ang="0">
                  <a:pos x="15" y="66"/>
                </a:cxn>
                <a:cxn ang="0">
                  <a:pos x="17" y="66"/>
                </a:cxn>
                <a:cxn ang="0">
                  <a:pos x="20" y="64"/>
                </a:cxn>
                <a:cxn ang="0">
                  <a:pos x="20" y="58"/>
                </a:cxn>
                <a:cxn ang="0">
                  <a:pos x="20" y="58"/>
                </a:cxn>
                <a:cxn ang="0">
                  <a:pos x="33" y="44"/>
                </a:cxn>
                <a:cxn ang="0">
                  <a:pos x="19" y="28"/>
                </a:cxn>
              </a:cxnLst>
              <a:rect l="0" t="0" r="r" b="b"/>
              <a:pathLst>
                <a:path w="33" h="66">
                  <a:moveTo>
                    <a:pt x="19" y="28"/>
                  </a:moveTo>
                  <a:cubicBezTo>
                    <a:pt x="12" y="26"/>
                    <a:pt x="10" y="24"/>
                    <a:pt x="10" y="21"/>
                  </a:cubicBezTo>
                  <a:cubicBezTo>
                    <a:pt x="10" y="18"/>
                    <a:pt x="12" y="15"/>
                    <a:pt x="17" y="15"/>
                  </a:cubicBezTo>
                  <a:cubicBezTo>
                    <a:pt x="22" y="15"/>
                    <a:pt x="26" y="17"/>
                    <a:pt x="26" y="17"/>
                  </a:cubicBezTo>
                  <a:cubicBezTo>
                    <a:pt x="26" y="17"/>
                    <a:pt x="27" y="18"/>
                    <a:pt x="27" y="18"/>
                  </a:cubicBezTo>
                  <a:cubicBezTo>
                    <a:pt x="28" y="18"/>
                    <a:pt x="29" y="17"/>
                    <a:pt x="29" y="16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0" y="11"/>
                    <a:pt x="29" y="10"/>
                  </a:cubicBezTo>
                  <a:cubicBezTo>
                    <a:pt x="27" y="9"/>
                    <a:pt x="21" y="8"/>
                    <a:pt x="21" y="8"/>
                  </a:cubicBezTo>
                  <a:cubicBezTo>
                    <a:pt x="21" y="8"/>
                    <a:pt x="21" y="8"/>
                    <a:pt x="21" y="7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9" y="0"/>
                    <a:pt x="1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3" y="1"/>
                    <a:pt x="13" y="3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2" y="8"/>
                    <a:pt x="12" y="8"/>
                  </a:cubicBezTo>
                  <a:cubicBezTo>
                    <a:pt x="5" y="10"/>
                    <a:pt x="1" y="15"/>
                    <a:pt x="1" y="22"/>
                  </a:cubicBezTo>
                  <a:cubicBezTo>
                    <a:pt x="1" y="30"/>
                    <a:pt x="8" y="34"/>
                    <a:pt x="15" y="36"/>
                  </a:cubicBezTo>
                  <a:cubicBezTo>
                    <a:pt x="21" y="39"/>
                    <a:pt x="23" y="41"/>
                    <a:pt x="23" y="44"/>
                  </a:cubicBezTo>
                  <a:cubicBezTo>
                    <a:pt x="23" y="48"/>
                    <a:pt x="20" y="51"/>
                    <a:pt x="15" y="51"/>
                  </a:cubicBezTo>
                  <a:cubicBezTo>
                    <a:pt x="11" y="51"/>
                    <a:pt x="5" y="48"/>
                    <a:pt x="5" y="48"/>
                  </a:cubicBezTo>
                  <a:cubicBezTo>
                    <a:pt x="5" y="48"/>
                    <a:pt x="4" y="48"/>
                    <a:pt x="4" y="48"/>
                  </a:cubicBezTo>
                  <a:cubicBezTo>
                    <a:pt x="3" y="48"/>
                    <a:pt x="2" y="48"/>
                    <a:pt x="2" y="4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1" y="55"/>
                    <a:pt x="2" y="55"/>
                  </a:cubicBezTo>
                  <a:cubicBezTo>
                    <a:pt x="5" y="57"/>
                    <a:pt x="12" y="58"/>
                    <a:pt x="12" y="58"/>
                  </a:cubicBezTo>
                  <a:cubicBezTo>
                    <a:pt x="12" y="58"/>
                    <a:pt x="12" y="58"/>
                    <a:pt x="12" y="59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65"/>
                    <a:pt x="14" y="66"/>
                    <a:pt x="15" y="6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9" y="66"/>
                    <a:pt x="20" y="65"/>
                    <a:pt x="20" y="64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8" y="56"/>
                    <a:pt x="33" y="51"/>
                    <a:pt x="33" y="44"/>
                  </a:cubicBezTo>
                  <a:cubicBezTo>
                    <a:pt x="33" y="37"/>
                    <a:pt x="29" y="32"/>
                    <a:pt x="19" y="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013DF3E9-F4E1-28CA-01EE-842E46758DCF}"/>
              </a:ext>
            </a:extLst>
          </p:cNvPr>
          <p:cNvGrpSpPr/>
          <p:nvPr/>
        </p:nvGrpSpPr>
        <p:grpSpPr>
          <a:xfrm>
            <a:off x="8652349" y="7390327"/>
            <a:ext cx="648814" cy="698140"/>
            <a:chOff x="1066800" y="2373312"/>
            <a:chExt cx="271462" cy="292100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88" name="Oval 213">
              <a:extLst>
                <a:ext uri="{FF2B5EF4-FFF2-40B4-BE49-F238E27FC236}">
                  <a16:creationId xmlns:a16="http://schemas.microsoft.com/office/drawing/2014/main" id="{521FB7AF-4134-470B-CF4F-3FF9411669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525" y="2373312"/>
              <a:ext cx="95250" cy="936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9" name="Freeform 214">
              <a:extLst>
                <a:ext uri="{FF2B5EF4-FFF2-40B4-BE49-F238E27FC236}">
                  <a16:creationId xmlns:a16="http://schemas.microsoft.com/office/drawing/2014/main" id="{AE7AD2CE-9AED-FBE7-939E-C8A41D2359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6013" y="2481262"/>
              <a:ext cx="165100" cy="109538"/>
            </a:xfrm>
            <a:custGeom>
              <a:avLst/>
              <a:gdLst/>
              <a:ahLst/>
              <a:cxnLst>
                <a:cxn ang="0">
                  <a:pos x="44" y="33"/>
                </a:cxn>
                <a:cxn ang="0">
                  <a:pos x="37" y="40"/>
                </a:cxn>
                <a:cxn ang="0">
                  <a:pos x="36" y="40"/>
                </a:cxn>
                <a:cxn ang="0">
                  <a:pos x="35" y="40"/>
                </a:cxn>
                <a:cxn ang="0">
                  <a:pos x="28" y="33"/>
                </a:cxn>
                <a:cxn ang="0">
                  <a:pos x="27" y="31"/>
                </a:cxn>
                <a:cxn ang="0">
                  <a:pos x="31" y="14"/>
                </a:cxn>
                <a:cxn ang="0">
                  <a:pos x="31" y="12"/>
                </a:cxn>
                <a:cxn ang="0">
                  <a:pos x="31" y="9"/>
                </a:cxn>
                <a:cxn ang="0">
                  <a:pos x="32" y="7"/>
                </a:cxn>
                <a:cxn ang="0">
                  <a:pos x="40" y="7"/>
                </a:cxn>
                <a:cxn ang="0">
                  <a:pos x="42" y="9"/>
                </a:cxn>
                <a:cxn ang="0">
                  <a:pos x="41" y="12"/>
                </a:cxn>
                <a:cxn ang="0">
                  <a:pos x="42" y="14"/>
                </a:cxn>
                <a:cxn ang="0">
                  <a:pos x="45" y="31"/>
                </a:cxn>
                <a:cxn ang="0">
                  <a:pos x="44" y="33"/>
                </a:cxn>
                <a:cxn ang="0">
                  <a:pos x="72" y="33"/>
                </a:cxn>
                <a:cxn ang="0">
                  <a:pos x="62" y="7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36" y="0"/>
                </a:cxn>
                <a:cxn ang="0">
                  <a:pos x="20" y="0"/>
                </a:cxn>
                <a:cxn ang="0">
                  <a:pos x="19" y="0"/>
                </a:cxn>
                <a:cxn ang="0">
                  <a:pos x="10" y="7"/>
                </a:cxn>
                <a:cxn ang="0">
                  <a:pos x="1" y="33"/>
                </a:cxn>
                <a:cxn ang="0">
                  <a:pos x="2" y="37"/>
                </a:cxn>
                <a:cxn ang="0">
                  <a:pos x="10" y="41"/>
                </a:cxn>
                <a:cxn ang="0">
                  <a:pos x="13" y="40"/>
                </a:cxn>
                <a:cxn ang="0">
                  <a:pos x="18" y="27"/>
                </a:cxn>
                <a:cxn ang="0">
                  <a:pos x="18" y="27"/>
                </a:cxn>
                <a:cxn ang="0">
                  <a:pos x="18" y="40"/>
                </a:cxn>
                <a:cxn ang="0">
                  <a:pos x="20" y="44"/>
                </a:cxn>
                <a:cxn ang="0">
                  <a:pos x="36" y="48"/>
                </a:cxn>
                <a:cxn ang="0">
                  <a:pos x="52" y="44"/>
                </a:cxn>
                <a:cxn ang="0">
                  <a:pos x="54" y="40"/>
                </a:cxn>
                <a:cxn ang="0">
                  <a:pos x="54" y="27"/>
                </a:cxn>
                <a:cxn ang="0">
                  <a:pos x="55" y="27"/>
                </a:cxn>
                <a:cxn ang="0">
                  <a:pos x="60" y="40"/>
                </a:cxn>
                <a:cxn ang="0">
                  <a:pos x="62" y="41"/>
                </a:cxn>
                <a:cxn ang="0">
                  <a:pos x="70" y="37"/>
                </a:cxn>
                <a:cxn ang="0">
                  <a:pos x="72" y="33"/>
                </a:cxn>
              </a:cxnLst>
              <a:rect l="0" t="0" r="r" b="b"/>
              <a:pathLst>
                <a:path w="72" h="48">
                  <a:moveTo>
                    <a:pt x="44" y="33"/>
                  </a:moveTo>
                  <a:cubicBezTo>
                    <a:pt x="37" y="40"/>
                    <a:pt x="37" y="40"/>
                    <a:pt x="37" y="40"/>
                  </a:cubicBezTo>
                  <a:cubicBezTo>
                    <a:pt x="37" y="40"/>
                    <a:pt x="37" y="40"/>
                    <a:pt x="36" y="40"/>
                  </a:cubicBezTo>
                  <a:cubicBezTo>
                    <a:pt x="36" y="40"/>
                    <a:pt x="35" y="40"/>
                    <a:pt x="35" y="4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7" y="33"/>
                    <a:pt x="27" y="32"/>
                    <a:pt x="27" y="31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3"/>
                    <a:pt x="31" y="12"/>
                    <a:pt x="31" y="12"/>
                  </a:cubicBezTo>
                  <a:cubicBezTo>
                    <a:pt x="31" y="11"/>
                    <a:pt x="31" y="9"/>
                    <a:pt x="31" y="9"/>
                  </a:cubicBezTo>
                  <a:cubicBezTo>
                    <a:pt x="31" y="8"/>
                    <a:pt x="31" y="7"/>
                    <a:pt x="32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7"/>
                    <a:pt x="42" y="8"/>
                    <a:pt x="42" y="9"/>
                  </a:cubicBezTo>
                  <a:cubicBezTo>
                    <a:pt x="42" y="9"/>
                    <a:pt x="42" y="11"/>
                    <a:pt x="41" y="12"/>
                  </a:cubicBezTo>
                  <a:cubicBezTo>
                    <a:pt x="41" y="12"/>
                    <a:pt x="42" y="13"/>
                    <a:pt x="42" y="14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2"/>
                    <a:pt x="45" y="33"/>
                    <a:pt x="44" y="33"/>
                  </a:cubicBezTo>
                  <a:moveTo>
                    <a:pt x="72" y="33"/>
                  </a:moveTo>
                  <a:cubicBezTo>
                    <a:pt x="62" y="7"/>
                    <a:pt x="62" y="7"/>
                    <a:pt x="62" y="7"/>
                  </a:cubicBezTo>
                  <a:cubicBezTo>
                    <a:pt x="62" y="7"/>
                    <a:pt x="60" y="0"/>
                    <a:pt x="5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0"/>
                    <a:pt x="36" y="0"/>
                  </a:cubicBezTo>
                  <a:cubicBezTo>
                    <a:pt x="28" y="0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11" y="7"/>
                    <a:pt x="10" y="7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4"/>
                    <a:pt x="1" y="36"/>
                    <a:pt x="2" y="37"/>
                  </a:cubicBezTo>
                  <a:cubicBezTo>
                    <a:pt x="4" y="39"/>
                    <a:pt x="7" y="41"/>
                    <a:pt x="10" y="41"/>
                  </a:cubicBezTo>
                  <a:cubicBezTo>
                    <a:pt x="12" y="41"/>
                    <a:pt x="13" y="40"/>
                    <a:pt x="13" y="40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4"/>
                    <a:pt x="18" y="27"/>
                  </a:cubicBezTo>
                  <a:cubicBezTo>
                    <a:pt x="18" y="30"/>
                    <a:pt x="18" y="36"/>
                    <a:pt x="18" y="40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6" y="48"/>
                    <a:pt x="30" y="48"/>
                    <a:pt x="36" y="48"/>
                  </a:cubicBezTo>
                  <a:cubicBezTo>
                    <a:pt x="42" y="48"/>
                    <a:pt x="47" y="48"/>
                    <a:pt x="52" y="44"/>
                  </a:cubicBezTo>
                  <a:cubicBezTo>
                    <a:pt x="54" y="43"/>
                    <a:pt x="54" y="42"/>
                    <a:pt x="54" y="40"/>
                  </a:cubicBezTo>
                  <a:cubicBezTo>
                    <a:pt x="54" y="36"/>
                    <a:pt x="54" y="30"/>
                    <a:pt x="54" y="27"/>
                  </a:cubicBezTo>
                  <a:cubicBezTo>
                    <a:pt x="54" y="24"/>
                    <a:pt x="55" y="27"/>
                    <a:pt x="55" y="27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1"/>
                    <a:pt x="62" y="41"/>
                  </a:cubicBezTo>
                  <a:cubicBezTo>
                    <a:pt x="65" y="41"/>
                    <a:pt x="68" y="39"/>
                    <a:pt x="70" y="37"/>
                  </a:cubicBezTo>
                  <a:cubicBezTo>
                    <a:pt x="72" y="36"/>
                    <a:pt x="72" y="34"/>
                    <a:pt x="72" y="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90" name="Freeform 215">
              <a:extLst>
                <a:ext uri="{FF2B5EF4-FFF2-40B4-BE49-F238E27FC236}">
                  <a16:creationId xmlns:a16="http://schemas.microsoft.com/office/drawing/2014/main" id="{E7A7A103-2914-C00B-01FD-020DB5B90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800" y="2562224"/>
              <a:ext cx="271462" cy="103188"/>
            </a:xfrm>
            <a:custGeom>
              <a:avLst/>
              <a:gdLst/>
              <a:ahLst/>
              <a:cxnLst>
                <a:cxn ang="0">
                  <a:pos x="113" y="9"/>
                </a:cxn>
                <a:cxn ang="0">
                  <a:pos x="112" y="9"/>
                </a:cxn>
                <a:cxn ang="0">
                  <a:pos x="111" y="9"/>
                </a:cxn>
                <a:cxn ang="0">
                  <a:pos x="105" y="2"/>
                </a:cxn>
                <a:cxn ang="0">
                  <a:pos x="100" y="0"/>
                </a:cxn>
                <a:cxn ang="0">
                  <a:pos x="98" y="3"/>
                </a:cxn>
                <a:cxn ang="0">
                  <a:pos x="58" y="20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4" y="2"/>
                </a:cxn>
                <a:cxn ang="0">
                  <a:pos x="7" y="9"/>
                </a:cxn>
                <a:cxn ang="0">
                  <a:pos x="6" y="9"/>
                </a:cxn>
                <a:cxn ang="0">
                  <a:pos x="5" y="9"/>
                </a:cxn>
                <a:cxn ang="0">
                  <a:pos x="0" y="15"/>
                </a:cxn>
                <a:cxn ang="0">
                  <a:pos x="5" y="20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13"/>
                </a:cxn>
                <a:cxn ang="0">
                  <a:pos x="14" y="10"/>
                </a:cxn>
                <a:cxn ang="0">
                  <a:pos x="16" y="10"/>
                </a:cxn>
                <a:cxn ang="0">
                  <a:pos x="54" y="26"/>
                </a:cxn>
                <a:cxn ang="0">
                  <a:pos x="56" y="27"/>
                </a:cxn>
                <a:cxn ang="0">
                  <a:pos x="56" y="34"/>
                </a:cxn>
                <a:cxn ang="0">
                  <a:pos x="55" y="35"/>
                </a:cxn>
                <a:cxn ang="0">
                  <a:pos x="53" y="39"/>
                </a:cxn>
                <a:cxn ang="0">
                  <a:pos x="59" y="45"/>
                </a:cxn>
                <a:cxn ang="0">
                  <a:pos x="64" y="39"/>
                </a:cxn>
                <a:cxn ang="0">
                  <a:pos x="62" y="35"/>
                </a:cxn>
                <a:cxn ang="0">
                  <a:pos x="62" y="34"/>
                </a:cxn>
                <a:cxn ang="0">
                  <a:pos x="62" y="27"/>
                </a:cxn>
                <a:cxn ang="0">
                  <a:pos x="63" y="26"/>
                </a:cxn>
                <a:cxn ang="0">
                  <a:pos x="101" y="9"/>
                </a:cxn>
                <a:cxn ang="0">
                  <a:pos x="103" y="9"/>
                </a:cxn>
                <a:cxn ang="0">
                  <a:pos x="107" y="13"/>
                </a:cxn>
                <a:cxn ang="0">
                  <a:pos x="108" y="15"/>
                </a:cxn>
                <a:cxn ang="0">
                  <a:pos x="108" y="15"/>
                </a:cxn>
                <a:cxn ang="0">
                  <a:pos x="113" y="20"/>
                </a:cxn>
                <a:cxn ang="0">
                  <a:pos x="119" y="15"/>
                </a:cxn>
                <a:cxn ang="0">
                  <a:pos x="113" y="9"/>
                </a:cxn>
              </a:cxnLst>
              <a:rect l="0" t="0" r="r" b="b"/>
              <a:pathLst>
                <a:path w="119" h="45">
                  <a:moveTo>
                    <a:pt x="113" y="9"/>
                  </a:moveTo>
                  <a:cubicBezTo>
                    <a:pt x="113" y="9"/>
                    <a:pt x="113" y="9"/>
                    <a:pt x="112" y="9"/>
                  </a:cubicBezTo>
                  <a:cubicBezTo>
                    <a:pt x="112" y="9"/>
                    <a:pt x="112" y="9"/>
                    <a:pt x="111" y="9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1"/>
                    <a:pt x="103" y="0"/>
                    <a:pt x="100" y="0"/>
                  </a:cubicBezTo>
                  <a:cubicBezTo>
                    <a:pt x="99" y="1"/>
                    <a:pt x="99" y="3"/>
                    <a:pt x="98" y="3"/>
                  </a:cubicBezTo>
                  <a:cubicBezTo>
                    <a:pt x="95" y="12"/>
                    <a:pt x="76" y="20"/>
                    <a:pt x="58" y="20"/>
                  </a:cubicBezTo>
                  <a:cubicBezTo>
                    <a:pt x="40" y="20"/>
                    <a:pt x="23" y="13"/>
                    <a:pt x="19" y="4"/>
                  </a:cubicBezTo>
                  <a:cubicBezTo>
                    <a:pt x="19" y="3"/>
                    <a:pt x="18" y="3"/>
                    <a:pt x="18" y="2"/>
                  </a:cubicBezTo>
                  <a:cubicBezTo>
                    <a:pt x="17" y="1"/>
                    <a:pt x="15" y="1"/>
                    <a:pt x="14" y="2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2" y="9"/>
                    <a:pt x="0" y="12"/>
                    <a:pt x="0" y="15"/>
                  </a:cubicBezTo>
                  <a:cubicBezTo>
                    <a:pt x="0" y="18"/>
                    <a:pt x="2" y="20"/>
                    <a:pt x="5" y="20"/>
                  </a:cubicBezTo>
                  <a:cubicBezTo>
                    <a:pt x="8" y="20"/>
                    <a:pt x="11" y="18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3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10"/>
                    <a:pt x="16" y="10"/>
                  </a:cubicBezTo>
                  <a:cubicBezTo>
                    <a:pt x="24" y="19"/>
                    <a:pt x="38" y="25"/>
                    <a:pt x="54" y="26"/>
                  </a:cubicBezTo>
                  <a:cubicBezTo>
                    <a:pt x="55" y="26"/>
                    <a:pt x="56" y="26"/>
                    <a:pt x="56" y="27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5"/>
                    <a:pt x="55" y="35"/>
                    <a:pt x="55" y="35"/>
                  </a:cubicBezTo>
                  <a:cubicBezTo>
                    <a:pt x="54" y="36"/>
                    <a:pt x="53" y="38"/>
                    <a:pt x="53" y="39"/>
                  </a:cubicBezTo>
                  <a:cubicBezTo>
                    <a:pt x="53" y="42"/>
                    <a:pt x="56" y="45"/>
                    <a:pt x="59" y="45"/>
                  </a:cubicBezTo>
                  <a:cubicBezTo>
                    <a:pt x="62" y="45"/>
                    <a:pt x="64" y="42"/>
                    <a:pt x="64" y="39"/>
                  </a:cubicBezTo>
                  <a:cubicBezTo>
                    <a:pt x="64" y="38"/>
                    <a:pt x="63" y="36"/>
                    <a:pt x="62" y="35"/>
                  </a:cubicBezTo>
                  <a:cubicBezTo>
                    <a:pt x="62" y="35"/>
                    <a:pt x="62" y="35"/>
                    <a:pt x="62" y="34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6"/>
                    <a:pt x="63" y="26"/>
                    <a:pt x="63" y="26"/>
                  </a:cubicBezTo>
                  <a:cubicBezTo>
                    <a:pt x="80" y="24"/>
                    <a:pt x="94" y="18"/>
                    <a:pt x="101" y="9"/>
                  </a:cubicBezTo>
                  <a:cubicBezTo>
                    <a:pt x="102" y="9"/>
                    <a:pt x="102" y="8"/>
                    <a:pt x="103" y="9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8" y="14"/>
                    <a:pt x="108" y="14"/>
                    <a:pt x="108" y="15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18"/>
                    <a:pt x="110" y="20"/>
                    <a:pt x="113" y="20"/>
                  </a:cubicBezTo>
                  <a:cubicBezTo>
                    <a:pt x="116" y="20"/>
                    <a:pt x="119" y="18"/>
                    <a:pt x="119" y="15"/>
                  </a:cubicBezTo>
                  <a:cubicBezTo>
                    <a:pt x="119" y="12"/>
                    <a:pt x="116" y="9"/>
                    <a:pt x="113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55E3296C-1A8A-5073-3AD3-9A41A79F1C53}"/>
              </a:ext>
            </a:extLst>
          </p:cNvPr>
          <p:cNvGrpSpPr/>
          <p:nvPr/>
        </p:nvGrpSpPr>
        <p:grpSpPr>
          <a:xfrm>
            <a:off x="11290278" y="7388428"/>
            <a:ext cx="652612" cy="701938"/>
            <a:chOff x="7607301" y="1855786"/>
            <a:chExt cx="273050" cy="293688"/>
          </a:xfrm>
          <a:solidFill>
            <a:schemeClr val="tx2">
              <a:lumMod val="10000"/>
              <a:lumOff val="90000"/>
            </a:schemeClr>
          </a:solidFill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DAEAC1CA-592F-CD64-175F-614264E2C591}"/>
                </a:ext>
              </a:extLst>
            </p:cNvPr>
            <p:cNvGrpSpPr/>
            <p:nvPr/>
          </p:nvGrpSpPr>
          <p:grpSpPr>
            <a:xfrm>
              <a:off x="7607301" y="1855786"/>
              <a:ext cx="209550" cy="293688"/>
              <a:chOff x="7607301" y="1855786"/>
              <a:chExt cx="209550" cy="293688"/>
            </a:xfrm>
            <a:grpFill/>
          </p:grpSpPr>
          <p:sp>
            <p:nvSpPr>
              <p:cNvPr id="94" name="Freeform 197">
                <a:extLst>
                  <a:ext uri="{FF2B5EF4-FFF2-40B4-BE49-F238E27FC236}">
                    <a16:creationId xmlns:a16="http://schemas.microsoft.com/office/drawing/2014/main" id="{6CA0E991-8324-FD39-A99B-472E80182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7301" y="1855786"/>
                <a:ext cx="119063" cy="119063"/>
              </a:xfrm>
              <a:custGeom>
                <a:avLst/>
                <a:gdLst/>
                <a:ahLst/>
                <a:cxnLst>
                  <a:cxn ang="0">
                    <a:pos x="50" y="36"/>
                  </a:cxn>
                  <a:cxn ang="0">
                    <a:pos x="50" y="42"/>
                  </a:cxn>
                  <a:cxn ang="0">
                    <a:pos x="42" y="51"/>
                  </a:cxn>
                  <a:cxn ang="0">
                    <a:pos x="35" y="51"/>
                  </a:cxn>
                  <a:cxn ang="0">
                    <a:pos x="1" y="17"/>
                  </a:cxn>
                  <a:cxn ang="0">
                    <a:pos x="1" y="10"/>
                  </a:cxn>
                  <a:cxn ang="0">
                    <a:pos x="10" y="2"/>
                  </a:cxn>
                  <a:cxn ang="0">
                    <a:pos x="16" y="2"/>
                  </a:cxn>
                  <a:cxn ang="0">
                    <a:pos x="50" y="36"/>
                  </a:cxn>
                </a:cxnLst>
                <a:rect l="0" t="0" r="r" b="b"/>
                <a:pathLst>
                  <a:path w="52" h="52">
                    <a:moveTo>
                      <a:pt x="50" y="36"/>
                    </a:moveTo>
                    <a:cubicBezTo>
                      <a:pt x="52" y="37"/>
                      <a:pt x="52" y="40"/>
                      <a:pt x="50" y="42"/>
                    </a:cubicBezTo>
                    <a:cubicBezTo>
                      <a:pt x="42" y="51"/>
                      <a:pt x="42" y="51"/>
                      <a:pt x="42" y="51"/>
                    </a:cubicBezTo>
                    <a:cubicBezTo>
                      <a:pt x="40" y="52"/>
                      <a:pt x="37" y="52"/>
                      <a:pt x="35" y="51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0"/>
                      <a:pt x="15" y="0"/>
                      <a:pt x="16" y="2"/>
                    </a:cubicBezTo>
                    <a:lnTo>
                      <a:pt x="50" y="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243777" tIns="121888" rIns="243777" bIns="12188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969"/>
              </a:p>
            </p:txBody>
          </p:sp>
          <p:sp>
            <p:nvSpPr>
              <p:cNvPr id="95" name="Freeform 198">
                <a:extLst>
                  <a:ext uri="{FF2B5EF4-FFF2-40B4-BE49-F238E27FC236}">
                    <a16:creationId xmlns:a16="http://schemas.microsoft.com/office/drawing/2014/main" id="{24D8AB69-14DD-2412-6B92-8181F7FEBC3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69213" y="2000249"/>
                <a:ext cx="147638" cy="149225"/>
              </a:xfrm>
              <a:custGeom>
                <a:avLst/>
                <a:gdLst/>
                <a:ahLst/>
                <a:cxnLst>
                  <a:cxn ang="0">
                    <a:pos x="48" y="29"/>
                  </a:cxn>
                  <a:cxn ang="0">
                    <a:pos x="44" y="32"/>
                  </a:cxn>
                  <a:cxn ang="0">
                    <a:pos x="41" y="40"/>
                  </a:cxn>
                  <a:cxn ang="0">
                    <a:pos x="43" y="45"/>
                  </a:cxn>
                  <a:cxn ang="0">
                    <a:pos x="40" y="47"/>
                  </a:cxn>
                  <a:cxn ang="0">
                    <a:pos x="36" y="43"/>
                  </a:cxn>
                  <a:cxn ang="0">
                    <a:pos x="28" y="43"/>
                  </a:cxn>
                  <a:cxn ang="0">
                    <a:pos x="23" y="47"/>
                  </a:cxn>
                  <a:cxn ang="0">
                    <a:pos x="21" y="45"/>
                  </a:cxn>
                  <a:cxn ang="0">
                    <a:pos x="23" y="40"/>
                  </a:cxn>
                  <a:cxn ang="0">
                    <a:pos x="20" y="32"/>
                  </a:cxn>
                  <a:cxn ang="0">
                    <a:pos x="16" y="29"/>
                  </a:cxn>
                  <a:cxn ang="0">
                    <a:pos x="17" y="26"/>
                  </a:cxn>
                  <a:cxn ang="0">
                    <a:pos x="22" y="26"/>
                  </a:cxn>
                  <a:cxn ang="0">
                    <a:pos x="29" y="21"/>
                  </a:cxn>
                  <a:cxn ang="0">
                    <a:pos x="30" y="16"/>
                  </a:cxn>
                  <a:cxn ang="0">
                    <a:pos x="33" y="16"/>
                  </a:cxn>
                  <a:cxn ang="0">
                    <a:pos x="35" y="21"/>
                  </a:cxn>
                  <a:cxn ang="0">
                    <a:pos x="42" y="26"/>
                  </a:cxn>
                  <a:cxn ang="0">
                    <a:pos x="47" y="26"/>
                  </a:cxn>
                  <a:cxn ang="0">
                    <a:pos x="48" y="29"/>
                  </a:cxn>
                  <a:cxn ang="0">
                    <a:pos x="32" y="0"/>
                  </a:cxn>
                  <a:cxn ang="0">
                    <a:pos x="0" y="32"/>
                  </a:cxn>
                  <a:cxn ang="0">
                    <a:pos x="32" y="65"/>
                  </a:cxn>
                  <a:cxn ang="0">
                    <a:pos x="64" y="32"/>
                  </a:cxn>
                  <a:cxn ang="0">
                    <a:pos x="32" y="0"/>
                  </a:cxn>
                </a:cxnLst>
                <a:rect l="0" t="0" r="r" b="b"/>
                <a:pathLst>
                  <a:path w="64" h="65">
                    <a:moveTo>
                      <a:pt x="48" y="29"/>
                    </a:moveTo>
                    <a:cubicBezTo>
                      <a:pt x="44" y="32"/>
                      <a:pt x="44" y="32"/>
                      <a:pt x="44" y="32"/>
                    </a:cubicBezTo>
                    <a:cubicBezTo>
                      <a:pt x="41" y="34"/>
                      <a:pt x="40" y="37"/>
                      <a:pt x="41" y="40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4" y="48"/>
                      <a:pt x="43" y="48"/>
                      <a:pt x="40" y="47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4" y="42"/>
                      <a:pt x="30" y="42"/>
                      <a:pt x="28" y="43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21" y="48"/>
                      <a:pt x="20" y="48"/>
                      <a:pt x="21" y="45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37"/>
                      <a:pt x="22" y="34"/>
                      <a:pt x="20" y="32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3" y="27"/>
                      <a:pt x="14" y="26"/>
                      <a:pt x="17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5" y="26"/>
                      <a:pt x="28" y="24"/>
                      <a:pt x="29" y="21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1" y="13"/>
                      <a:pt x="33" y="13"/>
                      <a:pt x="33" y="16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6" y="24"/>
                      <a:pt x="39" y="26"/>
                      <a:pt x="42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50" y="26"/>
                      <a:pt x="50" y="27"/>
                      <a:pt x="48" y="29"/>
                    </a:cubicBezTo>
                    <a:moveTo>
                      <a:pt x="32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0" y="50"/>
                      <a:pt x="14" y="65"/>
                      <a:pt x="32" y="65"/>
                    </a:cubicBezTo>
                    <a:cubicBezTo>
                      <a:pt x="50" y="65"/>
                      <a:pt x="64" y="50"/>
                      <a:pt x="64" y="32"/>
                    </a:cubicBezTo>
                    <a:cubicBezTo>
                      <a:pt x="64" y="15"/>
                      <a:pt x="50" y="0"/>
                      <a:pt x="3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243777" tIns="121888" rIns="243777" bIns="12188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969"/>
              </a:p>
            </p:txBody>
          </p:sp>
        </p:grpSp>
        <p:sp>
          <p:nvSpPr>
            <p:cNvPr id="93" name="Freeform 199">
              <a:extLst>
                <a:ext uri="{FF2B5EF4-FFF2-40B4-BE49-F238E27FC236}">
                  <a16:creationId xmlns:a16="http://schemas.microsoft.com/office/drawing/2014/main" id="{CACCC572-9CC4-751C-DD37-4DE23BC12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5251" y="1855786"/>
              <a:ext cx="165100" cy="133350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62" y="2"/>
                </a:cxn>
                <a:cxn ang="0">
                  <a:pos x="55" y="2"/>
                </a:cxn>
                <a:cxn ang="0">
                  <a:pos x="4" y="53"/>
                </a:cxn>
                <a:cxn ang="0">
                  <a:pos x="6" y="55"/>
                </a:cxn>
                <a:cxn ang="0">
                  <a:pos x="13" y="54"/>
                </a:cxn>
                <a:cxn ang="0">
                  <a:pos x="27" y="57"/>
                </a:cxn>
                <a:cxn ang="0">
                  <a:pos x="30" y="56"/>
                </a:cxn>
                <a:cxn ang="0">
                  <a:pos x="70" y="17"/>
                </a:cxn>
                <a:cxn ang="0">
                  <a:pos x="70" y="10"/>
                </a:cxn>
              </a:cxnLst>
              <a:rect l="0" t="0" r="r" b="b"/>
              <a:pathLst>
                <a:path w="72" h="58">
                  <a:moveTo>
                    <a:pt x="70" y="10"/>
                  </a:moveTo>
                  <a:cubicBezTo>
                    <a:pt x="62" y="2"/>
                    <a:pt x="62" y="2"/>
                    <a:pt x="62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0" y="57"/>
                    <a:pt x="6" y="55"/>
                  </a:cubicBezTo>
                  <a:cubicBezTo>
                    <a:pt x="8" y="54"/>
                    <a:pt x="11" y="54"/>
                    <a:pt x="13" y="54"/>
                  </a:cubicBezTo>
                  <a:cubicBezTo>
                    <a:pt x="18" y="54"/>
                    <a:pt x="23" y="55"/>
                    <a:pt x="27" y="57"/>
                  </a:cubicBezTo>
                  <a:cubicBezTo>
                    <a:pt x="27" y="57"/>
                    <a:pt x="29" y="58"/>
                    <a:pt x="30" y="56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2" y="15"/>
                    <a:pt x="72" y="12"/>
                    <a:pt x="70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96" name="Freeform 363">
            <a:extLst>
              <a:ext uri="{FF2B5EF4-FFF2-40B4-BE49-F238E27FC236}">
                <a16:creationId xmlns:a16="http://schemas.microsoft.com/office/drawing/2014/main" id="{2E1C4127-2235-E1C1-B12E-37D1C7DCD944}"/>
              </a:ext>
            </a:extLst>
          </p:cNvPr>
          <p:cNvSpPr>
            <a:spLocks noEditPoints="1"/>
          </p:cNvSpPr>
          <p:nvPr/>
        </p:nvSpPr>
        <p:spPr bwMode="auto">
          <a:xfrm>
            <a:off x="13932223" y="7339104"/>
            <a:ext cx="652612" cy="800588"/>
          </a:xfrm>
          <a:custGeom>
            <a:avLst/>
            <a:gdLst/>
            <a:ahLst/>
            <a:cxnLst>
              <a:cxn ang="0">
                <a:pos x="19" y="108"/>
              </a:cxn>
              <a:cxn ang="0">
                <a:pos x="17" y="104"/>
              </a:cxn>
              <a:cxn ang="0">
                <a:pos x="58" y="102"/>
              </a:cxn>
              <a:cxn ang="0">
                <a:pos x="60" y="106"/>
              </a:cxn>
              <a:cxn ang="0">
                <a:pos x="62" y="90"/>
              </a:cxn>
              <a:cxn ang="0">
                <a:pos x="17" y="87"/>
              </a:cxn>
              <a:cxn ang="0">
                <a:pos x="19" y="83"/>
              </a:cxn>
              <a:cxn ang="0">
                <a:pos x="65" y="85"/>
              </a:cxn>
              <a:cxn ang="0">
                <a:pos x="62" y="90"/>
              </a:cxn>
              <a:cxn ang="0">
                <a:pos x="19" y="54"/>
              </a:cxn>
              <a:cxn ang="0">
                <a:pos x="17" y="50"/>
              </a:cxn>
              <a:cxn ang="0">
                <a:pos x="73" y="48"/>
              </a:cxn>
              <a:cxn ang="0">
                <a:pos x="75" y="52"/>
              </a:cxn>
              <a:cxn ang="0">
                <a:pos x="73" y="73"/>
              </a:cxn>
              <a:cxn ang="0">
                <a:pos x="17" y="71"/>
              </a:cxn>
              <a:cxn ang="0">
                <a:pos x="19" y="67"/>
              </a:cxn>
              <a:cxn ang="0">
                <a:pos x="75" y="69"/>
              </a:cxn>
              <a:cxn ang="0">
                <a:pos x="73" y="73"/>
              </a:cxn>
              <a:cxn ang="0">
                <a:pos x="93" y="132"/>
              </a:cxn>
              <a:cxn ang="0">
                <a:pos x="87" y="132"/>
              </a:cxn>
              <a:cxn ang="0">
                <a:pos x="76" y="118"/>
              </a:cxn>
              <a:cxn ang="0">
                <a:pos x="89" y="123"/>
              </a:cxn>
              <a:cxn ang="0">
                <a:pos x="109" y="107"/>
              </a:cxn>
              <a:cxn ang="0">
                <a:pos x="92" y="92"/>
              </a:cxn>
              <a:cxn ang="0">
                <a:pos x="92" y="146"/>
              </a:cxn>
              <a:cxn ang="0">
                <a:pos x="92" y="92"/>
              </a:cxn>
              <a:cxn ang="0">
                <a:pos x="8" y="131"/>
              </a:cxn>
              <a:cxn ang="0">
                <a:pos x="0" y="23"/>
              </a:cxn>
              <a:cxn ang="0">
                <a:pos x="23" y="15"/>
              </a:cxn>
              <a:cxn ang="0">
                <a:pos x="33" y="27"/>
              </a:cxn>
              <a:cxn ang="0">
                <a:pos x="71" y="17"/>
              </a:cxn>
              <a:cxn ang="0">
                <a:pos x="83" y="15"/>
              </a:cxn>
              <a:cxn ang="0">
                <a:pos x="94" y="86"/>
              </a:cxn>
              <a:cxn ang="0">
                <a:pos x="83" y="87"/>
              </a:cxn>
              <a:cxn ang="0">
                <a:pos x="11" y="38"/>
              </a:cxn>
              <a:cxn ang="0">
                <a:pos x="58" y="121"/>
              </a:cxn>
              <a:cxn ang="0">
                <a:pos x="47" y="11"/>
              </a:cxn>
              <a:cxn ang="0">
                <a:pos x="47" y="4"/>
              </a:cxn>
              <a:cxn ang="0">
                <a:pos x="47" y="11"/>
              </a:cxn>
              <a:cxn ang="0">
                <a:pos x="57" y="11"/>
              </a:cxn>
              <a:cxn ang="0">
                <a:pos x="54" y="7"/>
              </a:cxn>
              <a:cxn ang="0">
                <a:pos x="47" y="0"/>
              </a:cxn>
              <a:cxn ang="0">
                <a:pos x="40" y="7"/>
              </a:cxn>
              <a:cxn ang="0">
                <a:pos x="33" y="11"/>
              </a:cxn>
              <a:cxn ang="0">
                <a:pos x="27" y="17"/>
              </a:cxn>
              <a:cxn ang="0">
                <a:pos x="60" y="23"/>
              </a:cxn>
              <a:cxn ang="0">
                <a:pos x="67" y="17"/>
              </a:cxn>
            </a:cxnLst>
            <a:rect l="0" t="0" r="r" b="b"/>
            <a:pathLst>
              <a:path w="119" h="146">
                <a:moveTo>
                  <a:pt x="58" y="108"/>
                </a:moveTo>
                <a:cubicBezTo>
                  <a:pt x="19" y="108"/>
                  <a:pt x="19" y="108"/>
                  <a:pt x="19" y="108"/>
                </a:cubicBezTo>
                <a:cubicBezTo>
                  <a:pt x="18" y="108"/>
                  <a:pt x="17" y="107"/>
                  <a:pt x="17" y="106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17" y="103"/>
                  <a:pt x="18" y="102"/>
                  <a:pt x="19" y="102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59" y="102"/>
                  <a:pt x="60" y="103"/>
                  <a:pt x="60" y="104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0" y="107"/>
                  <a:pt x="59" y="108"/>
                  <a:pt x="58" y="108"/>
                </a:cubicBezTo>
                <a:moveTo>
                  <a:pt x="62" y="90"/>
                </a:moveTo>
                <a:cubicBezTo>
                  <a:pt x="19" y="90"/>
                  <a:pt x="19" y="90"/>
                  <a:pt x="19" y="90"/>
                </a:cubicBezTo>
                <a:cubicBezTo>
                  <a:pt x="18" y="90"/>
                  <a:pt x="17" y="89"/>
                  <a:pt x="17" y="87"/>
                </a:cubicBezTo>
                <a:cubicBezTo>
                  <a:pt x="17" y="85"/>
                  <a:pt x="17" y="85"/>
                  <a:pt x="17" y="85"/>
                </a:cubicBezTo>
                <a:cubicBezTo>
                  <a:pt x="17" y="84"/>
                  <a:pt x="18" y="83"/>
                  <a:pt x="19" y="83"/>
                </a:cubicBezTo>
                <a:cubicBezTo>
                  <a:pt x="62" y="83"/>
                  <a:pt x="62" y="83"/>
                  <a:pt x="62" y="83"/>
                </a:cubicBezTo>
                <a:cubicBezTo>
                  <a:pt x="64" y="83"/>
                  <a:pt x="65" y="84"/>
                  <a:pt x="65" y="85"/>
                </a:cubicBezTo>
                <a:cubicBezTo>
                  <a:pt x="65" y="87"/>
                  <a:pt x="65" y="87"/>
                  <a:pt x="65" y="87"/>
                </a:cubicBezTo>
                <a:cubicBezTo>
                  <a:pt x="65" y="89"/>
                  <a:pt x="64" y="90"/>
                  <a:pt x="62" y="90"/>
                </a:cubicBezTo>
                <a:moveTo>
                  <a:pt x="73" y="54"/>
                </a:moveTo>
                <a:cubicBezTo>
                  <a:pt x="19" y="54"/>
                  <a:pt x="19" y="54"/>
                  <a:pt x="19" y="54"/>
                </a:cubicBezTo>
                <a:cubicBezTo>
                  <a:pt x="18" y="54"/>
                  <a:pt x="17" y="53"/>
                  <a:pt x="17" y="52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49"/>
                  <a:pt x="18" y="48"/>
                  <a:pt x="19" y="48"/>
                </a:cubicBezTo>
                <a:cubicBezTo>
                  <a:pt x="73" y="48"/>
                  <a:pt x="73" y="48"/>
                  <a:pt x="73" y="48"/>
                </a:cubicBezTo>
                <a:cubicBezTo>
                  <a:pt x="74" y="48"/>
                  <a:pt x="75" y="49"/>
                  <a:pt x="75" y="50"/>
                </a:cubicBezTo>
                <a:cubicBezTo>
                  <a:pt x="75" y="52"/>
                  <a:pt x="75" y="52"/>
                  <a:pt x="75" y="52"/>
                </a:cubicBezTo>
                <a:cubicBezTo>
                  <a:pt x="75" y="53"/>
                  <a:pt x="74" y="54"/>
                  <a:pt x="73" y="54"/>
                </a:cubicBezTo>
                <a:moveTo>
                  <a:pt x="73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8" y="73"/>
                  <a:pt x="17" y="72"/>
                  <a:pt x="17" y="71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8"/>
                  <a:pt x="18" y="67"/>
                  <a:pt x="19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4" y="67"/>
                  <a:pt x="75" y="68"/>
                  <a:pt x="75" y="69"/>
                </a:cubicBezTo>
                <a:cubicBezTo>
                  <a:pt x="75" y="71"/>
                  <a:pt x="75" y="71"/>
                  <a:pt x="75" y="71"/>
                </a:cubicBezTo>
                <a:cubicBezTo>
                  <a:pt x="75" y="72"/>
                  <a:pt x="74" y="73"/>
                  <a:pt x="73" y="73"/>
                </a:cubicBezTo>
                <a:moveTo>
                  <a:pt x="109" y="113"/>
                </a:moveTo>
                <a:cubicBezTo>
                  <a:pt x="93" y="132"/>
                  <a:pt x="93" y="132"/>
                  <a:pt x="93" y="132"/>
                </a:cubicBezTo>
                <a:cubicBezTo>
                  <a:pt x="92" y="133"/>
                  <a:pt x="91" y="133"/>
                  <a:pt x="89" y="133"/>
                </a:cubicBezTo>
                <a:cubicBezTo>
                  <a:pt x="89" y="133"/>
                  <a:pt x="88" y="133"/>
                  <a:pt x="87" y="132"/>
                </a:cubicBezTo>
                <a:cubicBezTo>
                  <a:pt x="76" y="124"/>
                  <a:pt x="76" y="124"/>
                  <a:pt x="76" y="124"/>
                </a:cubicBezTo>
                <a:cubicBezTo>
                  <a:pt x="75" y="123"/>
                  <a:pt x="74" y="120"/>
                  <a:pt x="76" y="118"/>
                </a:cubicBezTo>
                <a:cubicBezTo>
                  <a:pt x="77" y="116"/>
                  <a:pt x="80" y="116"/>
                  <a:pt x="82" y="118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5" y="106"/>
                  <a:pt x="107" y="106"/>
                  <a:pt x="109" y="107"/>
                </a:cubicBezTo>
                <a:cubicBezTo>
                  <a:pt x="111" y="109"/>
                  <a:pt x="111" y="111"/>
                  <a:pt x="109" y="113"/>
                </a:cubicBezTo>
                <a:moveTo>
                  <a:pt x="92" y="92"/>
                </a:moveTo>
                <a:cubicBezTo>
                  <a:pt x="77" y="92"/>
                  <a:pt x="65" y="104"/>
                  <a:pt x="65" y="119"/>
                </a:cubicBezTo>
                <a:cubicBezTo>
                  <a:pt x="65" y="134"/>
                  <a:pt x="77" y="146"/>
                  <a:pt x="92" y="146"/>
                </a:cubicBezTo>
                <a:cubicBezTo>
                  <a:pt x="106" y="146"/>
                  <a:pt x="119" y="134"/>
                  <a:pt x="119" y="119"/>
                </a:cubicBezTo>
                <a:cubicBezTo>
                  <a:pt x="119" y="104"/>
                  <a:pt x="106" y="92"/>
                  <a:pt x="92" y="92"/>
                </a:cubicBezTo>
                <a:moveTo>
                  <a:pt x="61" y="131"/>
                </a:moveTo>
                <a:cubicBezTo>
                  <a:pt x="8" y="131"/>
                  <a:pt x="8" y="131"/>
                  <a:pt x="8" y="131"/>
                </a:cubicBezTo>
                <a:cubicBezTo>
                  <a:pt x="4" y="131"/>
                  <a:pt x="0" y="127"/>
                  <a:pt x="0" y="1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8"/>
                  <a:pt x="4" y="15"/>
                  <a:pt x="6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5"/>
                  <a:pt x="23" y="16"/>
                  <a:pt x="23" y="17"/>
                </a:cubicBezTo>
                <a:cubicBezTo>
                  <a:pt x="23" y="23"/>
                  <a:pt x="28" y="27"/>
                  <a:pt x="33" y="27"/>
                </a:cubicBezTo>
                <a:cubicBezTo>
                  <a:pt x="60" y="27"/>
                  <a:pt x="60" y="27"/>
                  <a:pt x="60" y="27"/>
                </a:cubicBezTo>
                <a:cubicBezTo>
                  <a:pt x="66" y="27"/>
                  <a:pt x="71" y="23"/>
                  <a:pt x="71" y="17"/>
                </a:cubicBezTo>
                <a:cubicBezTo>
                  <a:pt x="71" y="16"/>
                  <a:pt x="71" y="15"/>
                  <a:pt x="71" y="15"/>
                </a:cubicBezTo>
                <a:cubicBezTo>
                  <a:pt x="83" y="15"/>
                  <a:pt x="83" y="15"/>
                  <a:pt x="83" y="15"/>
                </a:cubicBezTo>
                <a:cubicBezTo>
                  <a:pt x="90" y="15"/>
                  <a:pt x="94" y="18"/>
                  <a:pt x="94" y="23"/>
                </a:cubicBezTo>
                <a:cubicBezTo>
                  <a:pt x="94" y="86"/>
                  <a:pt x="94" y="86"/>
                  <a:pt x="94" y="86"/>
                </a:cubicBezTo>
                <a:cubicBezTo>
                  <a:pt x="93" y="85"/>
                  <a:pt x="92" y="85"/>
                  <a:pt x="92" y="85"/>
                </a:cubicBezTo>
                <a:cubicBezTo>
                  <a:pt x="89" y="85"/>
                  <a:pt x="86" y="86"/>
                  <a:pt x="83" y="87"/>
                </a:cubicBezTo>
                <a:cubicBezTo>
                  <a:pt x="83" y="38"/>
                  <a:pt x="83" y="38"/>
                  <a:pt x="83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121"/>
                  <a:pt x="11" y="121"/>
                  <a:pt x="11" y="121"/>
                </a:cubicBezTo>
                <a:cubicBezTo>
                  <a:pt x="58" y="121"/>
                  <a:pt x="58" y="121"/>
                  <a:pt x="58" y="121"/>
                </a:cubicBezTo>
                <a:cubicBezTo>
                  <a:pt x="59" y="124"/>
                  <a:pt x="59" y="128"/>
                  <a:pt x="61" y="131"/>
                </a:cubicBezTo>
                <a:moveTo>
                  <a:pt x="47" y="11"/>
                </a:moveTo>
                <a:cubicBezTo>
                  <a:pt x="45" y="11"/>
                  <a:pt x="44" y="9"/>
                  <a:pt x="44" y="7"/>
                </a:cubicBezTo>
                <a:cubicBezTo>
                  <a:pt x="44" y="6"/>
                  <a:pt x="45" y="4"/>
                  <a:pt x="47" y="4"/>
                </a:cubicBezTo>
                <a:cubicBezTo>
                  <a:pt x="49" y="4"/>
                  <a:pt x="50" y="6"/>
                  <a:pt x="50" y="7"/>
                </a:cubicBezTo>
                <a:cubicBezTo>
                  <a:pt x="50" y="9"/>
                  <a:pt x="49" y="11"/>
                  <a:pt x="47" y="11"/>
                </a:cubicBezTo>
                <a:moveTo>
                  <a:pt x="60" y="11"/>
                </a:moveTo>
                <a:cubicBezTo>
                  <a:pt x="57" y="11"/>
                  <a:pt x="57" y="11"/>
                  <a:pt x="57" y="11"/>
                </a:cubicBezTo>
                <a:cubicBezTo>
                  <a:pt x="56" y="11"/>
                  <a:pt x="54" y="9"/>
                  <a:pt x="54" y="7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1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3" y="0"/>
                  <a:pt x="40" y="3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9"/>
                  <a:pt x="38" y="11"/>
                  <a:pt x="37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0" y="11"/>
                  <a:pt x="27" y="13"/>
                  <a:pt x="27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20"/>
                  <a:pt x="30" y="23"/>
                  <a:pt x="33" y="23"/>
                </a:cubicBezTo>
                <a:cubicBezTo>
                  <a:pt x="60" y="23"/>
                  <a:pt x="60" y="23"/>
                  <a:pt x="60" y="23"/>
                </a:cubicBezTo>
                <a:cubicBezTo>
                  <a:pt x="64" y="23"/>
                  <a:pt x="67" y="20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7" y="13"/>
                  <a:pt x="64" y="11"/>
                  <a:pt x="60" y="11"/>
                </a:cubicBezTo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97" name="Freeform 370">
            <a:extLst>
              <a:ext uri="{FF2B5EF4-FFF2-40B4-BE49-F238E27FC236}">
                <a16:creationId xmlns:a16="http://schemas.microsoft.com/office/drawing/2014/main" id="{22DFDBF8-0E5A-38AF-4A27-28494E307745}"/>
              </a:ext>
            </a:extLst>
          </p:cNvPr>
          <p:cNvSpPr>
            <a:spLocks noEditPoints="1"/>
          </p:cNvSpPr>
          <p:nvPr/>
        </p:nvSpPr>
        <p:spPr bwMode="auto">
          <a:xfrm>
            <a:off x="16563505" y="7439650"/>
            <a:ext cx="673942" cy="599494"/>
          </a:xfrm>
          <a:custGeom>
            <a:avLst/>
            <a:gdLst/>
            <a:ahLst/>
            <a:cxnLst>
              <a:cxn ang="0">
                <a:pos x="23" y="94"/>
              </a:cxn>
              <a:cxn ang="0">
                <a:pos x="18" y="95"/>
              </a:cxn>
              <a:cxn ang="0">
                <a:pos x="9" y="83"/>
              </a:cxn>
              <a:cxn ang="0">
                <a:pos x="20" y="87"/>
              </a:cxn>
              <a:cxn ang="0">
                <a:pos x="37" y="74"/>
              </a:cxn>
              <a:cxn ang="0">
                <a:pos x="22" y="61"/>
              </a:cxn>
              <a:cxn ang="0">
                <a:pos x="22" y="106"/>
              </a:cxn>
              <a:cxn ang="0">
                <a:pos x="22" y="61"/>
              </a:cxn>
              <a:cxn ang="0">
                <a:pos x="112" y="72"/>
              </a:cxn>
              <a:cxn ang="0">
                <a:pos x="73" y="88"/>
              </a:cxn>
              <a:cxn ang="0">
                <a:pos x="73" y="86"/>
              </a:cxn>
              <a:cxn ang="0">
                <a:pos x="113" y="69"/>
              </a:cxn>
              <a:cxn ang="0">
                <a:pos x="75" y="62"/>
              </a:cxn>
              <a:cxn ang="0">
                <a:pos x="83" y="49"/>
              </a:cxn>
              <a:cxn ang="0">
                <a:pos x="87" y="58"/>
              </a:cxn>
              <a:cxn ang="0">
                <a:pos x="85" y="76"/>
              </a:cxn>
              <a:cxn ang="0">
                <a:pos x="80" y="79"/>
              </a:cxn>
              <a:cxn ang="0">
                <a:pos x="79" y="62"/>
              </a:cxn>
              <a:cxn ang="0">
                <a:pos x="75" y="62"/>
              </a:cxn>
              <a:cxn ang="0">
                <a:pos x="102" y="40"/>
              </a:cxn>
              <a:cxn ang="0">
                <a:pos x="110" y="45"/>
              </a:cxn>
              <a:cxn ang="0">
                <a:pos x="107" y="49"/>
              </a:cxn>
              <a:cxn ang="0">
                <a:pos x="105" y="69"/>
              </a:cxn>
              <a:cxn ang="0">
                <a:pos x="100" y="70"/>
              </a:cxn>
              <a:cxn ang="0">
                <a:pos x="98" y="54"/>
              </a:cxn>
              <a:cxn ang="0">
                <a:pos x="113" y="20"/>
              </a:cxn>
              <a:cxn ang="0">
                <a:pos x="45" y="37"/>
              </a:cxn>
              <a:cxn ang="0">
                <a:pos x="37" y="48"/>
              </a:cxn>
              <a:cxn ang="0">
                <a:pos x="88" y="9"/>
              </a:cxn>
              <a:cxn ang="0">
                <a:pos x="62" y="1"/>
              </a:cxn>
              <a:cxn ang="0">
                <a:pos x="14" y="30"/>
              </a:cxn>
              <a:cxn ang="0">
                <a:pos x="22" y="56"/>
              </a:cxn>
              <a:cxn ang="0">
                <a:pos x="47" y="95"/>
              </a:cxn>
              <a:cxn ang="0">
                <a:pos x="70" y="101"/>
              </a:cxn>
              <a:cxn ang="0">
                <a:pos x="119" y="73"/>
              </a:cxn>
              <a:cxn ang="0">
                <a:pos x="113" y="20"/>
              </a:cxn>
            </a:cxnLst>
            <a:rect l="0" t="0" r="r" b="b"/>
            <a:pathLst>
              <a:path w="119" h="106">
                <a:moveTo>
                  <a:pt x="37" y="79"/>
                </a:moveTo>
                <a:cubicBezTo>
                  <a:pt x="23" y="94"/>
                  <a:pt x="23" y="94"/>
                  <a:pt x="23" y="94"/>
                </a:cubicBezTo>
                <a:cubicBezTo>
                  <a:pt x="22" y="95"/>
                  <a:pt x="22" y="95"/>
                  <a:pt x="21" y="95"/>
                </a:cubicBezTo>
                <a:cubicBezTo>
                  <a:pt x="20" y="95"/>
                  <a:pt x="19" y="95"/>
                  <a:pt x="18" y="95"/>
                </a:cubicBezTo>
                <a:cubicBezTo>
                  <a:pt x="10" y="88"/>
                  <a:pt x="10" y="88"/>
                  <a:pt x="10" y="88"/>
                </a:cubicBezTo>
                <a:cubicBezTo>
                  <a:pt x="8" y="87"/>
                  <a:pt x="8" y="84"/>
                  <a:pt x="9" y="83"/>
                </a:cubicBezTo>
                <a:cubicBezTo>
                  <a:pt x="11" y="82"/>
                  <a:pt x="13" y="81"/>
                  <a:pt x="14" y="82"/>
                </a:cubicBezTo>
                <a:cubicBezTo>
                  <a:pt x="20" y="87"/>
                  <a:pt x="20" y="87"/>
                  <a:pt x="20" y="87"/>
                </a:cubicBezTo>
                <a:cubicBezTo>
                  <a:pt x="32" y="74"/>
                  <a:pt x="32" y="74"/>
                  <a:pt x="32" y="74"/>
                </a:cubicBezTo>
                <a:cubicBezTo>
                  <a:pt x="33" y="73"/>
                  <a:pt x="35" y="73"/>
                  <a:pt x="37" y="74"/>
                </a:cubicBezTo>
                <a:cubicBezTo>
                  <a:pt x="38" y="75"/>
                  <a:pt x="38" y="77"/>
                  <a:pt x="37" y="79"/>
                </a:cubicBezTo>
                <a:moveTo>
                  <a:pt x="22" y="61"/>
                </a:moveTo>
                <a:cubicBezTo>
                  <a:pt x="10" y="61"/>
                  <a:pt x="0" y="71"/>
                  <a:pt x="0" y="83"/>
                </a:cubicBezTo>
                <a:cubicBezTo>
                  <a:pt x="0" y="96"/>
                  <a:pt x="10" y="106"/>
                  <a:pt x="22" y="106"/>
                </a:cubicBezTo>
                <a:cubicBezTo>
                  <a:pt x="35" y="106"/>
                  <a:pt x="45" y="96"/>
                  <a:pt x="45" y="83"/>
                </a:cubicBezTo>
                <a:cubicBezTo>
                  <a:pt x="45" y="71"/>
                  <a:pt x="35" y="61"/>
                  <a:pt x="22" y="61"/>
                </a:cubicBezTo>
                <a:moveTo>
                  <a:pt x="113" y="71"/>
                </a:moveTo>
                <a:cubicBezTo>
                  <a:pt x="113" y="72"/>
                  <a:pt x="113" y="72"/>
                  <a:pt x="112" y="72"/>
                </a:cubicBezTo>
                <a:cubicBezTo>
                  <a:pt x="73" y="89"/>
                  <a:pt x="73" y="89"/>
                  <a:pt x="73" y="89"/>
                </a:cubicBezTo>
                <a:cubicBezTo>
                  <a:pt x="73" y="89"/>
                  <a:pt x="73" y="89"/>
                  <a:pt x="73" y="88"/>
                </a:cubicBezTo>
                <a:cubicBezTo>
                  <a:pt x="73" y="86"/>
                  <a:pt x="73" y="86"/>
                  <a:pt x="73" y="86"/>
                </a:cubicBezTo>
                <a:cubicBezTo>
                  <a:pt x="73" y="86"/>
                  <a:pt x="73" y="86"/>
                  <a:pt x="73" y="86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3" y="69"/>
                  <a:pt x="113" y="69"/>
                  <a:pt x="113" y="69"/>
                </a:cubicBezTo>
                <a:lnTo>
                  <a:pt x="113" y="71"/>
                </a:lnTo>
                <a:close/>
                <a:moveTo>
                  <a:pt x="75" y="62"/>
                </a:moveTo>
                <a:cubicBezTo>
                  <a:pt x="80" y="50"/>
                  <a:pt x="80" y="50"/>
                  <a:pt x="80" y="50"/>
                </a:cubicBezTo>
                <a:cubicBezTo>
                  <a:pt x="81" y="49"/>
                  <a:pt x="82" y="49"/>
                  <a:pt x="83" y="49"/>
                </a:cubicBezTo>
                <a:cubicBezTo>
                  <a:pt x="88" y="56"/>
                  <a:pt x="88" y="56"/>
                  <a:pt x="88" y="56"/>
                </a:cubicBezTo>
                <a:cubicBezTo>
                  <a:pt x="89" y="56"/>
                  <a:pt x="88" y="58"/>
                  <a:pt x="87" y="58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76"/>
                  <a:pt x="85" y="76"/>
                  <a:pt x="85" y="76"/>
                </a:cubicBezTo>
                <a:cubicBezTo>
                  <a:pt x="85" y="77"/>
                  <a:pt x="84" y="78"/>
                  <a:pt x="84" y="78"/>
                </a:cubicBezTo>
                <a:cubicBezTo>
                  <a:pt x="80" y="79"/>
                  <a:pt x="80" y="79"/>
                  <a:pt x="80" y="79"/>
                </a:cubicBezTo>
                <a:cubicBezTo>
                  <a:pt x="79" y="80"/>
                  <a:pt x="79" y="79"/>
                  <a:pt x="79" y="79"/>
                </a:cubicBezTo>
                <a:cubicBezTo>
                  <a:pt x="79" y="62"/>
                  <a:pt x="79" y="62"/>
                  <a:pt x="79" y="62"/>
                </a:cubicBezTo>
                <a:cubicBezTo>
                  <a:pt x="76" y="63"/>
                  <a:pt x="76" y="63"/>
                  <a:pt x="76" y="63"/>
                </a:cubicBezTo>
                <a:cubicBezTo>
                  <a:pt x="75" y="64"/>
                  <a:pt x="75" y="63"/>
                  <a:pt x="75" y="62"/>
                </a:cubicBezTo>
                <a:moveTo>
                  <a:pt x="96" y="52"/>
                </a:moveTo>
                <a:cubicBezTo>
                  <a:pt x="102" y="40"/>
                  <a:pt x="102" y="40"/>
                  <a:pt x="102" y="40"/>
                </a:cubicBezTo>
                <a:cubicBezTo>
                  <a:pt x="103" y="39"/>
                  <a:pt x="104" y="38"/>
                  <a:pt x="105" y="39"/>
                </a:cubicBezTo>
                <a:cubicBezTo>
                  <a:pt x="110" y="45"/>
                  <a:pt x="110" y="45"/>
                  <a:pt x="110" y="45"/>
                </a:cubicBezTo>
                <a:cubicBezTo>
                  <a:pt x="111" y="46"/>
                  <a:pt x="110" y="48"/>
                  <a:pt x="109" y="48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67"/>
                  <a:pt x="107" y="67"/>
                  <a:pt x="107" y="67"/>
                </a:cubicBezTo>
                <a:cubicBezTo>
                  <a:pt x="107" y="67"/>
                  <a:pt x="106" y="68"/>
                  <a:pt x="105" y="69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101" y="71"/>
                  <a:pt x="100" y="70"/>
                  <a:pt x="100" y="70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98" y="54"/>
                  <a:pt x="98" y="54"/>
                  <a:pt x="98" y="54"/>
                </a:cubicBezTo>
                <a:cubicBezTo>
                  <a:pt x="96" y="54"/>
                  <a:pt x="96" y="53"/>
                  <a:pt x="96" y="52"/>
                </a:cubicBezTo>
                <a:moveTo>
                  <a:pt x="113" y="20"/>
                </a:moveTo>
                <a:cubicBezTo>
                  <a:pt x="96" y="13"/>
                  <a:pt x="96" y="13"/>
                  <a:pt x="96" y="13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52"/>
                  <a:pt x="45" y="52"/>
                  <a:pt x="45" y="52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33"/>
                  <a:pt x="37" y="33"/>
                  <a:pt x="37" y="33"/>
                </a:cubicBezTo>
                <a:cubicBezTo>
                  <a:pt x="88" y="9"/>
                  <a:pt x="88" y="9"/>
                  <a:pt x="88" y="9"/>
                </a:cubicBezTo>
                <a:cubicBezTo>
                  <a:pt x="70" y="1"/>
                  <a:pt x="70" y="1"/>
                  <a:pt x="70" y="1"/>
                </a:cubicBezTo>
                <a:cubicBezTo>
                  <a:pt x="68" y="0"/>
                  <a:pt x="64" y="0"/>
                  <a:pt x="62" y="1"/>
                </a:cubicBezTo>
                <a:cubicBezTo>
                  <a:pt x="20" y="20"/>
                  <a:pt x="20" y="20"/>
                  <a:pt x="20" y="20"/>
                </a:cubicBezTo>
                <a:cubicBezTo>
                  <a:pt x="17" y="22"/>
                  <a:pt x="14" y="26"/>
                  <a:pt x="14" y="30"/>
                </a:cubicBezTo>
                <a:cubicBezTo>
                  <a:pt x="14" y="57"/>
                  <a:pt x="14" y="57"/>
                  <a:pt x="14" y="57"/>
                </a:cubicBezTo>
                <a:cubicBezTo>
                  <a:pt x="17" y="56"/>
                  <a:pt x="19" y="56"/>
                  <a:pt x="22" y="56"/>
                </a:cubicBezTo>
                <a:cubicBezTo>
                  <a:pt x="37" y="56"/>
                  <a:pt x="50" y="68"/>
                  <a:pt x="50" y="83"/>
                </a:cubicBezTo>
                <a:cubicBezTo>
                  <a:pt x="50" y="87"/>
                  <a:pt x="49" y="91"/>
                  <a:pt x="47" y="95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64" y="102"/>
                  <a:pt x="68" y="102"/>
                  <a:pt x="70" y="101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6" y="81"/>
                  <a:pt x="119" y="77"/>
                  <a:pt x="119" y="73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19" y="26"/>
                  <a:pt x="116" y="22"/>
                  <a:pt x="113" y="20"/>
                </a:cubicBezTo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</p:spTree>
    <p:extLst>
      <p:ext uri="{BB962C8B-B14F-4D97-AF65-F5344CB8AC3E}">
        <p14:creationId xmlns:p14="http://schemas.microsoft.com/office/powerpoint/2010/main" val="290024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8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4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52" grpId="0" animBg="1"/>
          <p:bldP spid="53" grpId="0"/>
          <p:bldP spid="54" grpId="0"/>
          <p:bldP spid="56" grpId="0"/>
          <p:bldP spid="57" grpId="0"/>
          <p:bldP spid="58" grpId="0" animBg="1"/>
          <p:bldP spid="59" grpId="0"/>
          <p:bldP spid="60" grpId="0"/>
          <p:bldP spid="61" grpId="0" animBg="1"/>
          <p:bldP spid="62" grpId="0"/>
          <p:bldP spid="63" grpId="0"/>
          <p:bldP spid="64" grpId="0" animBg="1"/>
          <p:bldP spid="65" grpId="0"/>
          <p:bldP spid="66" grpId="0"/>
          <p:bldP spid="67" grpId="0" animBg="1"/>
          <p:bldP spid="68" grpId="0"/>
          <p:bldP spid="69" grpId="0"/>
          <p:bldP spid="70" grpId="0" animBg="1"/>
          <p:bldP spid="71" grpId="0"/>
          <p:bldP spid="72" grpId="0"/>
          <p:bldP spid="96" grpId="0" animBg="1"/>
          <p:bldP spid="9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8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4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52" grpId="0" animBg="1"/>
          <p:bldP spid="53" grpId="0"/>
          <p:bldP spid="54" grpId="0"/>
          <p:bldP spid="56" grpId="0"/>
          <p:bldP spid="57" grpId="0"/>
          <p:bldP spid="58" grpId="0" animBg="1"/>
          <p:bldP spid="59" grpId="0"/>
          <p:bldP spid="60" grpId="0"/>
          <p:bldP spid="61" grpId="0" animBg="1"/>
          <p:bldP spid="62" grpId="0"/>
          <p:bldP spid="63" grpId="0"/>
          <p:bldP spid="64" grpId="0" animBg="1"/>
          <p:bldP spid="65" grpId="0"/>
          <p:bldP spid="66" grpId="0"/>
          <p:bldP spid="67" grpId="0" animBg="1"/>
          <p:bldP spid="68" grpId="0"/>
          <p:bldP spid="69" grpId="0"/>
          <p:bldP spid="70" grpId="0" animBg="1"/>
          <p:bldP spid="71" grpId="0"/>
          <p:bldP spid="72" grpId="0"/>
          <p:bldP spid="96" grpId="0" animBg="1"/>
          <p:bldP spid="97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ircle: Hollow 43">
            <a:extLst>
              <a:ext uri="{FF2B5EF4-FFF2-40B4-BE49-F238E27FC236}">
                <a16:creationId xmlns:a16="http://schemas.microsoft.com/office/drawing/2014/main" id="{6C2D66A7-AE7F-3776-362C-4E488E59053B}"/>
              </a:ext>
            </a:extLst>
          </p:cNvPr>
          <p:cNvSpPr/>
          <p:nvPr/>
        </p:nvSpPr>
        <p:spPr>
          <a:xfrm>
            <a:off x="18531242" y="5283200"/>
            <a:ext cx="4944035" cy="4944035"/>
          </a:xfrm>
          <a:prstGeom prst="donut">
            <a:avLst>
              <a:gd name="adj" fmla="val 9259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Circle: Hollow 44">
            <a:extLst>
              <a:ext uri="{FF2B5EF4-FFF2-40B4-BE49-F238E27FC236}">
                <a16:creationId xmlns:a16="http://schemas.microsoft.com/office/drawing/2014/main" id="{920D2785-4529-E8DA-67B7-DDD53BA8865B}"/>
              </a:ext>
            </a:extLst>
          </p:cNvPr>
          <p:cNvSpPr/>
          <p:nvPr/>
        </p:nvSpPr>
        <p:spPr>
          <a:xfrm>
            <a:off x="19322377" y="6074335"/>
            <a:ext cx="3361764" cy="3361764"/>
          </a:xfrm>
          <a:prstGeom prst="donut">
            <a:avLst>
              <a:gd name="adj" fmla="val 1186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16927D09-514B-B684-399F-6C0C42B56079}"/>
              </a:ext>
            </a:extLst>
          </p:cNvPr>
          <p:cNvSpPr/>
          <p:nvPr/>
        </p:nvSpPr>
        <p:spPr>
          <a:xfrm>
            <a:off x="20103427" y="6855385"/>
            <a:ext cx="1799664" cy="1799664"/>
          </a:xfrm>
          <a:prstGeom prst="donut">
            <a:avLst>
              <a:gd name="adj" fmla="val 1957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60B074D6-21CA-BAF7-1294-981846C396D0}"/>
              </a:ext>
            </a:extLst>
          </p:cNvPr>
          <p:cNvSpPr/>
          <p:nvPr/>
        </p:nvSpPr>
        <p:spPr>
          <a:xfrm>
            <a:off x="20748791" y="7500749"/>
            <a:ext cx="508936" cy="50893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EEB9FEE-CE44-123B-1678-C6138B138221}"/>
              </a:ext>
            </a:extLst>
          </p:cNvPr>
          <p:cNvGrpSpPr/>
          <p:nvPr/>
        </p:nvGrpSpPr>
        <p:grpSpPr>
          <a:xfrm>
            <a:off x="908723" y="7500750"/>
            <a:ext cx="20103091" cy="508934"/>
            <a:chOff x="908723" y="7500750"/>
            <a:chExt cx="20103091" cy="508934"/>
          </a:xfrm>
        </p:grpSpPr>
        <p:sp>
          <p:nvSpPr>
            <p:cNvPr id="49" name="Arrow: Chevron 48">
              <a:extLst>
                <a:ext uri="{FF2B5EF4-FFF2-40B4-BE49-F238E27FC236}">
                  <a16:creationId xmlns:a16="http://schemas.microsoft.com/office/drawing/2014/main" id="{03BD5755-985F-6589-4E1A-BFF37D667FCA}"/>
                </a:ext>
              </a:extLst>
            </p:cNvPr>
            <p:cNvSpPr/>
            <p:nvPr/>
          </p:nvSpPr>
          <p:spPr>
            <a:xfrm>
              <a:off x="908723" y="7500750"/>
              <a:ext cx="1041401" cy="508934"/>
            </a:xfrm>
            <a:prstGeom prst="chevron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300A6777-F13B-06D8-AFC8-59F2CEA6DD8E}"/>
                </a:ext>
              </a:extLst>
            </p:cNvPr>
            <p:cNvSpPr/>
            <p:nvPr/>
          </p:nvSpPr>
          <p:spPr>
            <a:xfrm>
              <a:off x="1159669" y="7720058"/>
              <a:ext cx="19739975" cy="7031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lowchart: Extract 50">
              <a:extLst>
                <a:ext uri="{FF2B5EF4-FFF2-40B4-BE49-F238E27FC236}">
                  <a16:creationId xmlns:a16="http://schemas.microsoft.com/office/drawing/2014/main" id="{B97C4AC9-279D-B4D5-5F08-56B071768D37}"/>
                </a:ext>
              </a:extLst>
            </p:cNvPr>
            <p:cNvSpPr/>
            <p:nvPr/>
          </p:nvSpPr>
          <p:spPr>
            <a:xfrm rot="5400000">
              <a:off x="20674328" y="7586474"/>
              <a:ext cx="337486" cy="337486"/>
            </a:xfrm>
            <a:prstGeom prst="flowChartExtra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A30452E1-9FF9-D5A9-2498-776F84EE8677}"/>
              </a:ext>
            </a:extLst>
          </p:cNvPr>
          <p:cNvSpPr/>
          <p:nvPr/>
        </p:nvSpPr>
        <p:spPr>
          <a:xfrm>
            <a:off x="2813686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2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D7F2C6E-91E7-1965-88C1-8FDD9B1BEC61}"/>
              </a:ext>
            </a:extLst>
          </p:cNvPr>
          <p:cNvSpPr txBox="1"/>
          <p:nvPr/>
        </p:nvSpPr>
        <p:spPr>
          <a:xfrm rot="10800000" flipV="1">
            <a:off x="2554183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Tăng doanh thu thông qua mở rộng thị trường và sản phẩm mới.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9D64F30-D947-6802-B164-DBA0826AA79C}"/>
              </a:ext>
            </a:extLst>
          </p:cNvPr>
          <p:cNvSpPr txBox="1"/>
          <p:nvPr/>
        </p:nvSpPr>
        <p:spPr>
          <a:xfrm rot="10800000" flipV="1">
            <a:off x="2554183" y="8892167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Revenue Growth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5" name="!!SlideOcean">
            <a:extLst>
              <a:ext uri="{FF2B5EF4-FFF2-40B4-BE49-F238E27FC236}">
                <a16:creationId xmlns:a16="http://schemas.microsoft.com/office/drawing/2014/main" id="{D5F62B64-DD8A-B42D-0E39-8D9D56BE5104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6" name="!!SubTitle">
            <a:extLst>
              <a:ext uri="{FF2B5EF4-FFF2-40B4-BE49-F238E27FC236}">
                <a16:creationId xmlns:a16="http://schemas.microsoft.com/office/drawing/2014/main" id="{56C68EA5-B08B-A340-F4A3-BC6287DE4B4B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7" name="!!MainTitle1">
            <a:extLst>
              <a:ext uri="{FF2B5EF4-FFF2-40B4-BE49-F238E27FC236}">
                <a16:creationId xmlns:a16="http://schemas.microsoft.com/office/drawing/2014/main" id="{633430EC-511C-869A-B321-7C653E4E8F6D}"/>
              </a:ext>
            </a:extLst>
          </p:cNvPr>
          <p:cNvSpPr txBox="1"/>
          <p:nvPr/>
        </p:nvSpPr>
        <p:spPr>
          <a:xfrm>
            <a:off x="7898215" y="1090280"/>
            <a:ext cx="858760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88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Goals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AF9D4F5C-7257-AF13-CADC-C4BB85E8CC93}"/>
              </a:ext>
            </a:extLst>
          </p:cNvPr>
          <p:cNvSpPr/>
          <p:nvPr/>
        </p:nvSpPr>
        <p:spPr>
          <a:xfrm flipV="1">
            <a:off x="5454784" y="6701689"/>
            <a:ext cx="1762594" cy="1908477"/>
          </a:xfrm>
          <a:custGeom>
            <a:avLst/>
            <a:gdLst>
              <a:gd name="connsiteX0" fmla="*/ 881297 w 1762594"/>
              <a:gd name="connsiteY0" fmla="*/ 1908477 h 1908477"/>
              <a:gd name="connsiteX1" fmla="*/ 1034470 w 1762594"/>
              <a:gd name="connsiteY1" fmla="*/ 1748419 h 1908477"/>
              <a:gd name="connsiteX2" fmla="*/ 1058909 w 1762594"/>
              <a:gd name="connsiteY2" fmla="*/ 1744689 h 1908477"/>
              <a:gd name="connsiteX3" fmla="*/ 1762594 w 1762594"/>
              <a:gd name="connsiteY3" fmla="*/ 881297 h 1908477"/>
              <a:gd name="connsiteX4" fmla="*/ 881297 w 1762594"/>
              <a:gd name="connsiteY4" fmla="*/ 0 h 1908477"/>
              <a:gd name="connsiteX5" fmla="*/ 0 w 1762594"/>
              <a:gd name="connsiteY5" fmla="*/ 881297 h 1908477"/>
              <a:gd name="connsiteX6" fmla="*/ 703685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7" y="1908477"/>
                </a:moveTo>
                <a:lnTo>
                  <a:pt x="1034470" y="1748419"/>
                </a:lnTo>
                <a:lnTo>
                  <a:pt x="1058909" y="1744689"/>
                </a:lnTo>
                <a:cubicBezTo>
                  <a:pt x="1460502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7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5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5D15DAF-3010-573A-E87F-75BF4B5E9A05}"/>
              </a:ext>
            </a:extLst>
          </p:cNvPr>
          <p:cNvSpPr txBox="1"/>
          <p:nvPr/>
        </p:nvSpPr>
        <p:spPr>
          <a:xfrm>
            <a:off x="5195281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Nâng cao lợi nhuận bằng cách tối ưu chi phí và hiệu suất.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BD2B60B-2837-0E45-EADC-94539C9ADC9D}"/>
              </a:ext>
            </a:extLst>
          </p:cNvPr>
          <p:cNvSpPr txBox="1"/>
          <p:nvPr/>
        </p:nvSpPr>
        <p:spPr>
          <a:xfrm>
            <a:off x="5195281" y="5797269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Profit Optimization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9C7D4BA4-F4E2-EFE3-0A9B-4E1705232CBE}"/>
              </a:ext>
            </a:extLst>
          </p:cNvPr>
          <p:cNvSpPr/>
          <p:nvPr/>
        </p:nvSpPr>
        <p:spPr>
          <a:xfrm>
            <a:off x="8095882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1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2326318-279F-4899-5093-07B12D0BB57D}"/>
              </a:ext>
            </a:extLst>
          </p:cNvPr>
          <p:cNvSpPr txBox="1"/>
          <p:nvPr/>
        </p:nvSpPr>
        <p:spPr>
          <a:xfrm rot="10800000" flipV="1">
            <a:off x="7836379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Duy </a:t>
            </a:r>
            <a:r>
              <a:rPr lang="en-US" sz="2000" dirty="0" err="1">
                <a:solidFill>
                  <a:schemeClr val="tx2"/>
                </a:solidFill>
              </a:rPr>
              <a:t>trì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và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gia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tăng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lòng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trung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thành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của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khách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hàng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hiện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tại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  <a:endParaRPr lang="vi-VN" sz="2000" dirty="0">
              <a:solidFill>
                <a:schemeClr val="tx2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895BB57-BE6E-3A08-B10A-722CCC2C523E}"/>
              </a:ext>
            </a:extLst>
          </p:cNvPr>
          <p:cNvSpPr txBox="1"/>
          <p:nvPr/>
        </p:nvSpPr>
        <p:spPr>
          <a:xfrm rot="10800000" flipV="1">
            <a:off x="7836379" y="8892167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Customer Retention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CB9B6C27-606D-BB30-FB4A-370492A1DD8A}"/>
              </a:ext>
            </a:extLst>
          </p:cNvPr>
          <p:cNvSpPr/>
          <p:nvPr/>
        </p:nvSpPr>
        <p:spPr>
          <a:xfrm flipV="1">
            <a:off x="10736980" y="6701689"/>
            <a:ext cx="1762594" cy="1908477"/>
          </a:xfrm>
          <a:custGeom>
            <a:avLst/>
            <a:gdLst>
              <a:gd name="connsiteX0" fmla="*/ 881297 w 1762594"/>
              <a:gd name="connsiteY0" fmla="*/ 1908477 h 1908477"/>
              <a:gd name="connsiteX1" fmla="*/ 1034470 w 1762594"/>
              <a:gd name="connsiteY1" fmla="*/ 1748419 h 1908477"/>
              <a:gd name="connsiteX2" fmla="*/ 1058909 w 1762594"/>
              <a:gd name="connsiteY2" fmla="*/ 1744689 h 1908477"/>
              <a:gd name="connsiteX3" fmla="*/ 1762594 w 1762594"/>
              <a:gd name="connsiteY3" fmla="*/ 881297 h 1908477"/>
              <a:gd name="connsiteX4" fmla="*/ 881297 w 1762594"/>
              <a:gd name="connsiteY4" fmla="*/ 0 h 1908477"/>
              <a:gd name="connsiteX5" fmla="*/ 0 w 1762594"/>
              <a:gd name="connsiteY5" fmla="*/ 881297 h 1908477"/>
              <a:gd name="connsiteX6" fmla="*/ 703685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7" y="1908477"/>
                </a:moveTo>
                <a:lnTo>
                  <a:pt x="1034470" y="1748419"/>
                </a:lnTo>
                <a:lnTo>
                  <a:pt x="1058909" y="1744689"/>
                </a:lnTo>
                <a:cubicBezTo>
                  <a:pt x="1460501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7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5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C07189E-8D44-67BC-F344-EF0A0CF0DA72}"/>
              </a:ext>
            </a:extLst>
          </p:cNvPr>
          <p:cNvSpPr txBox="1"/>
          <p:nvPr/>
        </p:nvSpPr>
        <p:spPr>
          <a:xfrm>
            <a:off x="10477477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Xây dựng thương hiệu uy tín, khác biệt và đáng tin cậy.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FFFA35B-FC2F-DC19-7D60-F2BF33FAE55B}"/>
              </a:ext>
            </a:extLst>
          </p:cNvPr>
          <p:cNvSpPr txBox="1"/>
          <p:nvPr/>
        </p:nvSpPr>
        <p:spPr>
          <a:xfrm>
            <a:off x="10736982" y="5797269"/>
            <a:ext cx="176259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Brand Strength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46FB63CA-6E58-CE4C-6F60-65E3891E3E44}"/>
              </a:ext>
            </a:extLst>
          </p:cNvPr>
          <p:cNvSpPr/>
          <p:nvPr/>
        </p:nvSpPr>
        <p:spPr>
          <a:xfrm>
            <a:off x="13378078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1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DD5F7B1-B414-19F9-E92C-541B25AEF3AB}"/>
              </a:ext>
            </a:extLst>
          </p:cNvPr>
          <p:cNvSpPr txBox="1"/>
          <p:nvPr/>
        </p:nvSpPr>
        <p:spPr>
          <a:xfrm rot="10800000" flipV="1">
            <a:off x="13118575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Chuẩn hóa quy trình, cải thiện năng suất và chất lượng dịch vụ.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974AAB0-52C5-489A-613A-CB3286637CB1}"/>
              </a:ext>
            </a:extLst>
          </p:cNvPr>
          <p:cNvSpPr txBox="1"/>
          <p:nvPr/>
        </p:nvSpPr>
        <p:spPr>
          <a:xfrm rot="10800000" flipV="1">
            <a:off x="12921252" y="8892167"/>
            <a:ext cx="2676248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Operational Excellence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257A519-7E08-61A8-DFE6-BFBF8EFD61FD}"/>
              </a:ext>
            </a:extLst>
          </p:cNvPr>
          <p:cNvSpPr/>
          <p:nvPr/>
        </p:nvSpPr>
        <p:spPr>
          <a:xfrm flipV="1">
            <a:off x="16019178" y="6701689"/>
            <a:ext cx="1762594" cy="1908477"/>
          </a:xfrm>
          <a:custGeom>
            <a:avLst/>
            <a:gdLst>
              <a:gd name="connsiteX0" fmla="*/ 881298 w 1762594"/>
              <a:gd name="connsiteY0" fmla="*/ 1908477 h 1908477"/>
              <a:gd name="connsiteX1" fmla="*/ 1034470 w 1762594"/>
              <a:gd name="connsiteY1" fmla="*/ 1748419 h 1908477"/>
              <a:gd name="connsiteX2" fmla="*/ 1058910 w 1762594"/>
              <a:gd name="connsiteY2" fmla="*/ 1744689 h 1908477"/>
              <a:gd name="connsiteX3" fmla="*/ 1762594 w 1762594"/>
              <a:gd name="connsiteY3" fmla="*/ 881297 h 1908477"/>
              <a:gd name="connsiteX4" fmla="*/ 881298 w 1762594"/>
              <a:gd name="connsiteY4" fmla="*/ 0 h 1908477"/>
              <a:gd name="connsiteX5" fmla="*/ 0 w 1762594"/>
              <a:gd name="connsiteY5" fmla="*/ 881297 h 1908477"/>
              <a:gd name="connsiteX6" fmla="*/ 703686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8" y="1908477"/>
                </a:moveTo>
                <a:lnTo>
                  <a:pt x="1034470" y="1748419"/>
                </a:lnTo>
                <a:lnTo>
                  <a:pt x="1058910" y="1744689"/>
                </a:lnTo>
                <a:cubicBezTo>
                  <a:pt x="1460502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8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6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6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2972FDA-8405-4ABD-B058-A6D6878F13F5}"/>
              </a:ext>
            </a:extLst>
          </p:cNvPr>
          <p:cNvSpPr txBox="1"/>
          <p:nvPr/>
        </p:nvSpPr>
        <p:spPr>
          <a:xfrm>
            <a:off x="15759675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Phát triển bền vững gắn liền với trách nhiệm xã hội và môi trường.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38CA9CA-1D5D-5CDB-41CE-70CEE6EFC19F}"/>
              </a:ext>
            </a:extLst>
          </p:cNvPr>
          <p:cNvSpPr txBox="1"/>
          <p:nvPr/>
        </p:nvSpPr>
        <p:spPr>
          <a:xfrm>
            <a:off x="15759675" y="5797269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Sustainable Impact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E48B17A-F4C0-EA5E-25E4-863598F6F722}"/>
              </a:ext>
            </a:extLst>
          </p:cNvPr>
          <p:cNvCxnSpPr>
            <a:cxnSpLocks/>
          </p:cNvCxnSpPr>
          <p:nvPr/>
        </p:nvCxnSpPr>
        <p:spPr>
          <a:xfrm flipV="1">
            <a:off x="3694983" y="4732229"/>
            <a:ext cx="0" cy="1497136"/>
          </a:xfrm>
          <a:prstGeom prst="line">
            <a:avLst/>
          </a:prstGeom>
          <a:ln w="25400" cap="rnd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F12718B0-4C7D-5154-F0F1-FCD945185141}"/>
              </a:ext>
            </a:extLst>
          </p:cNvPr>
          <p:cNvCxnSpPr>
            <a:cxnSpLocks/>
          </p:cNvCxnSpPr>
          <p:nvPr/>
        </p:nvCxnSpPr>
        <p:spPr>
          <a:xfrm flipV="1">
            <a:off x="8977179" y="4732229"/>
            <a:ext cx="0" cy="1497136"/>
          </a:xfrm>
          <a:prstGeom prst="line">
            <a:avLst/>
          </a:prstGeom>
          <a:ln w="254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1A4F78A-345B-6BF7-B8D2-2A1617FD37A0}"/>
              </a:ext>
            </a:extLst>
          </p:cNvPr>
          <p:cNvCxnSpPr>
            <a:cxnSpLocks/>
          </p:cNvCxnSpPr>
          <p:nvPr/>
        </p:nvCxnSpPr>
        <p:spPr>
          <a:xfrm flipV="1">
            <a:off x="14259375" y="4732229"/>
            <a:ext cx="0" cy="1497136"/>
          </a:xfrm>
          <a:prstGeom prst="line">
            <a:avLst/>
          </a:prstGeom>
          <a:ln w="254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79AA4E38-D572-D782-07B3-47691158FA32}"/>
              </a:ext>
            </a:extLst>
          </p:cNvPr>
          <p:cNvCxnSpPr>
            <a:cxnSpLocks/>
          </p:cNvCxnSpPr>
          <p:nvPr/>
        </p:nvCxnSpPr>
        <p:spPr>
          <a:xfrm>
            <a:off x="6336081" y="9253649"/>
            <a:ext cx="0" cy="1497136"/>
          </a:xfrm>
          <a:prstGeom prst="line">
            <a:avLst/>
          </a:prstGeom>
          <a:ln w="25400" cap="rnd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0891BCD-80E2-F602-460C-9A57E87592DA}"/>
              </a:ext>
            </a:extLst>
          </p:cNvPr>
          <p:cNvCxnSpPr>
            <a:cxnSpLocks/>
          </p:cNvCxnSpPr>
          <p:nvPr/>
        </p:nvCxnSpPr>
        <p:spPr>
          <a:xfrm>
            <a:off x="11618277" y="9253649"/>
            <a:ext cx="0" cy="1497136"/>
          </a:xfrm>
          <a:prstGeom prst="line">
            <a:avLst/>
          </a:prstGeom>
          <a:ln w="254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5DE7FDEF-3CA8-74C4-80A3-91F23A97B083}"/>
              </a:ext>
            </a:extLst>
          </p:cNvPr>
          <p:cNvCxnSpPr>
            <a:cxnSpLocks/>
          </p:cNvCxnSpPr>
          <p:nvPr/>
        </p:nvCxnSpPr>
        <p:spPr>
          <a:xfrm>
            <a:off x="16900475" y="9253649"/>
            <a:ext cx="0" cy="1497136"/>
          </a:xfrm>
          <a:prstGeom prst="line">
            <a:avLst/>
          </a:prstGeom>
          <a:ln w="254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9" name="Group 78">
            <a:extLst>
              <a:ext uri="{FF2B5EF4-FFF2-40B4-BE49-F238E27FC236}">
                <a16:creationId xmlns:a16="http://schemas.microsoft.com/office/drawing/2014/main" id="{A8CBABF4-8935-928E-619E-BBE419DCA9EE}"/>
              </a:ext>
            </a:extLst>
          </p:cNvPr>
          <p:cNvGrpSpPr/>
          <p:nvPr/>
        </p:nvGrpSpPr>
        <p:grpSpPr>
          <a:xfrm>
            <a:off x="3368678" y="7454829"/>
            <a:ext cx="652612" cy="569136"/>
            <a:chOff x="1941513" y="1882774"/>
            <a:chExt cx="273051" cy="238125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80" name="Freeform 161">
              <a:extLst>
                <a:ext uri="{FF2B5EF4-FFF2-40B4-BE49-F238E27FC236}">
                  <a16:creationId xmlns:a16="http://schemas.microsoft.com/office/drawing/2014/main" id="{BC30F6CC-29CE-6317-B6A9-8E65EA4E6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4213" y="2038349"/>
              <a:ext cx="74613" cy="82550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28" y="36"/>
                </a:cxn>
                <a:cxn ang="0">
                  <a:pos x="5" y="36"/>
                </a:cxn>
                <a:cxn ang="0">
                  <a:pos x="0" y="30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8" y="0"/>
                </a:cxn>
                <a:cxn ang="0">
                  <a:pos x="33" y="5"/>
                </a:cxn>
                <a:cxn ang="0">
                  <a:pos x="33" y="30"/>
                </a:cxn>
              </a:cxnLst>
              <a:rect l="0" t="0" r="r" b="b"/>
              <a:pathLst>
                <a:path w="33" h="36">
                  <a:moveTo>
                    <a:pt x="33" y="30"/>
                  </a:moveTo>
                  <a:cubicBezTo>
                    <a:pt x="33" y="33"/>
                    <a:pt x="31" y="36"/>
                    <a:pt x="28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2" y="36"/>
                    <a:pt x="0" y="33"/>
                    <a:pt x="0" y="3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3" y="2"/>
                    <a:pt x="33" y="5"/>
                  </a:cubicBezTo>
                  <a:lnTo>
                    <a:pt x="33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1" name="Freeform 162">
              <a:extLst>
                <a:ext uri="{FF2B5EF4-FFF2-40B4-BE49-F238E27FC236}">
                  <a16:creationId xmlns:a16="http://schemas.microsoft.com/office/drawing/2014/main" id="{CE92CF52-E58F-FF5B-9C97-C1156ADFE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701" y="2009774"/>
              <a:ext cx="77788" cy="111125"/>
            </a:xfrm>
            <a:custGeom>
              <a:avLst/>
              <a:gdLst/>
              <a:ahLst/>
              <a:cxnLst>
                <a:cxn ang="0">
                  <a:pos x="34" y="43"/>
                </a:cxn>
                <a:cxn ang="0">
                  <a:pos x="28" y="49"/>
                </a:cxn>
                <a:cxn ang="0">
                  <a:pos x="6" y="49"/>
                </a:cxn>
                <a:cxn ang="0">
                  <a:pos x="0" y="43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28" y="0"/>
                </a:cxn>
                <a:cxn ang="0">
                  <a:pos x="34" y="5"/>
                </a:cxn>
                <a:cxn ang="0">
                  <a:pos x="34" y="43"/>
                </a:cxn>
              </a:cxnLst>
              <a:rect l="0" t="0" r="r" b="b"/>
              <a:pathLst>
                <a:path w="34" h="49">
                  <a:moveTo>
                    <a:pt x="34" y="43"/>
                  </a:moveTo>
                  <a:cubicBezTo>
                    <a:pt x="34" y="46"/>
                    <a:pt x="31" y="49"/>
                    <a:pt x="28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3" y="49"/>
                    <a:pt x="0" y="46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5"/>
                  </a:cubicBezTo>
                  <a:lnTo>
                    <a:pt x="34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2" name="Freeform 163">
              <a:extLst>
                <a:ext uri="{FF2B5EF4-FFF2-40B4-BE49-F238E27FC236}">
                  <a16:creationId xmlns:a16="http://schemas.microsoft.com/office/drawing/2014/main" id="{98199C72-3905-F7B5-8020-A4C425C4B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6776" y="1974849"/>
              <a:ext cx="77788" cy="146050"/>
            </a:xfrm>
            <a:custGeom>
              <a:avLst/>
              <a:gdLst/>
              <a:ahLst/>
              <a:cxnLst>
                <a:cxn ang="0">
                  <a:pos x="34" y="58"/>
                </a:cxn>
                <a:cxn ang="0">
                  <a:pos x="28" y="64"/>
                </a:cxn>
                <a:cxn ang="0">
                  <a:pos x="6" y="64"/>
                </a:cxn>
                <a:cxn ang="0">
                  <a:pos x="0" y="58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28" y="0"/>
                </a:cxn>
                <a:cxn ang="0">
                  <a:pos x="34" y="6"/>
                </a:cxn>
                <a:cxn ang="0">
                  <a:pos x="34" y="58"/>
                </a:cxn>
              </a:cxnLst>
              <a:rect l="0" t="0" r="r" b="b"/>
              <a:pathLst>
                <a:path w="34" h="64">
                  <a:moveTo>
                    <a:pt x="34" y="58"/>
                  </a:moveTo>
                  <a:cubicBezTo>
                    <a:pt x="34" y="61"/>
                    <a:pt x="31" y="64"/>
                    <a:pt x="28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3" y="64"/>
                    <a:pt x="0" y="61"/>
                    <a:pt x="0" y="5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lnTo>
                    <a:pt x="34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3" name="Freeform 164">
              <a:extLst>
                <a:ext uri="{FF2B5EF4-FFF2-40B4-BE49-F238E27FC236}">
                  <a16:creationId xmlns:a16="http://schemas.microsoft.com/office/drawing/2014/main" id="{265755B1-5748-6065-F468-0E5B01FA46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513" y="1882774"/>
              <a:ext cx="268288" cy="127000"/>
            </a:xfrm>
            <a:custGeom>
              <a:avLst/>
              <a:gdLst/>
              <a:ahLst/>
              <a:cxnLst>
                <a:cxn ang="0">
                  <a:pos x="114" y="1"/>
                </a:cxn>
                <a:cxn ang="0">
                  <a:pos x="89" y="7"/>
                </a:cxn>
                <a:cxn ang="0">
                  <a:pos x="88" y="10"/>
                </a:cxn>
                <a:cxn ang="0">
                  <a:pos x="94" y="15"/>
                </a:cxn>
                <a:cxn ang="0">
                  <a:pos x="93" y="17"/>
                </a:cxn>
                <a:cxn ang="0">
                  <a:pos x="77" y="26"/>
                </a:cxn>
                <a:cxn ang="0">
                  <a:pos x="5" y="45"/>
                </a:cxn>
                <a:cxn ang="0">
                  <a:pos x="0" y="50"/>
                </a:cxn>
                <a:cxn ang="0">
                  <a:pos x="5" y="55"/>
                </a:cxn>
                <a:cxn ang="0">
                  <a:pos x="7" y="55"/>
                </a:cxn>
                <a:cxn ang="0">
                  <a:pos x="82" y="34"/>
                </a:cxn>
                <a:cxn ang="0">
                  <a:pos x="100" y="24"/>
                </a:cxn>
                <a:cxn ang="0">
                  <a:pos x="102" y="24"/>
                </a:cxn>
                <a:cxn ang="0">
                  <a:pos x="108" y="29"/>
                </a:cxn>
                <a:cxn ang="0">
                  <a:pos x="111" y="28"/>
                </a:cxn>
                <a:cxn ang="0">
                  <a:pos x="117" y="4"/>
                </a:cxn>
                <a:cxn ang="0">
                  <a:pos x="114" y="1"/>
                </a:cxn>
              </a:cxnLst>
              <a:rect l="0" t="0" r="r" b="b"/>
              <a:pathLst>
                <a:path w="117" h="55">
                  <a:moveTo>
                    <a:pt x="114" y="1"/>
                  </a:moveTo>
                  <a:cubicBezTo>
                    <a:pt x="89" y="7"/>
                    <a:pt x="89" y="7"/>
                    <a:pt x="89" y="7"/>
                  </a:cubicBezTo>
                  <a:cubicBezTo>
                    <a:pt x="87" y="7"/>
                    <a:pt x="87" y="9"/>
                    <a:pt x="88" y="10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4" y="16"/>
                    <a:pt x="94" y="17"/>
                    <a:pt x="93" y="17"/>
                  </a:cubicBezTo>
                  <a:cubicBezTo>
                    <a:pt x="90" y="19"/>
                    <a:pt x="85" y="22"/>
                    <a:pt x="77" y="26"/>
                  </a:cubicBezTo>
                  <a:cubicBezTo>
                    <a:pt x="38" y="47"/>
                    <a:pt x="6" y="45"/>
                    <a:pt x="5" y="45"/>
                  </a:cubicBezTo>
                  <a:cubicBezTo>
                    <a:pt x="3" y="45"/>
                    <a:pt x="0" y="47"/>
                    <a:pt x="0" y="50"/>
                  </a:cubicBezTo>
                  <a:cubicBezTo>
                    <a:pt x="0" y="52"/>
                    <a:pt x="2" y="55"/>
                    <a:pt x="5" y="55"/>
                  </a:cubicBezTo>
                  <a:cubicBezTo>
                    <a:pt x="5" y="55"/>
                    <a:pt x="6" y="55"/>
                    <a:pt x="7" y="55"/>
                  </a:cubicBezTo>
                  <a:cubicBezTo>
                    <a:pt x="15" y="55"/>
                    <a:pt x="46" y="53"/>
                    <a:pt x="82" y="34"/>
                  </a:cubicBezTo>
                  <a:cubicBezTo>
                    <a:pt x="90" y="30"/>
                    <a:pt x="96" y="26"/>
                    <a:pt x="100" y="24"/>
                  </a:cubicBezTo>
                  <a:cubicBezTo>
                    <a:pt x="100" y="23"/>
                    <a:pt x="101" y="23"/>
                    <a:pt x="102" y="24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9" y="31"/>
                    <a:pt x="111" y="30"/>
                    <a:pt x="111" y="28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2"/>
                    <a:pt x="116" y="0"/>
                    <a:pt x="11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7841580D-53A9-E047-3919-0A1818254D19}"/>
              </a:ext>
            </a:extLst>
          </p:cNvPr>
          <p:cNvGrpSpPr/>
          <p:nvPr/>
        </p:nvGrpSpPr>
        <p:grpSpPr>
          <a:xfrm>
            <a:off x="6010623" y="7439652"/>
            <a:ext cx="652612" cy="599492"/>
            <a:chOff x="1501775" y="2393949"/>
            <a:chExt cx="273050" cy="250825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85" name="Freeform 216">
              <a:extLst>
                <a:ext uri="{FF2B5EF4-FFF2-40B4-BE49-F238E27FC236}">
                  <a16:creationId xmlns:a16="http://schemas.microsoft.com/office/drawing/2014/main" id="{5AF6FEF5-4AEA-A020-299F-473A162EB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1775" y="2393949"/>
              <a:ext cx="273050" cy="250825"/>
            </a:xfrm>
            <a:custGeom>
              <a:avLst/>
              <a:gdLst/>
              <a:ahLst/>
              <a:cxnLst>
                <a:cxn ang="0">
                  <a:pos x="109" y="54"/>
                </a:cxn>
                <a:cxn ang="0">
                  <a:pos x="112" y="51"/>
                </a:cxn>
                <a:cxn ang="0">
                  <a:pos x="117" y="51"/>
                </a:cxn>
                <a:cxn ang="0">
                  <a:pos x="118" y="49"/>
                </a:cxn>
                <a:cxn ang="0">
                  <a:pos x="104" y="28"/>
                </a:cxn>
                <a:cxn ang="0">
                  <a:pos x="103" y="28"/>
                </a:cxn>
                <a:cxn ang="0">
                  <a:pos x="89" y="49"/>
                </a:cxn>
                <a:cxn ang="0">
                  <a:pos x="90" y="51"/>
                </a:cxn>
                <a:cxn ang="0">
                  <a:pos x="95" y="51"/>
                </a:cxn>
                <a:cxn ang="0">
                  <a:pos x="98" y="54"/>
                </a:cxn>
                <a:cxn ang="0">
                  <a:pos x="54" y="98"/>
                </a:cxn>
                <a:cxn ang="0">
                  <a:pos x="10" y="54"/>
                </a:cxn>
                <a:cxn ang="0">
                  <a:pos x="54" y="10"/>
                </a:cxn>
                <a:cxn ang="0">
                  <a:pos x="73" y="14"/>
                </a:cxn>
                <a:cxn ang="0">
                  <a:pos x="75" y="15"/>
                </a:cxn>
                <a:cxn ang="0">
                  <a:pos x="80" y="12"/>
                </a:cxn>
                <a:cxn ang="0">
                  <a:pos x="77" y="5"/>
                </a:cxn>
                <a:cxn ang="0">
                  <a:pos x="54" y="0"/>
                </a:cxn>
                <a:cxn ang="0">
                  <a:pos x="0" y="54"/>
                </a:cxn>
                <a:cxn ang="0">
                  <a:pos x="54" y="109"/>
                </a:cxn>
                <a:cxn ang="0">
                  <a:pos x="109" y="54"/>
                </a:cxn>
                <a:cxn ang="0">
                  <a:pos x="109" y="54"/>
                </a:cxn>
              </a:cxnLst>
              <a:rect l="0" t="0" r="r" b="b"/>
              <a:pathLst>
                <a:path w="119" h="109">
                  <a:moveTo>
                    <a:pt x="109" y="54"/>
                  </a:moveTo>
                  <a:cubicBezTo>
                    <a:pt x="109" y="53"/>
                    <a:pt x="109" y="51"/>
                    <a:pt x="112" y="51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9" y="51"/>
                    <a:pt x="118" y="49"/>
                    <a:pt x="118" y="49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8"/>
                    <a:pt x="103" y="27"/>
                    <a:pt x="103" y="28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9" y="49"/>
                    <a:pt x="88" y="51"/>
                    <a:pt x="90" y="51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6" y="51"/>
                    <a:pt x="98" y="52"/>
                    <a:pt x="98" y="54"/>
                  </a:cubicBezTo>
                  <a:cubicBezTo>
                    <a:pt x="98" y="79"/>
                    <a:pt x="78" y="98"/>
                    <a:pt x="54" y="98"/>
                  </a:cubicBezTo>
                  <a:cubicBezTo>
                    <a:pt x="30" y="98"/>
                    <a:pt x="10" y="78"/>
                    <a:pt x="10" y="54"/>
                  </a:cubicBezTo>
                  <a:cubicBezTo>
                    <a:pt x="10" y="30"/>
                    <a:pt x="30" y="10"/>
                    <a:pt x="54" y="10"/>
                  </a:cubicBezTo>
                  <a:cubicBezTo>
                    <a:pt x="61" y="10"/>
                    <a:pt x="67" y="12"/>
                    <a:pt x="73" y="14"/>
                  </a:cubicBezTo>
                  <a:cubicBezTo>
                    <a:pt x="73" y="15"/>
                    <a:pt x="74" y="15"/>
                    <a:pt x="75" y="15"/>
                  </a:cubicBezTo>
                  <a:cubicBezTo>
                    <a:pt x="77" y="15"/>
                    <a:pt x="79" y="14"/>
                    <a:pt x="80" y="12"/>
                  </a:cubicBezTo>
                  <a:cubicBezTo>
                    <a:pt x="81" y="9"/>
                    <a:pt x="80" y="6"/>
                    <a:pt x="77" y="5"/>
                  </a:cubicBezTo>
                  <a:cubicBezTo>
                    <a:pt x="70" y="1"/>
                    <a:pt x="62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4"/>
                    <a:pt x="24" y="109"/>
                    <a:pt x="54" y="109"/>
                  </a:cubicBezTo>
                  <a:cubicBezTo>
                    <a:pt x="84" y="109"/>
                    <a:pt x="109" y="84"/>
                    <a:pt x="109" y="54"/>
                  </a:cubicBezTo>
                  <a:cubicBezTo>
                    <a:pt x="109" y="54"/>
                    <a:pt x="109" y="54"/>
                    <a:pt x="109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6" name="Freeform 217">
              <a:extLst>
                <a:ext uri="{FF2B5EF4-FFF2-40B4-BE49-F238E27FC236}">
                  <a16:creationId xmlns:a16="http://schemas.microsoft.com/office/drawing/2014/main" id="{86A945D1-AC86-7D9A-3FC1-E09BDFC65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088" y="2443162"/>
              <a:ext cx="76200" cy="150813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0" y="21"/>
                </a:cxn>
                <a:cxn ang="0">
                  <a:pos x="17" y="15"/>
                </a:cxn>
                <a:cxn ang="0">
                  <a:pos x="26" y="17"/>
                </a:cxn>
                <a:cxn ang="0">
                  <a:pos x="27" y="18"/>
                </a:cxn>
                <a:cxn ang="0">
                  <a:pos x="29" y="16"/>
                </a:cxn>
                <a:cxn ang="0">
                  <a:pos x="31" y="13"/>
                </a:cxn>
                <a:cxn ang="0">
                  <a:pos x="29" y="10"/>
                </a:cxn>
                <a:cxn ang="0">
                  <a:pos x="21" y="8"/>
                </a:cxn>
                <a:cxn ang="0">
                  <a:pos x="21" y="7"/>
                </a:cxn>
                <a:cxn ang="0">
                  <a:pos x="20" y="3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3" y="3"/>
                </a:cxn>
                <a:cxn ang="0">
                  <a:pos x="13" y="8"/>
                </a:cxn>
                <a:cxn ang="0">
                  <a:pos x="12" y="8"/>
                </a:cxn>
                <a:cxn ang="0">
                  <a:pos x="1" y="22"/>
                </a:cxn>
                <a:cxn ang="0">
                  <a:pos x="15" y="36"/>
                </a:cxn>
                <a:cxn ang="0">
                  <a:pos x="23" y="44"/>
                </a:cxn>
                <a:cxn ang="0">
                  <a:pos x="15" y="51"/>
                </a:cxn>
                <a:cxn ang="0">
                  <a:pos x="5" y="48"/>
                </a:cxn>
                <a:cxn ang="0">
                  <a:pos x="4" y="48"/>
                </a:cxn>
                <a:cxn ang="0">
                  <a:pos x="2" y="49"/>
                </a:cxn>
                <a:cxn ang="0">
                  <a:pos x="0" y="53"/>
                </a:cxn>
                <a:cxn ang="0">
                  <a:pos x="2" y="55"/>
                </a:cxn>
                <a:cxn ang="0">
                  <a:pos x="12" y="58"/>
                </a:cxn>
                <a:cxn ang="0">
                  <a:pos x="12" y="59"/>
                </a:cxn>
                <a:cxn ang="0">
                  <a:pos x="12" y="64"/>
                </a:cxn>
                <a:cxn ang="0">
                  <a:pos x="15" y="66"/>
                </a:cxn>
                <a:cxn ang="0">
                  <a:pos x="17" y="66"/>
                </a:cxn>
                <a:cxn ang="0">
                  <a:pos x="20" y="64"/>
                </a:cxn>
                <a:cxn ang="0">
                  <a:pos x="20" y="58"/>
                </a:cxn>
                <a:cxn ang="0">
                  <a:pos x="20" y="58"/>
                </a:cxn>
                <a:cxn ang="0">
                  <a:pos x="33" y="44"/>
                </a:cxn>
                <a:cxn ang="0">
                  <a:pos x="19" y="28"/>
                </a:cxn>
              </a:cxnLst>
              <a:rect l="0" t="0" r="r" b="b"/>
              <a:pathLst>
                <a:path w="33" h="66">
                  <a:moveTo>
                    <a:pt x="19" y="28"/>
                  </a:moveTo>
                  <a:cubicBezTo>
                    <a:pt x="12" y="26"/>
                    <a:pt x="10" y="24"/>
                    <a:pt x="10" y="21"/>
                  </a:cubicBezTo>
                  <a:cubicBezTo>
                    <a:pt x="10" y="18"/>
                    <a:pt x="12" y="15"/>
                    <a:pt x="17" y="15"/>
                  </a:cubicBezTo>
                  <a:cubicBezTo>
                    <a:pt x="22" y="15"/>
                    <a:pt x="26" y="17"/>
                    <a:pt x="26" y="17"/>
                  </a:cubicBezTo>
                  <a:cubicBezTo>
                    <a:pt x="26" y="17"/>
                    <a:pt x="27" y="18"/>
                    <a:pt x="27" y="18"/>
                  </a:cubicBezTo>
                  <a:cubicBezTo>
                    <a:pt x="28" y="18"/>
                    <a:pt x="29" y="17"/>
                    <a:pt x="29" y="16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0" y="11"/>
                    <a:pt x="29" y="10"/>
                  </a:cubicBezTo>
                  <a:cubicBezTo>
                    <a:pt x="27" y="9"/>
                    <a:pt x="21" y="8"/>
                    <a:pt x="21" y="8"/>
                  </a:cubicBezTo>
                  <a:cubicBezTo>
                    <a:pt x="21" y="8"/>
                    <a:pt x="21" y="8"/>
                    <a:pt x="21" y="7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9" y="0"/>
                    <a:pt x="1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3" y="1"/>
                    <a:pt x="13" y="3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2" y="8"/>
                    <a:pt x="12" y="8"/>
                  </a:cubicBezTo>
                  <a:cubicBezTo>
                    <a:pt x="5" y="10"/>
                    <a:pt x="1" y="15"/>
                    <a:pt x="1" y="22"/>
                  </a:cubicBezTo>
                  <a:cubicBezTo>
                    <a:pt x="1" y="30"/>
                    <a:pt x="8" y="34"/>
                    <a:pt x="15" y="36"/>
                  </a:cubicBezTo>
                  <a:cubicBezTo>
                    <a:pt x="21" y="39"/>
                    <a:pt x="23" y="41"/>
                    <a:pt x="23" y="44"/>
                  </a:cubicBezTo>
                  <a:cubicBezTo>
                    <a:pt x="23" y="48"/>
                    <a:pt x="20" y="51"/>
                    <a:pt x="15" y="51"/>
                  </a:cubicBezTo>
                  <a:cubicBezTo>
                    <a:pt x="11" y="51"/>
                    <a:pt x="5" y="48"/>
                    <a:pt x="5" y="48"/>
                  </a:cubicBezTo>
                  <a:cubicBezTo>
                    <a:pt x="5" y="48"/>
                    <a:pt x="4" y="48"/>
                    <a:pt x="4" y="48"/>
                  </a:cubicBezTo>
                  <a:cubicBezTo>
                    <a:pt x="3" y="48"/>
                    <a:pt x="2" y="48"/>
                    <a:pt x="2" y="4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1" y="55"/>
                    <a:pt x="2" y="55"/>
                  </a:cubicBezTo>
                  <a:cubicBezTo>
                    <a:pt x="5" y="57"/>
                    <a:pt x="12" y="58"/>
                    <a:pt x="12" y="58"/>
                  </a:cubicBezTo>
                  <a:cubicBezTo>
                    <a:pt x="12" y="58"/>
                    <a:pt x="12" y="58"/>
                    <a:pt x="12" y="59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65"/>
                    <a:pt x="14" y="66"/>
                    <a:pt x="15" y="6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9" y="66"/>
                    <a:pt x="20" y="65"/>
                    <a:pt x="20" y="64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8" y="56"/>
                    <a:pt x="33" y="51"/>
                    <a:pt x="33" y="44"/>
                  </a:cubicBezTo>
                  <a:cubicBezTo>
                    <a:pt x="33" y="37"/>
                    <a:pt x="29" y="32"/>
                    <a:pt x="19" y="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6E6ED7FF-C447-D70A-454C-7CE8E763270A}"/>
              </a:ext>
            </a:extLst>
          </p:cNvPr>
          <p:cNvGrpSpPr/>
          <p:nvPr/>
        </p:nvGrpSpPr>
        <p:grpSpPr>
          <a:xfrm>
            <a:off x="8652349" y="7390327"/>
            <a:ext cx="648814" cy="698140"/>
            <a:chOff x="1066800" y="2373312"/>
            <a:chExt cx="271462" cy="292100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88" name="Oval 213">
              <a:extLst>
                <a:ext uri="{FF2B5EF4-FFF2-40B4-BE49-F238E27FC236}">
                  <a16:creationId xmlns:a16="http://schemas.microsoft.com/office/drawing/2014/main" id="{1E56DC93-A70D-A3F2-4648-6CC0475897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525" y="2373312"/>
              <a:ext cx="95250" cy="936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9" name="Freeform 214">
              <a:extLst>
                <a:ext uri="{FF2B5EF4-FFF2-40B4-BE49-F238E27FC236}">
                  <a16:creationId xmlns:a16="http://schemas.microsoft.com/office/drawing/2014/main" id="{DF1267F1-2653-6F97-865A-47DC9E62D5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6013" y="2481262"/>
              <a:ext cx="165100" cy="109538"/>
            </a:xfrm>
            <a:custGeom>
              <a:avLst/>
              <a:gdLst/>
              <a:ahLst/>
              <a:cxnLst>
                <a:cxn ang="0">
                  <a:pos x="44" y="33"/>
                </a:cxn>
                <a:cxn ang="0">
                  <a:pos x="37" y="40"/>
                </a:cxn>
                <a:cxn ang="0">
                  <a:pos x="36" y="40"/>
                </a:cxn>
                <a:cxn ang="0">
                  <a:pos x="35" y="40"/>
                </a:cxn>
                <a:cxn ang="0">
                  <a:pos x="28" y="33"/>
                </a:cxn>
                <a:cxn ang="0">
                  <a:pos x="27" y="31"/>
                </a:cxn>
                <a:cxn ang="0">
                  <a:pos x="31" y="14"/>
                </a:cxn>
                <a:cxn ang="0">
                  <a:pos x="31" y="12"/>
                </a:cxn>
                <a:cxn ang="0">
                  <a:pos x="31" y="9"/>
                </a:cxn>
                <a:cxn ang="0">
                  <a:pos x="32" y="7"/>
                </a:cxn>
                <a:cxn ang="0">
                  <a:pos x="40" y="7"/>
                </a:cxn>
                <a:cxn ang="0">
                  <a:pos x="42" y="9"/>
                </a:cxn>
                <a:cxn ang="0">
                  <a:pos x="41" y="12"/>
                </a:cxn>
                <a:cxn ang="0">
                  <a:pos x="42" y="14"/>
                </a:cxn>
                <a:cxn ang="0">
                  <a:pos x="45" y="31"/>
                </a:cxn>
                <a:cxn ang="0">
                  <a:pos x="44" y="33"/>
                </a:cxn>
                <a:cxn ang="0">
                  <a:pos x="72" y="33"/>
                </a:cxn>
                <a:cxn ang="0">
                  <a:pos x="62" y="7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36" y="0"/>
                </a:cxn>
                <a:cxn ang="0">
                  <a:pos x="20" y="0"/>
                </a:cxn>
                <a:cxn ang="0">
                  <a:pos x="19" y="0"/>
                </a:cxn>
                <a:cxn ang="0">
                  <a:pos x="10" y="7"/>
                </a:cxn>
                <a:cxn ang="0">
                  <a:pos x="1" y="33"/>
                </a:cxn>
                <a:cxn ang="0">
                  <a:pos x="2" y="37"/>
                </a:cxn>
                <a:cxn ang="0">
                  <a:pos x="10" y="41"/>
                </a:cxn>
                <a:cxn ang="0">
                  <a:pos x="13" y="40"/>
                </a:cxn>
                <a:cxn ang="0">
                  <a:pos x="18" y="27"/>
                </a:cxn>
                <a:cxn ang="0">
                  <a:pos x="18" y="27"/>
                </a:cxn>
                <a:cxn ang="0">
                  <a:pos x="18" y="40"/>
                </a:cxn>
                <a:cxn ang="0">
                  <a:pos x="20" y="44"/>
                </a:cxn>
                <a:cxn ang="0">
                  <a:pos x="36" y="48"/>
                </a:cxn>
                <a:cxn ang="0">
                  <a:pos x="52" y="44"/>
                </a:cxn>
                <a:cxn ang="0">
                  <a:pos x="54" y="40"/>
                </a:cxn>
                <a:cxn ang="0">
                  <a:pos x="54" y="27"/>
                </a:cxn>
                <a:cxn ang="0">
                  <a:pos x="55" y="27"/>
                </a:cxn>
                <a:cxn ang="0">
                  <a:pos x="60" y="40"/>
                </a:cxn>
                <a:cxn ang="0">
                  <a:pos x="62" y="41"/>
                </a:cxn>
                <a:cxn ang="0">
                  <a:pos x="70" y="37"/>
                </a:cxn>
                <a:cxn ang="0">
                  <a:pos x="72" y="33"/>
                </a:cxn>
              </a:cxnLst>
              <a:rect l="0" t="0" r="r" b="b"/>
              <a:pathLst>
                <a:path w="72" h="48">
                  <a:moveTo>
                    <a:pt x="44" y="33"/>
                  </a:moveTo>
                  <a:cubicBezTo>
                    <a:pt x="37" y="40"/>
                    <a:pt x="37" y="40"/>
                    <a:pt x="37" y="40"/>
                  </a:cubicBezTo>
                  <a:cubicBezTo>
                    <a:pt x="37" y="40"/>
                    <a:pt x="37" y="40"/>
                    <a:pt x="36" y="40"/>
                  </a:cubicBezTo>
                  <a:cubicBezTo>
                    <a:pt x="36" y="40"/>
                    <a:pt x="35" y="40"/>
                    <a:pt x="35" y="4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7" y="33"/>
                    <a:pt x="27" y="32"/>
                    <a:pt x="27" y="31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3"/>
                    <a:pt x="31" y="12"/>
                    <a:pt x="31" y="12"/>
                  </a:cubicBezTo>
                  <a:cubicBezTo>
                    <a:pt x="31" y="11"/>
                    <a:pt x="31" y="9"/>
                    <a:pt x="31" y="9"/>
                  </a:cubicBezTo>
                  <a:cubicBezTo>
                    <a:pt x="31" y="8"/>
                    <a:pt x="31" y="7"/>
                    <a:pt x="32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7"/>
                    <a:pt x="42" y="8"/>
                    <a:pt x="42" y="9"/>
                  </a:cubicBezTo>
                  <a:cubicBezTo>
                    <a:pt x="42" y="9"/>
                    <a:pt x="42" y="11"/>
                    <a:pt x="41" y="12"/>
                  </a:cubicBezTo>
                  <a:cubicBezTo>
                    <a:pt x="41" y="12"/>
                    <a:pt x="42" y="13"/>
                    <a:pt x="42" y="14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2"/>
                    <a:pt x="45" y="33"/>
                    <a:pt x="44" y="33"/>
                  </a:cubicBezTo>
                  <a:moveTo>
                    <a:pt x="72" y="33"/>
                  </a:moveTo>
                  <a:cubicBezTo>
                    <a:pt x="62" y="7"/>
                    <a:pt x="62" y="7"/>
                    <a:pt x="62" y="7"/>
                  </a:cubicBezTo>
                  <a:cubicBezTo>
                    <a:pt x="62" y="7"/>
                    <a:pt x="60" y="0"/>
                    <a:pt x="5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0"/>
                    <a:pt x="36" y="0"/>
                  </a:cubicBezTo>
                  <a:cubicBezTo>
                    <a:pt x="28" y="0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11" y="7"/>
                    <a:pt x="10" y="7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4"/>
                    <a:pt x="1" y="36"/>
                    <a:pt x="2" y="37"/>
                  </a:cubicBezTo>
                  <a:cubicBezTo>
                    <a:pt x="4" y="39"/>
                    <a:pt x="7" y="41"/>
                    <a:pt x="10" y="41"/>
                  </a:cubicBezTo>
                  <a:cubicBezTo>
                    <a:pt x="12" y="41"/>
                    <a:pt x="13" y="40"/>
                    <a:pt x="13" y="40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4"/>
                    <a:pt x="18" y="27"/>
                  </a:cubicBezTo>
                  <a:cubicBezTo>
                    <a:pt x="18" y="30"/>
                    <a:pt x="18" y="36"/>
                    <a:pt x="18" y="40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6" y="48"/>
                    <a:pt x="30" y="48"/>
                    <a:pt x="36" y="48"/>
                  </a:cubicBezTo>
                  <a:cubicBezTo>
                    <a:pt x="42" y="48"/>
                    <a:pt x="47" y="48"/>
                    <a:pt x="52" y="44"/>
                  </a:cubicBezTo>
                  <a:cubicBezTo>
                    <a:pt x="54" y="43"/>
                    <a:pt x="54" y="42"/>
                    <a:pt x="54" y="40"/>
                  </a:cubicBezTo>
                  <a:cubicBezTo>
                    <a:pt x="54" y="36"/>
                    <a:pt x="54" y="30"/>
                    <a:pt x="54" y="27"/>
                  </a:cubicBezTo>
                  <a:cubicBezTo>
                    <a:pt x="54" y="24"/>
                    <a:pt x="55" y="27"/>
                    <a:pt x="55" y="27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1"/>
                    <a:pt x="62" y="41"/>
                  </a:cubicBezTo>
                  <a:cubicBezTo>
                    <a:pt x="65" y="41"/>
                    <a:pt x="68" y="39"/>
                    <a:pt x="70" y="37"/>
                  </a:cubicBezTo>
                  <a:cubicBezTo>
                    <a:pt x="72" y="36"/>
                    <a:pt x="72" y="34"/>
                    <a:pt x="72" y="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90" name="Freeform 215">
              <a:extLst>
                <a:ext uri="{FF2B5EF4-FFF2-40B4-BE49-F238E27FC236}">
                  <a16:creationId xmlns:a16="http://schemas.microsoft.com/office/drawing/2014/main" id="{2EFFCFD0-F11E-51C5-0C56-CC0449D4E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800" y="2562224"/>
              <a:ext cx="271462" cy="103188"/>
            </a:xfrm>
            <a:custGeom>
              <a:avLst/>
              <a:gdLst/>
              <a:ahLst/>
              <a:cxnLst>
                <a:cxn ang="0">
                  <a:pos x="113" y="9"/>
                </a:cxn>
                <a:cxn ang="0">
                  <a:pos x="112" y="9"/>
                </a:cxn>
                <a:cxn ang="0">
                  <a:pos x="111" y="9"/>
                </a:cxn>
                <a:cxn ang="0">
                  <a:pos x="105" y="2"/>
                </a:cxn>
                <a:cxn ang="0">
                  <a:pos x="100" y="0"/>
                </a:cxn>
                <a:cxn ang="0">
                  <a:pos x="98" y="3"/>
                </a:cxn>
                <a:cxn ang="0">
                  <a:pos x="58" y="20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4" y="2"/>
                </a:cxn>
                <a:cxn ang="0">
                  <a:pos x="7" y="9"/>
                </a:cxn>
                <a:cxn ang="0">
                  <a:pos x="6" y="9"/>
                </a:cxn>
                <a:cxn ang="0">
                  <a:pos x="5" y="9"/>
                </a:cxn>
                <a:cxn ang="0">
                  <a:pos x="0" y="15"/>
                </a:cxn>
                <a:cxn ang="0">
                  <a:pos x="5" y="20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13"/>
                </a:cxn>
                <a:cxn ang="0">
                  <a:pos x="14" y="10"/>
                </a:cxn>
                <a:cxn ang="0">
                  <a:pos x="16" y="10"/>
                </a:cxn>
                <a:cxn ang="0">
                  <a:pos x="54" y="26"/>
                </a:cxn>
                <a:cxn ang="0">
                  <a:pos x="56" y="27"/>
                </a:cxn>
                <a:cxn ang="0">
                  <a:pos x="56" y="34"/>
                </a:cxn>
                <a:cxn ang="0">
                  <a:pos x="55" y="35"/>
                </a:cxn>
                <a:cxn ang="0">
                  <a:pos x="53" y="39"/>
                </a:cxn>
                <a:cxn ang="0">
                  <a:pos x="59" y="45"/>
                </a:cxn>
                <a:cxn ang="0">
                  <a:pos x="64" y="39"/>
                </a:cxn>
                <a:cxn ang="0">
                  <a:pos x="62" y="35"/>
                </a:cxn>
                <a:cxn ang="0">
                  <a:pos x="62" y="34"/>
                </a:cxn>
                <a:cxn ang="0">
                  <a:pos x="62" y="27"/>
                </a:cxn>
                <a:cxn ang="0">
                  <a:pos x="63" y="26"/>
                </a:cxn>
                <a:cxn ang="0">
                  <a:pos x="101" y="9"/>
                </a:cxn>
                <a:cxn ang="0">
                  <a:pos x="103" y="9"/>
                </a:cxn>
                <a:cxn ang="0">
                  <a:pos x="107" y="13"/>
                </a:cxn>
                <a:cxn ang="0">
                  <a:pos x="108" y="15"/>
                </a:cxn>
                <a:cxn ang="0">
                  <a:pos x="108" y="15"/>
                </a:cxn>
                <a:cxn ang="0">
                  <a:pos x="113" y="20"/>
                </a:cxn>
                <a:cxn ang="0">
                  <a:pos x="119" y="15"/>
                </a:cxn>
                <a:cxn ang="0">
                  <a:pos x="113" y="9"/>
                </a:cxn>
              </a:cxnLst>
              <a:rect l="0" t="0" r="r" b="b"/>
              <a:pathLst>
                <a:path w="119" h="45">
                  <a:moveTo>
                    <a:pt x="113" y="9"/>
                  </a:moveTo>
                  <a:cubicBezTo>
                    <a:pt x="113" y="9"/>
                    <a:pt x="113" y="9"/>
                    <a:pt x="112" y="9"/>
                  </a:cubicBezTo>
                  <a:cubicBezTo>
                    <a:pt x="112" y="9"/>
                    <a:pt x="112" y="9"/>
                    <a:pt x="111" y="9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1"/>
                    <a:pt x="103" y="0"/>
                    <a:pt x="100" y="0"/>
                  </a:cubicBezTo>
                  <a:cubicBezTo>
                    <a:pt x="99" y="1"/>
                    <a:pt x="99" y="3"/>
                    <a:pt x="98" y="3"/>
                  </a:cubicBezTo>
                  <a:cubicBezTo>
                    <a:pt x="95" y="12"/>
                    <a:pt x="76" y="20"/>
                    <a:pt x="58" y="20"/>
                  </a:cubicBezTo>
                  <a:cubicBezTo>
                    <a:pt x="40" y="20"/>
                    <a:pt x="23" y="13"/>
                    <a:pt x="19" y="4"/>
                  </a:cubicBezTo>
                  <a:cubicBezTo>
                    <a:pt x="19" y="3"/>
                    <a:pt x="18" y="3"/>
                    <a:pt x="18" y="2"/>
                  </a:cubicBezTo>
                  <a:cubicBezTo>
                    <a:pt x="17" y="1"/>
                    <a:pt x="15" y="1"/>
                    <a:pt x="14" y="2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2" y="9"/>
                    <a:pt x="0" y="12"/>
                    <a:pt x="0" y="15"/>
                  </a:cubicBezTo>
                  <a:cubicBezTo>
                    <a:pt x="0" y="18"/>
                    <a:pt x="2" y="20"/>
                    <a:pt x="5" y="20"/>
                  </a:cubicBezTo>
                  <a:cubicBezTo>
                    <a:pt x="8" y="20"/>
                    <a:pt x="11" y="18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3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10"/>
                    <a:pt x="16" y="10"/>
                  </a:cubicBezTo>
                  <a:cubicBezTo>
                    <a:pt x="24" y="19"/>
                    <a:pt x="38" y="25"/>
                    <a:pt x="54" y="26"/>
                  </a:cubicBezTo>
                  <a:cubicBezTo>
                    <a:pt x="55" y="26"/>
                    <a:pt x="56" y="26"/>
                    <a:pt x="56" y="27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5"/>
                    <a:pt x="55" y="35"/>
                    <a:pt x="55" y="35"/>
                  </a:cubicBezTo>
                  <a:cubicBezTo>
                    <a:pt x="54" y="36"/>
                    <a:pt x="53" y="38"/>
                    <a:pt x="53" y="39"/>
                  </a:cubicBezTo>
                  <a:cubicBezTo>
                    <a:pt x="53" y="42"/>
                    <a:pt x="56" y="45"/>
                    <a:pt x="59" y="45"/>
                  </a:cubicBezTo>
                  <a:cubicBezTo>
                    <a:pt x="62" y="45"/>
                    <a:pt x="64" y="42"/>
                    <a:pt x="64" y="39"/>
                  </a:cubicBezTo>
                  <a:cubicBezTo>
                    <a:pt x="64" y="38"/>
                    <a:pt x="63" y="36"/>
                    <a:pt x="62" y="35"/>
                  </a:cubicBezTo>
                  <a:cubicBezTo>
                    <a:pt x="62" y="35"/>
                    <a:pt x="62" y="35"/>
                    <a:pt x="62" y="34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6"/>
                    <a:pt x="63" y="26"/>
                    <a:pt x="63" y="26"/>
                  </a:cubicBezTo>
                  <a:cubicBezTo>
                    <a:pt x="80" y="24"/>
                    <a:pt x="94" y="18"/>
                    <a:pt x="101" y="9"/>
                  </a:cubicBezTo>
                  <a:cubicBezTo>
                    <a:pt x="102" y="9"/>
                    <a:pt x="102" y="8"/>
                    <a:pt x="103" y="9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8" y="14"/>
                    <a:pt x="108" y="14"/>
                    <a:pt x="108" y="15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18"/>
                    <a:pt x="110" y="20"/>
                    <a:pt x="113" y="20"/>
                  </a:cubicBezTo>
                  <a:cubicBezTo>
                    <a:pt x="116" y="20"/>
                    <a:pt x="119" y="18"/>
                    <a:pt x="119" y="15"/>
                  </a:cubicBezTo>
                  <a:cubicBezTo>
                    <a:pt x="119" y="12"/>
                    <a:pt x="116" y="9"/>
                    <a:pt x="113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DC0C1359-3654-8AE7-39C7-63DD257B1934}"/>
              </a:ext>
            </a:extLst>
          </p:cNvPr>
          <p:cNvGrpSpPr/>
          <p:nvPr/>
        </p:nvGrpSpPr>
        <p:grpSpPr>
          <a:xfrm>
            <a:off x="11290278" y="7388428"/>
            <a:ext cx="652612" cy="701938"/>
            <a:chOff x="7607301" y="1855786"/>
            <a:chExt cx="273050" cy="293688"/>
          </a:xfrm>
          <a:solidFill>
            <a:schemeClr val="tx2">
              <a:lumMod val="10000"/>
              <a:lumOff val="90000"/>
            </a:schemeClr>
          </a:solidFill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325397B-4CF0-12FE-9A8A-AFCC6362CC75}"/>
                </a:ext>
              </a:extLst>
            </p:cNvPr>
            <p:cNvGrpSpPr/>
            <p:nvPr/>
          </p:nvGrpSpPr>
          <p:grpSpPr>
            <a:xfrm>
              <a:off x="7607301" y="1855786"/>
              <a:ext cx="209550" cy="293688"/>
              <a:chOff x="7607301" y="1855786"/>
              <a:chExt cx="209550" cy="293688"/>
            </a:xfrm>
            <a:grpFill/>
          </p:grpSpPr>
          <p:sp>
            <p:nvSpPr>
              <p:cNvPr id="94" name="Freeform 197">
                <a:extLst>
                  <a:ext uri="{FF2B5EF4-FFF2-40B4-BE49-F238E27FC236}">
                    <a16:creationId xmlns:a16="http://schemas.microsoft.com/office/drawing/2014/main" id="{602F7CD0-99CE-5482-DD24-F5B5930E72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7301" y="1855786"/>
                <a:ext cx="119063" cy="119063"/>
              </a:xfrm>
              <a:custGeom>
                <a:avLst/>
                <a:gdLst/>
                <a:ahLst/>
                <a:cxnLst>
                  <a:cxn ang="0">
                    <a:pos x="50" y="36"/>
                  </a:cxn>
                  <a:cxn ang="0">
                    <a:pos x="50" y="42"/>
                  </a:cxn>
                  <a:cxn ang="0">
                    <a:pos x="42" y="51"/>
                  </a:cxn>
                  <a:cxn ang="0">
                    <a:pos x="35" y="51"/>
                  </a:cxn>
                  <a:cxn ang="0">
                    <a:pos x="1" y="17"/>
                  </a:cxn>
                  <a:cxn ang="0">
                    <a:pos x="1" y="10"/>
                  </a:cxn>
                  <a:cxn ang="0">
                    <a:pos x="10" y="2"/>
                  </a:cxn>
                  <a:cxn ang="0">
                    <a:pos x="16" y="2"/>
                  </a:cxn>
                  <a:cxn ang="0">
                    <a:pos x="50" y="36"/>
                  </a:cxn>
                </a:cxnLst>
                <a:rect l="0" t="0" r="r" b="b"/>
                <a:pathLst>
                  <a:path w="52" h="52">
                    <a:moveTo>
                      <a:pt x="50" y="36"/>
                    </a:moveTo>
                    <a:cubicBezTo>
                      <a:pt x="52" y="37"/>
                      <a:pt x="52" y="40"/>
                      <a:pt x="50" y="42"/>
                    </a:cubicBezTo>
                    <a:cubicBezTo>
                      <a:pt x="42" y="51"/>
                      <a:pt x="42" y="51"/>
                      <a:pt x="42" y="51"/>
                    </a:cubicBezTo>
                    <a:cubicBezTo>
                      <a:pt x="40" y="52"/>
                      <a:pt x="37" y="52"/>
                      <a:pt x="35" y="51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0"/>
                      <a:pt x="15" y="0"/>
                      <a:pt x="16" y="2"/>
                    </a:cubicBezTo>
                    <a:lnTo>
                      <a:pt x="50" y="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243777" tIns="121888" rIns="243777" bIns="12188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969"/>
              </a:p>
            </p:txBody>
          </p:sp>
          <p:sp>
            <p:nvSpPr>
              <p:cNvPr id="95" name="Freeform 198">
                <a:extLst>
                  <a:ext uri="{FF2B5EF4-FFF2-40B4-BE49-F238E27FC236}">
                    <a16:creationId xmlns:a16="http://schemas.microsoft.com/office/drawing/2014/main" id="{7C7F5FCE-89FE-93D9-3451-0FBA1C265B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69213" y="2000249"/>
                <a:ext cx="147638" cy="149225"/>
              </a:xfrm>
              <a:custGeom>
                <a:avLst/>
                <a:gdLst/>
                <a:ahLst/>
                <a:cxnLst>
                  <a:cxn ang="0">
                    <a:pos x="48" y="29"/>
                  </a:cxn>
                  <a:cxn ang="0">
                    <a:pos x="44" y="32"/>
                  </a:cxn>
                  <a:cxn ang="0">
                    <a:pos x="41" y="40"/>
                  </a:cxn>
                  <a:cxn ang="0">
                    <a:pos x="43" y="45"/>
                  </a:cxn>
                  <a:cxn ang="0">
                    <a:pos x="40" y="47"/>
                  </a:cxn>
                  <a:cxn ang="0">
                    <a:pos x="36" y="43"/>
                  </a:cxn>
                  <a:cxn ang="0">
                    <a:pos x="28" y="43"/>
                  </a:cxn>
                  <a:cxn ang="0">
                    <a:pos x="23" y="47"/>
                  </a:cxn>
                  <a:cxn ang="0">
                    <a:pos x="21" y="45"/>
                  </a:cxn>
                  <a:cxn ang="0">
                    <a:pos x="23" y="40"/>
                  </a:cxn>
                  <a:cxn ang="0">
                    <a:pos x="20" y="32"/>
                  </a:cxn>
                  <a:cxn ang="0">
                    <a:pos x="16" y="29"/>
                  </a:cxn>
                  <a:cxn ang="0">
                    <a:pos x="17" y="26"/>
                  </a:cxn>
                  <a:cxn ang="0">
                    <a:pos x="22" y="26"/>
                  </a:cxn>
                  <a:cxn ang="0">
                    <a:pos x="29" y="21"/>
                  </a:cxn>
                  <a:cxn ang="0">
                    <a:pos x="30" y="16"/>
                  </a:cxn>
                  <a:cxn ang="0">
                    <a:pos x="33" y="16"/>
                  </a:cxn>
                  <a:cxn ang="0">
                    <a:pos x="35" y="21"/>
                  </a:cxn>
                  <a:cxn ang="0">
                    <a:pos x="42" y="26"/>
                  </a:cxn>
                  <a:cxn ang="0">
                    <a:pos x="47" y="26"/>
                  </a:cxn>
                  <a:cxn ang="0">
                    <a:pos x="48" y="29"/>
                  </a:cxn>
                  <a:cxn ang="0">
                    <a:pos x="32" y="0"/>
                  </a:cxn>
                  <a:cxn ang="0">
                    <a:pos x="0" y="32"/>
                  </a:cxn>
                  <a:cxn ang="0">
                    <a:pos x="32" y="65"/>
                  </a:cxn>
                  <a:cxn ang="0">
                    <a:pos x="64" y="32"/>
                  </a:cxn>
                  <a:cxn ang="0">
                    <a:pos x="32" y="0"/>
                  </a:cxn>
                </a:cxnLst>
                <a:rect l="0" t="0" r="r" b="b"/>
                <a:pathLst>
                  <a:path w="64" h="65">
                    <a:moveTo>
                      <a:pt x="48" y="29"/>
                    </a:moveTo>
                    <a:cubicBezTo>
                      <a:pt x="44" y="32"/>
                      <a:pt x="44" y="32"/>
                      <a:pt x="44" y="32"/>
                    </a:cubicBezTo>
                    <a:cubicBezTo>
                      <a:pt x="41" y="34"/>
                      <a:pt x="40" y="37"/>
                      <a:pt x="41" y="40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4" y="48"/>
                      <a:pt x="43" y="48"/>
                      <a:pt x="40" y="47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4" y="42"/>
                      <a:pt x="30" y="42"/>
                      <a:pt x="28" y="43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21" y="48"/>
                      <a:pt x="20" y="48"/>
                      <a:pt x="21" y="45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37"/>
                      <a:pt x="22" y="34"/>
                      <a:pt x="20" y="32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3" y="27"/>
                      <a:pt x="14" y="26"/>
                      <a:pt x="17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5" y="26"/>
                      <a:pt x="28" y="24"/>
                      <a:pt x="29" y="21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1" y="13"/>
                      <a:pt x="33" y="13"/>
                      <a:pt x="33" y="16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6" y="24"/>
                      <a:pt x="39" y="26"/>
                      <a:pt x="42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50" y="26"/>
                      <a:pt x="50" y="27"/>
                      <a:pt x="48" y="29"/>
                    </a:cubicBezTo>
                    <a:moveTo>
                      <a:pt x="32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0" y="50"/>
                      <a:pt x="14" y="65"/>
                      <a:pt x="32" y="65"/>
                    </a:cubicBezTo>
                    <a:cubicBezTo>
                      <a:pt x="50" y="65"/>
                      <a:pt x="64" y="50"/>
                      <a:pt x="64" y="32"/>
                    </a:cubicBezTo>
                    <a:cubicBezTo>
                      <a:pt x="64" y="15"/>
                      <a:pt x="50" y="0"/>
                      <a:pt x="3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243777" tIns="121888" rIns="243777" bIns="12188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969"/>
              </a:p>
            </p:txBody>
          </p:sp>
        </p:grpSp>
        <p:sp>
          <p:nvSpPr>
            <p:cNvPr id="93" name="Freeform 199">
              <a:extLst>
                <a:ext uri="{FF2B5EF4-FFF2-40B4-BE49-F238E27FC236}">
                  <a16:creationId xmlns:a16="http://schemas.microsoft.com/office/drawing/2014/main" id="{702B6C31-FA64-0C7C-4960-A2469E787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5251" y="1855786"/>
              <a:ext cx="165100" cy="133350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62" y="2"/>
                </a:cxn>
                <a:cxn ang="0">
                  <a:pos x="55" y="2"/>
                </a:cxn>
                <a:cxn ang="0">
                  <a:pos x="4" y="53"/>
                </a:cxn>
                <a:cxn ang="0">
                  <a:pos x="6" y="55"/>
                </a:cxn>
                <a:cxn ang="0">
                  <a:pos x="13" y="54"/>
                </a:cxn>
                <a:cxn ang="0">
                  <a:pos x="27" y="57"/>
                </a:cxn>
                <a:cxn ang="0">
                  <a:pos x="30" y="56"/>
                </a:cxn>
                <a:cxn ang="0">
                  <a:pos x="70" y="17"/>
                </a:cxn>
                <a:cxn ang="0">
                  <a:pos x="70" y="10"/>
                </a:cxn>
              </a:cxnLst>
              <a:rect l="0" t="0" r="r" b="b"/>
              <a:pathLst>
                <a:path w="72" h="58">
                  <a:moveTo>
                    <a:pt x="70" y="10"/>
                  </a:moveTo>
                  <a:cubicBezTo>
                    <a:pt x="62" y="2"/>
                    <a:pt x="62" y="2"/>
                    <a:pt x="62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0" y="57"/>
                    <a:pt x="6" y="55"/>
                  </a:cubicBezTo>
                  <a:cubicBezTo>
                    <a:pt x="8" y="54"/>
                    <a:pt x="11" y="54"/>
                    <a:pt x="13" y="54"/>
                  </a:cubicBezTo>
                  <a:cubicBezTo>
                    <a:pt x="18" y="54"/>
                    <a:pt x="23" y="55"/>
                    <a:pt x="27" y="57"/>
                  </a:cubicBezTo>
                  <a:cubicBezTo>
                    <a:pt x="27" y="57"/>
                    <a:pt x="29" y="58"/>
                    <a:pt x="30" y="56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2" y="15"/>
                    <a:pt x="72" y="12"/>
                    <a:pt x="70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96" name="Freeform 363">
            <a:extLst>
              <a:ext uri="{FF2B5EF4-FFF2-40B4-BE49-F238E27FC236}">
                <a16:creationId xmlns:a16="http://schemas.microsoft.com/office/drawing/2014/main" id="{D92525A4-F3D4-DA99-DF8E-46A5451AF7A3}"/>
              </a:ext>
            </a:extLst>
          </p:cNvPr>
          <p:cNvSpPr>
            <a:spLocks noEditPoints="1"/>
          </p:cNvSpPr>
          <p:nvPr/>
        </p:nvSpPr>
        <p:spPr bwMode="auto">
          <a:xfrm>
            <a:off x="13932223" y="7339104"/>
            <a:ext cx="652612" cy="800588"/>
          </a:xfrm>
          <a:custGeom>
            <a:avLst/>
            <a:gdLst/>
            <a:ahLst/>
            <a:cxnLst>
              <a:cxn ang="0">
                <a:pos x="19" y="108"/>
              </a:cxn>
              <a:cxn ang="0">
                <a:pos x="17" y="104"/>
              </a:cxn>
              <a:cxn ang="0">
                <a:pos x="58" y="102"/>
              </a:cxn>
              <a:cxn ang="0">
                <a:pos x="60" y="106"/>
              </a:cxn>
              <a:cxn ang="0">
                <a:pos x="62" y="90"/>
              </a:cxn>
              <a:cxn ang="0">
                <a:pos x="17" y="87"/>
              </a:cxn>
              <a:cxn ang="0">
                <a:pos x="19" y="83"/>
              </a:cxn>
              <a:cxn ang="0">
                <a:pos x="65" y="85"/>
              </a:cxn>
              <a:cxn ang="0">
                <a:pos x="62" y="90"/>
              </a:cxn>
              <a:cxn ang="0">
                <a:pos x="19" y="54"/>
              </a:cxn>
              <a:cxn ang="0">
                <a:pos x="17" y="50"/>
              </a:cxn>
              <a:cxn ang="0">
                <a:pos x="73" y="48"/>
              </a:cxn>
              <a:cxn ang="0">
                <a:pos x="75" y="52"/>
              </a:cxn>
              <a:cxn ang="0">
                <a:pos x="73" y="73"/>
              </a:cxn>
              <a:cxn ang="0">
                <a:pos x="17" y="71"/>
              </a:cxn>
              <a:cxn ang="0">
                <a:pos x="19" y="67"/>
              </a:cxn>
              <a:cxn ang="0">
                <a:pos x="75" y="69"/>
              </a:cxn>
              <a:cxn ang="0">
                <a:pos x="73" y="73"/>
              </a:cxn>
              <a:cxn ang="0">
                <a:pos x="93" y="132"/>
              </a:cxn>
              <a:cxn ang="0">
                <a:pos x="87" y="132"/>
              </a:cxn>
              <a:cxn ang="0">
                <a:pos x="76" y="118"/>
              </a:cxn>
              <a:cxn ang="0">
                <a:pos x="89" y="123"/>
              </a:cxn>
              <a:cxn ang="0">
                <a:pos x="109" y="107"/>
              </a:cxn>
              <a:cxn ang="0">
                <a:pos x="92" y="92"/>
              </a:cxn>
              <a:cxn ang="0">
                <a:pos x="92" y="146"/>
              </a:cxn>
              <a:cxn ang="0">
                <a:pos x="92" y="92"/>
              </a:cxn>
              <a:cxn ang="0">
                <a:pos x="8" y="131"/>
              </a:cxn>
              <a:cxn ang="0">
                <a:pos x="0" y="23"/>
              </a:cxn>
              <a:cxn ang="0">
                <a:pos x="23" y="15"/>
              </a:cxn>
              <a:cxn ang="0">
                <a:pos x="33" y="27"/>
              </a:cxn>
              <a:cxn ang="0">
                <a:pos x="71" y="17"/>
              </a:cxn>
              <a:cxn ang="0">
                <a:pos x="83" y="15"/>
              </a:cxn>
              <a:cxn ang="0">
                <a:pos x="94" y="86"/>
              </a:cxn>
              <a:cxn ang="0">
                <a:pos x="83" y="87"/>
              </a:cxn>
              <a:cxn ang="0">
                <a:pos x="11" y="38"/>
              </a:cxn>
              <a:cxn ang="0">
                <a:pos x="58" y="121"/>
              </a:cxn>
              <a:cxn ang="0">
                <a:pos x="47" y="11"/>
              </a:cxn>
              <a:cxn ang="0">
                <a:pos x="47" y="4"/>
              </a:cxn>
              <a:cxn ang="0">
                <a:pos x="47" y="11"/>
              </a:cxn>
              <a:cxn ang="0">
                <a:pos x="57" y="11"/>
              </a:cxn>
              <a:cxn ang="0">
                <a:pos x="54" y="7"/>
              </a:cxn>
              <a:cxn ang="0">
                <a:pos x="47" y="0"/>
              </a:cxn>
              <a:cxn ang="0">
                <a:pos x="40" y="7"/>
              </a:cxn>
              <a:cxn ang="0">
                <a:pos x="33" y="11"/>
              </a:cxn>
              <a:cxn ang="0">
                <a:pos x="27" y="17"/>
              </a:cxn>
              <a:cxn ang="0">
                <a:pos x="60" y="23"/>
              </a:cxn>
              <a:cxn ang="0">
                <a:pos x="67" y="17"/>
              </a:cxn>
            </a:cxnLst>
            <a:rect l="0" t="0" r="r" b="b"/>
            <a:pathLst>
              <a:path w="119" h="146">
                <a:moveTo>
                  <a:pt x="58" y="108"/>
                </a:moveTo>
                <a:cubicBezTo>
                  <a:pt x="19" y="108"/>
                  <a:pt x="19" y="108"/>
                  <a:pt x="19" y="108"/>
                </a:cubicBezTo>
                <a:cubicBezTo>
                  <a:pt x="18" y="108"/>
                  <a:pt x="17" y="107"/>
                  <a:pt x="17" y="106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17" y="103"/>
                  <a:pt x="18" y="102"/>
                  <a:pt x="19" y="102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59" y="102"/>
                  <a:pt x="60" y="103"/>
                  <a:pt x="60" y="104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0" y="107"/>
                  <a:pt x="59" y="108"/>
                  <a:pt x="58" y="108"/>
                </a:cubicBezTo>
                <a:moveTo>
                  <a:pt x="62" y="90"/>
                </a:moveTo>
                <a:cubicBezTo>
                  <a:pt x="19" y="90"/>
                  <a:pt x="19" y="90"/>
                  <a:pt x="19" y="90"/>
                </a:cubicBezTo>
                <a:cubicBezTo>
                  <a:pt x="18" y="90"/>
                  <a:pt x="17" y="89"/>
                  <a:pt x="17" y="87"/>
                </a:cubicBezTo>
                <a:cubicBezTo>
                  <a:pt x="17" y="85"/>
                  <a:pt x="17" y="85"/>
                  <a:pt x="17" y="85"/>
                </a:cubicBezTo>
                <a:cubicBezTo>
                  <a:pt x="17" y="84"/>
                  <a:pt x="18" y="83"/>
                  <a:pt x="19" y="83"/>
                </a:cubicBezTo>
                <a:cubicBezTo>
                  <a:pt x="62" y="83"/>
                  <a:pt x="62" y="83"/>
                  <a:pt x="62" y="83"/>
                </a:cubicBezTo>
                <a:cubicBezTo>
                  <a:pt x="64" y="83"/>
                  <a:pt x="65" y="84"/>
                  <a:pt x="65" y="85"/>
                </a:cubicBezTo>
                <a:cubicBezTo>
                  <a:pt x="65" y="87"/>
                  <a:pt x="65" y="87"/>
                  <a:pt x="65" y="87"/>
                </a:cubicBezTo>
                <a:cubicBezTo>
                  <a:pt x="65" y="89"/>
                  <a:pt x="64" y="90"/>
                  <a:pt x="62" y="90"/>
                </a:cubicBezTo>
                <a:moveTo>
                  <a:pt x="73" y="54"/>
                </a:moveTo>
                <a:cubicBezTo>
                  <a:pt x="19" y="54"/>
                  <a:pt x="19" y="54"/>
                  <a:pt x="19" y="54"/>
                </a:cubicBezTo>
                <a:cubicBezTo>
                  <a:pt x="18" y="54"/>
                  <a:pt x="17" y="53"/>
                  <a:pt x="17" y="52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49"/>
                  <a:pt x="18" y="48"/>
                  <a:pt x="19" y="48"/>
                </a:cubicBezTo>
                <a:cubicBezTo>
                  <a:pt x="73" y="48"/>
                  <a:pt x="73" y="48"/>
                  <a:pt x="73" y="48"/>
                </a:cubicBezTo>
                <a:cubicBezTo>
                  <a:pt x="74" y="48"/>
                  <a:pt x="75" y="49"/>
                  <a:pt x="75" y="50"/>
                </a:cubicBezTo>
                <a:cubicBezTo>
                  <a:pt x="75" y="52"/>
                  <a:pt x="75" y="52"/>
                  <a:pt x="75" y="52"/>
                </a:cubicBezTo>
                <a:cubicBezTo>
                  <a:pt x="75" y="53"/>
                  <a:pt x="74" y="54"/>
                  <a:pt x="73" y="54"/>
                </a:cubicBezTo>
                <a:moveTo>
                  <a:pt x="73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8" y="73"/>
                  <a:pt x="17" y="72"/>
                  <a:pt x="17" y="71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8"/>
                  <a:pt x="18" y="67"/>
                  <a:pt x="19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4" y="67"/>
                  <a:pt x="75" y="68"/>
                  <a:pt x="75" y="69"/>
                </a:cubicBezTo>
                <a:cubicBezTo>
                  <a:pt x="75" y="71"/>
                  <a:pt x="75" y="71"/>
                  <a:pt x="75" y="71"/>
                </a:cubicBezTo>
                <a:cubicBezTo>
                  <a:pt x="75" y="72"/>
                  <a:pt x="74" y="73"/>
                  <a:pt x="73" y="73"/>
                </a:cubicBezTo>
                <a:moveTo>
                  <a:pt x="109" y="113"/>
                </a:moveTo>
                <a:cubicBezTo>
                  <a:pt x="93" y="132"/>
                  <a:pt x="93" y="132"/>
                  <a:pt x="93" y="132"/>
                </a:cubicBezTo>
                <a:cubicBezTo>
                  <a:pt x="92" y="133"/>
                  <a:pt x="91" y="133"/>
                  <a:pt x="89" y="133"/>
                </a:cubicBezTo>
                <a:cubicBezTo>
                  <a:pt x="89" y="133"/>
                  <a:pt x="88" y="133"/>
                  <a:pt x="87" y="132"/>
                </a:cubicBezTo>
                <a:cubicBezTo>
                  <a:pt x="76" y="124"/>
                  <a:pt x="76" y="124"/>
                  <a:pt x="76" y="124"/>
                </a:cubicBezTo>
                <a:cubicBezTo>
                  <a:pt x="75" y="123"/>
                  <a:pt x="74" y="120"/>
                  <a:pt x="76" y="118"/>
                </a:cubicBezTo>
                <a:cubicBezTo>
                  <a:pt x="77" y="116"/>
                  <a:pt x="80" y="116"/>
                  <a:pt x="82" y="118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5" y="106"/>
                  <a:pt x="107" y="106"/>
                  <a:pt x="109" y="107"/>
                </a:cubicBezTo>
                <a:cubicBezTo>
                  <a:pt x="111" y="109"/>
                  <a:pt x="111" y="111"/>
                  <a:pt x="109" y="113"/>
                </a:cubicBezTo>
                <a:moveTo>
                  <a:pt x="92" y="92"/>
                </a:moveTo>
                <a:cubicBezTo>
                  <a:pt x="77" y="92"/>
                  <a:pt x="65" y="104"/>
                  <a:pt x="65" y="119"/>
                </a:cubicBezTo>
                <a:cubicBezTo>
                  <a:pt x="65" y="134"/>
                  <a:pt x="77" y="146"/>
                  <a:pt x="92" y="146"/>
                </a:cubicBezTo>
                <a:cubicBezTo>
                  <a:pt x="106" y="146"/>
                  <a:pt x="119" y="134"/>
                  <a:pt x="119" y="119"/>
                </a:cubicBezTo>
                <a:cubicBezTo>
                  <a:pt x="119" y="104"/>
                  <a:pt x="106" y="92"/>
                  <a:pt x="92" y="92"/>
                </a:cubicBezTo>
                <a:moveTo>
                  <a:pt x="61" y="131"/>
                </a:moveTo>
                <a:cubicBezTo>
                  <a:pt x="8" y="131"/>
                  <a:pt x="8" y="131"/>
                  <a:pt x="8" y="131"/>
                </a:cubicBezTo>
                <a:cubicBezTo>
                  <a:pt x="4" y="131"/>
                  <a:pt x="0" y="127"/>
                  <a:pt x="0" y="1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8"/>
                  <a:pt x="4" y="15"/>
                  <a:pt x="6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5"/>
                  <a:pt x="23" y="16"/>
                  <a:pt x="23" y="17"/>
                </a:cubicBezTo>
                <a:cubicBezTo>
                  <a:pt x="23" y="23"/>
                  <a:pt x="28" y="27"/>
                  <a:pt x="33" y="27"/>
                </a:cubicBezTo>
                <a:cubicBezTo>
                  <a:pt x="60" y="27"/>
                  <a:pt x="60" y="27"/>
                  <a:pt x="60" y="27"/>
                </a:cubicBezTo>
                <a:cubicBezTo>
                  <a:pt x="66" y="27"/>
                  <a:pt x="71" y="23"/>
                  <a:pt x="71" y="17"/>
                </a:cubicBezTo>
                <a:cubicBezTo>
                  <a:pt x="71" y="16"/>
                  <a:pt x="71" y="15"/>
                  <a:pt x="71" y="15"/>
                </a:cubicBezTo>
                <a:cubicBezTo>
                  <a:pt x="83" y="15"/>
                  <a:pt x="83" y="15"/>
                  <a:pt x="83" y="15"/>
                </a:cubicBezTo>
                <a:cubicBezTo>
                  <a:pt x="90" y="15"/>
                  <a:pt x="94" y="18"/>
                  <a:pt x="94" y="23"/>
                </a:cubicBezTo>
                <a:cubicBezTo>
                  <a:pt x="94" y="86"/>
                  <a:pt x="94" y="86"/>
                  <a:pt x="94" y="86"/>
                </a:cubicBezTo>
                <a:cubicBezTo>
                  <a:pt x="93" y="85"/>
                  <a:pt x="92" y="85"/>
                  <a:pt x="92" y="85"/>
                </a:cubicBezTo>
                <a:cubicBezTo>
                  <a:pt x="89" y="85"/>
                  <a:pt x="86" y="86"/>
                  <a:pt x="83" y="87"/>
                </a:cubicBezTo>
                <a:cubicBezTo>
                  <a:pt x="83" y="38"/>
                  <a:pt x="83" y="38"/>
                  <a:pt x="83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121"/>
                  <a:pt x="11" y="121"/>
                  <a:pt x="11" y="121"/>
                </a:cubicBezTo>
                <a:cubicBezTo>
                  <a:pt x="58" y="121"/>
                  <a:pt x="58" y="121"/>
                  <a:pt x="58" y="121"/>
                </a:cubicBezTo>
                <a:cubicBezTo>
                  <a:pt x="59" y="124"/>
                  <a:pt x="59" y="128"/>
                  <a:pt x="61" y="131"/>
                </a:cubicBezTo>
                <a:moveTo>
                  <a:pt x="47" y="11"/>
                </a:moveTo>
                <a:cubicBezTo>
                  <a:pt x="45" y="11"/>
                  <a:pt x="44" y="9"/>
                  <a:pt x="44" y="7"/>
                </a:cubicBezTo>
                <a:cubicBezTo>
                  <a:pt x="44" y="6"/>
                  <a:pt x="45" y="4"/>
                  <a:pt x="47" y="4"/>
                </a:cubicBezTo>
                <a:cubicBezTo>
                  <a:pt x="49" y="4"/>
                  <a:pt x="50" y="6"/>
                  <a:pt x="50" y="7"/>
                </a:cubicBezTo>
                <a:cubicBezTo>
                  <a:pt x="50" y="9"/>
                  <a:pt x="49" y="11"/>
                  <a:pt x="47" y="11"/>
                </a:cubicBezTo>
                <a:moveTo>
                  <a:pt x="60" y="11"/>
                </a:moveTo>
                <a:cubicBezTo>
                  <a:pt x="57" y="11"/>
                  <a:pt x="57" y="11"/>
                  <a:pt x="57" y="11"/>
                </a:cubicBezTo>
                <a:cubicBezTo>
                  <a:pt x="56" y="11"/>
                  <a:pt x="54" y="9"/>
                  <a:pt x="54" y="7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1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3" y="0"/>
                  <a:pt x="40" y="3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9"/>
                  <a:pt x="38" y="11"/>
                  <a:pt x="37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0" y="11"/>
                  <a:pt x="27" y="13"/>
                  <a:pt x="27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20"/>
                  <a:pt x="30" y="23"/>
                  <a:pt x="33" y="23"/>
                </a:cubicBezTo>
                <a:cubicBezTo>
                  <a:pt x="60" y="23"/>
                  <a:pt x="60" y="23"/>
                  <a:pt x="60" y="23"/>
                </a:cubicBezTo>
                <a:cubicBezTo>
                  <a:pt x="64" y="23"/>
                  <a:pt x="67" y="20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7" y="13"/>
                  <a:pt x="64" y="11"/>
                  <a:pt x="60" y="11"/>
                </a:cubicBezTo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97" name="Freeform 370">
            <a:extLst>
              <a:ext uri="{FF2B5EF4-FFF2-40B4-BE49-F238E27FC236}">
                <a16:creationId xmlns:a16="http://schemas.microsoft.com/office/drawing/2014/main" id="{F407C392-7A00-A348-76E8-A51B3FE9761F}"/>
              </a:ext>
            </a:extLst>
          </p:cNvPr>
          <p:cNvSpPr>
            <a:spLocks noEditPoints="1"/>
          </p:cNvSpPr>
          <p:nvPr/>
        </p:nvSpPr>
        <p:spPr bwMode="auto">
          <a:xfrm>
            <a:off x="16563505" y="7439650"/>
            <a:ext cx="673942" cy="599494"/>
          </a:xfrm>
          <a:custGeom>
            <a:avLst/>
            <a:gdLst/>
            <a:ahLst/>
            <a:cxnLst>
              <a:cxn ang="0">
                <a:pos x="23" y="94"/>
              </a:cxn>
              <a:cxn ang="0">
                <a:pos x="18" y="95"/>
              </a:cxn>
              <a:cxn ang="0">
                <a:pos x="9" y="83"/>
              </a:cxn>
              <a:cxn ang="0">
                <a:pos x="20" y="87"/>
              </a:cxn>
              <a:cxn ang="0">
                <a:pos x="37" y="74"/>
              </a:cxn>
              <a:cxn ang="0">
                <a:pos x="22" y="61"/>
              </a:cxn>
              <a:cxn ang="0">
                <a:pos x="22" y="106"/>
              </a:cxn>
              <a:cxn ang="0">
                <a:pos x="22" y="61"/>
              </a:cxn>
              <a:cxn ang="0">
                <a:pos x="112" y="72"/>
              </a:cxn>
              <a:cxn ang="0">
                <a:pos x="73" y="88"/>
              </a:cxn>
              <a:cxn ang="0">
                <a:pos x="73" y="86"/>
              </a:cxn>
              <a:cxn ang="0">
                <a:pos x="113" y="69"/>
              </a:cxn>
              <a:cxn ang="0">
                <a:pos x="75" y="62"/>
              </a:cxn>
              <a:cxn ang="0">
                <a:pos x="83" y="49"/>
              </a:cxn>
              <a:cxn ang="0">
                <a:pos x="87" y="58"/>
              </a:cxn>
              <a:cxn ang="0">
                <a:pos x="85" y="76"/>
              </a:cxn>
              <a:cxn ang="0">
                <a:pos x="80" y="79"/>
              </a:cxn>
              <a:cxn ang="0">
                <a:pos x="79" y="62"/>
              </a:cxn>
              <a:cxn ang="0">
                <a:pos x="75" y="62"/>
              </a:cxn>
              <a:cxn ang="0">
                <a:pos x="102" y="40"/>
              </a:cxn>
              <a:cxn ang="0">
                <a:pos x="110" y="45"/>
              </a:cxn>
              <a:cxn ang="0">
                <a:pos x="107" y="49"/>
              </a:cxn>
              <a:cxn ang="0">
                <a:pos x="105" y="69"/>
              </a:cxn>
              <a:cxn ang="0">
                <a:pos x="100" y="70"/>
              </a:cxn>
              <a:cxn ang="0">
                <a:pos x="98" y="54"/>
              </a:cxn>
              <a:cxn ang="0">
                <a:pos x="113" y="20"/>
              </a:cxn>
              <a:cxn ang="0">
                <a:pos x="45" y="37"/>
              </a:cxn>
              <a:cxn ang="0">
                <a:pos x="37" y="48"/>
              </a:cxn>
              <a:cxn ang="0">
                <a:pos x="88" y="9"/>
              </a:cxn>
              <a:cxn ang="0">
                <a:pos x="62" y="1"/>
              </a:cxn>
              <a:cxn ang="0">
                <a:pos x="14" y="30"/>
              </a:cxn>
              <a:cxn ang="0">
                <a:pos x="22" y="56"/>
              </a:cxn>
              <a:cxn ang="0">
                <a:pos x="47" y="95"/>
              </a:cxn>
              <a:cxn ang="0">
                <a:pos x="70" y="101"/>
              </a:cxn>
              <a:cxn ang="0">
                <a:pos x="119" y="73"/>
              </a:cxn>
              <a:cxn ang="0">
                <a:pos x="113" y="20"/>
              </a:cxn>
            </a:cxnLst>
            <a:rect l="0" t="0" r="r" b="b"/>
            <a:pathLst>
              <a:path w="119" h="106">
                <a:moveTo>
                  <a:pt x="37" y="79"/>
                </a:moveTo>
                <a:cubicBezTo>
                  <a:pt x="23" y="94"/>
                  <a:pt x="23" y="94"/>
                  <a:pt x="23" y="94"/>
                </a:cubicBezTo>
                <a:cubicBezTo>
                  <a:pt x="22" y="95"/>
                  <a:pt x="22" y="95"/>
                  <a:pt x="21" y="95"/>
                </a:cubicBezTo>
                <a:cubicBezTo>
                  <a:pt x="20" y="95"/>
                  <a:pt x="19" y="95"/>
                  <a:pt x="18" y="95"/>
                </a:cubicBezTo>
                <a:cubicBezTo>
                  <a:pt x="10" y="88"/>
                  <a:pt x="10" y="88"/>
                  <a:pt x="10" y="88"/>
                </a:cubicBezTo>
                <a:cubicBezTo>
                  <a:pt x="8" y="87"/>
                  <a:pt x="8" y="84"/>
                  <a:pt x="9" y="83"/>
                </a:cubicBezTo>
                <a:cubicBezTo>
                  <a:pt x="11" y="82"/>
                  <a:pt x="13" y="81"/>
                  <a:pt x="14" y="82"/>
                </a:cubicBezTo>
                <a:cubicBezTo>
                  <a:pt x="20" y="87"/>
                  <a:pt x="20" y="87"/>
                  <a:pt x="20" y="87"/>
                </a:cubicBezTo>
                <a:cubicBezTo>
                  <a:pt x="32" y="74"/>
                  <a:pt x="32" y="74"/>
                  <a:pt x="32" y="74"/>
                </a:cubicBezTo>
                <a:cubicBezTo>
                  <a:pt x="33" y="73"/>
                  <a:pt x="35" y="73"/>
                  <a:pt x="37" y="74"/>
                </a:cubicBezTo>
                <a:cubicBezTo>
                  <a:pt x="38" y="75"/>
                  <a:pt x="38" y="77"/>
                  <a:pt x="37" y="79"/>
                </a:cubicBezTo>
                <a:moveTo>
                  <a:pt x="22" y="61"/>
                </a:moveTo>
                <a:cubicBezTo>
                  <a:pt x="10" y="61"/>
                  <a:pt x="0" y="71"/>
                  <a:pt x="0" y="83"/>
                </a:cubicBezTo>
                <a:cubicBezTo>
                  <a:pt x="0" y="96"/>
                  <a:pt x="10" y="106"/>
                  <a:pt x="22" y="106"/>
                </a:cubicBezTo>
                <a:cubicBezTo>
                  <a:pt x="35" y="106"/>
                  <a:pt x="45" y="96"/>
                  <a:pt x="45" y="83"/>
                </a:cubicBezTo>
                <a:cubicBezTo>
                  <a:pt x="45" y="71"/>
                  <a:pt x="35" y="61"/>
                  <a:pt x="22" y="61"/>
                </a:cubicBezTo>
                <a:moveTo>
                  <a:pt x="113" y="71"/>
                </a:moveTo>
                <a:cubicBezTo>
                  <a:pt x="113" y="72"/>
                  <a:pt x="113" y="72"/>
                  <a:pt x="112" y="72"/>
                </a:cubicBezTo>
                <a:cubicBezTo>
                  <a:pt x="73" y="89"/>
                  <a:pt x="73" y="89"/>
                  <a:pt x="73" y="89"/>
                </a:cubicBezTo>
                <a:cubicBezTo>
                  <a:pt x="73" y="89"/>
                  <a:pt x="73" y="89"/>
                  <a:pt x="73" y="88"/>
                </a:cubicBezTo>
                <a:cubicBezTo>
                  <a:pt x="73" y="86"/>
                  <a:pt x="73" y="86"/>
                  <a:pt x="73" y="86"/>
                </a:cubicBezTo>
                <a:cubicBezTo>
                  <a:pt x="73" y="86"/>
                  <a:pt x="73" y="86"/>
                  <a:pt x="73" y="86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3" y="69"/>
                  <a:pt x="113" y="69"/>
                  <a:pt x="113" y="69"/>
                </a:cubicBezTo>
                <a:lnTo>
                  <a:pt x="113" y="71"/>
                </a:lnTo>
                <a:close/>
                <a:moveTo>
                  <a:pt x="75" y="62"/>
                </a:moveTo>
                <a:cubicBezTo>
                  <a:pt x="80" y="50"/>
                  <a:pt x="80" y="50"/>
                  <a:pt x="80" y="50"/>
                </a:cubicBezTo>
                <a:cubicBezTo>
                  <a:pt x="81" y="49"/>
                  <a:pt x="82" y="49"/>
                  <a:pt x="83" y="49"/>
                </a:cubicBezTo>
                <a:cubicBezTo>
                  <a:pt x="88" y="56"/>
                  <a:pt x="88" y="56"/>
                  <a:pt x="88" y="56"/>
                </a:cubicBezTo>
                <a:cubicBezTo>
                  <a:pt x="89" y="56"/>
                  <a:pt x="88" y="58"/>
                  <a:pt x="87" y="58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76"/>
                  <a:pt x="85" y="76"/>
                  <a:pt x="85" y="76"/>
                </a:cubicBezTo>
                <a:cubicBezTo>
                  <a:pt x="85" y="77"/>
                  <a:pt x="84" y="78"/>
                  <a:pt x="84" y="78"/>
                </a:cubicBezTo>
                <a:cubicBezTo>
                  <a:pt x="80" y="79"/>
                  <a:pt x="80" y="79"/>
                  <a:pt x="80" y="79"/>
                </a:cubicBezTo>
                <a:cubicBezTo>
                  <a:pt x="79" y="80"/>
                  <a:pt x="79" y="79"/>
                  <a:pt x="79" y="79"/>
                </a:cubicBezTo>
                <a:cubicBezTo>
                  <a:pt x="79" y="62"/>
                  <a:pt x="79" y="62"/>
                  <a:pt x="79" y="62"/>
                </a:cubicBezTo>
                <a:cubicBezTo>
                  <a:pt x="76" y="63"/>
                  <a:pt x="76" y="63"/>
                  <a:pt x="76" y="63"/>
                </a:cubicBezTo>
                <a:cubicBezTo>
                  <a:pt x="75" y="64"/>
                  <a:pt x="75" y="63"/>
                  <a:pt x="75" y="62"/>
                </a:cubicBezTo>
                <a:moveTo>
                  <a:pt x="96" y="52"/>
                </a:moveTo>
                <a:cubicBezTo>
                  <a:pt x="102" y="40"/>
                  <a:pt x="102" y="40"/>
                  <a:pt x="102" y="40"/>
                </a:cubicBezTo>
                <a:cubicBezTo>
                  <a:pt x="103" y="39"/>
                  <a:pt x="104" y="38"/>
                  <a:pt x="105" y="39"/>
                </a:cubicBezTo>
                <a:cubicBezTo>
                  <a:pt x="110" y="45"/>
                  <a:pt x="110" y="45"/>
                  <a:pt x="110" y="45"/>
                </a:cubicBezTo>
                <a:cubicBezTo>
                  <a:pt x="111" y="46"/>
                  <a:pt x="110" y="48"/>
                  <a:pt x="109" y="48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67"/>
                  <a:pt x="107" y="67"/>
                  <a:pt x="107" y="67"/>
                </a:cubicBezTo>
                <a:cubicBezTo>
                  <a:pt x="107" y="67"/>
                  <a:pt x="106" y="68"/>
                  <a:pt x="105" y="69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101" y="71"/>
                  <a:pt x="100" y="70"/>
                  <a:pt x="100" y="70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98" y="54"/>
                  <a:pt x="98" y="54"/>
                  <a:pt x="98" y="54"/>
                </a:cubicBezTo>
                <a:cubicBezTo>
                  <a:pt x="96" y="54"/>
                  <a:pt x="96" y="53"/>
                  <a:pt x="96" y="52"/>
                </a:cubicBezTo>
                <a:moveTo>
                  <a:pt x="113" y="20"/>
                </a:moveTo>
                <a:cubicBezTo>
                  <a:pt x="96" y="13"/>
                  <a:pt x="96" y="13"/>
                  <a:pt x="96" y="13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52"/>
                  <a:pt x="45" y="52"/>
                  <a:pt x="45" y="52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33"/>
                  <a:pt x="37" y="33"/>
                  <a:pt x="37" y="33"/>
                </a:cubicBezTo>
                <a:cubicBezTo>
                  <a:pt x="88" y="9"/>
                  <a:pt x="88" y="9"/>
                  <a:pt x="88" y="9"/>
                </a:cubicBezTo>
                <a:cubicBezTo>
                  <a:pt x="70" y="1"/>
                  <a:pt x="70" y="1"/>
                  <a:pt x="70" y="1"/>
                </a:cubicBezTo>
                <a:cubicBezTo>
                  <a:pt x="68" y="0"/>
                  <a:pt x="64" y="0"/>
                  <a:pt x="62" y="1"/>
                </a:cubicBezTo>
                <a:cubicBezTo>
                  <a:pt x="20" y="20"/>
                  <a:pt x="20" y="20"/>
                  <a:pt x="20" y="20"/>
                </a:cubicBezTo>
                <a:cubicBezTo>
                  <a:pt x="17" y="22"/>
                  <a:pt x="14" y="26"/>
                  <a:pt x="14" y="30"/>
                </a:cubicBezTo>
                <a:cubicBezTo>
                  <a:pt x="14" y="57"/>
                  <a:pt x="14" y="57"/>
                  <a:pt x="14" y="57"/>
                </a:cubicBezTo>
                <a:cubicBezTo>
                  <a:pt x="17" y="56"/>
                  <a:pt x="19" y="56"/>
                  <a:pt x="22" y="56"/>
                </a:cubicBezTo>
                <a:cubicBezTo>
                  <a:pt x="37" y="56"/>
                  <a:pt x="50" y="68"/>
                  <a:pt x="50" y="83"/>
                </a:cubicBezTo>
                <a:cubicBezTo>
                  <a:pt x="50" y="87"/>
                  <a:pt x="49" y="91"/>
                  <a:pt x="47" y="95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64" y="102"/>
                  <a:pt x="68" y="102"/>
                  <a:pt x="70" y="101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6" y="81"/>
                  <a:pt x="119" y="77"/>
                  <a:pt x="119" y="73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19" y="26"/>
                  <a:pt x="116" y="22"/>
                  <a:pt x="113" y="20"/>
                </a:cubicBezTo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8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4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52" grpId="0" animBg="1"/>
          <p:bldP spid="53" grpId="0"/>
          <p:bldP spid="54" grpId="0"/>
          <p:bldP spid="56" grpId="0"/>
          <p:bldP spid="57" grpId="0"/>
          <p:bldP spid="58" grpId="0" animBg="1"/>
          <p:bldP spid="59" grpId="0"/>
          <p:bldP spid="60" grpId="0"/>
          <p:bldP spid="61" grpId="0" animBg="1"/>
          <p:bldP spid="62" grpId="0"/>
          <p:bldP spid="63" grpId="0"/>
          <p:bldP spid="64" grpId="0" animBg="1"/>
          <p:bldP spid="65" grpId="0"/>
          <p:bldP spid="66" grpId="0"/>
          <p:bldP spid="67" grpId="0" animBg="1"/>
          <p:bldP spid="68" grpId="0"/>
          <p:bldP spid="69" grpId="0"/>
          <p:bldP spid="70" grpId="0" animBg="1"/>
          <p:bldP spid="71" grpId="0"/>
          <p:bldP spid="72" grpId="0"/>
          <p:bldP spid="96" grpId="0" animBg="1"/>
          <p:bldP spid="9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8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4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52" grpId="0" animBg="1"/>
          <p:bldP spid="53" grpId="0"/>
          <p:bldP spid="54" grpId="0"/>
          <p:bldP spid="56" grpId="0"/>
          <p:bldP spid="57" grpId="0"/>
          <p:bldP spid="58" grpId="0" animBg="1"/>
          <p:bldP spid="59" grpId="0"/>
          <p:bldP spid="60" grpId="0"/>
          <p:bldP spid="61" grpId="0" animBg="1"/>
          <p:bldP spid="62" grpId="0"/>
          <p:bldP spid="63" grpId="0"/>
          <p:bldP spid="64" grpId="0" animBg="1"/>
          <p:bldP spid="65" grpId="0"/>
          <p:bldP spid="66" grpId="0"/>
          <p:bldP spid="67" grpId="0" animBg="1"/>
          <p:bldP spid="68" grpId="0"/>
          <p:bldP spid="69" grpId="0"/>
          <p:bldP spid="70" grpId="0" animBg="1"/>
          <p:bldP spid="71" grpId="0"/>
          <p:bldP spid="72" grpId="0"/>
          <p:bldP spid="96" grpId="0" animBg="1"/>
          <p:bldP spid="97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ircle: Hollow 97">
            <a:extLst>
              <a:ext uri="{FF2B5EF4-FFF2-40B4-BE49-F238E27FC236}">
                <a16:creationId xmlns:a16="http://schemas.microsoft.com/office/drawing/2014/main" id="{F11AC052-9A48-F476-5BE5-21F4A4105C73}"/>
              </a:ext>
            </a:extLst>
          </p:cNvPr>
          <p:cNvSpPr/>
          <p:nvPr/>
        </p:nvSpPr>
        <p:spPr>
          <a:xfrm>
            <a:off x="18531242" y="5283200"/>
            <a:ext cx="4944035" cy="4944035"/>
          </a:xfrm>
          <a:prstGeom prst="donut">
            <a:avLst>
              <a:gd name="adj" fmla="val 925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9" name="Circle: Hollow 98">
            <a:extLst>
              <a:ext uri="{FF2B5EF4-FFF2-40B4-BE49-F238E27FC236}">
                <a16:creationId xmlns:a16="http://schemas.microsoft.com/office/drawing/2014/main" id="{65D4B849-382E-DD4E-BD9A-6C73DCBEEEB7}"/>
              </a:ext>
            </a:extLst>
          </p:cNvPr>
          <p:cNvSpPr/>
          <p:nvPr/>
        </p:nvSpPr>
        <p:spPr>
          <a:xfrm>
            <a:off x="19322377" y="6074335"/>
            <a:ext cx="3361764" cy="3361764"/>
          </a:xfrm>
          <a:prstGeom prst="donut">
            <a:avLst>
              <a:gd name="adj" fmla="val 1186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0" name="Circle: Hollow 99">
            <a:extLst>
              <a:ext uri="{FF2B5EF4-FFF2-40B4-BE49-F238E27FC236}">
                <a16:creationId xmlns:a16="http://schemas.microsoft.com/office/drawing/2014/main" id="{934849DB-B103-D246-1E22-778FDD322199}"/>
              </a:ext>
            </a:extLst>
          </p:cNvPr>
          <p:cNvSpPr/>
          <p:nvPr/>
        </p:nvSpPr>
        <p:spPr>
          <a:xfrm>
            <a:off x="20103427" y="6855385"/>
            <a:ext cx="1799664" cy="1799664"/>
          </a:xfrm>
          <a:prstGeom prst="donut">
            <a:avLst>
              <a:gd name="adj" fmla="val 1957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84044693-2635-D6C6-1DEF-22BC92DF0122}"/>
              </a:ext>
            </a:extLst>
          </p:cNvPr>
          <p:cNvSpPr/>
          <p:nvPr/>
        </p:nvSpPr>
        <p:spPr>
          <a:xfrm>
            <a:off x="20748791" y="7500749"/>
            <a:ext cx="508936" cy="50893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93523F89-023B-BD5E-F88E-762EF54A3EA4}"/>
              </a:ext>
            </a:extLst>
          </p:cNvPr>
          <p:cNvGrpSpPr/>
          <p:nvPr/>
        </p:nvGrpSpPr>
        <p:grpSpPr>
          <a:xfrm>
            <a:off x="908723" y="7500750"/>
            <a:ext cx="20103091" cy="508934"/>
            <a:chOff x="908723" y="7500750"/>
            <a:chExt cx="20103091" cy="508934"/>
          </a:xfrm>
        </p:grpSpPr>
        <p:sp>
          <p:nvSpPr>
            <p:cNvPr id="103" name="Arrow: Chevron 102">
              <a:extLst>
                <a:ext uri="{FF2B5EF4-FFF2-40B4-BE49-F238E27FC236}">
                  <a16:creationId xmlns:a16="http://schemas.microsoft.com/office/drawing/2014/main" id="{5D894068-4C5F-5EE7-07D0-0E85D405BE64}"/>
                </a:ext>
              </a:extLst>
            </p:cNvPr>
            <p:cNvSpPr/>
            <p:nvPr/>
          </p:nvSpPr>
          <p:spPr>
            <a:xfrm>
              <a:off x="908723" y="7500750"/>
              <a:ext cx="1041401" cy="508934"/>
            </a:xfrm>
            <a:prstGeom prst="chevron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49486A7F-3D47-31DE-1DE0-8C0E4B08CF19}"/>
                </a:ext>
              </a:extLst>
            </p:cNvPr>
            <p:cNvSpPr/>
            <p:nvPr/>
          </p:nvSpPr>
          <p:spPr>
            <a:xfrm>
              <a:off x="1159669" y="7720058"/>
              <a:ext cx="19739975" cy="7031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Flowchart: Extract 104">
              <a:extLst>
                <a:ext uri="{FF2B5EF4-FFF2-40B4-BE49-F238E27FC236}">
                  <a16:creationId xmlns:a16="http://schemas.microsoft.com/office/drawing/2014/main" id="{5651B0EB-608D-A43A-B0FF-A1DFF3F1816E}"/>
                </a:ext>
              </a:extLst>
            </p:cNvPr>
            <p:cNvSpPr/>
            <p:nvPr/>
          </p:nvSpPr>
          <p:spPr>
            <a:xfrm rot="5400000">
              <a:off x="20674328" y="7586474"/>
              <a:ext cx="337486" cy="337486"/>
            </a:xfrm>
            <a:prstGeom prst="flowChartExtra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71793FC3-5E10-302F-A9BB-1DCD0B2D2D72}"/>
              </a:ext>
            </a:extLst>
          </p:cNvPr>
          <p:cNvSpPr/>
          <p:nvPr/>
        </p:nvSpPr>
        <p:spPr>
          <a:xfrm>
            <a:off x="2813686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2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AA6BC7C-CDA0-EBA5-155E-342EF0054917}"/>
              </a:ext>
            </a:extLst>
          </p:cNvPr>
          <p:cNvSpPr txBox="1"/>
          <p:nvPr/>
        </p:nvSpPr>
        <p:spPr>
          <a:xfrm rot="10800000" flipV="1">
            <a:off x="2554183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Tăng doanh thu thông qua mở rộng thị trường và sản phẩm mới.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0A95824-3AD1-4271-975A-156FBBC4BA67}"/>
              </a:ext>
            </a:extLst>
          </p:cNvPr>
          <p:cNvSpPr txBox="1"/>
          <p:nvPr/>
        </p:nvSpPr>
        <p:spPr>
          <a:xfrm rot="10800000" flipV="1">
            <a:off x="2554183" y="8892167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Revenue Growth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09" name="!!SlideOcean">
            <a:extLst>
              <a:ext uri="{FF2B5EF4-FFF2-40B4-BE49-F238E27FC236}">
                <a16:creationId xmlns:a16="http://schemas.microsoft.com/office/drawing/2014/main" id="{9B9D8898-AD93-0331-011E-696504F5D1C9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10000"/>
                    <a:lumOff val="90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10000"/>
                    <a:lumOff val="90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10" name="!!SubTitle">
            <a:extLst>
              <a:ext uri="{FF2B5EF4-FFF2-40B4-BE49-F238E27FC236}">
                <a16:creationId xmlns:a16="http://schemas.microsoft.com/office/drawing/2014/main" id="{B90B3191-7F22-0285-60B1-9B814B82C4EA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10000"/>
                    <a:lumOff val="90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11" name="!!MainTitle1">
            <a:extLst>
              <a:ext uri="{FF2B5EF4-FFF2-40B4-BE49-F238E27FC236}">
                <a16:creationId xmlns:a16="http://schemas.microsoft.com/office/drawing/2014/main" id="{EB0A6E87-792D-E37E-70A7-DACC28983AF2}"/>
              </a:ext>
            </a:extLst>
          </p:cNvPr>
          <p:cNvSpPr txBox="1"/>
          <p:nvPr/>
        </p:nvSpPr>
        <p:spPr>
          <a:xfrm>
            <a:off x="7898215" y="1090280"/>
            <a:ext cx="858760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8800" noProof="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Goals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BC721F5F-916E-6781-2E42-BEE31260D46A}"/>
              </a:ext>
            </a:extLst>
          </p:cNvPr>
          <p:cNvSpPr/>
          <p:nvPr/>
        </p:nvSpPr>
        <p:spPr>
          <a:xfrm flipV="1">
            <a:off x="5454784" y="6701689"/>
            <a:ext cx="1762594" cy="1908477"/>
          </a:xfrm>
          <a:custGeom>
            <a:avLst/>
            <a:gdLst>
              <a:gd name="connsiteX0" fmla="*/ 881297 w 1762594"/>
              <a:gd name="connsiteY0" fmla="*/ 1908477 h 1908477"/>
              <a:gd name="connsiteX1" fmla="*/ 1034470 w 1762594"/>
              <a:gd name="connsiteY1" fmla="*/ 1748419 h 1908477"/>
              <a:gd name="connsiteX2" fmla="*/ 1058909 w 1762594"/>
              <a:gd name="connsiteY2" fmla="*/ 1744689 h 1908477"/>
              <a:gd name="connsiteX3" fmla="*/ 1762594 w 1762594"/>
              <a:gd name="connsiteY3" fmla="*/ 881297 h 1908477"/>
              <a:gd name="connsiteX4" fmla="*/ 881297 w 1762594"/>
              <a:gd name="connsiteY4" fmla="*/ 0 h 1908477"/>
              <a:gd name="connsiteX5" fmla="*/ 0 w 1762594"/>
              <a:gd name="connsiteY5" fmla="*/ 881297 h 1908477"/>
              <a:gd name="connsiteX6" fmla="*/ 703685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7" y="1908477"/>
                </a:moveTo>
                <a:lnTo>
                  <a:pt x="1034470" y="1748419"/>
                </a:lnTo>
                <a:lnTo>
                  <a:pt x="1058909" y="1744689"/>
                </a:lnTo>
                <a:cubicBezTo>
                  <a:pt x="1460502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7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5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FAD913E-81A5-636B-1781-ADE4CC7F1146}"/>
              </a:ext>
            </a:extLst>
          </p:cNvPr>
          <p:cNvSpPr txBox="1"/>
          <p:nvPr/>
        </p:nvSpPr>
        <p:spPr>
          <a:xfrm>
            <a:off x="5195281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Nâng cao lợi nhuận bằng cách tối ưu chi phí và hiệu suất.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2F0FBBB-619E-A956-3508-70C24C90F412}"/>
              </a:ext>
            </a:extLst>
          </p:cNvPr>
          <p:cNvSpPr txBox="1"/>
          <p:nvPr/>
        </p:nvSpPr>
        <p:spPr>
          <a:xfrm>
            <a:off x="5195281" y="5797269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Profit Optimization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A2C6B88A-137D-D0B8-1170-D0C1F24971BF}"/>
              </a:ext>
            </a:extLst>
          </p:cNvPr>
          <p:cNvSpPr/>
          <p:nvPr/>
        </p:nvSpPr>
        <p:spPr>
          <a:xfrm>
            <a:off x="8095882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1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A9FE5BE-351A-0D57-BC6A-E8F23A444311}"/>
              </a:ext>
            </a:extLst>
          </p:cNvPr>
          <p:cNvSpPr txBox="1"/>
          <p:nvPr/>
        </p:nvSpPr>
        <p:spPr>
          <a:xfrm rot="10800000" flipV="1">
            <a:off x="7836379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Duy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trì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và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gia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tăng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lòng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trung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thành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của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khách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hàng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hiện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tại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.</a:t>
            </a:r>
            <a:endParaRPr lang="vi-VN" sz="2000" dirty="0">
              <a:solidFill>
                <a:schemeClr val="tx1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30B28-E384-C163-5BDB-E0505D482FA0}"/>
              </a:ext>
            </a:extLst>
          </p:cNvPr>
          <p:cNvSpPr txBox="1"/>
          <p:nvPr/>
        </p:nvSpPr>
        <p:spPr>
          <a:xfrm rot="10800000" flipV="1">
            <a:off x="7836379" y="8892167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Customer Retention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22B84EBA-651D-B783-8E15-565F57C9CC49}"/>
              </a:ext>
            </a:extLst>
          </p:cNvPr>
          <p:cNvSpPr/>
          <p:nvPr/>
        </p:nvSpPr>
        <p:spPr>
          <a:xfrm flipV="1">
            <a:off x="10736980" y="6701689"/>
            <a:ext cx="1762594" cy="1908477"/>
          </a:xfrm>
          <a:custGeom>
            <a:avLst/>
            <a:gdLst>
              <a:gd name="connsiteX0" fmla="*/ 881297 w 1762594"/>
              <a:gd name="connsiteY0" fmla="*/ 1908477 h 1908477"/>
              <a:gd name="connsiteX1" fmla="*/ 1034470 w 1762594"/>
              <a:gd name="connsiteY1" fmla="*/ 1748419 h 1908477"/>
              <a:gd name="connsiteX2" fmla="*/ 1058909 w 1762594"/>
              <a:gd name="connsiteY2" fmla="*/ 1744689 h 1908477"/>
              <a:gd name="connsiteX3" fmla="*/ 1762594 w 1762594"/>
              <a:gd name="connsiteY3" fmla="*/ 881297 h 1908477"/>
              <a:gd name="connsiteX4" fmla="*/ 881297 w 1762594"/>
              <a:gd name="connsiteY4" fmla="*/ 0 h 1908477"/>
              <a:gd name="connsiteX5" fmla="*/ 0 w 1762594"/>
              <a:gd name="connsiteY5" fmla="*/ 881297 h 1908477"/>
              <a:gd name="connsiteX6" fmla="*/ 703685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7" y="1908477"/>
                </a:moveTo>
                <a:lnTo>
                  <a:pt x="1034470" y="1748419"/>
                </a:lnTo>
                <a:lnTo>
                  <a:pt x="1058909" y="1744689"/>
                </a:lnTo>
                <a:cubicBezTo>
                  <a:pt x="1460501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7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5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2E972D6F-2463-8F06-2481-C7A4D47FFFA4}"/>
              </a:ext>
            </a:extLst>
          </p:cNvPr>
          <p:cNvSpPr txBox="1"/>
          <p:nvPr/>
        </p:nvSpPr>
        <p:spPr>
          <a:xfrm>
            <a:off x="10477477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Xây dựng thương hiệu uy tín, khác biệt và đáng tin cậy.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9BC5CA4-8D0A-6735-AE64-F4336705ED13}"/>
              </a:ext>
            </a:extLst>
          </p:cNvPr>
          <p:cNvSpPr txBox="1"/>
          <p:nvPr/>
        </p:nvSpPr>
        <p:spPr>
          <a:xfrm>
            <a:off x="10736982" y="5797269"/>
            <a:ext cx="176259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Brand Strength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799EEFE8-3123-9C96-81EB-9E1091272D87}"/>
              </a:ext>
            </a:extLst>
          </p:cNvPr>
          <p:cNvSpPr/>
          <p:nvPr/>
        </p:nvSpPr>
        <p:spPr>
          <a:xfrm>
            <a:off x="13378078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1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4236900D-0241-AF9A-3910-FDA8D8A215FC}"/>
              </a:ext>
            </a:extLst>
          </p:cNvPr>
          <p:cNvSpPr txBox="1"/>
          <p:nvPr/>
        </p:nvSpPr>
        <p:spPr>
          <a:xfrm rot="10800000" flipV="1">
            <a:off x="13118575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Chuẩn hóa quy trình, cải thiện năng suất và chất lượng dịch vụ.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438C2-F51E-EB27-6F08-936362F6F891}"/>
              </a:ext>
            </a:extLst>
          </p:cNvPr>
          <p:cNvSpPr txBox="1"/>
          <p:nvPr/>
        </p:nvSpPr>
        <p:spPr>
          <a:xfrm rot="10800000" flipV="1">
            <a:off x="12921252" y="8892167"/>
            <a:ext cx="2676248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Operational Excellence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22229BD2-C142-AC42-C924-F63796F184F3}"/>
              </a:ext>
            </a:extLst>
          </p:cNvPr>
          <p:cNvSpPr/>
          <p:nvPr/>
        </p:nvSpPr>
        <p:spPr>
          <a:xfrm flipV="1">
            <a:off x="16019178" y="6701689"/>
            <a:ext cx="1762594" cy="1908477"/>
          </a:xfrm>
          <a:custGeom>
            <a:avLst/>
            <a:gdLst>
              <a:gd name="connsiteX0" fmla="*/ 881298 w 1762594"/>
              <a:gd name="connsiteY0" fmla="*/ 1908477 h 1908477"/>
              <a:gd name="connsiteX1" fmla="*/ 1034470 w 1762594"/>
              <a:gd name="connsiteY1" fmla="*/ 1748419 h 1908477"/>
              <a:gd name="connsiteX2" fmla="*/ 1058910 w 1762594"/>
              <a:gd name="connsiteY2" fmla="*/ 1744689 h 1908477"/>
              <a:gd name="connsiteX3" fmla="*/ 1762594 w 1762594"/>
              <a:gd name="connsiteY3" fmla="*/ 881297 h 1908477"/>
              <a:gd name="connsiteX4" fmla="*/ 881298 w 1762594"/>
              <a:gd name="connsiteY4" fmla="*/ 0 h 1908477"/>
              <a:gd name="connsiteX5" fmla="*/ 0 w 1762594"/>
              <a:gd name="connsiteY5" fmla="*/ 881297 h 1908477"/>
              <a:gd name="connsiteX6" fmla="*/ 703686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8" y="1908477"/>
                </a:moveTo>
                <a:lnTo>
                  <a:pt x="1034470" y="1748419"/>
                </a:lnTo>
                <a:lnTo>
                  <a:pt x="1058910" y="1744689"/>
                </a:lnTo>
                <a:cubicBezTo>
                  <a:pt x="1460502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8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6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6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9E4DF04-F943-24CB-3868-9D793842A94F}"/>
              </a:ext>
            </a:extLst>
          </p:cNvPr>
          <p:cNvSpPr txBox="1"/>
          <p:nvPr/>
        </p:nvSpPr>
        <p:spPr>
          <a:xfrm>
            <a:off x="15759675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Phát triển bền vững gắn liền với trách nhiệm xã hội và môi trường.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F2BAED19-4B03-97F6-F32E-1E0E4D8EA090}"/>
              </a:ext>
            </a:extLst>
          </p:cNvPr>
          <p:cNvSpPr txBox="1"/>
          <p:nvPr/>
        </p:nvSpPr>
        <p:spPr>
          <a:xfrm>
            <a:off x="15759675" y="5797269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Sustainable Impact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F2E004F4-18A5-275E-4588-7F600D345799}"/>
              </a:ext>
            </a:extLst>
          </p:cNvPr>
          <p:cNvCxnSpPr>
            <a:cxnSpLocks/>
          </p:cNvCxnSpPr>
          <p:nvPr/>
        </p:nvCxnSpPr>
        <p:spPr>
          <a:xfrm flipV="1">
            <a:off x="3694983" y="4732229"/>
            <a:ext cx="0" cy="1497136"/>
          </a:xfrm>
          <a:prstGeom prst="line">
            <a:avLst/>
          </a:prstGeom>
          <a:ln w="25400" cap="rnd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9A9E4B77-48C9-A5A5-5085-F0FE2D5074E3}"/>
              </a:ext>
            </a:extLst>
          </p:cNvPr>
          <p:cNvCxnSpPr>
            <a:cxnSpLocks/>
          </p:cNvCxnSpPr>
          <p:nvPr/>
        </p:nvCxnSpPr>
        <p:spPr>
          <a:xfrm flipV="1">
            <a:off x="8977179" y="4732229"/>
            <a:ext cx="0" cy="1497136"/>
          </a:xfrm>
          <a:prstGeom prst="line">
            <a:avLst/>
          </a:prstGeom>
          <a:ln w="254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C91F53BB-BF73-27A7-D92E-718835D7489F}"/>
              </a:ext>
            </a:extLst>
          </p:cNvPr>
          <p:cNvCxnSpPr>
            <a:cxnSpLocks/>
          </p:cNvCxnSpPr>
          <p:nvPr/>
        </p:nvCxnSpPr>
        <p:spPr>
          <a:xfrm flipV="1">
            <a:off x="14259375" y="4732229"/>
            <a:ext cx="0" cy="1497136"/>
          </a:xfrm>
          <a:prstGeom prst="line">
            <a:avLst/>
          </a:prstGeom>
          <a:ln w="254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AE84BBEA-4D02-7933-EA27-2EF507FCB714}"/>
              </a:ext>
            </a:extLst>
          </p:cNvPr>
          <p:cNvCxnSpPr>
            <a:cxnSpLocks/>
          </p:cNvCxnSpPr>
          <p:nvPr/>
        </p:nvCxnSpPr>
        <p:spPr>
          <a:xfrm>
            <a:off x="6336081" y="9253649"/>
            <a:ext cx="0" cy="1497136"/>
          </a:xfrm>
          <a:prstGeom prst="line">
            <a:avLst/>
          </a:prstGeom>
          <a:ln w="25400" cap="rnd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675B9037-8E36-917A-757D-10A38F89F0D6}"/>
              </a:ext>
            </a:extLst>
          </p:cNvPr>
          <p:cNvCxnSpPr>
            <a:cxnSpLocks/>
          </p:cNvCxnSpPr>
          <p:nvPr/>
        </p:nvCxnSpPr>
        <p:spPr>
          <a:xfrm>
            <a:off x="11618277" y="9253649"/>
            <a:ext cx="0" cy="1497136"/>
          </a:xfrm>
          <a:prstGeom prst="line">
            <a:avLst/>
          </a:prstGeom>
          <a:ln w="254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381F792C-CAB2-E5FB-97B7-51693B73F37F}"/>
              </a:ext>
            </a:extLst>
          </p:cNvPr>
          <p:cNvCxnSpPr>
            <a:cxnSpLocks/>
          </p:cNvCxnSpPr>
          <p:nvPr/>
        </p:nvCxnSpPr>
        <p:spPr>
          <a:xfrm>
            <a:off x="16900475" y="9253649"/>
            <a:ext cx="0" cy="1497136"/>
          </a:xfrm>
          <a:prstGeom prst="line">
            <a:avLst/>
          </a:prstGeom>
          <a:ln w="254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A15A0BA3-311B-4646-0B30-8149DDE14D2C}"/>
              </a:ext>
            </a:extLst>
          </p:cNvPr>
          <p:cNvGrpSpPr/>
          <p:nvPr/>
        </p:nvGrpSpPr>
        <p:grpSpPr>
          <a:xfrm>
            <a:off x="3368678" y="7454829"/>
            <a:ext cx="652612" cy="569136"/>
            <a:chOff x="1941513" y="1882774"/>
            <a:chExt cx="273051" cy="238125"/>
          </a:xfrm>
          <a:solidFill>
            <a:schemeClr val="bg2"/>
          </a:solidFill>
        </p:grpSpPr>
        <p:sp>
          <p:nvSpPr>
            <p:cNvPr id="134" name="Freeform 161">
              <a:extLst>
                <a:ext uri="{FF2B5EF4-FFF2-40B4-BE49-F238E27FC236}">
                  <a16:creationId xmlns:a16="http://schemas.microsoft.com/office/drawing/2014/main" id="{DE727A9B-8F48-D06D-7E24-A201E5572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4213" y="2038349"/>
              <a:ext cx="74613" cy="82550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28" y="36"/>
                </a:cxn>
                <a:cxn ang="0">
                  <a:pos x="5" y="36"/>
                </a:cxn>
                <a:cxn ang="0">
                  <a:pos x="0" y="30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8" y="0"/>
                </a:cxn>
                <a:cxn ang="0">
                  <a:pos x="33" y="5"/>
                </a:cxn>
                <a:cxn ang="0">
                  <a:pos x="33" y="30"/>
                </a:cxn>
              </a:cxnLst>
              <a:rect l="0" t="0" r="r" b="b"/>
              <a:pathLst>
                <a:path w="33" h="36">
                  <a:moveTo>
                    <a:pt x="33" y="30"/>
                  </a:moveTo>
                  <a:cubicBezTo>
                    <a:pt x="33" y="33"/>
                    <a:pt x="31" y="36"/>
                    <a:pt x="28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2" y="36"/>
                    <a:pt x="0" y="33"/>
                    <a:pt x="0" y="3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3" y="2"/>
                    <a:pt x="33" y="5"/>
                  </a:cubicBezTo>
                  <a:lnTo>
                    <a:pt x="33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35" name="Freeform 162">
              <a:extLst>
                <a:ext uri="{FF2B5EF4-FFF2-40B4-BE49-F238E27FC236}">
                  <a16:creationId xmlns:a16="http://schemas.microsoft.com/office/drawing/2014/main" id="{6FB26336-FBE3-3FA3-2471-25B8E1F2F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701" y="2009774"/>
              <a:ext cx="77788" cy="111125"/>
            </a:xfrm>
            <a:custGeom>
              <a:avLst/>
              <a:gdLst/>
              <a:ahLst/>
              <a:cxnLst>
                <a:cxn ang="0">
                  <a:pos x="34" y="43"/>
                </a:cxn>
                <a:cxn ang="0">
                  <a:pos x="28" y="49"/>
                </a:cxn>
                <a:cxn ang="0">
                  <a:pos x="6" y="49"/>
                </a:cxn>
                <a:cxn ang="0">
                  <a:pos x="0" y="43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28" y="0"/>
                </a:cxn>
                <a:cxn ang="0">
                  <a:pos x="34" y="5"/>
                </a:cxn>
                <a:cxn ang="0">
                  <a:pos x="34" y="43"/>
                </a:cxn>
              </a:cxnLst>
              <a:rect l="0" t="0" r="r" b="b"/>
              <a:pathLst>
                <a:path w="34" h="49">
                  <a:moveTo>
                    <a:pt x="34" y="43"/>
                  </a:moveTo>
                  <a:cubicBezTo>
                    <a:pt x="34" y="46"/>
                    <a:pt x="31" y="49"/>
                    <a:pt x="28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3" y="49"/>
                    <a:pt x="0" y="46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5"/>
                  </a:cubicBezTo>
                  <a:lnTo>
                    <a:pt x="34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36" name="Freeform 163">
              <a:extLst>
                <a:ext uri="{FF2B5EF4-FFF2-40B4-BE49-F238E27FC236}">
                  <a16:creationId xmlns:a16="http://schemas.microsoft.com/office/drawing/2014/main" id="{312ED50A-5F13-7009-9F2E-CF1CBAE04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6776" y="1974849"/>
              <a:ext cx="77788" cy="146050"/>
            </a:xfrm>
            <a:custGeom>
              <a:avLst/>
              <a:gdLst/>
              <a:ahLst/>
              <a:cxnLst>
                <a:cxn ang="0">
                  <a:pos x="34" y="58"/>
                </a:cxn>
                <a:cxn ang="0">
                  <a:pos x="28" y="64"/>
                </a:cxn>
                <a:cxn ang="0">
                  <a:pos x="6" y="64"/>
                </a:cxn>
                <a:cxn ang="0">
                  <a:pos x="0" y="58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28" y="0"/>
                </a:cxn>
                <a:cxn ang="0">
                  <a:pos x="34" y="6"/>
                </a:cxn>
                <a:cxn ang="0">
                  <a:pos x="34" y="58"/>
                </a:cxn>
              </a:cxnLst>
              <a:rect l="0" t="0" r="r" b="b"/>
              <a:pathLst>
                <a:path w="34" h="64">
                  <a:moveTo>
                    <a:pt x="34" y="58"/>
                  </a:moveTo>
                  <a:cubicBezTo>
                    <a:pt x="34" y="61"/>
                    <a:pt x="31" y="64"/>
                    <a:pt x="28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3" y="64"/>
                    <a:pt x="0" y="61"/>
                    <a:pt x="0" y="5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lnTo>
                    <a:pt x="34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37" name="Freeform 164">
              <a:extLst>
                <a:ext uri="{FF2B5EF4-FFF2-40B4-BE49-F238E27FC236}">
                  <a16:creationId xmlns:a16="http://schemas.microsoft.com/office/drawing/2014/main" id="{1C7E27A0-AEA8-8D39-8546-D53C41CE2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513" y="1882774"/>
              <a:ext cx="268288" cy="127000"/>
            </a:xfrm>
            <a:custGeom>
              <a:avLst/>
              <a:gdLst/>
              <a:ahLst/>
              <a:cxnLst>
                <a:cxn ang="0">
                  <a:pos x="114" y="1"/>
                </a:cxn>
                <a:cxn ang="0">
                  <a:pos x="89" y="7"/>
                </a:cxn>
                <a:cxn ang="0">
                  <a:pos x="88" y="10"/>
                </a:cxn>
                <a:cxn ang="0">
                  <a:pos x="94" y="15"/>
                </a:cxn>
                <a:cxn ang="0">
                  <a:pos x="93" y="17"/>
                </a:cxn>
                <a:cxn ang="0">
                  <a:pos x="77" y="26"/>
                </a:cxn>
                <a:cxn ang="0">
                  <a:pos x="5" y="45"/>
                </a:cxn>
                <a:cxn ang="0">
                  <a:pos x="0" y="50"/>
                </a:cxn>
                <a:cxn ang="0">
                  <a:pos x="5" y="55"/>
                </a:cxn>
                <a:cxn ang="0">
                  <a:pos x="7" y="55"/>
                </a:cxn>
                <a:cxn ang="0">
                  <a:pos x="82" y="34"/>
                </a:cxn>
                <a:cxn ang="0">
                  <a:pos x="100" y="24"/>
                </a:cxn>
                <a:cxn ang="0">
                  <a:pos x="102" y="24"/>
                </a:cxn>
                <a:cxn ang="0">
                  <a:pos x="108" y="29"/>
                </a:cxn>
                <a:cxn ang="0">
                  <a:pos x="111" y="28"/>
                </a:cxn>
                <a:cxn ang="0">
                  <a:pos x="117" y="4"/>
                </a:cxn>
                <a:cxn ang="0">
                  <a:pos x="114" y="1"/>
                </a:cxn>
              </a:cxnLst>
              <a:rect l="0" t="0" r="r" b="b"/>
              <a:pathLst>
                <a:path w="117" h="55">
                  <a:moveTo>
                    <a:pt x="114" y="1"/>
                  </a:moveTo>
                  <a:cubicBezTo>
                    <a:pt x="89" y="7"/>
                    <a:pt x="89" y="7"/>
                    <a:pt x="89" y="7"/>
                  </a:cubicBezTo>
                  <a:cubicBezTo>
                    <a:pt x="87" y="7"/>
                    <a:pt x="87" y="9"/>
                    <a:pt x="88" y="10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4" y="16"/>
                    <a:pt x="94" y="17"/>
                    <a:pt x="93" y="17"/>
                  </a:cubicBezTo>
                  <a:cubicBezTo>
                    <a:pt x="90" y="19"/>
                    <a:pt x="85" y="22"/>
                    <a:pt x="77" y="26"/>
                  </a:cubicBezTo>
                  <a:cubicBezTo>
                    <a:pt x="38" y="47"/>
                    <a:pt x="6" y="45"/>
                    <a:pt x="5" y="45"/>
                  </a:cubicBezTo>
                  <a:cubicBezTo>
                    <a:pt x="3" y="45"/>
                    <a:pt x="0" y="47"/>
                    <a:pt x="0" y="50"/>
                  </a:cubicBezTo>
                  <a:cubicBezTo>
                    <a:pt x="0" y="52"/>
                    <a:pt x="2" y="55"/>
                    <a:pt x="5" y="55"/>
                  </a:cubicBezTo>
                  <a:cubicBezTo>
                    <a:pt x="5" y="55"/>
                    <a:pt x="6" y="55"/>
                    <a:pt x="7" y="55"/>
                  </a:cubicBezTo>
                  <a:cubicBezTo>
                    <a:pt x="15" y="55"/>
                    <a:pt x="46" y="53"/>
                    <a:pt x="82" y="34"/>
                  </a:cubicBezTo>
                  <a:cubicBezTo>
                    <a:pt x="90" y="30"/>
                    <a:pt x="96" y="26"/>
                    <a:pt x="100" y="24"/>
                  </a:cubicBezTo>
                  <a:cubicBezTo>
                    <a:pt x="100" y="23"/>
                    <a:pt x="101" y="23"/>
                    <a:pt x="102" y="24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9" y="31"/>
                    <a:pt x="111" y="30"/>
                    <a:pt x="111" y="28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2"/>
                    <a:pt x="116" y="0"/>
                    <a:pt x="11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36BB41DE-43EA-CD2A-F84F-C0C24D9E5266}"/>
              </a:ext>
            </a:extLst>
          </p:cNvPr>
          <p:cNvGrpSpPr/>
          <p:nvPr/>
        </p:nvGrpSpPr>
        <p:grpSpPr>
          <a:xfrm>
            <a:off x="6010623" y="7439652"/>
            <a:ext cx="652612" cy="599492"/>
            <a:chOff x="1501775" y="2393949"/>
            <a:chExt cx="273050" cy="250825"/>
          </a:xfrm>
          <a:solidFill>
            <a:schemeClr val="bg2"/>
          </a:solidFill>
        </p:grpSpPr>
        <p:sp>
          <p:nvSpPr>
            <p:cNvPr id="139" name="Freeform 216">
              <a:extLst>
                <a:ext uri="{FF2B5EF4-FFF2-40B4-BE49-F238E27FC236}">
                  <a16:creationId xmlns:a16="http://schemas.microsoft.com/office/drawing/2014/main" id="{F6219995-F619-99E9-559F-289E0E0DD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1775" y="2393949"/>
              <a:ext cx="273050" cy="250825"/>
            </a:xfrm>
            <a:custGeom>
              <a:avLst/>
              <a:gdLst/>
              <a:ahLst/>
              <a:cxnLst>
                <a:cxn ang="0">
                  <a:pos x="109" y="54"/>
                </a:cxn>
                <a:cxn ang="0">
                  <a:pos x="112" y="51"/>
                </a:cxn>
                <a:cxn ang="0">
                  <a:pos x="117" y="51"/>
                </a:cxn>
                <a:cxn ang="0">
                  <a:pos x="118" y="49"/>
                </a:cxn>
                <a:cxn ang="0">
                  <a:pos x="104" y="28"/>
                </a:cxn>
                <a:cxn ang="0">
                  <a:pos x="103" y="28"/>
                </a:cxn>
                <a:cxn ang="0">
                  <a:pos x="89" y="49"/>
                </a:cxn>
                <a:cxn ang="0">
                  <a:pos x="90" y="51"/>
                </a:cxn>
                <a:cxn ang="0">
                  <a:pos x="95" y="51"/>
                </a:cxn>
                <a:cxn ang="0">
                  <a:pos x="98" y="54"/>
                </a:cxn>
                <a:cxn ang="0">
                  <a:pos x="54" y="98"/>
                </a:cxn>
                <a:cxn ang="0">
                  <a:pos x="10" y="54"/>
                </a:cxn>
                <a:cxn ang="0">
                  <a:pos x="54" y="10"/>
                </a:cxn>
                <a:cxn ang="0">
                  <a:pos x="73" y="14"/>
                </a:cxn>
                <a:cxn ang="0">
                  <a:pos x="75" y="15"/>
                </a:cxn>
                <a:cxn ang="0">
                  <a:pos x="80" y="12"/>
                </a:cxn>
                <a:cxn ang="0">
                  <a:pos x="77" y="5"/>
                </a:cxn>
                <a:cxn ang="0">
                  <a:pos x="54" y="0"/>
                </a:cxn>
                <a:cxn ang="0">
                  <a:pos x="0" y="54"/>
                </a:cxn>
                <a:cxn ang="0">
                  <a:pos x="54" y="109"/>
                </a:cxn>
                <a:cxn ang="0">
                  <a:pos x="109" y="54"/>
                </a:cxn>
                <a:cxn ang="0">
                  <a:pos x="109" y="54"/>
                </a:cxn>
              </a:cxnLst>
              <a:rect l="0" t="0" r="r" b="b"/>
              <a:pathLst>
                <a:path w="119" h="109">
                  <a:moveTo>
                    <a:pt x="109" y="54"/>
                  </a:moveTo>
                  <a:cubicBezTo>
                    <a:pt x="109" y="53"/>
                    <a:pt x="109" y="51"/>
                    <a:pt x="112" y="51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9" y="51"/>
                    <a:pt x="118" y="49"/>
                    <a:pt x="118" y="49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8"/>
                    <a:pt x="103" y="27"/>
                    <a:pt x="103" y="28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9" y="49"/>
                    <a:pt x="88" y="51"/>
                    <a:pt x="90" y="51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6" y="51"/>
                    <a:pt x="98" y="52"/>
                    <a:pt x="98" y="54"/>
                  </a:cubicBezTo>
                  <a:cubicBezTo>
                    <a:pt x="98" y="79"/>
                    <a:pt x="78" y="98"/>
                    <a:pt x="54" y="98"/>
                  </a:cubicBezTo>
                  <a:cubicBezTo>
                    <a:pt x="30" y="98"/>
                    <a:pt x="10" y="78"/>
                    <a:pt x="10" y="54"/>
                  </a:cubicBezTo>
                  <a:cubicBezTo>
                    <a:pt x="10" y="30"/>
                    <a:pt x="30" y="10"/>
                    <a:pt x="54" y="10"/>
                  </a:cubicBezTo>
                  <a:cubicBezTo>
                    <a:pt x="61" y="10"/>
                    <a:pt x="67" y="12"/>
                    <a:pt x="73" y="14"/>
                  </a:cubicBezTo>
                  <a:cubicBezTo>
                    <a:pt x="73" y="15"/>
                    <a:pt x="74" y="15"/>
                    <a:pt x="75" y="15"/>
                  </a:cubicBezTo>
                  <a:cubicBezTo>
                    <a:pt x="77" y="15"/>
                    <a:pt x="79" y="14"/>
                    <a:pt x="80" y="12"/>
                  </a:cubicBezTo>
                  <a:cubicBezTo>
                    <a:pt x="81" y="9"/>
                    <a:pt x="80" y="6"/>
                    <a:pt x="77" y="5"/>
                  </a:cubicBezTo>
                  <a:cubicBezTo>
                    <a:pt x="70" y="1"/>
                    <a:pt x="62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4"/>
                    <a:pt x="24" y="109"/>
                    <a:pt x="54" y="109"/>
                  </a:cubicBezTo>
                  <a:cubicBezTo>
                    <a:pt x="84" y="109"/>
                    <a:pt x="109" y="84"/>
                    <a:pt x="109" y="54"/>
                  </a:cubicBezTo>
                  <a:cubicBezTo>
                    <a:pt x="109" y="54"/>
                    <a:pt x="109" y="54"/>
                    <a:pt x="109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40" name="Freeform 217">
              <a:extLst>
                <a:ext uri="{FF2B5EF4-FFF2-40B4-BE49-F238E27FC236}">
                  <a16:creationId xmlns:a16="http://schemas.microsoft.com/office/drawing/2014/main" id="{5C8B1F7F-4A06-91F2-8EAF-F47B77763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088" y="2443162"/>
              <a:ext cx="76200" cy="150813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0" y="21"/>
                </a:cxn>
                <a:cxn ang="0">
                  <a:pos x="17" y="15"/>
                </a:cxn>
                <a:cxn ang="0">
                  <a:pos x="26" y="17"/>
                </a:cxn>
                <a:cxn ang="0">
                  <a:pos x="27" y="18"/>
                </a:cxn>
                <a:cxn ang="0">
                  <a:pos x="29" y="16"/>
                </a:cxn>
                <a:cxn ang="0">
                  <a:pos x="31" y="13"/>
                </a:cxn>
                <a:cxn ang="0">
                  <a:pos x="29" y="10"/>
                </a:cxn>
                <a:cxn ang="0">
                  <a:pos x="21" y="8"/>
                </a:cxn>
                <a:cxn ang="0">
                  <a:pos x="21" y="7"/>
                </a:cxn>
                <a:cxn ang="0">
                  <a:pos x="20" y="3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3" y="3"/>
                </a:cxn>
                <a:cxn ang="0">
                  <a:pos x="13" y="8"/>
                </a:cxn>
                <a:cxn ang="0">
                  <a:pos x="12" y="8"/>
                </a:cxn>
                <a:cxn ang="0">
                  <a:pos x="1" y="22"/>
                </a:cxn>
                <a:cxn ang="0">
                  <a:pos x="15" y="36"/>
                </a:cxn>
                <a:cxn ang="0">
                  <a:pos x="23" y="44"/>
                </a:cxn>
                <a:cxn ang="0">
                  <a:pos x="15" y="51"/>
                </a:cxn>
                <a:cxn ang="0">
                  <a:pos x="5" y="48"/>
                </a:cxn>
                <a:cxn ang="0">
                  <a:pos x="4" y="48"/>
                </a:cxn>
                <a:cxn ang="0">
                  <a:pos x="2" y="49"/>
                </a:cxn>
                <a:cxn ang="0">
                  <a:pos x="0" y="53"/>
                </a:cxn>
                <a:cxn ang="0">
                  <a:pos x="2" y="55"/>
                </a:cxn>
                <a:cxn ang="0">
                  <a:pos x="12" y="58"/>
                </a:cxn>
                <a:cxn ang="0">
                  <a:pos x="12" y="59"/>
                </a:cxn>
                <a:cxn ang="0">
                  <a:pos x="12" y="64"/>
                </a:cxn>
                <a:cxn ang="0">
                  <a:pos x="15" y="66"/>
                </a:cxn>
                <a:cxn ang="0">
                  <a:pos x="17" y="66"/>
                </a:cxn>
                <a:cxn ang="0">
                  <a:pos x="20" y="64"/>
                </a:cxn>
                <a:cxn ang="0">
                  <a:pos x="20" y="58"/>
                </a:cxn>
                <a:cxn ang="0">
                  <a:pos x="20" y="58"/>
                </a:cxn>
                <a:cxn ang="0">
                  <a:pos x="33" y="44"/>
                </a:cxn>
                <a:cxn ang="0">
                  <a:pos x="19" y="28"/>
                </a:cxn>
              </a:cxnLst>
              <a:rect l="0" t="0" r="r" b="b"/>
              <a:pathLst>
                <a:path w="33" h="66">
                  <a:moveTo>
                    <a:pt x="19" y="28"/>
                  </a:moveTo>
                  <a:cubicBezTo>
                    <a:pt x="12" y="26"/>
                    <a:pt x="10" y="24"/>
                    <a:pt x="10" y="21"/>
                  </a:cubicBezTo>
                  <a:cubicBezTo>
                    <a:pt x="10" y="18"/>
                    <a:pt x="12" y="15"/>
                    <a:pt x="17" y="15"/>
                  </a:cubicBezTo>
                  <a:cubicBezTo>
                    <a:pt x="22" y="15"/>
                    <a:pt x="26" y="17"/>
                    <a:pt x="26" y="17"/>
                  </a:cubicBezTo>
                  <a:cubicBezTo>
                    <a:pt x="26" y="17"/>
                    <a:pt x="27" y="18"/>
                    <a:pt x="27" y="18"/>
                  </a:cubicBezTo>
                  <a:cubicBezTo>
                    <a:pt x="28" y="18"/>
                    <a:pt x="29" y="17"/>
                    <a:pt x="29" y="16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0" y="11"/>
                    <a:pt x="29" y="10"/>
                  </a:cubicBezTo>
                  <a:cubicBezTo>
                    <a:pt x="27" y="9"/>
                    <a:pt x="21" y="8"/>
                    <a:pt x="21" y="8"/>
                  </a:cubicBezTo>
                  <a:cubicBezTo>
                    <a:pt x="21" y="8"/>
                    <a:pt x="21" y="8"/>
                    <a:pt x="21" y="7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9" y="0"/>
                    <a:pt x="1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3" y="1"/>
                    <a:pt x="13" y="3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2" y="8"/>
                    <a:pt x="12" y="8"/>
                  </a:cubicBezTo>
                  <a:cubicBezTo>
                    <a:pt x="5" y="10"/>
                    <a:pt x="1" y="15"/>
                    <a:pt x="1" y="22"/>
                  </a:cubicBezTo>
                  <a:cubicBezTo>
                    <a:pt x="1" y="30"/>
                    <a:pt x="8" y="34"/>
                    <a:pt x="15" y="36"/>
                  </a:cubicBezTo>
                  <a:cubicBezTo>
                    <a:pt x="21" y="39"/>
                    <a:pt x="23" y="41"/>
                    <a:pt x="23" y="44"/>
                  </a:cubicBezTo>
                  <a:cubicBezTo>
                    <a:pt x="23" y="48"/>
                    <a:pt x="20" y="51"/>
                    <a:pt x="15" y="51"/>
                  </a:cubicBezTo>
                  <a:cubicBezTo>
                    <a:pt x="11" y="51"/>
                    <a:pt x="5" y="48"/>
                    <a:pt x="5" y="48"/>
                  </a:cubicBezTo>
                  <a:cubicBezTo>
                    <a:pt x="5" y="48"/>
                    <a:pt x="4" y="48"/>
                    <a:pt x="4" y="48"/>
                  </a:cubicBezTo>
                  <a:cubicBezTo>
                    <a:pt x="3" y="48"/>
                    <a:pt x="2" y="48"/>
                    <a:pt x="2" y="4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1" y="55"/>
                    <a:pt x="2" y="55"/>
                  </a:cubicBezTo>
                  <a:cubicBezTo>
                    <a:pt x="5" y="57"/>
                    <a:pt x="12" y="58"/>
                    <a:pt x="12" y="58"/>
                  </a:cubicBezTo>
                  <a:cubicBezTo>
                    <a:pt x="12" y="58"/>
                    <a:pt x="12" y="58"/>
                    <a:pt x="12" y="59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65"/>
                    <a:pt x="14" y="66"/>
                    <a:pt x="15" y="6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9" y="66"/>
                    <a:pt x="20" y="65"/>
                    <a:pt x="20" y="64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8" y="56"/>
                    <a:pt x="33" y="51"/>
                    <a:pt x="33" y="44"/>
                  </a:cubicBezTo>
                  <a:cubicBezTo>
                    <a:pt x="33" y="37"/>
                    <a:pt x="29" y="32"/>
                    <a:pt x="19" y="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64C9A1C8-8055-9045-3262-EBA66377F510}"/>
              </a:ext>
            </a:extLst>
          </p:cNvPr>
          <p:cNvGrpSpPr/>
          <p:nvPr/>
        </p:nvGrpSpPr>
        <p:grpSpPr>
          <a:xfrm>
            <a:off x="8652349" y="7390327"/>
            <a:ext cx="648814" cy="698140"/>
            <a:chOff x="1066800" y="2373312"/>
            <a:chExt cx="271462" cy="292100"/>
          </a:xfrm>
          <a:solidFill>
            <a:schemeClr val="bg2"/>
          </a:solidFill>
        </p:grpSpPr>
        <p:sp>
          <p:nvSpPr>
            <p:cNvPr id="142" name="Oval 213">
              <a:extLst>
                <a:ext uri="{FF2B5EF4-FFF2-40B4-BE49-F238E27FC236}">
                  <a16:creationId xmlns:a16="http://schemas.microsoft.com/office/drawing/2014/main" id="{15254913-BBD0-8CA9-B72F-DD2887A2D7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525" y="2373312"/>
              <a:ext cx="95250" cy="936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43" name="Freeform 214">
              <a:extLst>
                <a:ext uri="{FF2B5EF4-FFF2-40B4-BE49-F238E27FC236}">
                  <a16:creationId xmlns:a16="http://schemas.microsoft.com/office/drawing/2014/main" id="{C44662FF-FB4C-649A-EFF3-326AB37FF4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6013" y="2481262"/>
              <a:ext cx="165100" cy="109538"/>
            </a:xfrm>
            <a:custGeom>
              <a:avLst/>
              <a:gdLst/>
              <a:ahLst/>
              <a:cxnLst>
                <a:cxn ang="0">
                  <a:pos x="44" y="33"/>
                </a:cxn>
                <a:cxn ang="0">
                  <a:pos x="37" y="40"/>
                </a:cxn>
                <a:cxn ang="0">
                  <a:pos x="36" y="40"/>
                </a:cxn>
                <a:cxn ang="0">
                  <a:pos x="35" y="40"/>
                </a:cxn>
                <a:cxn ang="0">
                  <a:pos x="28" y="33"/>
                </a:cxn>
                <a:cxn ang="0">
                  <a:pos x="27" y="31"/>
                </a:cxn>
                <a:cxn ang="0">
                  <a:pos x="31" y="14"/>
                </a:cxn>
                <a:cxn ang="0">
                  <a:pos x="31" y="12"/>
                </a:cxn>
                <a:cxn ang="0">
                  <a:pos x="31" y="9"/>
                </a:cxn>
                <a:cxn ang="0">
                  <a:pos x="32" y="7"/>
                </a:cxn>
                <a:cxn ang="0">
                  <a:pos x="40" y="7"/>
                </a:cxn>
                <a:cxn ang="0">
                  <a:pos x="42" y="9"/>
                </a:cxn>
                <a:cxn ang="0">
                  <a:pos x="41" y="12"/>
                </a:cxn>
                <a:cxn ang="0">
                  <a:pos x="42" y="14"/>
                </a:cxn>
                <a:cxn ang="0">
                  <a:pos x="45" y="31"/>
                </a:cxn>
                <a:cxn ang="0">
                  <a:pos x="44" y="33"/>
                </a:cxn>
                <a:cxn ang="0">
                  <a:pos x="72" y="33"/>
                </a:cxn>
                <a:cxn ang="0">
                  <a:pos x="62" y="7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36" y="0"/>
                </a:cxn>
                <a:cxn ang="0">
                  <a:pos x="20" y="0"/>
                </a:cxn>
                <a:cxn ang="0">
                  <a:pos x="19" y="0"/>
                </a:cxn>
                <a:cxn ang="0">
                  <a:pos x="10" y="7"/>
                </a:cxn>
                <a:cxn ang="0">
                  <a:pos x="1" y="33"/>
                </a:cxn>
                <a:cxn ang="0">
                  <a:pos x="2" y="37"/>
                </a:cxn>
                <a:cxn ang="0">
                  <a:pos x="10" y="41"/>
                </a:cxn>
                <a:cxn ang="0">
                  <a:pos x="13" y="40"/>
                </a:cxn>
                <a:cxn ang="0">
                  <a:pos x="18" y="27"/>
                </a:cxn>
                <a:cxn ang="0">
                  <a:pos x="18" y="27"/>
                </a:cxn>
                <a:cxn ang="0">
                  <a:pos x="18" y="40"/>
                </a:cxn>
                <a:cxn ang="0">
                  <a:pos x="20" y="44"/>
                </a:cxn>
                <a:cxn ang="0">
                  <a:pos x="36" y="48"/>
                </a:cxn>
                <a:cxn ang="0">
                  <a:pos x="52" y="44"/>
                </a:cxn>
                <a:cxn ang="0">
                  <a:pos x="54" y="40"/>
                </a:cxn>
                <a:cxn ang="0">
                  <a:pos x="54" y="27"/>
                </a:cxn>
                <a:cxn ang="0">
                  <a:pos x="55" y="27"/>
                </a:cxn>
                <a:cxn ang="0">
                  <a:pos x="60" y="40"/>
                </a:cxn>
                <a:cxn ang="0">
                  <a:pos x="62" y="41"/>
                </a:cxn>
                <a:cxn ang="0">
                  <a:pos x="70" y="37"/>
                </a:cxn>
                <a:cxn ang="0">
                  <a:pos x="72" y="33"/>
                </a:cxn>
              </a:cxnLst>
              <a:rect l="0" t="0" r="r" b="b"/>
              <a:pathLst>
                <a:path w="72" h="48">
                  <a:moveTo>
                    <a:pt x="44" y="33"/>
                  </a:moveTo>
                  <a:cubicBezTo>
                    <a:pt x="37" y="40"/>
                    <a:pt x="37" y="40"/>
                    <a:pt x="37" y="40"/>
                  </a:cubicBezTo>
                  <a:cubicBezTo>
                    <a:pt x="37" y="40"/>
                    <a:pt x="37" y="40"/>
                    <a:pt x="36" y="40"/>
                  </a:cubicBezTo>
                  <a:cubicBezTo>
                    <a:pt x="36" y="40"/>
                    <a:pt x="35" y="40"/>
                    <a:pt x="35" y="4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7" y="33"/>
                    <a:pt x="27" y="32"/>
                    <a:pt x="27" y="31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3"/>
                    <a:pt x="31" y="12"/>
                    <a:pt x="31" y="12"/>
                  </a:cubicBezTo>
                  <a:cubicBezTo>
                    <a:pt x="31" y="11"/>
                    <a:pt x="31" y="9"/>
                    <a:pt x="31" y="9"/>
                  </a:cubicBezTo>
                  <a:cubicBezTo>
                    <a:pt x="31" y="8"/>
                    <a:pt x="31" y="7"/>
                    <a:pt x="32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7"/>
                    <a:pt x="42" y="8"/>
                    <a:pt x="42" y="9"/>
                  </a:cubicBezTo>
                  <a:cubicBezTo>
                    <a:pt x="42" y="9"/>
                    <a:pt x="42" y="11"/>
                    <a:pt x="41" y="12"/>
                  </a:cubicBezTo>
                  <a:cubicBezTo>
                    <a:pt x="41" y="12"/>
                    <a:pt x="42" y="13"/>
                    <a:pt x="42" y="14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2"/>
                    <a:pt x="45" y="33"/>
                    <a:pt x="44" y="33"/>
                  </a:cubicBezTo>
                  <a:moveTo>
                    <a:pt x="72" y="33"/>
                  </a:moveTo>
                  <a:cubicBezTo>
                    <a:pt x="62" y="7"/>
                    <a:pt x="62" y="7"/>
                    <a:pt x="62" y="7"/>
                  </a:cubicBezTo>
                  <a:cubicBezTo>
                    <a:pt x="62" y="7"/>
                    <a:pt x="60" y="0"/>
                    <a:pt x="5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0"/>
                    <a:pt x="36" y="0"/>
                  </a:cubicBezTo>
                  <a:cubicBezTo>
                    <a:pt x="28" y="0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11" y="7"/>
                    <a:pt x="10" y="7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4"/>
                    <a:pt x="1" y="36"/>
                    <a:pt x="2" y="37"/>
                  </a:cubicBezTo>
                  <a:cubicBezTo>
                    <a:pt x="4" y="39"/>
                    <a:pt x="7" y="41"/>
                    <a:pt x="10" y="41"/>
                  </a:cubicBezTo>
                  <a:cubicBezTo>
                    <a:pt x="12" y="41"/>
                    <a:pt x="13" y="40"/>
                    <a:pt x="13" y="40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4"/>
                    <a:pt x="18" y="27"/>
                  </a:cubicBezTo>
                  <a:cubicBezTo>
                    <a:pt x="18" y="30"/>
                    <a:pt x="18" y="36"/>
                    <a:pt x="18" y="40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6" y="48"/>
                    <a:pt x="30" y="48"/>
                    <a:pt x="36" y="48"/>
                  </a:cubicBezTo>
                  <a:cubicBezTo>
                    <a:pt x="42" y="48"/>
                    <a:pt x="47" y="48"/>
                    <a:pt x="52" y="44"/>
                  </a:cubicBezTo>
                  <a:cubicBezTo>
                    <a:pt x="54" y="43"/>
                    <a:pt x="54" y="42"/>
                    <a:pt x="54" y="40"/>
                  </a:cubicBezTo>
                  <a:cubicBezTo>
                    <a:pt x="54" y="36"/>
                    <a:pt x="54" y="30"/>
                    <a:pt x="54" y="27"/>
                  </a:cubicBezTo>
                  <a:cubicBezTo>
                    <a:pt x="54" y="24"/>
                    <a:pt x="55" y="27"/>
                    <a:pt x="55" y="27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1"/>
                    <a:pt x="62" y="41"/>
                  </a:cubicBezTo>
                  <a:cubicBezTo>
                    <a:pt x="65" y="41"/>
                    <a:pt x="68" y="39"/>
                    <a:pt x="70" y="37"/>
                  </a:cubicBezTo>
                  <a:cubicBezTo>
                    <a:pt x="72" y="36"/>
                    <a:pt x="72" y="34"/>
                    <a:pt x="72" y="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44" name="Freeform 215">
              <a:extLst>
                <a:ext uri="{FF2B5EF4-FFF2-40B4-BE49-F238E27FC236}">
                  <a16:creationId xmlns:a16="http://schemas.microsoft.com/office/drawing/2014/main" id="{651F1477-7A39-64E9-D30B-D58904018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800" y="2562224"/>
              <a:ext cx="271462" cy="103188"/>
            </a:xfrm>
            <a:custGeom>
              <a:avLst/>
              <a:gdLst/>
              <a:ahLst/>
              <a:cxnLst>
                <a:cxn ang="0">
                  <a:pos x="113" y="9"/>
                </a:cxn>
                <a:cxn ang="0">
                  <a:pos x="112" y="9"/>
                </a:cxn>
                <a:cxn ang="0">
                  <a:pos x="111" y="9"/>
                </a:cxn>
                <a:cxn ang="0">
                  <a:pos x="105" y="2"/>
                </a:cxn>
                <a:cxn ang="0">
                  <a:pos x="100" y="0"/>
                </a:cxn>
                <a:cxn ang="0">
                  <a:pos x="98" y="3"/>
                </a:cxn>
                <a:cxn ang="0">
                  <a:pos x="58" y="20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4" y="2"/>
                </a:cxn>
                <a:cxn ang="0">
                  <a:pos x="7" y="9"/>
                </a:cxn>
                <a:cxn ang="0">
                  <a:pos x="6" y="9"/>
                </a:cxn>
                <a:cxn ang="0">
                  <a:pos x="5" y="9"/>
                </a:cxn>
                <a:cxn ang="0">
                  <a:pos x="0" y="15"/>
                </a:cxn>
                <a:cxn ang="0">
                  <a:pos x="5" y="20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13"/>
                </a:cxn>
                <a:cxn ang="0">
                  <a:pos x="14" y="10"/>
                </a:cxn>
                <a:cxn ang="0">
                  <a:pos x="16" y="10"/>
                </a:cxn>
                <a:cxn ang="0">
                  <a:pos x="54" y="26"/>
                </a:cxn>
                <a:cxn ang="0">
                  <a:pos x="56" y="27"/>
                </a:cxn>
                <a:cxn ang="0">
                  <a:pos x="56" y="34"/>
                </a:cxn>
                <a:cxn ang="0">
                  <a:pos x="55" y="35"/>
                </a:cxn>
                <a:cxn ang="0">
                  <a:pos x="53" y="39"/>
                </a:cxn>
                <a:cxn ang="0">
                  <a:pos x="59" y="45"/>
                </a:cxn>
                <a:cxn ang="0">
                  <a:pos x="64" y="39"/>
                </a:cxn>
                <a:cxn ang="0">
                  <a:pos x="62" y="35"/>
                </a:cxn>
                <a:cxn ang="0">
                  <a:pos x="62" y="34"/>
                </a:cxn>
                <a:cxn ang="0">
                  <a:pos x="62" y="27"/>
                </a:cxn>
                <a:cxn ang="0">
                  <a:pos x="63" y="26"/>
                </a:cxn>
                <a:cxn ang="0">
                  <a:pos x="101" y="9"/>
                </a:cxn>
                <a:cxn ang="0">
                  <a:pos x="103" y="9"/>
                </a:cxn>
                <a:cxn ang="0">
                  <a:pos x="107" y="13"/>
                </a:cxn>
                <a:cxn ang="0">
                  <a:pos x="108" y="15"/>
                </a:cxn>
                <a:cxn ang="0">
                  <a:pos x="108" y="15"/>
                </a:cxn>
                <a:cxn ang="0">
                  <a:pos x="113" y="20"/>
                </a:cxn>
                <a:cxn ang="0">
                  <a:pos x="119" y="15"/>
                </a:cxn>
                <a:cxn ang="0">
                  <a:pos x="113" y="9"/>
                </a:cxn>
              </a:cxnLst>
              <a:rect l="0" t="0" r="r" b="b"/>
              <a:pathLst>
                <a:path w="119" h="45">
                  <a:moveTo>
                    <a:pt x="113" y="9"/>
                  </a:moveTo>
                  <a:cubicBezTo>
                    <a:pt x="113" y="9"/>
                    <a:pt x="113" y="9"/>
                    <a:pt x="112" y="9"/>
                  </a:cubicBezTo>
                  <a:cubicBezTo>
                    <a:pt x="112" y="9"/>
                    <a:pt x="112" y="9"/>
                    <a:pt x="111" y="9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1"/>
                    <a:pt x="103" y="0"/>
                    <a:pt x="100" y="0"/>
                  </a:cubicBezTo>
                  <a:cubicBezTo>
                    <a:pt x="99" y="1"/>
                    <a:pt x="99" y="3"/>
                    <a:pt x="98" y="3"/>
                  </a:cubicBezTo>
                  <a:cubicBezTo>
                    <a:pt x="95" y="12"/>
                    <a:pt x="76" y="20"/>
                    <a:pt x="58" y="20"/>
                  </a:cubicBezTo>
                  <a:cubicBezTo>
                    <a:pt x="40" y="20"/>
                    <a:pt x="23" y="13"/>
                    <a:pt x="19" y="4"/>
                  </a:cubicBezTo>
                  <a:cubicBezTo>
                    <a:pt x="19" y="3"/>
                    <a:pt x="18" y="3"/>
                    <a:pt x="18" y="2"/>
                  </a:cubicBezTo>
                  <a:cubicBezTo>
                    <a:pt x="17" y="1"/>
                    <a:pt x="15" y="1"/>
                    <a:pt x="14" y="2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2" y="9"/>
                    <a:pt x="0" y="12"/>
                    <a:pt x="0" y="15"/>
                  </a:cubicBezTo>
                  <a:cubicBezTo>
                    <a:pt x="0" y="18"/>
                    <a:pt x="2" y="20"/>
                    <a:pt x="5" y="20"/>
                  </a:cubicBezTo>
                  <a:cubicBezTo>
                    <a:pt x="8" y="20"/>
                    <a:pt x="11" y="18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3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10"/>
                    <a:pt x="16" y="10"/>
                  </a:cubicBezTo>
                  <a:cubicBezTo>
                    <a:pt x="24" y="19"/>
                    <a:pt x="38" y="25"/>
                    <a:pt x="54" y="26"/>
                  </a:cubicBezTo>
                  <a:cubicBezTo>
                    <a:pt x="55" y="26"/>
                    <a:pt x="56" y="26"/>
                    <a:pt x="56" y="27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5"/>
                    <a:pt x="55" y="35"/>
                    <a:pt x="55" y="35"/>
                  </a:cubicBezTo>
                  <a:cubicBezTo>
                    <a:pt x="54" y="36"/>
                    <a:pt x="53" y="38"/>
                    <a:pt x="53" y="39"/>
                  </a:cubicBezTo>
                  <a:cubicBezTo>
                    <a:pt x="53" y="42"/>
                    <a:pt x="56" y="45"/>
                    <a:pt x="59" y="45"/>
                  </a:cubicBezTo>
                  <a:cubicBezTo>
                    <a:pt x="62" y="45"/>
                    <a:pt x="64" y="42"/>
                    <a:pt x="64" y="39"/>
                  </a:cubicBezTo>
                  <a:cubicBezTo>
                    <a:pt x="64" y="38"/>
                    <a:pt x="63" y="36"/>
                    <a:pt x="62" y="35"/>
                  </a:cubicBezTo>
                  <a:cubicBezTo>
                    <a:pt x="62" y="35"/>
                    <a:pt x="62" y="35"/>
                    <a:pt x="62" y="34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6"/>
                    <a:pt x="63" y="26"/>
                    <a:pt x="63" y="26"/>
                  </a:cubicBezTo>
                  <a:cubicBezTo>
                    <a:pt x="80" y="24"/>
                    <a:pt x="94" y="18"/>
                    <a:pt x="101" y="9"/>
                  </a:cubicBezTo>
                  <a:cubicBezTo>
                    <a:pt x="102" y="9"/>
                    <a:pt x="102" y="8"/>
                    <a:pt x="103" y="9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8" y="14"/>
                    <a:pt x="108" y="14"/>
                    <a:pt x="108" y="15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18"/>
                    <a:pt x="110" y="20"/>
                    <a:pt x="113" y="20"/>
                  </a:cubicBezTo>
                  <a:cubicBezTo>
                    <a:pt x="116" y="20"/>
                    <a:pt x="119" y="18"/>
                    <a:pt x="119" y="15"/>
                  </a:cubicBezTo>
                  <a:cubicBezTo>
                    <a:pt x="119" y="12"/>
                    <a:pt x="116" y="9"/>
                    <a:pt x="113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ACF38BFB-D7B1-98DE-B1A7-01155117CD8D}"/>
              </a:ext>
            </a:extLst>
          </p:cNvPr>
          <p:cNvGrpSpPr/>
          <p:nvPr/>
        </p:nvGrpSpPr>
        <p:grpSpPr>
          <a:xfrm>
            <a:off x="11290278" y="7388428"/>
            <a:ext cx="652612" cy="701938"/>
            <a:chOff x="7607301" y="1855786"/>
            <a:chExt cx="273050" cy="293688"/>
          </a:xfrm>
          <a:solidFill>
            <a:schemeClr val="bg2"/>
          </a:solidFill>
        </p:grpSpPr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A611C4AC-56DA-2BB2-8814-C106506363A2}"/>
                </a:ext>
              </a:extLst>
            </p:cNvPr>
            <p:cNvGrpSpPr/>
            <p:nvPr/>
          </p:nvGrpSpPr>
          <p:grpSpPr>
            <a:xfrm>
              <a:off x="7607301" y="1855786"/>
              <a:ext cx="209550" cy="293688"/>
              <a:chOff x="7607301" y="1855786"/>
              <a:chExt cx="209550" cy="293688"/>
            </a:xfrm>
            <a:grpFill/>
          </p:grpSpPr>
          <p:sp>
            <p:nvSpPr>
              <p:cNvPr id="148" name="Freeform 197">
                <a:extLst>
                  <a:ext uri="{FF2B5EF4-FFF2-40B4-BE49-F238E27FC236}">
                    <a16:creationId xmlns:a16="http://schemas.microsoft.com/office/drawing/2014/main" id="{9405E771-718B-CD7E-8CB7-664F33FE25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7301" y="1855786"/>
                <a:ext cx="119063" cy="119063"/>
              </a:xfrm>
              <a:custGeom>
                <a:avLst/>
                <a:gdLst/>
                <a:ahLst/>
                <a:cxnLst>
                  <a:cxn ang="0">
                    <a:pos x="50" y="36"/>
                  </a:cxn>
                  <a:cxn ang="0">
                    <a:pos x="50" y="42"/>
                  </a:cxn>
                  <a:cxn ang="0">
                    <a:pos x="42" y="51"/>
                  </a:cxn>
                  <a:cxn ang="0">
                    <a:pos x="35" y="51"/>
                  </a:cxn>
                  <a:cxn ang="0">
                    <a:pos x="1" y="17"/>
                  </a:cxn>
                  <a:cxn ang="0">
                    <a:pos x="1" y="10"/>
                  </a:cxn>
                  <a:cxn ang="0">
                    <a:pos x="10" y="2"/>
                  </a:cxn>
                  <a:cxn ang="0">
                    <a:pos x="16" y="2"/>
                  </a:cxn>
                  <a:cxn ang="0">
                    <a:pos x="50" y="36"/>
                  </a:cxn>
                </a:cxnLst>
                <a:rect l="0" t="0" r="r" b="b"/>
                <a:pathLst>
                  <a:path w="52" h="52">
                    <a:moveTo>
                      <a:pt x="50" y="36"/>
                    </a:moveTo>
                    <a:cubicBezTo>
                      <a:pt x="52" y="37"/>
                      <a:pt x="52" y="40"/>
                      <a:pt x="50" y="42"/>
                    </a:cubicBezTo>
                    <a:cubicBezTo>
                      <a:pt x="42" y="51"/>
                      <a:pt x="42" y="51"/>
                      <a:pt x="42" y="51"/>
                    </a:cubicBezTo>
                    <a:cubicBezTo>
                      <a:pt x="40" y="52"/>
                      <a:pt x="37" y="52"/>
                      <a:pt x="35" y="51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0"/>
                      <a:pt x="15" y="0"/>
                      <a:pt x="16" y="2"/>
                    </a:cubicBezTo>
                    <a:lnTo>
                      <a:pt x="50" y="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243777" tIns="121888" rIns="243777" bIns="12188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969"/>
              </a:p>
            </p:txBody>
          </p:sp>
          <p:sp>
            <p:nvSpPr>
              <p:cNvPr id="149" name="Freeform 198">
                <a:extLst>
                  <a:ext uri="{FF2B5EF4-FFF2-40B4-BE49-F238E27FC236}">
                    <a16:creationId xmlns:a16="http://schemas.microsoft.com/office/drawing/2014/main" id="{C566A43B-E078-5C70-93F6-E37D742773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69213" y="2000249"/>
                <a:ext cx="147638" cy="149225"/>
              </a:xfrm>
              <a:custGeom>
                <a:avLst/>
                <a:gdLst/>
                <a:ahLst/>
                <a:cxnLst>
                  <a:cxn ang="0">
                    <a:pos x="48" y="29"/>
                  </a:cxn>
                  <a:cxn ang="0">
                    <a:pos x="44" y="32"/>
                  </a:cxn>
                  <a:cxn ang="0">
                    <a:pos x="41" y="40"/>
                  </a:cxn>
                  <a:cxn ang="0">
                    <a:pos x="43" y="45"/>
                  </a:cxn>
                  <a:cxn ang="0">
                    <a:pos x="40" y="47"/>
                  </a:cxn>
                  <a:cxn ang="0">
                    <a:pos x="36" y="43"/>
                  </a:cxn>
                  <a:cxn ang="0">
                    <a:pos x="28" y="43"/>
                  </a:cxn>
                  <a:cxn ang="0">
                    <a:pos x="23" y="47"/>
                  </a:cxn>
                  <a:cxn ang="0">
                    <a:pos x="21" y="45"/>
                  </a:cxn>
                  <a:cxn ang="0">
                    <a:pos x="23" y="40"/>
                  </a:cxn>
                  <a:cxn ang="0">
                    <a:pos x="20" y="32"/>
                  </a:cxn>
                  <a:cxn ang="0">
                    <a:pos x="16" y="29"/>
                  </a:cxn>
                  <a:cxn ang="0">
                    <a:pos x="17" y="26"/>
                  </a:cxn>
                  <a:cxn ang="0">
                    <a:pos x="22" y="26"/>
                  </a:cxn>
                  <a:cxn ang="0">
                    <a:pos x="29" y="21"/>
                  </a:cxn>
                  <a:cxn ang="0">
                    <a:pos x="30" y="16"/>
                  </a:cxn>
                  <a:cxn ang="0">
                    <a:pos x="33" y="16"/>
                  </a:cxn>
                  <a:cxn ang="0">
                    <a:pos x="35" y="21"/>
                  </a:cxn>
                  <a:cxn ang="0">
                    <a:pos x="42" y="26"/>
                  </a:cxn>
                  <a:cxn ang="0">
                    <a:pos x="47" y="26"/>
                  </a:cxn>
                  <a:cxn ang="0">
                    <a:pos x="48" y="29"/>
                  </a:cxn>
                  <a:cxn ang="0">
                    <a:pos x="32" y="0"/>
                  </a:cxn>
                  <a:cxn ang="0">
                    <a:pos x="0" y="32"/>
                  </a:cxn>
                  <a:cxn ang="0">
                    <a:pos x="32" y="65"/>
                  </a:cxn>
                  <a:cxn ang="0">
                    <a:pos x="64" y="32"/>
                  </a:cxn>
                  <a:cxn ang="0">
                    <a:pos x="32" y="0"/>
                  </a:cxn>
                </a:cxnLst>
                <a:rect l="0" t="0" r="r" b="b"/>
                <a:pathLst>
                  <a:path w="64" h="65">
                    <a:moveTo>
                      <a:pt x="48" y="29"/>
                    </a:moveTo>
                    <a:cubicBezTo>
                      <a:pt x="44" y="32"/>
                      <a:pt x="44" y="32"/>
                      <a:pt x="44" y="32"/>
                    </a:cubicBezTo>
                    <a:cubicBezTo>
                      <a:pt x="41" y="34"/>
                      <a:pt x="40" y="37"/>
                      <a:pt x="41" y="40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4" y="48"/>
                      <a:pt x="43" y="48"/>
                      <a:pt x="40" y="47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4" y="42"/>
                      <a:pt x="30" y="42"/>
                      <a:pt x="28" y="43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21" y="48"/>
                      <a:pt x="20" y="48"/>
                      <a:pt x="21" y="45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37"/>
                      <a:pt x="22" y="34"/>
                      <a:pt x="20" y="32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3" y="27"/>
                      <a:pt x="14" y="26"/>
                      <a:pt x="17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5" y="26"/>
                      <a:pt x="28" y="24"/>
                      <a:pt x="29" y="21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1" y="13"/>
                      <a:pt x="33" y="13"/>
                      <a:pt x="33" y="16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6" y="24"/>
                      <a:pt x="39" y="26"/>
                      <a:pt x="42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50" y="26"/>
                      <a:pt x="50" y="27"/>
                      <a:pt x="48" y="29"/>
                    </a:cubicBezTo>
                    <a:moveTo>
                      <a:pt x="32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0" y="50"/>
                      <a:pt x="14" y="65"/>
                      <a:pt x="32" y="65"/>
                    </a:cubicBezTo>
                    <a:cubicBezTo>
                      <a:pt x="50" y="65"/>
                      <a:pt x="64" y="50"/>
                      <a:pt x="64" y="32"/>
                    </a:cubicBezTo>
                    <a:cubicBezTo>
                      <a:pt x="64" y="15"/>
                      <a:pt x="50" y="0"/>
                      <a:pt x="3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243777" tIns="121888" rIns="243777" bIns="12188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969"/>
              </a:p>
            </p:txBody>
          </p:sp>
        </p:grpSp>
        <p:sp>
          <p:nvSpPr>
            <p:cNvPr id="147" name="Freeform 199">
              <a:extLst>
                <a:ext uri="{FF2B5EF4-FFF2-40B4-BE49-F238E27FC236}">
                  <a16:creationId xmlns:a16="http://schemas.microsoft.com/office/drawing/2014/main" id="{9B3440C4-0041-16F0-09A1-80DF885A5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5251" y="1855786"/>
              <a:ext cx="165100" cy="133350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62" y="2"/>
                </a:cxn>
                <a:cxn ang="0">
                  <a:pos x="55" y="2"/>
                </a:cxn>
                <a:cxn ang="0">
                  <a:pos x="4" y="53"/>
                </a:cxn>
                <a:cxn ang="0">
                  <a:pos x="6" y="55"/>
                </a:cxn>
                <a:cxn ang="0">
                  <a:pos x="13" y="54"/>
                </a:cxn>
                <a:cxn ang="0">
                  <a:pos x="27" y="57"/>
                </a:cxn>
                <a:cxn ang="0">
                  <a:pos x="30" y="56"/>
                </a:cxn>
                <a:cxn ang="0">
                  <a:pos x="70" y="17"/>
                </a:cxn>
                <a:cxn ang="0">
                  <a:pos x="70" y="10"/>
                </a:cxn>
              </a:cxnLst>
              <a:rect l="0" t="0" r="r" b="b"/>
              <a:pathLst>
                <a:path w="72" h="58">
                  <a:moveTo>
                    <a:pt x="70" y="10"/>
                  </a:moveTo>
                  <a:cubicBezTo>
                    <a:pt x="62" y="2"/>
                    <a:pt x="62" y="2"/>
                    <a:pt x="62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0" y="57"/>
                    <a:pt x="6" y="55"/>
                  </a:cubicBezTo>
                  <a:cubicBezTo>
                    <a:pt x="8" y="54"/>
                    <a:pt x="11" y="54"/>
                    <a:pt x="13" y="54"/>
                  </a:cubicBezTo>
                  <a:cubicBezTo>
                    <a:pt x="18" y="54"/>
                    <a:pt x="23" y="55"/>
                    <a:pt x="27" y="57"/>
                  </a:cubicBezTo>
                  <a:cubicBezTo>
                    <a:pt x="27" y="57"/>
                    <a:pt x="29" y="58"/>
                    <a:pt x="30" y="56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2" y="15"/>
                    <a:pt x="72" y="12"/>
                    <a:pt x="70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150" name="Freeform 363">
            <a:extLst>
              <a:ext uri="{FF2B5EF4-FFF2-40B4-BE49-F238E27FC236}">
                <a16:creationId xmlns:a16="http://schemas.microsoft.com/office/drawing/2014/main" id="{D2B32F7F-8010-F4A9-88B3-86E3737E65DC}"/>
              </a:ext>
            </a:extLst>
          </p:cNvPr>
          <p:cNvSpPr>
            <a:spLocks noEditPoints="1"/>
          </p:cNvSpPr>
          <p:nvPr/>
        </p:nvSpPr>
        <p:spPr bwMode="auto">
          <a:xfrm>
            <a:off x="13932223" y="7339104"/>
            <a:ext cx="652612" cy="800588"/>
          </a:xfrm>
          <a:custGeom>
            <a:avLst/>
            <a:gdLst/>
            <a:ahLst/>
            <a:cxnLst>
              <a:cxn ang="0">
                <a:pos x="19" y="108"/>
              </a:cxn>
              <a:cxn ang="0">
                <a:pos x="17" y="104"/>
              </a:cxn>
              <a:cxn ang="0">
                <a:pos x="58" y="102"/>
              </a:cxn>
              <a:cxn ang="0">
                <a:pos x="60" y="106"/>
              </a:cxn>
              <a:cxn ang="0">
                <a:pos x="62" y="90"/>
              </a:cxn>
              <a:cxn ang="0">
                <a:pos x="17" y="87"/>
              </a:cxn>
              <a:cxn ang="0">
                <a:pos x="19" y="83"/>
              </a:cxn>
              <a:cxn ang="0">
                <a:pos x="65" y="85"/>
              </a:cxn>
              <a:cxn ang="0">
                <a:pos x="62" y="90"/>
              </a:cxn>
              <a:cxn ang="0">
                <a:pos x="19" y="54"/>
              </a:cxn>
              <a:cxn ang="0">
                <a:pos x="17" y="50"/>
              </a:cxn>
              <a:cxn ang="0">
                <a:pos x="73" y="48"/>
              </a:cxn>
              <a:cxn ang="0">
                <a:pos x="75" y="52"/>
              </a:cxn>
              <a:cxn ang="0">
                <a:pos x="73" y="73"/>
              </a:cxn>
              <a:cxn ang="0">
                <a:pos x="17" y="71"/>
              </a:cxn>
              <a:cxn ang="0">
                <a:pos x="19" y="67"/>
              </a:cxn>
              <a:cxn ang="0">
                <a:pos x="75" y="69"/>
              </a:cxn>
              <a:cxn ang="0">
                <a:pos x="73" y="73"/>
              </a:cxn>
              <a:cxn ang="0">
                <a:pos x="93" y="132"/>
              </a:cxn>
              <a:cxn ang="0">
                <a:pos x="87" y="132"/>
              </a:cxn>
              <a:cxn ang="0">
                <a:pos x="76" y="118"/>
              </a:cxn>
              <a:cxn ang="0">
                <a:pos x="89" y="123"/>
              </a:cxn>
              <a:cxn ang="0">
                <a:pos x="109" y="107"/>
              </a:cxn>
              <a:cxn ang="0">
                <a:pos x="92" y="92"/>
              </a:cxn>
              <a:cxn ang="0">
                <a:pos x="92" y="146"/>
              </a:cxn>
              <a:cxn ang="0">
                <a:pos x="92" y="92"/>
              </a:cxn>
              <a:cxn ang="0">
                <a:pos x="8" y="131"/>
              </a:cxn>
              <a:cxn ang="0">
                <a:pos x="0" y="23"/>
              </a:cxn>
              <a:cxn ang="0">
                <a:pos x="23" y="15"/>
              </a:cxn>
              <a:cxn ang="0">
                <a:pos x="33" y="27"/>
              </a:cxn>
              <a:cxn ang="0">
                <a:pos x="71" y="17"/>
              </a:cxn>
              <a:cxn ang="0">
                <a:pos x="83" y="15"/>
              </a:cxn>
              <a:cxn ang="0">
                <a:pos x="94" y="86"/>
              </a:cxn>
              <a:cxn ang="0">
                <a:pos x="83" y="87"/>
              </a:cxn>
              <a:cxn ang="0">
                <a:pos x="11" y="38"/>
              </a:cxn>
              <a:cxn ang="0">
                <a:pos x="58" y="121"/>
              </a:cxn>
              <a:cxn ang="0">
                <a:pos x="47" y="11"/>
              </a:cxn>
              <a:cxn ang="0">
                <a:pos x="47" y="4"/>
              </a:cxn>
              <a:cxn ang="0">
                <a:pos x="47" y="11"/>
              </a:cxn>
              <a:cxn ang="0">
                <a:pos x="57" y="11"/>
              </a:cxn>
              <a:cxn ang="0">
                <a:pos x="54" y="7"/>
              </a:cxn>
              <a:cxn ang="0">
                <a:pos x="47" y="0"/>
              </a:cxn>
              <a:cxn ang="0">
                <a:pos x="40" y="7"/>
              </a:cxn>
              <a:cxn ang="0">
                <a:pos x="33" y="11"/>
              </a:cxn>
              <a:cxn ang="0">
                <a:pos x="27" y="17"/>
              </a:cxn>
              <a:cxn ang="0">
                <a:pos x="60" y="23"/>
              </a:cxn>
              <a:cxn ang="0">
                <a:pos x="67" y="17"/>
              </a:cxn>
            </a:cxnLst>
            <a:rect l="0" t="0" r="r" b="b"/>
            <a:pathLst>
              <a:path w="119" h="146">
                <a:moveTo>
                  <a:pt x="58" y="108"/>
                </a:moveTo>
                <a:cubicBezTo>
                  <a:pt x="19" y="108"/>
                  <a:pt x="19" y="108"/>
                  <a:pt x="19" y="108"/>
                </a:cubicBezTo>
                <a:cubicBezTo>
                  <a:pt x="18" y="108"/>
                  <a:pt x="17" y="107"/>
                  <a:pt x="17" y="106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17" y="103"/>
                  <a:pt x="18" y="102"/>
                  <a:pt x="19" y="102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59" y="102"/>
                  <a:pt x="60" y="103"/>
                  <a:pt x="60" y="104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0" y="107"/>
                  <a:pt x="59" y="108"/>
                  <a:pt x="58" y="108"/>
                </a:cubicBezTo>
                <a:moveTo>
                  <a:pt x="62" y="90"/>
                </a:moveTo>
                <a:cubicBezTo>
                  <a:pt x="19" y="90"/>
                  <a:pt x="19" y="90"/>
                  <a:pt x="19" y="90"/>
                </a:cubicBezTo>
                <a:cubicBezTo>
                  <a:pt x="18" y="90"/>
                  <a:pt x="17" y="89"/>
                  <a:pt x="17" y="87"/>
                </a:cubicBezTo>
                <a:cubicBezTo>
                  <a:pt x="17" y="85"/>
                  <a:pt x="17" y="85"/>
                  <a:pt x="17" y="85"/>
                </a:cubicBezTo>
                <a:cubicBezTo>
                  <a:pt x="17" y="84"/>
                  <a:pt x="18" y="83"/>
                  <a:pt x="19" y="83"/>
                </a:cubicBezTo>
                <a:cubicBezTo>
                  <a:pt x="62" y="83"/>
                  <a:pt x="62" y="83"/>
                  <a:pt x="62" y="83"/>
                </a:cubicBezTo>
                <a:cubicBezTo>
                  <a:pt x="64" y="83"/>
                  <a:pt x="65" y="84"/>
                  <a:pt x="65" y="85"/>
                </a:cubicBezTo>
                <a:cubicBezTo>
                  <a:pt x="65" y="87"/>
                  <a:pt x="65" y="87"/>
                  <a:pt x="65" y="87"/>
                </a:cubicBezTo>
                <a:cubicBezTo>
                  <a:pt x="65" y="89"/>
                  <a:pt x="64" y="90"/>
                  <a:pt x="62" y="90"/>
                </a:cubicBezTo>
                <a:moveTo>
                  <a:pt x="73" y="54"/>
                </a:moveTo>
                <a:cubicBezTo>
                  <a:pt x="19" y="54"/>
                  <a:pt x="19" y="54"/>
                  <a:pt x="19" y="54"/>
                </a:cubicBezTo>
                <a:cubicBezTo>
                  <a:pt x="18" y="54"/>
                  <a:pt x="17" y="53"/>
                  <a:pt x="17" y="52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49"/>
                  <a:pt x="18" y="48"/>
                  <a:pt x="19" y="48"/>
                </a:cubicBezTo>
                <a:cubicBezTo>
                  <a:pt x="73" y="48"/>
                  <a:pt x="73" y="48"/>
                  <a:pt x="73" y="48"/>
                </a:cubicBezTo>
                <a:cubicBezTo>
                  <a:pt x="74" y="48"/>
                  <a:pt x="75" y="49"/>
                  <a:pt x="75" y="50"/>
                </a:cubicBezTo>
                <a:cubicBezTo>
                  <a:pt x="75" y="52"/>
                  <a:pt x="75" y="52"/>
                  <a:pt x="75" y="52"/>
                </a:cubicBezTo>
                <a:cubicBezTo>
                  <a:pt x="75" y="53"/>
                  <a:pt x="74" y="54"/>
                  <a:pt x="73" y="54"/>
                </a:cubicBezTo>
                <a:moveTo>
                  <a:pt x="73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8" y="73"/>
                  <a:pt x="17" y="72"/>
                  <a:pt x="17" y="71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8"/>
                  <a:pt x="18" y="67"/>
                  <a:pt x="19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4" y="67"/>
                  <a:pt x="75" y="68"/>
                  <a:pt x="75" y="69"/>
                </a:cubicBezTo>
                <a:cubicBezTo>
                  <a:pt x="75" y="71"/>
                  <a:pt x="75" y="71"/>
                  <a:pt x="75" y="71"/>
                </a:cubicBezTo>
                <a:cubicBezTo>
                  <a:pt x="75" y="72"/>
                  <a:pt x="74" y="73"/>
                  <a:pt x="73" y="73"/>
                </a:cubicBezTo>
                <a:moveTo>
                  <a:pt x="109" y="113"/>
                </a:moveTo>
                <a:cubicBezTo>
                  <a:pt x="93" y="132"/>
                  <a:pt x="93" y="132"/>
                  <a:pt x="93" y="132"/>
                </a:cubicBezTo>
                <a:cubicBezTo>
                  <a:pt x="92" y="133"/>
                  <a:pt x="91" y="133"/>
                  <a:pt x="89" y="133"/>
                </a:cubicBezTo>
                <a:cubicBezTo>
                  <a:pt x="89" y="133"/>
                  <a:pt x="88" y="133"/>
                  <a:pt x="87" y="132"/>
                </a:cubicBezTo>
                <a:cubicBezTo>
                  <a:pt x="76" y="124"/>
                  <a:pt x="76" y="124"/>
                  <a:pt x="76" y="124"/>
                </a:cubicBezTo>
                <a:cubicBezTo>
                  <a:pt x="75" y="123"/>
                  <a:pt x="74" y="120"/>
                  <a:pt x="76" y="118"/>
                </a:cubicBezTo>
                <a:cubicBezTo>
                  <a:pt x="77" y="116"/>
                  <a:pt x="80" y="116"/>
                  <a:pt x="82" y="118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5" y="106"/>
                  <a:pt x="107" y="106"/>
                  <a:pt x="109" y="107"/>
                </a:cubicBezTo>
                <a:cubicBezTo>
                  <a:pt x="111" y="109"/>
                  <a:pt x="111" y="111"/>
                  <a:pt x="109" y="113"/>
                </a:cubicBezTo>
                <a:moveTo>
                  <a:pt x="92" y="92"/>
                </a:moveTo>
                <a:cubicBezTo>
                  <a:pt x="77" y="92"/>
                  <a:pt x="65" y="104"/>
                  <a:pt x="65" y="119"/>
                </a:cubicBezTo>
                <a:cubicBezTo>
                  <a:pt x="65" y="134"/>
                  <a:pt x="77" y="146"/>
                  <a:pt x="92" y="146"/>
                </a:cubicBezTo>
                <a:cubicBezTo>
                  <a:pt x="106" y="146"/>
                  <a:pt x="119" y="134"/>
                  <a:pt x="119" y="119"/>
                </a:cubicBezTo>
                <a:cubicBezTo>
                  <a:pt x="119" y="104"/>
                  <a:pt x="106" y="92"/>
                  <a:pt x="92" y="92"/>
                </a:cubicBezTo>
                <a:moveTo>
                  <a:pt x="61" y="131"/>
                </a:moveTo>
                <a:cubicBezTo>
                  <a:pt x="8" y="131"/>
                  <a:pt x="8" y="131"/>
                  <a:pt x="8" y="131"/>
                </a:cubicBezTo>
                <a:cubicBezTo>
                  <a:pt x="4" y="131"/>
                  <a:pt x="0" y="127"/>
                  <a:pt x="0" y="1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8"/>
                  <a:pt x="4" y="15"/>
                  <a:pt x="6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5"/>
                  <a:pt x="23" y="16"/>
                  <a:pt x="23" y="17"/>
                </a:cubicBezTo>
                <a:cubicBezTo>
                  <a:pt x="23" y="23"/>
                  <a:pt x="28" y="27"/>
                  <a:pt x="33" y="27"/>
                </a:cubicBezTo>
                <a:cubicBezTo>
                  <a:pt x="60" y="27"/>
                  <a:pt x="60" y="27"/>
                  <a:pt x="60" y="27"/>
                </a:cubicBezTo>
                <a:cubicBezTo>
                  <a:pt x="66" y="27"/>
                  <a:pt x="71" y="23"/>
                  <a:pt x="71" y="17"/>
                </a:cubicBezTo>
                <a:cubicBezTo>
                  <a:pt x="71" y="16"/>
                  <a:pt x="71" y="15"/>
                  <a:pt x="71" y="15"/>
                </a:cubicBezTo>
                <a:cubicBezTo>
                  <a:pt x="83" y="15"/>
                  <a:pt x="83" y="15"/>
                  <a:pt x="83" y="15"/>
                </a:cubicBezTo>
                <a:cubicBezTo>
                  <a:pt x="90" y="15"/>
                  <a:pt x="94" y="18"/>
                  <a:pt x="94" y="23"/>
                </a:cubicBezTo>
                <a:cubicBezTo>
                  <a:pt x="94" y="86"/>
                  <a:pt x="94" y="86"/>
                  <a:pt x="94" y="86"/>
                </a:cubicBezTo>
                <a:cubicBezTo>
                  <a:pt x="93" y="85"/>
                  <a:pt x="92" y="85"/>
                  <a:pt x="92" y="85"/>
                </a:cubicBezTo>
                <a:cubicBezTo>
                  <a:pt x="89" y="85"/>
                  <a:pt x="86" y="86"/>
                  <a:pt x="83" y="87"/>
                </a:cubicBezTo>
                <a:cubicBezTo>
                  <a:pt x="83" y="38"/>
                  <a:pt x="83" y="38"/>
                  <a:pt x="83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121"/>
                  <a:pt x="11" y="121"/>
                  <a:pt x="11" y="121"/>
                </a:cubicBezTo>
                <a:cubicBezTo>
                  <a:pt x="58" y="121"/>
                  <a:pt x="58" y="121"/>
                  <a:pt x="58" y="121"/>
                </a:cubicBezTo>
                <a:cubicBezTo>
                  <a:pt x="59" y="124"/>
                  <a:pt x="59" y="128"/>
                  <a:pt x="61" y="131"/>
                </a:cubicBezTo>
                <a:moveTo>
                  <a:pt x="47" y="11"/>
                </a:moveTo>
                <a:cubicBezTo>
                  <a:pt x="45" y="11"/>
                  <a:pt x="44" y="9"/>
                  <a:pt x="44" y="7"/>
                </a:cubicBezTo>
                <a:cubicBezTo>
                  <a:pt x="44" y="6"/>
                  <a:pt x="45" y="4"/>
                  <a:pt x="47" y="4"/>
                </a:cubicBezTo>
                <a:cubicBezTo>
                  <a:pt x="49" y="4"/>
                  <a:pt x="50" y="6"/>
                  <a:pt x="50" y="7"/>
                </a:cubicBezTo>
                <a:cubicBezTo>
                  <a:pt x="50" y="9"/>
                  <a:pt x="49" y="11"/>
                  <a:pt x="47" y="11"/>
                </a:cubicBezTo>
                <a:moveTo>
                  <a:pt x="60" y="11"/>
                </a:moveTo>
                <a:cubicBezTo>
                  <a:pt x="57" y="11"/>
                  <a:pt x="57" y="11"/>
                  <a:pt x="57" y="11"/>
                </a:cubicBezTo>
                <a:cubicBezTo>
                  <a:pt x="56" y="11"/>
                  <a:pt x="54" y="9"/>
                  <a:pt x="54" y="7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1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3" y="0"/>
                  <a:pt x="40" y="3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9"/>
                  <a:pt x="38" y="11"/>
                  <a:pt x="37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0" y="11"/>
                  <a:pt x="27" y="13"/>
                  <a:pt x="27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20"/>
                  <a:pt x="30" y="23"/>
                  <a:pt x="33" y="23"/>
                </a:cubicBezTo>
                <a:cubicBezTo>
                  <a:pt x="60" y="23"/>
                  <a:pt x="60" y="23"/>
                  <a:pt x="60" y="23"/>
                </a:cubicBezTo>
                <a:cubicBezTo>
                  <a:pt x="64" y="23"/>
                  <a:pt x="67" y="20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7" y="13"/>
                  <a:pt x="64" y="11"/>
                  <a:pt x="60" y="11"/>
                </a:cubicBezTo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151" name="Freeform 370">
            <a:extLst>
              <a:ext uri="{FF2B5EF4-FFF2-40B4-BE49-F238E27FC236}">
                <a16:creationId xmlns:a16="http://schemas.microsoft.com/office/drawing/2014/main" id="{31B107E1-E802-4076-06A8-7F69E14B1A70}"/>
              </a:ext>
            </a:extLst>
          </p:cNvPr>
          <p:cNvSpPr>
            <a:spLocks noEditPoints="1"/>
          </p:cNvSpPr>
          <p:nvPr/>
        </p:nvSpPr>
        <p:spPr bwMode="auto">
          <a:xfrm>
            <a:off x="16563505" y="7439650"/>
            <a:ext cx="673942" cy="599494"/>
          </a:xfrm>
          <a:custGeom>
            <a:avLst/>
            <a:gdLst/>
            <a:ahLst/>
            <a:cxnLst>
              <a:cxn ang="0">
                <a:pos x="23" y="94"/>
              </a:cxn>
              <a:cxn ang="0">
                <a:pos x="18" y="95"/>
              </a:cxn>
              <a:cxn ang="0">
                <a:pos x="9" y="83"/>
              </a:cxn>
              <a:cxn ang="0">
                <a:pos x="20" y="87"/>
              </a:cxn>
              <a:cxn ang="0">
                <a:pos x="37" y="74"/>
              </a:cxn>
              <a:cxn ang="0">
                <a:pos x="22" y="61"/>
              </a:cxn>
              <a:cxn ang="0">
                <a:pos x="22" y="106"/>
              </a:cxn>
              <a:cxn ang="0">
                <a:pos x="22" y="61"/>
              </a:cxn>
              <a:cxn ang="0">
                <a:pos x="112" y="72"/>
              </a:cxn>
              <a:cxn ang="0">
                <a:pos x="73" y="88"/>
              </a:cxn>
              <a:cxn ang="0">
                <a:pos x="73" y="86"/>
              </a:cxn>
              <a:cxn ang="0">
                <a:pos x="113" y="69"/>
              </a:cxn>
              <a:cxn ang="0">
                <a:pos x="75" y="62"/>
              </a:cxn>
              <a:cxn ang="0">
                <a:pos x="83" y="49"/>
              </a:cxn>
              <a:cxn ang="0">
                <a:pos x="87" y="58"/>
              </a:cxn>
              <a:cxn ang="0">
                <a:pos x="85" y="76"/>
              </a:cxn>
              <a:cxn ang="0">
                <a:pos x="80" y="79"/>
              </a:cxn>
              <a:cxn ang="0">
                <a:pos x="79" y="62"/>
              </a:cxn>
              <a:cxn ang="0">
                <a:pos x="75" y="62"/>
              </a:cxn>
              <a:cxn ang="0">
                <a:pos x="102" y="40"/>
              </a:cxn>
              <a:cxn ang="0">
                <a:pos x="110" y="45"/>
              </a:cxn>
              <a:cxn ang="0">
                <a:pos x="107" y="49"/>
              </a:cxn>
              <a:cxn ang="0">
                <a:pos x="105" y="69"/>
              </a:cxn>
              <a:cxn ang="0">
                <a:pos x="100" y="70"/>
              </a:cxn>
              <a:cxn ang="0">
                <a:pos x="98" y="54"/>
              </a:cxn>
              <a:cxn ang="0">
                <a:pos x="113" y="20"/>
              </a:cxn>
              <a:cxn ang="0">
                <a:pos x="45" y="37"/>
              </a:cxn>
              <a:cxn ang="0">
                <a:pos x="37" y="48"/>
              </a:cxn>
              <a:cxn ang="0">
                <a:pos x="88" y="9"/>
              </a:cxn>
              <a:cxn ang="0">
                <a:pos x="62" y="1"/>
              </a:cxn>
              <a:cxn ang="0">
                <a:pos x="14" y="30"/>
              </a:cxn>
              <a:cxn ang="0">
                <a:pos x="22" y="56"/>
              </a:cxn>
              <a:cxn ang="0">
                <a:pos x="47" y="95"/>
              </a:cxn>
              <a:cxn ang="0">
                <a:pos x="70" y="101"/>
              </a:cxn>
              <a:cxn ang="0">
                <a:pos x="119" y="73"/>
              </a:cxn>
              <a:cxn ang="0">
                <a:pos x="113" y="20"/>
              </a:cxn>
            </a:cxnLst>
            <a:rect l="0" t="0" r="r" b="b"/>
            <a:pathLst>
              <a:path w="119" h="106">
                <a:moveTo>
                  <a:pt x="37" y="79"/>
                </a:moveTo>
                <a:cubicBezTo>
                  <a:pt x="23" y="94"/>
                  <a:pt x="23" y="94"/>
                  <a:pt x="23" y="94"/>
                </a:cubicBezTo>
                <a:cubicBezTo>
                  <a:pt x="22" y="95"/>
                  <a:pt x="22" y="95"/>
                  <a:pt x="21" y="95"/>
                </a:cubicBezTo>
                <a:cubicBezTo>
                  <a:pt x="20" y="95"/>
                  <a:pt x="19" y="95"/>
                  <a:pt x="18" y="95"/>
                </a:cubicBezTo>
                <a:cubicBezTo>
                  <a:pt x="10" y="88"/>
                  <a:pt x="10" y="88"/>
                  <a:pt x="10" y="88"/>
                </a:cubicBezTo>
                <a:cubicBezTo>
                  <a:pt x="8" y="87"/>
                  <a:pt x="8" y="84"/>
                  <a:pt x="9" y="83"/>
                </a:cubicBezTo>
                <a:cubicBezTo>
                  <a:pt x="11" y="82"/>
                  <a:pt x="13" y="81"/>
                  <a:pt x="14" y="82"/>
                </a:cubicBezTo>
                <a:cubicBezTo>
                  <a:pt x="20" y="87"/>
                  <a:pt x="20" y="87"/>
                  <a:pt x="20" y="87"/>
                </a:cubicBezTo>
                <a:cubicBezTo>
                  <a:pt x="32" y="74"/>
                  <a:pt x="32" y="74"/>
                  <a:pt x="32" y="74"/>
                </a:cubicBezTo>
                <a:cubicBezTo>
                  <a:pt x="33" y="73"/>
                  <a:pt x="35" y="73"/>
                  <a:pt x="37" y="74"/>
                </a:cubicBezTo>
                <a:cubicBezTo>
                  <a:pt x="38" y="75"/>
                  <a:pt x="38" y="77"/>
                  <a:pt x="37" y="79"/>
                </a:cubicBezTo>
                <a:moveTo>
                  <a:pt x="22" y="61"/>
                </a:moveTo>
                <a:cubicBezTo>
                  <a:pt x="10" y="61"/>
                  <a:pt x="0" y="71"/>
                  <a:pt x="0" y="83"/>
                </a:cubicBezTo>
                <a:cubicBezTo>
                  <a:pt x="0" y="96"/>
                  <a:pt x="10" y="106"/>
                  <a:pt x="22" y="106"/>
                </a:cubicBezTo>
                <a:cubicBezTo>
                  <a:pt x="35" y="106"/>
                  <a:pt x="45" y="96"/>
                  <a:pt x="45" y="83"/>
                </a:cubicBezTo>
                <a:cubicBezTo>
                  <a:pt x="45" y="71"/>
                  <a:pt x="35" y="61"/>
                  <a:pt x="22" y="61"/>
                </a:cubicBezTo>
                <a:moveTo>
                  <a:pt x="113" y="71"/>
                </a:moveTo>
                <a:cubicBezTo>
                  <a:pt x="113" y="72"/>
                  <a:pt x="113" y="72"/>
                  <a:pt x="112" y="72"/>
                </a:cubicBezTo>
                <a:cubicBezTo>
                  <a:pt x="73" y="89"/>
                  <a:pt x="73" y="89"/>
                  <a:pt x="73" y="89"/>
                </a:cubicBezTo>
                <a:cubicBezTo>
                  <a:pt x="73" y="89"/>
                  <a:pt x="73" y="89"/>
                  <a:pt x="73" y="88"/>
                </a:cubicBezTo>
                <a:cubicBezTo>
                  <a:pt x="73" y="86"/>
                  <a:pt x="73" y="86"/>
                  <a:pt x="73" y="86"/>
                </a:cubicBezTo>
                <a:cubicBezTo>
                  <a:pt x="73" y="86"/>
                  <a:pt x="73" y="86"/>
                  <a:pt x="73" y="86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3" y="69"/>
                  <a:pt x="113" y="69"/>
                  <a:pt x="113" y="69"/>
                </a:cubicBezTo>
                <a:lnTo>
                  <a:pt x="113" y="71"/>
                </a:lnTo>
                <a:close/>
                <a:moveTo>
                  <a:pt x="75" y="62"/>
                </a:moveTo>
                <a:cubicBezTo>
                  <a:pt x="80" y="50"/>
                  <a:pt x="80" y="50"/>
                  <a:pt x="80" y="50"/>
                </a:cubicBezTo>
                <a:cubicBezTo>
                  <a:pt x="81" y="49"/>
                  <a:pt x="82" y="49"/>
                  <a:pt x="83" y="49"/>
                </a:cubicBezTo>
                <a:cubicBezTo>
                  <a:pt x="88" y="56"/>
                  <a:pt x="88" y="56"/>
                  <a:pt x="88" y="56"/>
                </a:cubicBezTo>
                <a:cubicBezTo>
                  <a:pt x="89" y="56"/>
                  <a:pt x="88" y="58"/>
                  <a:pt x="87" y="58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76"/>
                  <a:pt x="85" y="76"/>
                  <a:pt x="85" y="76"/>
                </a:cubicBezTo>
                <a:cubicBezTo>
                  <a:pt x="85" y="77"/>
                  <a:pt x="84" y="78"/>
                  <a:pt x="84" y="78"/>
                </a:cubicBezTo>
                <a:cubicBezTo>
                  <a:pt x="80" y="79"/>
                  <a:pt x="80" y="79"/>
                  <a:pt x="80" y="79"/>
                </a:cubicBezTo>
                <a:cubicBezTo>
                  <a:pt x="79" y="80"/>
                  <a:pt x="79" y="79"/>
                  <a:pt x="79" y="79"/>
                </a:cubicBezTo>
                <a:cubicBezTo>
                  <a:pt x="79" y="62"/>
                  <a:pt x="79" y="62"/>
                  <a:pt x="79" y="62"/>
                </a:cubicBezTo>
                <a:cubicBezTo>
                  <a:pt x="76" y="63"/>
                  <a:pt x="76" y="63"/>
                  <a:pt x="76" y="63"/>
                </a:cubicBezTo>
                <a:cubicBezTo>
                  <a:pt x="75" y="64"/>
                  <a:pt x="75" y="63"/>
                  <a:pt x="75" y="62"/>
                </a:cubicBezTo>
                <a:moveTo>
                  <a:pt x="96" y="52"/>
                </a:moveTo>
                <a:cubicBezTo>
                  <a:pt x="102" y="40"/>
                  <a:pt x="102" y="40"/>
                  <a:pt x="102" y="40"/>
                </a:cubicBezTo>
                <a:cubicBezTo>
                  <a:pt x="103" y="39"/>
                  <a:pt x="104" y="38"/>
                  <a:pt x="105" y="39"/>
                </a:cubicBezTo>
                <a:cubicBezTo>
                  <a:pt x="110" y="45"/>
                  <a:pt x="110" y="45"/>
                  <a:pt x="110" y="45"/>
                </a:cubicBezTo>
                <a:cubicBezTo>
                  <a:pt x="111" y="46"/>
                  <a:pt x="110" y="48"/>
                  <a:pt x="109" y="48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67"/>
                  <a:pt x="107" y="67"/>
                  <a:pt x="107" y="67"/>
                </a:cubicBezTo>
                <a:cubicBezTo>
                  <a:pt x="107" y="67"/>
                  <a:pt x="106" y="68"/>
                  <a:pt x="105" y="69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101" y="71"/>
                  <a:pt x="100" y="70"/>
                  <a:pt x="100" y="70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98" y="54"/>
                  <a:pt x="98" y="54"/>
                  <a:pt x="98" y="54"/>
                </a:cubicBezTo>
                <a:cubicBezTo>
                  <a:pt x="96" y="54"/>
                  <a:pt x="96" y="53"/>
                  <a:pt x="96" y="52"/>
                </a:cubicBezTo>
                <a:moveTo>
                  <a:pt x="113" y="20"/>
                </a:moveTo>
                <a:cubicBezTo>
                  <a:pt x="96" y="13"/>
                  <a:pt x="96" y="13"/>
                  <a:pt x="96" y="13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52"/>
                  <a:pt x="45" y="52"/>
                  <a:pt x="45" y="52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33"/>
                  <a:pt x="37" y="33"/>
                  <a:pt x="37" y="33"/>
                </a:cubicBezTo>
                <a:cubicBezTo>
                  <a:pt x="88" y="9"/>
                  <a:pt x="88" y="9"/>
                  <a:pt x="88" y="9"/>
                </a:cubicBezTo>
                <a:cubicBezTo>
                  <a:pt x="70" y="1"/>
                  <a:pt x="70" y="1"/>
                  <a:pt x="70" y="1"/>
                </a:cubicBezTo>
                <a:cubicBezTo>
                  <a:pt x="68" y="0"/>
                  <a:pt x="64" y="0"/>
                  <a:pt x="62" y="1"/>
                </a:cubicBezTo>
                <a:cubicBezTo>
                  <a:pt x="20" y="20"/>
                  <a:pt x="20" y="20"/>
                  <a:pt x="20" y="20"/>
                </a:cubicBezTo>
                <a:cubicBezTo>
                  <a:pt x="17" y="22"/>
                  <a:pt x="14" y="26"/>
                  <a:pt x="14" y="30"/>
                </a:cubicBezTo>
                <a:cubicBezTo>
                  <a:pt x="14" y="57"/>
                  <a:pt x="14" y="57"/>
                  <a:pt x="14" y="57"/>
                </a:cubicBezTo>
                <a:cubicBezTo>
                  <a:pt x="17" y="56"/>
                  <a:pt x="19" y="56"/>
                  <a:pt x="22" y="56"/>
                </a:cubicBezTo>
                <a:cubicBezTo>
                  <a:pt x="37" y="56"/>
                  <a:pt x="50" y="68"/>
                  <a:pt x="50" y="83"/>
                </a:cubicBezTo>
                <a:cubicBezTo>
                  <a:pt x="50" y="87"/>
                  <a:pt x="49" y="91"/>
                  <a:pt x="47" y="95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64" y="102"/>
                  <a:pt x="68" y="102"/>
                  <a:pt x="70" y="101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6" y="81"/>
                  <a:pt x="119" y="77"/>
                  <a:pt x="119" y="73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19" y="26"/>
                  <a:pt x="116" y="22"/>
                  <a:pt x="113" y="20"/>
                </a:cubicBezTo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8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1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4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8" grpId="0" animBg="1"/>
          <p:bldP spid="99" grpId="0" animBg="1"/>
          <p:bldP spid="100" grpId="0" animBg="1"/>
          <p:bldP spid="101" grpId="0" animBg="1"/>
          <p:bldP spid="106" grpId="0" animBg="1"/>
          <p:bldP spid="107" grpId="0"/>
          <p:bldP spid="108" grpId="0"/>
          <p:bldP spid="110" grpId="0"/>
          <p:bldP spid="111" grpId="0"/>
          <p:bldP spid="112" grpId="0" animBg="1"/>
          <p:bldP spid="113" grpId="0"/>
          <p:bldP spid="114" grpId="0"/>
          <p:bldP spid="115" grpId="0" animBg="1"/>
          <p:bldP spid="116" grpId="0"/>
          <p:bldP spid="117" grpId="0"/>
          <p:bldP spid="118" grpId="0" animBg="1"/>
          <p:bldP spid="119" grpId="0"/>
          <p:bldP spid="120" grpId="0"/>
          <p:bldP spid="121" grpId="0" animBg="1"/>
          <p:bldP spid="122" grpId="0"/>
          <p:bldP spid="123" grpId="0"/>
          <p:bldP spid="124" grpId="0" animBg="1"/>
          <p:bldP spid="125" grpId="0"/>
          <p:bldP spid="126" grpId="0"/>
          <p:bldP spid="150" grpId="0" animBg="1"/>
          <p:bldP spid="15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8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1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4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8" grpId="0" animBg="1"/>
          <p:bldP spid="99" grpId="0" animBg="1"/>
          <p:bldP spid="100" grpId="0" animBg="1"/>
          <p:bldP spid="101" grpId="0" animBg="1"/>
          <p:bldP spid="106" grpId="0" animBg="1"/>
          <p:bldP spid="107" grpId="0"/>
          <p:bldP spid="108" grpId="0"/>
          <p:bldP spid="110" grpId="0"/>
          <p:bldP spid="111" grpId="0"/>
          <p:bldP spid="112" grpId="0" animBg="1"/>
          <p:bldP spid="113" grpId="0"/>
          <p:bldP spid="114" grpId="0"/>
          <p:bldP spid="115" grpId="0" animBg="1"/>
          <p:bldP spid="116" grpId="0"/>
          <p:bldP spid="117" grpId="0"/>
          <p:bldP spid="118" grpId="0" animBg="1"/>
          <p:bldP spid="119" grpId="0"/>
          <p:bldP spid="120" grpId="0"/>
          <p:bldP spid="121" grpId="0" animBg="1"/>
          <p:bldP spid="122" grpId="0"/>
          <p:bldP spid="123" grpId="0"/>
          <p:bldP spid="124" grpId="0" animBg="1"/>
          <p:bldP spid="125" grpId="0"/>
          <p:bldP spid="126" grpId="0"/>
          <p:bldP spid="150" grpId="0" animBg="1"/>
          <p:bldP spid="151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rcle: Hollow 1">
            <a:extLst>
              <a:ext uri="{FF2B5EF4-FFF2-40B4-BE49-F238E27FC236}">
                <a16:creationId xmlns:a16="http://schemas.microsoft.com/office/drawing/2014/main" id="{C13BC18B-7C09-252F-3F25-ED1C36AA7856}"/>
              </a:ext>
            </a:extLst>
          </p:cNvPr>
          <p:cNvSpPr/>
          <p:nvPr/>
        </p:nvSpPr>
        <p:spPr>
          <a:xfrm>
            <a:off x="18531242" y="5283200"/>
            <a:ext cx="4944035" cy="4944035"/>
          </a:xfrm>
          <a:prstGeom prst="donut">
            <a:avLst>
              <a:gd name="adj" fmla="val 925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6682930B-012E-6A97-18B0-CAC9F6120FD5}"/>
              </a:ext>
            </a:extLst>
          </p:cNvPr>
          <p:cNvSpPr/>
          <p:nvPr/>
        </p:nvSpPr>
        <p:spPr>
          <a:xfrm>
            <a:off x="19322377" y="6074335"/>
            <a:ext cx="3361764" cy="3361764"/>
          </a:xfrm>
          <a:prstGeom prst="donut">
            <a:avLst>
              <a:gd name="adj" fmla="val 11861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210178BB-EF37-0D3A-A14B-8680A8B59529}"/>
              </a:ext>
            </a:extLst>
          </p:cNvPr>
          <p:cNvSpPr/>
          <p:nvPr/>
        </p:nvSpPr>
        <p:spPr>
          <a:xfrm>
            <a:off x="20103427" y="6855385"/>
            <a:ext cx="1799664" cy="1799664"/>
          </a:xfrm>
          <a:prstGeom prst="donut">
            <a:avLst>
              <a:gd name="adj" fmla="val 1957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9BF272E-C862-54F7-4362-4E3E92808CD2}"/>
              </a:ext>
            </a:extLst>
          </p:cNvPr>
          <p:cNvSpPr/>
          <p:nvPr/>
        </p:nvSpPr>
        <p:spPr>
          <a:xfrm>
            <a:off x="20748791" y="7500749"/>
            <a:ext cx="508936" cy="50893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C5285B6-BEB3-C76E-2922-8508564E8FD7}"/>
              </a:ext>
            </a:extLst>
          </p:cNvPr>
          <p:cNvGrpSpPr/>
          <p:nvPr/>
        </p:nvGrpSpPr>
        <p:grpSpPr>
          <a:xfrm>
            <a:off x="908723" y="7500750"/>
            <a:ext cx="20103091" cy="508934"/>
            <a:chOff x="908723" y="7500750"/>
            <a:chExt cx="20103091" cy="508934"/>
          </a:xfrm>
        </p:grpSpPr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4672EE71-321A-13E8-4CB3-6F0206C0D615}"/>
                </a:ext>
              </a:extLst>
            </p:cNvPr>
            <p:cNvSpPr/>
            <p:nvPr/>
          </p:nvSpPr>
          <p:spPr>
            <a:xfrm>
              <a:off x="908723" y="7500750"/>
              <a:ext cx="1041401" cy="508934"/>
            </a:xfrm>
            <a:prstGeom prst="chevron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2EE7705-5188-FDD0-D40E-09BC05591709}"/>
                </a:ext>
              </a:extLst>
            </p:cNvPr>
            <p:cNvSpPr/>
            <p:nvPr/>
          </p:nvSpPr>
          <p:spPr>
            <a:xfrm>
              <a:off x="1159669" y="7720058"/>
              <a:ext cx="19739975" cy="7031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Flowchart: Extract 8">
              <a:extLst>
                <a:ext uri="{FF2B5EF4-FFF2-40B4-BE49-F238E27FC236}">
                  <a16:creationId xmlns:a16="http://schemas.microsoft.com/office/drawing/2014/main" id="{CFE823B3-AD43-F320-5DC9-2CC53C943E36}"/>
                </a:ext>
              </a:extLst>
            </p:cNvPr>
            <p:cNvSpPr/>
            <p:nvPr/>
          </p:nvSpPr>
          <p:spPr>
            <a:xfrm rot="5400000">
              <a:off x="20674328" y="7586474"/>
              <a:ext cx="337486" cy="337486"/>
            </a:xfrm>
            <a:prstGeom prst="flowChartExtra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3E8EF1C-37BB-D528-A43B-3C3A3F6022BB}"/>
              </a:ext>
            </a:extLst>
          </p:cNvPr>
          <p:cNvSpPr/>
          <p:nvPr/>
        </p:nvSpPr>
        <p:spPr>
          <a:xfrm>
            <a:off x="2813686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2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2169CB-572E-1007-7672-7366F0806202}"/>
              </a:ext>
            </a:extLst>
          </p:cNvPr>
          <p:cNvSpPr txBox="1"/>
          <p:nvPr/>
        </p:nvSpPr>
        <p:spPr>
          <a:xfrm rot="10800000" flipV="1">
            <a:off x="2554183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Tăng doanh thu thông qua mở rộng thị trường và sản phẩm mới.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FF68D4-B042-804B-4FC7-3D90111D71B6}"/>
              </a:ext>
            </a:extLst>
          </p:cNvPr>
          <p:cNvSpPr txBox="1"/>
          <p:nvPr/>
        </p:nvSpPr>
        <p:spPr>
          <a:xfrm rot="10800000" flipV="1">
            <a:off x="2554183" y="8892167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Revenue Growth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3" name="!!SlideOcean">
            <a:extLst>
              <a:ext uri="{FF2B5EF4-FFF2-40B4-BE49-F238E27FC236}">
                <a16:creationId xmlns:a16="http://schemas.microsoft.com/office/drawing/2014/main" id="{1328114E-7C50-2B05-44A0-A21C0D7F4EF6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" name="!!SubTitle">
            <a:extLst>
              <a:ext uri="{FF2B5EF4-FFF2-40B4-BE49-F238E27FC236}">
                <a16:creationId xmlns:a16="http://schemas.microsoft.com/office/drawing/2014/main" id="{F258B81A-E6AF-BA27-36C7-246C07FAC619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5" name="!!MainTitle1">
            <a:extLst>
              <a:ext uri="{FF2B5EF4-FFF2-40B4-BE49-F238E27FC236}">
                <a16:creationId xmlns:a16="http://schemas.microsoft.com/office/drawing/2014/main" id="{DED1512C-9C1E-2313-874F-71AC02D6EB07}"/>
              </a:ext>
            </a:extLst>
          </p:cNvPr>
          <p:cNvSpPr txBox="1"/>
          <p:nvPr/>
        </p:nvSpPr>
        <p:spPr>
          <a:xfrm>
            <a:off x="7898215" y="1090280"/>
            <a:ext cx="858760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88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Goals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FECC4A2-9F6C-55B1-734D-01A98F5E2D64}"/>
              </a:ext>
            </a:extLst>
          </p:cNvPr>
          <p:cNvSpPr/>
          <p:nvPr/>
        </p:nvSpPr>
        <p:spPr>
          <a:xfrm flipV="1">
            <a:off x="5454784" y="6701689"/>
            <a:ext cx="1762594" cy="1908477"/>
          </a:xfrm>
          <a:custGeom>
            <a:avLst/>
            <a:gdLst>
              <a:gd name="connsiteX0" fmla="*/ 881297 w 1762594"/>
              <a:gd name="connsiteY0" fmla="*/ 1908477 h 1908477"/>
              <a:gd name="connsiteX1" fmla="*/ 1034470 w 1762594"/>
              <a:gd name="connsiteY1" fmla="*/ 1748419 h 1908477"/>
              <a:gd name="connsiteX2" fmla="*/ 1058909 w 1762594"/>
              <a:gd name="connsiteY2" fmla="*/ 1744689 h 1908477"/>
              <a:gd name="connsiteX3" fmla="*/ 1762594 w 1762594"/>
              <a:gd name="connsiteY3" fmla="*/ 881297 h 1908477"/>
              <a:gd name="connsiteX4" fmla="*/ 881297 w 1762594"/>
              <a:gd name="connsiteY4" fmla="*/ 0 h 1908477"/>
              <a:gd name="connsiteX5" fmla="*/ 0 w 1762594"/>
              <a:gd name="connsiteY5" fmla="*/ 881297 h 1908477"/>
              <a:gd name="connsiteX6" fmla="*/ 703685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7" y="1908477"/>
                </a:moveTo>
                <a:lnTo>
                  <a:pt x="1034470" y="1748419"/>
                </a:lnTo>
                <a:lnTo>
                  <a:pt x="1058909" y="1744689"/>
                </a:lnTo>
                <a:cubicBezTo>
                  <a:pt x="1460502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7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5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92C9C5-8695-DB2A-6904-7EB9023594D0}"/>
              </a:ext>
            </a:extLst>
          </p:cNvPr>
          <p:cNvSpPr txBox="1"/>
          <p:nvPr/>
        </p:nvSpPr>
        <p:spPr>
          <a:xfrm>
            <a:off x="5195281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Nâng cao lợi nhuận bằng cách tối ưu chi phí và hiệu suất.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A07A9B1-DC59-2EC4-CAE2-785E67C2F1E0}"/>
              </a:ext>
            </a:extLst>
          </p:cNvPr>
          <p:cNvSpPr txBox="1"/>
          <p:nvPr/>
        </p:nvSpPr>
        <p:spPr>
          <a:xfrm>
            <a:off x="5195281" y="5797269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Profit Optimization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876E18B-CA70-2338-A5B8-5F4C62D07712}"/>
              </a:ext>
            </a:extLst>
          </p:cNvPr>
          <p:cNvSpPr/>
          <p:nvPr/>
        </p:nvSpPr>
        <p:spPr>
          <a:xfrm>
            <a:off x="8095882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1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2EBA3AE-38CA-051D-153B-118B880E1061}"/>
              </a:ext>
            </a:extLst>
          </p:cNvPr>
          <p:cNvSpPr txBox="1"/>
          <p:nvPr/>
        </p:nvSpPr>
        <p:spPr>
          <a:xfrm rot="10800000" flipV="1">
            <a:off x="7836379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Duy </a:t>
            </a:r>
            <a:r>
              <a:rPr lang="en-US" sz="2000" dirty="0" err="1">
                <a:solidFill>
                  <a:schemeClr val="tx2"/>
                </a:solidFill>
              </a:rPr>
              <a:t>trì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và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gia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tăng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lòng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trung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thành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của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khách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hàng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hiện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tại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  <a:endParaRPr lang="vi-VN" sz="2000" dirty="0">
              <a:solidFill>
                <a:schemeClr val="tx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794D30D-0F91-3935-5021-FC329B7915AD}"/>
              </a:ext>
            </a:extLst>
          </p:cNvPr>
          <p:cNvSpPr txBox="1"/>
          <p:nvPr/>
        </p:nvSpPr>
        <p:spPr>
          <a:xfrm rot="10800000" flipV="1">
            <a:off x="7836379" y="8892167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Customer Retention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B214B1A-0A8A-829B-B047-96155FC7B9DA}"/>
              </a:ext>
            </a:extLst>
          </p:cNvPr>
          <p:cNvSpPr/>
          <p:nvPr/>
        </p:nvSpPr>
        <p:spPr>
          <a:xfrm flipV="1">
            <a:off x="10736980" y="6701689"/>
            <a:ext cx="1762594" cy="1908477"/>
          </a:xfrm>
          <a:custGeom>
            <a:avLst/>
            <a:gdLst>
              <a:gd name="connsiteX0" fmla="*/ 881297 w 1762594"/>
              <a:gd name="connsiteY0" fmla="*/ 1908477 h 1908477"/>
              <a:gd name="connsiteX1" fmla="*/ 1034470 w 1762594"/>
              <a:gd name="connsiteY1" fmla="*/ 1748419 h 1908477"/>
              <a:gd name="connsiteX2" fmla="*/ 1058909 w 1762594"/>
              <a:gd name="connsiteY2" fmla="*/ 1744689 h 1908477"/>
              <a:gd name="connsiteX3" fmla="*/ 1762594 w 1762594"/>
              <a:gd name="connsiteY3" fmla="*/ 881297 h 1908477"/>
              <a:gd name="connsiteX4" fmla="*/ 881297 w 1762594"/>
              <a:gd name="connsiteY4" fmla="*/ 0 h 1908477"/>
              <a:gd name="connsiteX5" fmla="*/ 0 w 1762594"/>
              <a:gd name="connsiteY5" fmla="*/ 881297 h 1908477"/>
              <a:gd name="connsiteX6" fmla="*/ 703685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7" y="1908477"/>
                </a:moveTo>
                <a:lnTo>
                  <a:pt x="1034470" y="1748419"/>
                </a:lnTo>
                <a:lnTo>
                  <a:pt x="1058909" y="1744689"/>
                </a:lnTo>
                <a:cubicBezTo>
                  <a:pt x="1460501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7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5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9F8A8B-B99F-67E7-8184-AAFC39AFB716}"/>
              </a:ext>
            </a:extLst>
          </p:cNvPr>
          <p:cNvSpPr txBox="1"/>
          <p:nvPr/>
        </p:nvSpPr>
        <p:spPr>
          <a:xfrm>
            <a:off x="10477477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Xây dựng thương hiệu uy tín, khác biệt và đáng tin cậy.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F8F8FA-6EF0-0257-8CB0-212A0FD6D7F5}"/>
              </a:ext>
            </a:extLst>
          </p:cNvPr>
          <p:cNvSpPr txBox="1"/>
          <p:nvPr/>
        </p:nvSpPr>
        <p:spPr>
          <a:xfrm>
            <a:off x="10736982" y="5797269"/>
            <a:ext cx="176259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Brand Strength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3A68F85-3BB3-AA53-D877-02D9BCC77F8A}"/>
              </a:ext>
            </a:extLst>
          </p:cNvPr>
          <p:cNvSpPr/>
          <p:nvPr/>
        </p:nvSpPr>
        <p:spPr>
          <a:xfrm>
            <a:off x="13378078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1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5B4A72-A524-8902-1AE2-2BA218D9BBAF}"/>
              </a:ext>
            </a:extLst>
          </p:cNvPr>
          <p:cNvSpPr txBox="1"/>
          <p:nvPr/>
        </p:nvSpPr>
        <p:spPr>
          <a:xfrm rot="10800000" flipV="1">
            <a:off x="13118575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Chuẩn hóa quy trình, cải thiện năng suất và chất lượng dịch vụ.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B2876A5-8DAB-5BA6-1269-CEECE41D1B8B}"/>
              </a:ext>
            </a:extLst>
          </p:cNvPr>
          <p:cNvSpPr txBox="1"/>
          <p:nvPr/>
        </p:nvSpPr>
        <p:spPr>
          <a:xfrm rot="10800000" flipV="1">
            <a:off x="12921252" y="8892167"/>
            <a:ext cx="2676248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Operational Excellence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80B189C-AA5A-14F1-1A94-31165A2C9DA6}"/>
              </a:ext>
            </a:extLst>
          </p:cNvPr>
          <p:cNvSpPr/>
          <p:nvPr/>
        </p:nvSpPr>
        <p:spPr>
          <a:xfrm flipV="1">
            <a:off x="16019178" y="6701689"/>
            <a:ext cx="1762594" cy="1908477"/>
          </a:xfrm>
          <a:custGeom>
            <a:avLst/>
            <a:gdLst>
              <a:gd name="connsiteX0" fmla="*/ 881298 w 1762594"/>
              <a:gd name="connsiteY0" fmla="*/ 1908477 h 1908477"/>
              <a:gd name="connsiteX1" fmla="*/ 1034470 w 1762594"/>
              <a:gd name="connsiteY1" fmla="*/ 1748419 h 1908477"/>
              <a:gd name="connsiteX2" fmla="*/ 1058910 w 1762594"/>
              <a:gd name="connsiteY2" fmla="*/ 1744689 h 1908477"/>
              <a:gd name="connsiteX3" fmla="*/ 1762594 w 1762594"/>
              <a:gd name="connsiteY3" fmla="*/ 881297 h 1908477"/>
              <a:gd name="connsiteX4" fmla="*/ 881298 w 1762594"/>
              <a:gd name="connsiteY4" fmla="*/ 0 h 1908477"/>
              <a:gd name="connsiteX5" fmla="*/ 0 w 1762594"/>
              <a:gd name="connsiteY5" fmla="*/ 881297 h 1908477"/>
              <a:gd name="connsiteX6" fmla="*/ 703686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8" y="1908477"/>
                </a:moveTo>
                <a:lnTo>
                  <a:pt x="1034470" y="1748419"/>
                </a:lnTo>
                <a:lnTo>
                  <a:pt x="1058910" y="1744689"/>
                </a:lnTo>
                <a:cubicBezTo>
                  <a:pt x="1460502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8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6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6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6CD8156-BD4B-CB93-E490-AE8B9FF5726F}"/>
              </a:ext>
            </a:extLst>
          </p:cNvPr>
          <p:cNvSpPr txBox="1"/>
          <p:nvPr/>
        </p:nvSpPr>
        <p:spPr>
          <a:xfrm>
            <a:off x="15759675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Phát triển bền vững gắn liền với trách nhiệm xã hội và môi trường.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1886DF8-BC4A-F699-FB9B-E62EA4BDF7B3}"/>
              </a:ext>
            </a:extLst>
          </p:cNvPr>
          <p:cNvSpPr txBox="1"/>
          <p:nvPr/>
        </p:nvSpPr>
        <p:spPr>
          <a:xfrm>
            <a:off x="15759675" y="5797269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Sustainable Impact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772830A-EB41-00D7-F03A-5BEF68DBC3EB}"/>
              </a:ext>
            </a:extLst>
          </p:cNvPr>
          <p:cNvCxnSpPr>
            <a:cxnSpLocks/>
          </p:cNvCxnSpPr>
          <p:nvPr/>
        </p:nvCxnSpPr>
        <p:spPr>
          <a:xfrm flipV="1">
            <a:off x="3694983" y="4732229"/>
            <a:ext cx="0" cy="1497136"/>
          </a:xfrm>
          <a:prstGeom prst="line">
            <a:avLst/>
          </a:prstGeom>
          <a:ln w="25400" cap="rnd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770FBA8-DB25-CA72-DCE3-F5837D1215F0}"/>
              </a:ext>
            </a:extLst>
          </p:cNvPr>
          <p:cNvCxnSpPr>
            <a:cxnSpLocks/>
          </p:cNvCxnSpPr>
          <p:nvPr/>
        </p:nvCxnSpPr>
        <p:spPr>
          <a:xfrm flipV="1">
            <a:off x="8977179" y="4732229"/>
            <a:ext cx="0" cy="1497136"/>
          </a:xfrm>
          <a:prstGeom prst="line">
            <a:avLst/>
          </a:prstGeom>
          <a:ln w="254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A93337A-6B84-D368-C6A8-508B6EBE7AEE}"/>
              </a:ext>
            </a:extLst>
          </p:cNvPr>
          <p:cNvCxnSpPr>
            <a:cxnSpLocks/>
          </p:cNvCxnSpPr>
          <p:nvPr/>
        </p:nvCxnSpPr>
        <p:spPr>
          <a:xfrm flipV="1">
            <a:off x="14259375" y="4732229"/>
            <a:ext cx="0" cy="1497136"/>
          </a:xfrm>
          <a:prstGeom prst="line">
            <a:avLst/>
          </a:prstGeom>
          <a:ln w="254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B162C20-6E1A-526E-0969-5AA23BB4C8BD}"/>
              </a:ext>
            </a:extLst>
          </p:cNvPr>
          <p:cNvCxnSpPr>
            <a:cxnSpLocks/>
          </p:cNvCxnSpPr>
          <p:nvPr/>
        </p:nvCxnSpPr>
        <p:spPr>
          <a:xfrm>
            <a:off x="6336081" y="9253649"/>
            <a:ext cx="0" cy="1497136"/>
          </a:xfrm>
          <a:prstGeom prst="line">
            <a:avLst/>
          </a:prstGeom>
          <a:ln w="25400" cap="rnd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3716D81-5BF9-5E69-9DD8-096BC77B929B}"/>
              </a:ext>
            </a:extLst>
          </p:cNvPr>
          <p:cNvCxnSpPr>
            <a:cxnSpLocks/>
          </p:cNvCxnSpPr>
          <p:nvPr/>
        </p:nvCxnSpPr>
        <p:spPr>
          <a:xfrm>
            <a:off x="11618277" y="9253649"/>
            <a:ext cx="0" cy="1497136"/>
          </a:xfrm>
          <a:prstGeom prst="line">
            <a:avLst/>
          </a:prstGeom>
          <a:ln w="254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F1924ED-9EF6-D46E-5700-4564BA817443}"/>
              </a:ext>
            </a:extLst>
          </p:cNvPr>
          <p:cNvCxnSpPr>
            <a:cxnSpLocks/>
          </p:cNvCxnSpPr>
          <p:nvPr/>
        </p:nvCxnSpPr>
        <p:spPr>
          <a:xfrm>
            <a:off x="16900475" y="9253649"/>
            <a:ext cx="0" cy="1497136"/>
          </a:xfrm>
          <a:prstGeom prst="line">
            <a:avLst/>
          </a:prstGeom>
          <a:ln w="254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F49B1A4-FD41-3A09-3C82-FAB74737ABB1}"/>
              </a:ext>
            </a:extLst>
          </p:cNvPr>
          <p:cNvGrpSpPr/>
          <p:nvPr/>
        </p:nvGrpSpPr>
        <p:grpSpPr>
          <a:xfrm>
            <a:off x="3368678" y="7454829"/>
            <a:ext cx="652612" cy="569136"/>
            <a:chOff x="1941513" y="1882774"/>
            <a:chExt cx="273051" cy="238125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38" name="Freeform 161">
              <a:extLst>
                <a:ext uri="{FF2B5EF4-FFF2-40B4-BE49-F238E27FC236}">
                  <a16:creationId xmlns:a16="http://schemas.microsoft.com/office/drawing/2014/main" id="{2DE251A1-E96C-5860-47AA-4913F35D1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4213" y="2038349"/>
              <a:ext cx="74613" cy="82550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28" y="36"/>
                </a:cxn>
                <a:cxn ang="0">
                  <a:pos x="5" y="36"/>
                </a:cxn>
                <a:cxn ang="0">
                  <a:pos x="0" y="30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8" y="0"/>
                </a:cxn>
                <a:cxn ang="0">
                  <a:pos x="33" y="5"/>
                </a:cxn>
                <a:cxn ang="0">
                  <a:pos x="33" y="30"/>
                </a:cxn>
              </a:cxnLst>
              <a:rect l="0" t="0" r="r" b="b"/>
              <a:pathLst>
                <a:path w="33" h="36">
                  <a:moveTo>
                    <a:pt x="33" y="30"/>
                  </a:moveTo>
                  <a:cubicBezTo>
                    <a:pt x="33" y="33"/>
                    <a:pt x="31" y="36"/>
                    <a:pt x="28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2" y="36"/>
                    <a:pt x="0" y="33"/>
                    <a:pt x="0" y="3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3" y="2"/>
                    <a:pt x="33" y="5"/>
                  </a:cubicBezTo>
                  <a:lnTo>
                    <a:pt x="33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9" name="Freeform 162">
              <a:extLst>
                <a:ext uri="{FF2B5EF4-FFF2-40B4-BE49-F238E27FC236}">
                  <a16:creationId xmlns:a16="http://schemas.microsoft.com/office/drawing/2014/main" id="{07404508-38EB-8429-AE46-DDB9C3360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701" y="2009774"/>
              <a:ext cx="77788" cy="111125"/>
            </a:xfrm>
            <a:custGeom>
              <a:avLst/>
              <a:gdLst/>
              <a:ahLst/>
              <a:cxnLst>
                <a:cxn ang="0">
                  <a:pos x="34" y="43"/>
                </a:cxn>
                <a:cxn ang="0">
                  <a:pos x="28" y="49"/>
                </a:cxn>
                <a:cxn ang="0">
                  <a:pos x="6" y="49"/>
                </a:cxn>
                <a:cxn ang="0">
                  <a:pos x="0" y="43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28" y="0"/>
                </a:cxn>
                <a:cxn ang="0">
                  <a:pos x="34" y="5"/>
                </a:cxn>
                <a:cxn ang="0">
                  <a:pos x="34" y="43"/>
                </a:cxn>
              </a:cxnLst>
              <a:rect l="0" t="0" r="r" b="b"/>
              <a:pathLst>
                <a:path w="34" h="49">
                  <a:moveTo>
                    <a:pt x="34" y="43"/>
                  </a:moveTo>
                  <a:cubicBezTo>
                    <a:pt x="34" y="46"/>
                    <a:pt x="31" y="49"/>
                    <a:pt x="28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3" y="49"/>
                    <a:pt x="0" y="46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5"/>
                  </a:cubicBezTo>
                  <a:lnTo>
                    <a:pt x="34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0" name="Freeform 163">
              <a:extLst>
                <a:ext uri="{FF2B5EF4-FFF2-40B4-BE49-F238E27FC236}">
                  <a16:creationId xmlns:a16="http://schemas.microsoft.com/office/drawing/2014/main" id="{85006C00-1036-DC2C-3260-5279E0F90E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6776" y="1974849"/>
              <a:ext cx="77788" cy="146050"/>
            </a:xfrm>
            <a:custGeom>
              <a:avLst/>
              <a:gdLst/>
              <a:ahLst/>
              <a:cxnLst>
                <a:cxn ang="0">
                  <a:pos x="34" y="58"/>
                </a:cxn>
                <a:cxn ang="0">
                  <a:pos x="28" y="64"/>
                </a:cxn>
                <a:cxn ang="0">
                  <a:pos x="6" y="64"/>
                </a:cxn>
                <a:cxn ang="0">
                  <a:pos x="0" y="58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28" y="0"/>
                </a:cxn>
                <a:cxn ang="0">
                  <a:pos x="34" y="6"/>
                </a:cxn>
                <a:cxn ang="0">
                  <a:pos x="34" y="58"/>
                </a:cxn>
              </a:cxnLst>
              <a:rect l="0" t="0" r="r" b="b"/>
              <a:pathLst>
                <a:path w="34" h="64">
                  <a:moveTo>
                    <a:pt x="34" y="58"/>
                  </a:moveTo>
                  <a:cubicBezTo>
                    <a:pt x="34" y="61"/>
                    <a:pt x="31" y="64"/>
                    <a:pt x="28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3" y="64"/>
                    <a:pt x="0" y="61"/>
                    <a:pt x="0" y="5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lnTo>
                    <a:pt x="34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1" name="Freeform 164">
              <a:extLst>
                <a:ext uri="{FF2B5EF4-FFF2-40B4-BE49-F238E27FC236}">
                  <a16:creationId xmlns:a16="http://schemas.microsoft.com/office/drawing/2014/main" id="{FE4EF123-BE3D-465B-66D5-45052677E9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513" y="1882774"/>
              <a:ext cx="268288" cy="127000"/>
            </a:xfrm>
            <a:custGeom>
              <a:avLst/>
              <a:gdLst/>
              <a:ahLst/>
              <a:cxnLst>
                <a:cxn ang="0">
                  <a:pos x="114" y="1"/>
                </a:cxn>
                <a:cxn ang="0">
                  <a:pos x="89" y="7"/>
                </a:cxn>
                <a:cxn ang="0">
                  <a:pos x="88" y="10"/>
                </a:cxn>
                <a:cxn ang="0">
                  <a:pos x="94" y="15"/>
                </a:cxn>
                <a:cxn ang="0">
                  <a:pos x="93" y="17"/>
                </a:cxn>
                <a:cxn ang="0">
                  <a:pos x="77" y="26"/>
                </a:cxn>
                <a:cxn ang="0">
                  <a:pos x="5" y="45"/>
                </a:cxn>
                <a:cxn ang="0">
                  <a:pos x="0" y="50"/>
                </a:cxn>
                <a:cxn ang="0">
                  <a:pos x="5" y="55"/>
                </a:cxn>
                <a:cxn ang="0">
                  <a:pos x="7" y="55"/>
                </a:cxn>
                <a:cxn ang="0">
                  <a:pos x="82" y="34"/>
                </a:cxn>
                <a:cxn ang="0">
                  <a:pos x="100" y="24"/>
                </a:cxn>
                <a:cxn ang="0">
                  <a:pos x="102" y="24"/>
                </a:cxn>
                <a:cxn ang="0">
                  <a:pos x="108" y="29"/>
                </a:cxn>
                <a:cxn ang="0">
                  <a:pos x="111" y="28"/>
                </a:cxn>
                <a:cxn ang="0">
                  <a:pos x="117" y="4"/>
                </a:cxn>
                <a:cxn ang="0">
                  <a:pos x="114" y="1"/>
                </a:cxn>
              </a:cxnLst>
              <a:rect l="0" t="0" r="r" b="b"/>
              <a:pathLst>
                <a:path w="117" h="55">
                  <a:moveTo>
                    <a:pt x="114" y="1"/>
                  </a:moveTo>
                  <a:cubicBezTo>
                    <a:pt x="89" y="7"/>
                    <a:pt x="89" y="7"/>
                    <a:pt x="89" y="7"/>
                  </a:cubicBezTo>
                  <a:cubicBezTo>
                    <a:pt x="87" y="7"/>
                    <a:pt x="87" y="9"/>
                    <a:pt x="88" y="10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4" y="16"/>
                    <a:pt x="94" y="17"/>
                    <a:pt x="93" y="17"/>
                  </a:cubicBezTo>
                  <a:cubicBezTo>
                    <a:pt x="90" y="19"/>
                    <a:pt x="85" y="22"/>
                    <a:pt x="77" y="26"/>
                  </a:cubicBezTo>
                  <a:cubicBezTo>
                    <a:pt x="38" y="47"/>
                    <a:pt x="6" y="45"/>
                    <a:pt x="5" y="45"/>
                  </a:cubicBezTo>
                  <a:cubicBezTo>
                    <a:pt x="3" y="45"/>
                    <a:pt x="0" y="47"/>
                    <a:pt x="0" y="50"/>
                  </a:cubicBezTo>
                  <a:cubicBezTo>
                    <a:pt x="0" y="52"/>
                    <a:pt x="2" y="55"/>
                    <a:pt x="5" y="55"/>
                  </a:cubicBezTo>
                  <a:cubicBezTo>
                    <a:pt x="5" y="55"/>
                    <a:pt x="6" y="55"/>
                    <a:pt x="7" y="55"/>
                  </a:cubicBezTo>
                  <a:cubicBezTo>
                    <a:pt x="15" y="55"/>
                    <a:pt x="46" y="53"/>
                    <a:pt x="82" y="34"/>
                  </a:cubicBezTo>
                  <a:cubicBezTo>
                    <a:pt x="90" y="30"/>
                    <a:pt x="96" y="26"/>
                    <a:pt x="100" y="24"/>
                  </a:cubicBezTo>
                  <a:cubicBezTo>
                    <a:pt x="100" y="23"/>
                    <a:pt x="101" y="23"/>
                    <a:pt x="102" y="24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9" y="31"/>
                    <a:pt x="111" y="30"/>
                    <a:pt x="111" y="28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2"/>
                    <a:pt x="116" y="0"/>
                    <a:pt x="11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5AB09A8-0514-19F3-FFEE-C4C798364C94}"/>
              </a:ext>
            </a:extLst>
          </p:cNvPr>
          <p:cNvGrpSpPr/>
          <p:nvPr/>
        </p:nvGrpSpPr>
        <p:grpSpPr>
          <a:xfrm>
            <a:off x="6010623" y="7439652"/>
            <a:ext cx="652612" cy="599492"/>
            <a:chOff x="1501775" y="2393949"/>
            <a:chExt cx="273050" cy="250825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43" name="Freeform 216">
              <a:extLst>
                <a:ext uri="{FF2B5EF4-FFF2-40B4-BE49-F238E27FC236}">
                  <a16:creationId xmlns:a16="http://schemas.microsoft.com/office/drawing/2014/main" id="{81135CA5-3AFB-8A87-5D5E-A842FA8B5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1775" y="2393949"/>
              <a:ext cx="273050" cy="250825"/>
            </a:xfrm>
            <a:custGeom>
              <a:avLst/>
              <a:gdLst/>
              <a:ahLst/>
              <a:cxnLst>
                <a:cxn ang="0">
                  <a:pos x="109" y="54"/>
                </a:cxn>
                <a:cxn ang="0">
                  <a:pos x="112" y="51"/>
                </a:cxn>
                <a:cxn ang="0">
                  <a:pos x="117" y="51"/>
                </a:cxn>
                <a:cxn ang="0">
                  <a:pos x="118" y="49"/>
                </a:cxn>
                <a:cxn ang="0">
                  <a:pos x="104" y="28"/>
                </a:cxn>
                <a:cxn ang="0">
                  <a:pos x="103" y="28"/>
                </a:cxn>
                <a:cxn ang="0">
                  <a:pos x="89" y="49"/>
                </a:cxn>
                <a:cxn ang="0">
                  <a:pos x="90" y="51"/>
                </a:cxn>
                <a:cxn ang="0">
                  <a:pos x="95" y="51"/>
                </a:cxn>
                <a:cxn ang="0">
                  <a:pos x="98" y="54"/>
                </a:cxn>
                <a:cxn ang="0">
                  <a:pos x="54" y="98"/>
                </a:cxn>
                <a:cxn ang="0">
                  <a:pos x="10" y="54"/>
                </a:cxn>
                <a:cxn ang="0">
                  <a:pos x="54" y="10"/>
                </a:cxn>
                <a:cxn ang="0">
                  <a:pos x="73" y="14"/>
                </a:cxn>
                <a:cxn ang="0">
                  <a:pos x="75" y="15"/>
                </a:cxn>
                <a:cxn ang="0">
                  <a:pos x="80" y="12"/>
                </a:cxn>
                <a:cxn ang="0">
                  <a:pos x="77" y="5"/>
                </a:cxn>
                <a:cxn ang="0">
                  <a:pos x="54" y="0"/>
                </a:cxn>
                <a:cxn ang="0">
                  <a:pos x="0" y="54"/>
                </a:cxn>
                <a:cxn ang="0">
                  <a:pos x="54" y="109"/>
                </a:cxn>
                <a:cxn ang="0">
                  <a:pos x="109" y="54"/>
                </a:cxn>
                <a:cxn ang="0">
                  <a:pos x="109" y="54"/>
                </a:cxn>
              </a:cxnLst>
              <a:rect l="0" t="0" r="r" b="b"/>
              <a:pathLst>
                <a:path w="119" h="109">
                  <a:moveTo>
                    <a:pt x="109" y="54"/>
                  </a:moveTo>
                  <a:cubicBezTo>
                    <a:pt x="109" y="53"/>
                    <a:pt x="109" y="51"/>
                    <a:pt x="112" y="51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9" y="51"/>
                    <a:pt x="118" y="49"/>
                    <a:pt x="118" y="49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8"/>
                    <a:pt x="103" y="27"/>
                    <a:pt x="103" y="28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9" y="49"/>
                    <a:pt x="88" y="51"/>
                    <a:pt x="90" y="51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6" y="51"/>
                    <a:pt x="98" y="52"/>
                    <a:pt x="98" y="54"/>
                  </a:cubicBezTo>
                  <a:cubicBezTo>
                    <a:pt x="98" y="79"/>
                    <a:pt x="78" y="98"/>
                    <a:pt x="54" y="98"/>
                  </a:cubicBezTo>
                  <a:cubicBezTo>
                    <a:pt x="30" y="98"/>
                    <a:pt x="10" y="78"/>
                    <a:pt x="10" y="54"/>
                  </a:cubicBezTo>
                  <a:cubicBezTo>
                    <a:pt x="10" y="30"/>
                    <a:pt x="30" y="10"/>
                    <a:pt x="54" y="10"/>
                  </a:cubicBezTo>
                  <a:cubicBezTo>
                    <a:pt x="61" y="10"/>
                    <a:pt x="67" y="12"/>
                    <a:pt x="73" y="14"/>
                  </a:cubicBezTo>
                  <a:cubicBezTo>
                    <a:pt x="73" y="15"/>
                    <a:pt x="74" y="15"/>
                    <a:pt x="75" y="15"/>
                  </a:cubicBezTo>
                  <a:cubicBezTo>
                    <a:pt x="77" y="15"/>
                    <a:pt x="79" y="14"/>
                    <a:pt x="80" y="12"/>
                  </a:cubicBezTo>
                  <a:cubicBezTo>
                    <a:pt x="81" y="9"/>
                    <a:pt x="80" y="6"/>
                    <a:pt x="77" y="5"/>
                  </a:cubicBezTo>
                  <a:cubicBezTo>
                    <a:pt x="70" y="1"/>
                    <a:pt x="62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4"/>
                    <a:pt x="24" y="109"/>
                    <a:pt x="54" y="109"/>
                  </a:cubicBezTo>
                  <a:cubicBezTo>
                    <a:pt x="84" y="109"/>
                    <a:pt x="109" y="84"/>
                    <a:pt x="109" y="54"/>
                  </a:cubicBezTo>
                  <a:cubicBezTo>
                    <a:pt x="109" y="54"/>
                    <a:pt x="109" y="54"/>
                    <a:pt x="109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4" name="Freeform 217">
              <a:extLst>
                <a:ext uri="{FF2B5EF4-FFF2-40B4-BE49-F238E27FC236}">
                  <a16:creationId xmlns:a16="http://schemas.microsoft.com/office/drawing/2014/main" id="{5F704591-F47D-6A37-7068-F5BA36857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088" y="2443162"/>
              <a:ext cx="76200" cy="150813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0" y="21"/>
                </a:cxn>
                <a:cxn ang="0">
                  <a:pos x="17" y="15"/>
                </a:cxn>
                <a:cxn ang="0">
                  <a:pos x="26" y="17"/>
                </a:cxn>
                <a:cxn ang="0">
                  <a:pos x="27" y="18"/>
                </a:cxn>
                <a:cxn ang="0">
                  <a:pos x="29" y="16"/>
                </a:cxn>
                <a:cxn ang="0">
                  <a:pos x="31" y="13"/>
                </a:cxn>
                <a:cxn ang="0">
                  <a:pos x="29" y="10"/>
                </a:cxn>
                <a:cxn ang="0">
                  <a:pos x="21" y="8"/>
                </a:cxn>
                <a:cxn ang="0">
                  <a:pos x="21" y="7"/>
                </a:cxn>
                <a:cxn ang="0">
                  <a:pos x="20" y="3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3" y="3"/>
                </a:cxn>
                <a:cxn ang="0">
                  <a:pos x="13" y="8"/>
                </a:cxn>
                <a:cxn ang="0">
                  <a:pos x="12" y="8"/>
                </a:cxn>
                <a:cxn ang="0">
                  <a:pos x="1" y="22"/>
                </a:cxn>
                <a:cxn ang="0">
                  <a:pos x="15" y="36"/>
                </a:cxn>
                <a:cxn ang="0">
                  <a:pos x="23" y="44"/>
                </a:cxn>
                <a:cxn ang="0">
                  <a:pos x="15" y="51"/>
                </a:cxn>
                <a:cxn ang="0">
                  <a:pos x="5" y="48"/>
                </a:cxn>
                <a:cxn ang="0">
                  <a:pos x="4" y="48"/>
                </a:cxn>
                <a:cxn ang="0">
                  <a:pos x="2" y="49"/>
                </a:cxn>
                <a:cxn ang="0">
                  <a:pos x="0" y="53"/>
                </a:cxn>
                <a:cxn ang="0">
                  <a:pos x="2" y="55"/>
                </a:cxn>
                <a:cxn ang="0">
                  <a:pos x="12" y="58"/>
                </a:cxn>
                <a:cxn ang="0">
                  <a:pos x="12" y="59"/>
                </a:cxn>
                <a:cxn ang="0">
                  <a:pos x="12" y="64"/>
                </a:cxn>
                <a:cxn ang="0">
                  <a:pos x="15" y="66"/>
                </a:cxn>
                <a:cxn ang="0">
                  <a:pos x="17" y="66"/>
                </a:cxn>
                <a:cxn ang="0">
                  <a:pos x="20" y="64"/>
                </a:cxn>
                <a:cxn ang="0">
                  <a:pos x="20" y="58"/>
                </a:cxn>
                <a:cxn ang="0">
                  <a:pos x="20" y="58"/>
                </a:cxn>
                <a:cxn ang="0">
                  <a:pos x="33" y="44"/>
                </a:cxn>
                <a:cxn ang="0">
                  <a:pos x="19" y="28"/>
                </a:cxn>
              </a:cxnLst>
              <a:rect l="0" t="0" r="r" b="b"/>
              <a:pathLst>
                <a:path w="33" h="66">
                  <a:moveTo>
                    <a:pt x="19" y="28"/>
                  </a:moveTo>
                  <a:cubicBezTo>
                    <a:pt x="12" y="26"/>
                    <a:pt x="10" y="24"/>
                    <a:pt x="10" y="21"/>
                  </a:cubicBezTo>
                  <a:cubicBezTo>
                    <a:pt x="10" y="18"/>
                    <a:pt x="12" y="15"/>
                    <a:pt x="17" y="15"/>
                  </a:cubicBezTo>
                  <a:cubicBezTo>
                    <a:pt x="22" y="15"/>
                    <a:pt x="26" y="17"/>
                    <a:pt x="26" y="17"/>
                  </a:cubicBezTo>
                  <a:cubicBezTo>
                    <a:pt x="26" y="17"/>
                    <a:pt x="27" y="18"/>
                    <a:pt x="27" y="18"/>
                  </a:cubicBezTo>
                  <a:cubicBezTo>
                    <a:pt x="28" y="18"/>
                    <a:pt x="29" y="17"/>
                    <a:pt x="29" y="16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0" y="11"/>
                    <a:pt x="29" y="10"/>
                  </a:cubicBezTo>
                  <a:cubicBezTo>
                    <a:pt x="27" y="9"/>
                    <a:pt x="21" y="8"/>
                    <a:pt x="21" y="8"/>
                  </a:cubicBezTo>
                  <a:cubicBezTo>
                    <a:pt x="21" y="8"/>
                    <a:pt x="21" y="8"/>
                    <a:pt x="21" y="7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9" y="0"/>
                    <a:pt x="1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3" y="1"/>
                    <a:pt x="13" y="3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2" y="8"/>
                    <a:pt x="12" y="8"/>
                  </a:cubicBezTo>
                  <a:cubicBezTo>
                    <a:pt x="5" y="10"/>
                    <a:pt x="1" y="15"/>
                    <a:pt x="1" y="22"/>
                  </a:cubicBezTo>
                  <a:cubicBezTo>
                    <a:pt x="1" y="30"/>
                    <a:pt x="8" y="34"/>
                    <a:pt x="15" y="36"/>
                  </a:cubicBezTo>
                  <a:cubicBezTo>
                    <a:pt x="21" y="39"/>
                    <a:pt x="23" y="41"/>
                    <a:pt x="23" y="44"/>
                  </a:cubicBezTo>
                  <a:cubicBezTo>
                    <a:pt x="23" y="48"/>
                    <a:pt x="20" y="51"/>
                    <a:pt x="15" y="51"/>
                  </a:cubicBezTo>
                  <a:cubicBezTo>
                    <a:pt x="11" y="51"/>
                    <a:pt x="5" y="48"/>
                    <a:pt x="5" y="48"/>
                  </a:cubicBezTo>
                  <a:cubicBezTo>
                    <a:pt x="5" y="48"/>
                    <a:pt x="4" y="48"/>
                    <a:pt x="4" y="48"/>
                  </a:cubicBezTo>
                  <a:cubicBezTo>
                    <a:pt x="3" y="48"/>
                    <a:pt x="2" y="48"/>
                    <a:pt x="2" y="4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1" y="55"/>
                    <a:pt x="2" y="55"/>
                  </a:cubicBezTo>
                  <a:cubicBezTo>
                    <a:pt x="5" y="57"/>
                    <a:pt x="12" y="58"/>
                    <a:pt x="12" y="58"/>
                  </a:cubicBezTo>
                  <a:cubicBezTo>
                    <a:pt x="12" y="58"/>
                    <a:pt x="12" y="58"/>
                    <a:pt x="12" y="59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65"/>
                    <a:pt x="14" y="66"/>
                    <a:pt x="15" y="6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9" y="66"/>
                    <a:pt x="20" y="65"/>
                    <a:pt x="20" y="64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8" y="56"/>
                    <a:pt x="33" y="51"/>
                    <a:pt x="33" y="44"/>
                  </a:cubicBezTo>
                  <a:cubicBezTo>
                    <a:pt x="33" y="37"/>
                    <a:pt x="29" y="32"/>
                    <a:pt x="19" y="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5C604B1-7981-7E76-384C-76B41A9ED467}"/>
              </a:ext>
            </a:extLst>
          </p:cNvPr>
          <p:cNvGrpSpPr/>
          <p:nvPr/>
        </p:nvGrpSpPr>
        <p:grpSpPr>
          <a:xfrm>
            <a:off x="8652349" y="7390327"/>
            <a:ext cx="648814" cy="698140"/>
            <a:chOff x="1066800" y="2373312"/>
            <a:chExt cx="271462" cy="292100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46" name="Oval 213">
              <a:extLst>
                <a:ext uri="{FF2B5EF4-FFF2-40B4-BE49-F238E27FC236}">
                  <a16:creationId xmlns:a16="http://schemas.microsoft.com/office/drawing/2014/main" id="{FD2B4579-27BC-6127-8AAE-5FEDC9C9EB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525" y="2373312"/>
              <a:ext cx="95250" cy="936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7" name="Freeform 214">
              <a:extLst>
                <a:ext uri="{FF2B5EF4-FFF2-40B4-BE49-F238E27FC236}">
                  <a16:creationId xmlns:a16="http://schemas.microsoft.com/office/drawing/2014/main" id="{FF90FE36-C703-33A6-5E79-F2ABB66879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6013" y="2481262"/>
              <a:ext cx="165100" cy="109538"/>
            </a:xfrm>
            <a:custGeom>
              <a:avLst/>
              <a:gdLst/>
              <a:ahLst/>
              <a:cxnLst>
                <a:cxn ang="0">
                  <a:pos x="44" y="33"/>
                </a:cxn>
                <a:cxn ang="0">
                  <a:pos x="37" y="40"/>
                </a:cxn>
                <a:cxn ang="0">
                  <a:pos x="36" y="40"/>
                </a:cxn>
                <a:cxn ang="0">
                  <a:pos x="35" y="40"/>
                </a:cxn>
                <a:cxn ang="0">
                  <a:pos x="28" y="33"/>
                </a:cxn>
                <a:cxn ang="0">
                  <a:pos x="27" y="31"/>
                </a:cxn>
                <a:cxn ang="0">
                  <a:pos x="31" y="14"/>
                </a:cxn>
                <a:cxn ang="0">
                  <a:pos x="31" y="12"/>
                </a:cxn>
                <a:cxn ang="0">
                  <a:pos x="31" y="9"/>
                </a:cxn>
                <a:cxn ang="0">
                  <a:pos x="32" y="7"/>
                </a:cxn>
                <a:cxn ang="0">
                  <a:pos x="40" y="7"/>
                </a:cxn>
                <a:cxn ang="0">
                  <a:pos x="42" y="9"/>
                </a:cxn>
                <a:cxn ang="0">
                  <a:pos x="41" y="12"/>
                </a:cxn>
                <a:cxn ang="0">
                  <a:pos x="42" y="14"/>
                </a:cxn>
                <a:cxn ang="0">
                  <a:pos x="45" y="31"/>
                </a:cxn>
                <a:cxn ang="0">
                  <a:pos x="44" y="33"/>
                </a:cxn>
                <a:cxn ang="0">
                  <a:pos x="72" y="33"/>
                </a:cxn>
                <a:cxn ang="0">
                  <a:pos x="62" y="7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36" y="0"/>
                </a:cxn>
                <a:cxn ang="0">
                  <a:pos x="20" y="0"/>
                </a:cxn>
                <a:cxn ang="0">
                  <a:pos x="19" y="0"/>
                </a:cxn>
                <a:cxn ang="0">
                  <a:pos x="10" y="7"/>
                </a:cxn>
                <a:cxn ang="0">
                  <a:pos x="1" y="33"/>
                </a:cxn>
                <a:cxn ang="0">
                  <a:pos x="2" y="37"/>
                </a:cxn>
                <a:cxn ang="0">
                  <a:pos x="10" y="41"/>
                </a:cxn>
                <a:cxn ang="0">
                  <a:pos x="13" y="40"/>
                </a:cxn>
                <a:cxn ang="0">
                  <a:pos x="18" y="27"/>
                </a:cxn>
                <a:cxn ang="0">
                  <a:pos x="18" y="27"/>
                </a:cxn>
                <a:cxn ang="0">
                  <a:pos x="18" y="40"/>
                </a:cxn>
                <a:cxn ang="0">
                  <a:pos x="20" y="44"/>
                </a:cxn>
                <a:cxn ang="0">
                  <a:pos x="36" y="48"/>
                </a:cxn>
                <a:cxn ang="0">
                  <a:pos x="52" y="44"/>
                </a:cxn>
                <a:cxn ang="0">
                  <a:pos x="54" y="40"/>
                </a:cxn>
                <a:cxn ang="0">
                  <a:pos x="54" y="27"/>
                </a:cxn>
                <a:cxn ang="0">
                  <a:pos x="55" y="27"/>
                </a:cxn>
                <a:cxn ang="0">
                  <a:pos x="60" y="40"/>
                </a:cxn>
                <a:cxn ang="0">
                  <a:pos x="62" y="41"/>
                </a:cxn>
                <a:cxn ang="0">
                  <a:pos x="70" y="37"/>
                </a:cxn>
                <a:cxn ang="0">
                  <a:pos x="72" y="33"/>
                </a:cxn>
              </a:cxnLst>
              <a:rect l="0" t="0" r="r" b="b"/>
              <a:pathLst>
                <a:path w="72" h="48">
                  <a:moveTo>
                    <a:pt x="44" y="33"/>
                  </a:moveTo>
                  <a:cubicBezTo>
                    <a:pt x="37" y="40"/>
                    <a:pt x="37" y="40"/>
                    <a:pt x="37" y="40"/>
                  </a:cubicBezTo>
                  <a:cubicBezTo>
                    <a:pt x="37" y="40"/>
                    <a:pt x="37" y="40"/>
                    <a:pt x="36" y="40"/>
                  </a:cubicBezTo>
                  <a:cubicBezTo>
                    <a:pt x="36" y="40"/>
                    <a:pt x="35" y="40"/>
                    <a:pt x="35" y="4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7" y="33"/>
                    <a:pt x="27" y="32"/>
                    <a:pt x="27" y="31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3"/>
                    <a:pt x="31" y="12"/>
                    <a:pt x="31" y="12"/>
                  </a:cubicBezTo>
                  <a:cubicBezTo>
                    <a:pt x="31" y="11"/>
                    <a:pt x="31" y="9"/>
                    <a:pt x="31" y="9"/>
                  </a:cubicBezTo>
                  <a:cubicBezTo>
                    <a:pt x="31" y="8"/>
                    <a:pt x="31" y="7"/>
                    <a:pt x="32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7"/>
                    <a:pt x="42" y="8"/>
                    <a:pt x="42" y="9"/>
                  </a:cubicBezTo>
                  <a:cubicBezTo>
                    <a:pt x="42" y="9"/>
                    <a:pt x="42" y="11"/>
                    <a:pt x="41" y="12"/>
                  </a:cubicBezTo>
                  <a:cubicBezTo>
                    <a:pt x="41" y="12"/>
                    <a:pt x="42" y="13"/>
                    <a:pt x="42" y="14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2"/>
                    <a:pt x="45" y="33"/>
                    <a:pt x="44" y="33"/>
                  </a:cubicBezTo>
                  <a:moveTo>
                    <a:pt x="72" y="33"/>
                  </a:moveTo>
                  <a:cubicBezTo>
                    <a:pt x="62" y="7"/>
                    <a:pt x="62" y="7"/>
                    <a:pt x="62" y="7"/>
                  </a:cubicBezTo>
                  <a:cubicBezTo>
                    <a:pt x="62" y="7"/>
                    <a:pt x="60" y="0"/>
                    <a:pt x="5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0"/>
                    <a:pt x="36" y="0"/>
                  </a:cubicBezTo>
                  <a:cubicBezTo>
                    <a:pt x="28" y="0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11" y="7"/>
                    <a:pt x="10" y="7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4"/>
                    <a:pt x="1" y="36"/>
                    <a:pt x="2" y="37"/>
                  </a:cubicBezTo>
                  <a:cubicBezTo>
                    <a:pt x="4" y="39"/>
                    <a:pt x="7" y="41"/>
                    <a:pt x="10" y="41"/>
                  </a:cubicBezTo>
                  <a:cubicBezTo>
                    <a:pt x="12" y="41"/>
                    <a:pt x="13" y="40"/>
                    <a:pt x="13" y="40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4"/>
                    <a:pt x="18" y="27"/>
                  </a:cubicBezTo>
                  <a:cubicBezTo>
                    <a:pt x="18" y="30"/>
                    <a:pt x="18" y="36"/>
                    <a:pt x="18" y="40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6" y="48"/>
                    <a:pt x="30" y="48"/>
                    <a:pt x="36" y="48"/>
                  </a:cubicBezTo>
                  <a:cubicBezTo>
                    <a:pt x="42" y="48"/>
                    <a:pt x="47" y="48"/>
                    <a:pt x="52" y="44"/>
                  </a:cubicBezTo>
                  <a:cubicBezTo>
                    <a:pt x="54" y="43"/>
                    <a:pt x="54" y="42"/>
                    <a:pt x="54" y="40"/>
                  </a:cubicBezTo>
                  <a:cubicBezTo>
                    <a:pt x="54" y="36"/>
                    <a:pt x="54" y="30"/>
                    <a:pt x="54" y="27"/>
                  </a:cubicBezTo>
                  <a:cubicBezTo>
                    <a:pt x="54" y="24"/>
                    <a:pt x="55" y="27"/>
                    <a:pt x="55" y="27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1"/>
                    <a:pt x="62" y="41"/>
                  </a:cubicBezTo>
                  <a:cubicBezTo>
                    <a:pt x="65" y="41"/>
                    <a:pt x="68" y="39"/>
                    <a:pt x="70" y="37"/>
                  </a:cubicBezTo>
                  <a:cubicBezTo>
                    <a:pt x="72" y="36"/>
                    <a:pt x="72" y="34"/>
                    <a:pt x="72" y="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8" name="Freeform 215">
              <a:extLst>
                <a:ext uri="{FF2B5EF4-FFF2-40B4-BE49-F238E27FC236}">
                  <a16:creationId xmlns:a16="http://schemas.microsoft.com/office/drawing/2014/main" id="{870302F9-2C1B-6ABF-888A-FC0E29E29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800" y="2562224"/>
              <a:ext cx="271462" cy="103188"/>
            </a:xfrm>
            <a:custGeom>
              <a:avLst/>
              <a:gdLst/>
              <a:ahLst/>
              <a:cxnLst>
                <a:cxn ang="0">
                  <a:pos x="113" y="9"/>
                </a:cxn>
                <a:cxn ang="0">
                  <a:pos x="112" y="9"/>
                </a:cxn>
                <a:cxn ang="0">
                  <a:pos x="111" y="9"/>
                </a:cxn>
                <a:cxn ang="0">
                  <a:pos x="105" y="2"/>
                </a:cxn>
                <a:cxn ang="0">
                  <a:pos x="100" y="0"/>
                </a:cxn>
                <a:cxn ang="0">
                  <a:pos x="98" y="3"/>
                </a:cxn>
                <a:cxn ang="0">
                  <a:pos x="58" y="20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4" y="2"/>
                </a:cxn>
                <a:cxn ang="0">
                  <a:pos x="7" y="9"/>
                </a:cxn>
                <a:cxn ang="0">
                  <a:pos x="6" y="9"/>
                </a:cxn>
                <a:cxn ang="0">
                  <a:pos x="5" y="9"/>
                </a:cxn>
                <a:cxn ang="0">
                  <a:pos x="0" y="15"/>
                </a:cxn>
                <a:cxn ang="0">
                  <a:pos x="5" y="20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13"/>
                </a:cxn>
                <a:cxn ang="0">
                  <a:pos x="14" y="10"/>
                </a:cxn>
                <a:cxn ang="0">
                  <a:pos x="16" y="10"/>
                </a:cxn>
                <a:cxn ang="0">
                  <a:pos x="54" y="26"/>
                </a:cxn>
                <a:cxn ang="0">
                  <a:pos x="56" y="27"/>
                </a:cxn>
                <a:cxn ang="0">
                  <a:pos x="56" y="34"/>
                </a:cxn>
                <a:cxn ang="0">
                  <a:pos x="55" y="35"/>
                </a:cxn>
                <a:cxn ang="0">
                  <a:pos x="53" y="39"/>
                </a:cxn>
                <a:cxn ang="0">
                  <a:pos x="59" y="45"/>
                </a:cxn>
                <a:cxn ang="0">
                  <a:pos x="64" y="39"/>
                </a:cxn>
                <a:cxn ang="0">
                  <a:pos x="62" y="35"/>
                </a:cxn>
                <a:cxn ang="0">
                  <a:pos x="62" y="34"/>
                </a:cxn>
                <a:cxn ang="0">
                  <a:pos x="62" y="27"/>
                </a:cxn>
                <a:cxn ang="0">
                  <a:pos x="63" y="26"/>
                </a:cxn>
                <a:cxn ang="0">
                  <a:pos x="101" y="9"/>
                </a:cxn>
                <a:cxn ang="0">
                  <a:pos x="103" y="9"/>
                </a:cxn>
                <a:cxn ang="0">
                  <a:pos x="107" y="13"/>
                </a:cxn>
                <a:cxn ang="0">
                  <a:pos x="108" y="15"/>
                </a:cxn>
                <a:cxn ang="0">
                  <a:pos x="108" y="15"/>
                </a:cxn>
                <a:cxn ang="0">
                  <a:pos x="113" y="20"/>
                </a:cxn>
                <a:cxn ang="0">
                  <a:pos x="119" y="15"/>
                </a:cxn>
                <a:cxn ang="0">
                  <a:pos x="113" y="9"/>
                </a:cxn>
              </a:cxnLst>
              <a:rect l="0" t="0" r="r" b="b"/>
              <a:pathLst>
                <a:path w="119" h="45">
                  <a:moveTo>
                    <a:pt x="113" y="9"/>
                  </a:moveTo>
                  <a:cubicBezTo>
                    <a:pt x="113" y="9"/>
                    <a:pt x="113" y="9"/>
                    <a:pt x="112" y="9"/>
                  </a:cubicBezTo>
                  <a:cubicBezTo>
                    <a:pt x="112" y="9"/>
                    <a:pt x="112" y="9"/>
                    <a:pt x="111" y="9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1"/>
                    <a:pt x="103" y="0"/>
                    <a:pt x="100" y="0"/>
                  </a:cubicBezTo>
                  <a:cubicBezTo>
                    <a:pt x="99" y="1"/>
                    <a:pt x="99" y="3"/>
                    <a:pt x="98" y="3"/>
                  </a:cubicBezTo>
                  <a:cubicBezTo>
                    <a:pt x="95" y="12"/>
                    <a:pt x="76" y="20"/>
                    <a:pt x="58" y="20"/>
                  </a:cubicBezTo>
                  <a:cubicBezTo>
                    <a:pt x="40" y="20"/>
                    <a:pt x="23" y="13"/>
                    <a:pt x="19" y="4"/>
                  </a:cubicBezTo>
                  <a:cubicBezTo>
                    <a:pt x="19" y="3"/>
                    <a:pt x="18" y="3"/>
                    <a:pt x="18" y="2"/>
                  </a:cubicBezTo>
                  <a:cubicBezTo>
                    <a:pt x="17" y="1"/>
                    <a:pt x="15" y="1"/>
                    <a:pt x="14" y="2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2" y="9"/>
                    <a:pt x="0" y="12"/>
                    <a:pt x="0" y="15"/>
                  </a:cubicBezTo>
                  <a:cubicBezTo>
                    <a:pt x="0" y="18"/>
                    <a:pt x="2" y="20"/>
                    <a:pt x="5" y="20"/>
                  </a:cubicBezTo>
                  <a:cubicBezTo>
                    <a:pt x="8" y="20"/>
                    <a:pt x="11" y="18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3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10"/>
                    <a:pt x="16" y="10"/>
                  </a:cubicBezTo>
                  <a:cubicBezTo>
                    <a:pt x="24" y="19"/>
                    <a:pt x="38" y="25"/>
                    <a:pt x="54" y="26"/>
                  </a:cubicBezTo>
                  <a:cubicBezTo>
                    <a:pt x="55" y="26"/>
                    <a:pt x="56" y="26"/>
                    <a:pt x="56" y="27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5"/>
                    <a:pt x="55" y="35"/>
                    <a:pt x="55" y="35"/>
                  </a:cubicBezTo>
                  <a:cubicBezTo>
                    <a:pt x="54" y="36"/>
                    <a:pt x="53" y="38"/>
                    <a:pt x="53" y="39"/>
                  </a:cubicBezTo>
                  <a:cubicBezTo>
                    <a:pt x="53" y="42"/>
                    <a:pt x="56" y="45"/>
                    <a:pt x="59" y="45"/>
                  </a:cubicBezTo>
                  <a:cubicBezTo>
                    <a:pt x="62" y="45"/>
                    <a:pt x="64" y="42"/>
                    <a:pt x="64" y="39"/>
                  </a:cubicBezTo>
                  <a:cubicBezTo>
                    <a:pt x="64" y="38"/>
                    <a:pt x="63" y="36"/>
                    <a:pt x="62" y="35"/>
                  </a:cubicBezTo>
                  <a:cubicBezTo>
                    <a:pt x="62" y="35"/>
                    <a:pt x="62" y="35"/>
                    <a:pt x="62" y="34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6"/>
                    <a:pt x="63" y="26"/>
                    <a:pt x="63" y="26"/>
                  </a:cubicBezTo>
                  <a:cubicBezTo>
                    <a:pt x="80" y="24"/>
                    <a:pt x="94" y="18"/>
                    <a:pt x="101" y="9"/>
                  </a:cubicBezTo>
                  <a:cubicBezTo>
                    <a:pt x="102" y="9"/>
                    <a:pt x="102" y="8"/>
                    <a:pt x="103" y="9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8" y="14"/>
                    <a:pt x="108" y="14"/>
                    <a:pt x="108" y="15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18"/>
                    <a:pt x="110" y="20"/>
                    <a:pt x="113" y="20"/>
                  </a:cubicBezTo>
                  <a:cubicBezTo>
                    <a:pt x="116" y="20"/>
                    <a:pt x="119" y="18"/>
                    <a:pt x="119" y="15"/>
                  </a:cubicBezTo>
                  <a:cubicBezTo>
                    <a:pt x="119" y="12"/>
                    <a:pt x="116" y="9"/>
                    <a:pt x="113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20C861A-8D83-B474-F220-02D99D9B1940}"/>
              </a:ext>
            </a:extLst>
          </p:cNvPr>
          <p:cNvGrpSpPr/>
          <p:nvPr/>
        </p:nvGrpSpPr>
        <p:grpSpPr>
          <a:xfrm>
            <a:off x="11290278" y="7388428"/>
            <a:ext cx="652612" cy="701938"/>
            <a:chOff x="7607301" y="1855786"/>
            <a:chExt cx="273050" cy="293688"/>
          </a:xfrm>
          <a:solidFill>
            <a:schemeClr val="tx2">
              <a:lumMod val="10000"/>
              <a:lumOff val="90000"/>
            </a:schemeClr>
          </a:solidFill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A1223B0-7DF4-A923-3828-F77816F418D1}"/>
                </a:ext>
              </a:extLst>
            </p:cNvPr>
            <p:cNvGrpSpPr/>
            <p:nvPr/>
          </p:nvGrpSpPr>
          <p:grpSpPr>
            <a:xfrm>
              <a:off x="7607301" y="1855786"/>
              <a:ext cx="209550" cy="293688"/>
              <a:chOff x="7607301" y="1855786"/>
              <a:chExt cx="209550" cy="293688"/>
            </a:xfrm>
            <a:grpFill/>
          </p:grpSpPr>
          <p:sp>
            <p:nvSpPr>
              <p:cNvPr id="52" name="Freeform 197">
                <a:extLst>
                  <a:ext uri="{FF2B5EF4-FFF2-40B4-BE49-F238E27FC236}">
                    <a16:creationId xmlns:a16="http://schemas.microsoft.com/office/drawing/2014/main" id="{73CFA396-ABAB-E316-2FB9-4112AFF02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7301" y="1855786"/>
                <a:ext cx="119063" cy="119063"/>
              </a:xfrm>
              <a:custGeom>
                <a:avLst/>
                <a:gdLst/>
                <a:ahLst/>
                <a:cxnLst>
                  <a:cxn ang="0">
                    <a:pos x="50" y="36"/>
                  </a:cxn>
                  <a:cxn ang="0">
                    <a:pos x="50" y="42"/>
                  </a:cxn>
                  <a:cxn ang="0">
                    <a:pos x="42" y="51"/>
                  </a:cxn>
                  <a:cxn ang="0">
                    <a:pos x="35" y="51"/>
                  </a:cxn>
                  <a:cxn ang="0">
                    <a:pos x="1" y="17"/>
                  </a:cxn>
                  <a:cxn ang="0">
                    <a:pos x="1" y="10"/>
                  </a:cxn>
                  <a:cxn ang="0">
                    <a:pos x="10" y="2"/>
                  </a:cxn>
                  <a:cxn ang="0">
                    <a:pos x="16" y="2"/>
                  </a:cxn>
                  <a:cxn ang="0">
                    <a:pos x="50" y="36"/>
                  </a:cxn>
                </a:cxnLst>
                <a:rect l="0" t="0" r="r" b="b"/>
                <a:pathLst>
                  <a:path w="52" h="52">
                    <a:moveTo>
                      <a:pt x="50" y="36"/>
                    </a:moveTo>
                    <a:cubicBezTo>
                      <a:pt x="52" y="37"/>
                      <a:pt x="52" y="40"/>
                      <a:pt x="50" y="42"/>
                    </a:cubicBezTo>
                    <a:cubicBezTo>
                      <a:pt x="42" y="51"/>
                      <a:pt x="42" y="51"/>
                      <a:pt x="42" y="51"/>
                    </a:cubicBezTo>
                    <a:cubicBezTo>
                      <a:pt x="40" y="52"/>
                      <a:pt x="37" y="52"/>
                      <a:pt x="35" y="51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0"/>
                      <a:pt x="15" y="0"/>
                      <a:pt x="16" y="2"/>
                    </a:cubicBezTo>
                    <a:lnTo>
                      <a:pt x="50" y="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243777" tIns="121888" rIns="243777" bIns="12188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969"/>
              </a:p>
            </p:txBody>
          </p:sp>
          <p:sp>
            <p:nvSpPr>
              <p:cNvPr id="53" name="Freeform 198">
                <a:extLst>
                  <a:ext uri="{FF2B5EF4-FFF2-40B4-BE49-F238E27FC236}">
                    <a16:creationId xmlns:a16="http://schemas.microsoft.com/office/drawing/2014/main" id="{5994C3D5-0ED6-CAF9-6179-4E47595B9E9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69213" y="2000249"/>
                <a:ext cx="147638" cy="149225"/>
              </a:xfrm>
              <a:custGeom>
                <a:avLst/>
                <a:gdLst/>
                <a:ahLst/>
                <a:cxnLst>
                  <a:cxn ang="0">
                    <a:pos x="48" y="29"/>
                  </a:cxn>
                  <a:cxn ang="0">
                    <a:pos x="44" y="32"/>
                  </a:cxn>
                  <a:cxn ang="0">
                    <a:pos x="41" y="40"/>
                  </a:cxn>
                  <a:cxn ang="0">
                    <a:pos x="43" y="45"/>
                  </a:cxn>
                  <a:cxn ang="0">
                    <a:pos x="40" y="47"/>
                  </a:cxn>
                  <a:cxn ang="0">
                    <a:pos x="36" y="43"/>
                  </a:cxn>
                  <a:cxn ang="0">
                    <a:pos x="28" y="43"/>
                  </a:cxn>
                  <a:cxn ang="0">
                    <a:pos x="23" y="47"/>
                  </a:cxn>
                  <a:cxn ang="0">
                    <a:pos x="21" y="45"/>
                  </a:cxn>
                  <a:cxn ang="0">
                    <a:pos x="23" y="40"/>
                  </a:cxn>
                  <a:cxn ang="0">
                    <a:pos x="20" y="32"/>
                  </a:cxn>
                  <a:cxn ang="0">
                    <a:pos x="16" y="29"/>
                  </a:cxn>
                  <a:cxn ang="0">
                    <a:pos x="17" y="26"/>
                  </a:cxn>
                  <a:cxn ang="0">
                    <a:pos x="22" y="26"/>
                  </a:cxn>
                  <a:cxn ang="0">
                    <a:pos x="29" y="21"/>
                  </a:cxn>
                  <a:cxn ang="0">
                    <a:pos x="30" y="16"/>
                  </a:cxn>
                  <a:cxn ang="0">
                    <a:pos x="33" y="16"/>
                  </a:cxn>
                  <a:cxn ang="0">
                    <a:pos x="35" y="21"/>
                  </a:cxn>
                  <a:cxn ang="0">
                    <a:pos x="42" y="26"/>
                  </a:cxn>
                  <a:cxn ang="0">
                    <a:pos x="47" y="26"/>
                  </a:cxn>
                  <a:cxn ang="0">
                    <a:pos x="48" y="29"/>
                  </a:cxn>
                  <a:cxn ang="0">
                    <a:pos x="32" y="0"/>
                  </a:cxn>
                  <a:cxn ang="0">
                    <a:pos x="0" y="32"/>
                  </a:cxn>
                  <a:cxn ang="0">
                    <a:pos x="32" y="65"/>
                  </a:cxn>
                  <a:cxn ang="0">
                    <a:pos x="64" y="32"/>
                  </a:cxn>
                  <a:cxn ang="0">
                    <a:pos x="32" y="0"/>
                  </a:cxn>
                </a:cxnLst>
                <a:rect l="0" t="0" r="r" b="b"/>
                <a:pathLst>
                  <a:path w="64" h="65">
                    <a:moveTo>
                      <a:pt x="48" y="29"/>
                    </a:moveTo>
                    <a:cubicBezTo>
                      <a:pt x="44" y="32"/>
                      <a:pt x="44" y="32"/>
                      <a:pt x="44" y="32"/>
                    </a:cubicBezTo>
                    <a:cubicBezTo>
                      <a:pt x="41" y="34"/>
                      <a:pt x="40" y="37"/>
                      <a:pt x="41" y="40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4" y="48"/>
                      <a:pt x="43" y="48"/>
                      <a:pt x="40" y="47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4" y="42"/>
                      <a:pt x="30" y="42"/>
                      <a:pt x="28" y="43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21" y="48"/>
                      <a:pt x="20" y="48"/>
                      <a:pt x="21" y="45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37"/>
                      <a:pt x="22" y="34"/>
                      <a:pt x="20" y="32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3" y="27"/>
                      <a:pt x="14" y="26"/>
                      <a:pt x="17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5" y="26"/>
                      <a:pt x="28" y="24"/>
                      <a:pt x="29" y="21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1" y="13"/>
                      <a:pt x="33" y="13"/>
                      <a:pt x="33" y="16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6" y="24"/>
                      <a:pt x="39" y="26"/>
                      <a:pt x="42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50" y="26"/>
                      <a:pt x="50" y="27"/>
                      <a:pt x="48" y="29"/>
                    </a:cubicBezTo>
                    <a:moveTo>
                      <a:pt x="32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0" y="50"/>
                      <a:pt x="14" y="65"/>
                      <a:pt x="32" y="65"/>
                    </a:cubicBezTo>
                    <a:cubicBezTo>
                      <a:pt x="50" y="65"/>
                      <a:pt x="64" y="50"/>
                      <a:pt x="64" y="32"/>
                    </a:cubicBezTo>
                    <a:cubicBezTo>
                      <a:pt x="64" y="15"/>
                      <a:pt x="50" y="0"/>
                      <a:pt x="3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243777" tIns="121888" rIns="243777" bIns="12188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969"/>
              </a:p>
            </p:txBody>
          </p:sp>
        </p:grpSp>
        <p:sp>
          <p:nvSpPr>
            <p:cNvPr id="51" name="Freeform 199">
              <a:extLst>
                <a:ext uri="{FF2B5EF4-FFF2-40B4-BE49-F238E27FC236}">
                  <a16:creationId xmlns:a16="http://schemas.microsoft.com/office/drawing/2014/main" id="{75004EEB-6434-34EE-4D6F-C79F42528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5251" y="1855786"/>
              <a:ext cx="165100" cy="133350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62" y="2"/>
                </a:cxn>
                <a:cxn ang="0">
                  <a:pos x="55" y="2"/>
                </a:cxn>
                <a:cxn ang="0">
                  <a:pos x="4" y="53"/>
                </a:cxn>
                <a:cxn ang="0">
                  <a:pos x="6" y="55"/>
                </a:cxn>
                <a:cxn ang="0">
                  <a:pos x="13" y="54"/>
                </a:cxn>
                <a:cxn ang="0">
                  <a:pos x="27" y="57"/>
                </a:cxn>
                <a:cxn ang="0">
                  <a:pos x="30" y="56"/>
                </a:cxn>
                <a:cxn ang="0">
                  <a:pos x="70" y="17"/>
                </a:cxn>
                <a:cxn ang="0">
                  <a:pos x="70" y="10"/>
                </a:cxn>
              </a:cxnLst>
              <a:rect l="0" t="0" r="r" b="b"/>
              <a:pathLst>
                <a:path w="72" h="58">
                  <a:moveTo>
                    <a:pt x="70" y="10"/>
                  </a:moveTo>
                  <a:cubicBezTo>
                    <a:pt x="62" y="2"/>
                    <a:pt x="62" y="2"/>
                    <a:pt x="62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0" y="57"/>
                    <a:pt x="6" y="55"/>
                  </a:cubicBezTo>
                  <a:cubicBezTo>
                    <a:pt x="8" y="54"/>
                    <a:pt x="11" y="54"/>
                    <a:pt x="13" y="54"/>
                  </a:cubicBezTo>
                  <a:cubicBezTo>
                    <a:pt x="18" y="54"/>
                    <a:pt x="23" y="55"/>
                    <a:pt x="27" y="57"/>
                  </a:cubicBezTo>
                  <a:cubicBezTo>
                    <a:pt x="27" y="57"/>
                    <a:pt x="29" y="58"/>
                    <a:pt x="30" y="56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2" y="15"/>
                    <a:pt x="72" y="12"/>
                    <a:pt x="70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54" name="Freeform 363">
            <a:extLst>
              <a:ext uri="{FF2B5EF4-FFF2-40B4-BE49-F238E27FC236}">
                <a16:creationId xmlns:a16="http://schemas.microsoft.com/office/drawing/2014/main" id="{4734BDE2-2A45-6B80-EE7D-EEC437B4AB38}"/>
              </a:ext>
            </a:extLst>
          </p:cNvPr>
          <p:cNvSpPr>
            <a:spLocks noEditPoints="1"/>
          </p:cNvSpPr>
          <p:nvPr/>
        </p:nvSpPr>
        <p:spPr bwMode="auto">
          <a:xfrm>
            <a:off x="13932223" y="7339104"/>
            <a:ext cx="652612" cy="800588"/>
          </a:xfrm>
          <a:custGeom>
            <a:avLst/>
            <a:gdLst/>
            <a:ahLst/>
            <a:cxnLst>
              <a:cxn ang="0">
                <a:pos x="19" y="108"/>
              </a:cxn>
              <a:cxn ang="0">
                <a:pos x="17" y="104"/>
              </a:cxn>
              <a:cxn ang="0">
                <a:pos x="58" y="102"/>
              </a:cxn>
              <a:cxn ang="0">
                <a:pos x="60" y="106"/>
              </a:cxn>
              <a:cxn ang="0">
                <a:pos x="62" y="90"/>
              </a:cxn>
              <a:cxn ang="0">
                <a:pos x="17" y="87"/>
              </a:cxn>
              <a:cxn ang="0">
                <a:pos x="19" y="83"/>
              </a:cxn>
              <a:cxn ang="0">
                <a:pos x="65" y="85"/>
              </a:cxn>
              <a:cxn ang="0">
                <a:pos x="62" y="90"/>
              </a:cxn>
              <a:cxn ang="0">
                <a:pos x="19" y="54"/>
              </a:cxn>
              <a:cxn ang="0">
                <a:pos x="17" y="50"/>
              </a:cxn>
              <a:cxn ang="0">
                <a:pos x="73" y="48"/>
              </a:cxn>
              <a:cxn ang="0">
                <a:pos x="75" y="52"/>
              </a:cxn>
              <a:cxn ang="0">
                <a:pos x="73" y="73"/>
              </a:cxn>
              <a:cxn ang="0">
                <a:pos x="17" y="71"/>
              </a:cxn>
              <a:cxn ang="0">
                <a:pos x="19" y="67"/>
              </a:cxn>
              <a:cxn ang="0">
                <a:pos x="75" y="69"/>
              </a:cxn>
              <a:cxn ang="0">
                <a:pos x="73" y="73"/>
              </a:cxn>
              <a:cxn ang="0">
                <a:pos x="93" y="132"/>
              </a:cxn>
              <a:cxn ang="0">
                <a:pos x="87" y="132"/>
              </a:cxn>
              <a:cxn ang="0">
                <a:pos x="76" y="118"/>
              </a:cxn>
              <a:cxn ang="0">
                <a:pos x="89" y="123"/>
              </a:cxn>
              <a:cxn ang="0">
                <a:pos x="109" y="107"/>
              </a:cxn>
              <a:cxn ang="0">
                <a:pos x="92" y="92"/>
              </a:cxn>
              <a:cxn ang="0">
                <a:pos x="92" y="146"/>
              </a:cxn>
              <a:cxn ang="0">
                <a:pos x="92" y="92"/>
              </a:cxn>
              <a:cxn ang="0">
                <a:pos x="8" y="131"/>
              </a:cxn>
              <a:cxn ang="0">
                <a:pos x="0" y="23"/>
              </a:cxn>
              <a:cxn ang="0">
                <a:pos x="23" y="15"/>
              </a:cxn>
              <a:cxn ang="0">
                <a:pos x="33" y="27"/>
              </a:cxn>
              <a:cxn ang="0">
                <a:pos x="71" y="17"/>
              </a:cxn>
              <a:cxn ang="0">
                <a:pos x="83" y="15"/>
              </a:cxn>
              <a:cxn ang="0">
                <a:pos x="94" y="86"/>
              </a:cxn>
              <a:cxn ang="0">
                <a:pos x="83" y="87"/>
              </a:cxn>
              <a:cxn ang="0">
                <a:pos x="11" y="38"/>
              </a:cxn>
              <a:cxn ang="0">
                <a:pos x="58" y="121"/>
              </a:cxn>
              <a:cxn ang="0">
                <a:pos x="47" y="11"/>
              </a:cxn>
              <a:cxn ang="0">
                <a:pos x="47" y="4"/>
              </a:cxn>
              <a:cxn ang="0">
                <a:pos x="47" y="11"/>
              </a:cxn>
              <a:cxn ang="0">
                <a:pos x="57" y="11"/>
              </a:cxn>
              <a:cxn ang="0">
                <a:pos x="54" y="7"/>
              </a:cxn>
              <a:cxn ang="0">
                <a:pos x="47" y="0"/>
              </a:cxn>
              <a:cxn ang="0">
                <a:pos x="40" y="7"/>
              </a:cxn>
              <a:cxn ang="0">
                <a:pos x="33" y="11"/>
              </a:cxn>
              <a:cxn ang="0">
                <a:pos x="27" y="17"/>
              </a:cxn>
              <a:cxn ang="0">
                <a:pos x="60" y="23"/>
              </a:cxn>
              <a:cxn ang="0">
                <a:pos x="67" y="17"/>
              </a:cxn>
            </a:cxnLst>
            <a:rect l="0" t="0" r="r" b="b"/>
            <a:pathLst>
              <a:path w="119" h="146">
                <a:moveTo>
                  <a:pt x="58" y="108"/>
                </a:moveTo>
                <a:cubicBezTo>
                  <a:pt x="19" y="108"/>
                  <a:pt x="19" y="108"/>
                  <a:pt x="19" y="108"/>
                </a:cubicBezTo>
                <a:cubicBezTo>
                  <a:pt x="18" y="108"/>
                  <a:pt x="17" y="107"/>
                  <a:pt x="17" y="106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17" y="103"/>
                  <a:pt x="18" y="102"/>
                  <a:pt x="19" y="102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59" y="102"/>
                  <a:pt x="60" y="103"/>
                  <a:pt x="60" y="104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0" y="107"/>
                  <a:pt x="59" y="108"/>
                  <a:pt x="58" y="108"/>
                </a:cubicBezTo>
                <a:moveTo>
                  <a:pt x="62" y="90"/>
                </a:moveTo>
                <a:cubicBezTo>
                  <a:pt x="19" y="90"/>
                  <a:pt x="19" y="90"/>
                  <a:pt x="19" y="90"/>
                </a:cubicBezTo>
                <a:cubicBezTo>
                  <a:pt x="18" y="90"/>
                  <a:pt x="17" y="89"/>
                  <a:pt x="17" y="87"/>
                </a:cubicBezTo>
                <a:cubicBezTo>
                  <a:pt x="17" y="85"/>
                  <a:pt x="17" y="85"/>
                  <a:pt x="17" y="85"/>
                </a:cubicBezTo>
                <a:cubicBezTo>
                  <a:pt x="17" y="84"/>
                  <a:pt x="18" y="83"/>
                  <a:pt x="19" y="83"/>
                </a:cubicBezTo>
                <a:cubicBezTo>
                  <a:pt x="62" y="83"/>
                  <a:pt x="62" y="83"/>
                  <a:pt x="62" y="83"/>
                </a:cubicBezTo>
                <a:cubicBezTo>
                  <a:pt x="64" y="83"/>
                  <a:pt x="65" y="84"/>
                  <a:pt x="65" y="85"/>
                </a:cubicBezTo>
                <a:cubicBezTo>
                  <a:pt x="65" y="87"/>
                  <a:pt x="65" y="87"/>
                  <a:pt x="65" y="87"/>
                </a:cubicBezTo>
                <a:cubicBezTo>
                  <a:pt x="65" y="89"/>
                  <a:pt x="64" y="90"/>
                  <a:pt x="62" y="90"/>
                </a:cubicBezTo>
                <a:moveTo>
                  <a:pt x="73" y="54"/>
                </a:moveTo>
                <a:cubicBezTo>
                  <a:pt x="19" y="54"/>
                  <a:pt x="19" y="54"/>
                  <a:pt x="19" y="54"/>
                </a:cubicBezTo>
                <a:cubicBezTo>
                  <a:pt x="18" y="54"/>
                  <a:pt x="17" y="53"/>
                  <a:pt x="17" y="52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49"/>
                  <a:pt x="18" y="48"/>
                  <a:pt x="19" y="48"/>
                </a:cubicBezTo>
                <a:cubicBezTo>
                  <a:pt x="73" y="48"/>
                  <a:pt x="73" y="48"/>
                  <a:pt x="73" y="48"/>
                </a:cubicBezTo>
                <a:cubicBezTo>
                  <a:pt x="74" y="48"/>
                  <a:pt x="75" y="49"/>
                  <a:pt x="75" y="50"/>
                </a:cubicBezTo>
                <a:cubicBezTo>
                  <a:pt x="75" y="52"/>
                  <a:pt x="75" y="52"/>
                  <a:pt x="75" y="52"/>
                </a:cubicBezTo>
                <a:cubicBezTo>
                  <a:pt x="75" y="53"/>
                  <a:pt x="74" y="54"/>
                  <a:pt x="73" y="54"/>
                </a:cubicBezTo>
                <a:moveTo>
                  <a:pt x="73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8" y="73"/>
                  <a:pt x="17" y="72"/>
                  <a:pt x="17" y="71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8"/>
                  <a:pt x="18" y="67"/>
                  <a:pt x="19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4" y="67"/>
                  <a:pt x="75" y="68"/>
                  <a:pt x="75" y="69"/>
                </a:cubicBezTo>
                <a:cubicBezTo>
                  <a:pt x="75" y="71"/>
                  <a:pt x="75" y="71"/>
                  <a:pt x="75" y="71"/>
                </a:cubicBezTo>
                <a:cubicBezTo>
                  <a:pt x="75" y="72"/>
                  <a:pt x="74" y="73"/>
                  <a:pt x="73" y="73"/>
                </a:cubicBezTo>
                <a:moveTo>
                  <a:pt x="109" y="113"/>
                </a:moveTo>
                <a:cubicBezTo>
                  <a:pt x="93" y="132"/>
                  <a:pt x="93" y="132"/>
                  <a:pt x="93" y="132"/>
                </a:cubicBezTo>
                <a:cubicBezTo>
                  <a:pt x="92" y="133"/>
                  <a:pt x="91" y="133"/>
                  <a:pt x="89" y="133"/>
                </a:cubicBezTo>
                <a:cubicBezTo>
                  <a:pt x="89" y="133"/>
                  <a:pt x="88" y="133"/>
                  <a:pt x="87" y="132"/>
                </a:cubicBezTo>
                <a:cubicBezTo>
                  <a:pt x="76" y="124"/>
                  <a:pt x="76" y="124"/>
                  <a:pt x="76" y="124"/>
                </a:cubicBezTo>
                <a:cubicBezTo>
                  <a:pt x="75" y="123"/>
                  <a:pt x="74" y="120"/>
                  <a:pt x="76" y="118"/>
                </a:cubicBezTo>
                <a:cubicBezTo>
                  <a:pt x="77" y="116"/>
                  <a:pt x="80" y="116"/>
                  <a:pt x="82" y="118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5" y="106"/>
                  <a:pt x="107" y="106"/>
                  <a:pt x="109" y="107"/>
                </a:cubicBezTo>
                <a:cubicBezTo>
                  <a:pt x="111" y="109"/>
                  <a:pt x="111" y="111"/>
                  <a:pt x="109" y="113"/>
                </a:cubicBezTo>
                <a:moveTo>
                  <a:pt x="92" y="92"/>
                </a:moveTo>
                <a:cubicBezTo>
                  <a:pt x="77" y="92"/>
                  <a:pt x="65" y="104"/>
                  <a:pt x="65" y="119"/>
                </a:cubicBezTo>
                <a:cubicBezTo>
                  <a:pt x="65" y="134"/>
                  <a:pt x="77" y="146"/>
                  <a:pt x="92" y="146"/>
                </a:cubicBezTo>
                <a:cubicBezTo>
                  <a:pt x="106" y="146"/>
                  <a:pt x="119" y="134"/>
                  <a:pt x="119" y="119"/>
                </a:cubicBezTo>
                <a:cubicBezTo>
                  <a:pt x="119" y="104"/>
                  <a:pt x="106" y="92"/>
                  <a:pt x="92" y="92"/>
                </a:cubicBezTo>
                <a:moveTo>
                  <a:pt x="61" y="131"/>
                </a:moveTo>
                <a:cubicBezTo>
                  <a:pt x="8" y="131"/>
                  <a:pt x="8" y="131"/>
                  <a:pt x="8" y="131"/>
                </a:cubicBezTo>
                <a:cubicBezTo>
                  <a:pt x="4" y="131"/>
                  <a:pt x="0" y="127"/>
                  <a:pt x="0" y="1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8"/>
                  <a:pt x="4" y="15"/>
                  <a:pt x="6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5"/>
                  <a:pt x="23" y="16"/>
                  <a:pt x="23" y="17"/>
                </a:cubicBezTo>
                <a:cubicBezTo>
                  <a:pt x="23" y="23"/>
                  <a:pt x="28" y="27"/>
                  <a:pt x="33" y="27"/>
                </a:cubicBezTo>
                <a:cubicBezTo>
                  <a:pt x="60" y="27"/>
                  <a:pt x="60" y="27"/>
                  <a:pt x="60" y="27"/>
                </a:cubicBezTo>
                <a:cubicBezTo>
                  <a:pt x="66" y="27"/>
                  <a:pt x="71" y="23"/>
                  <a:pt x="71" y="17"/>
                </a:cubicBezTo>
                <a:cubicBezTo>
                  <a:pt x="71" y="16"/>
                  <a:pt x="71" y="15"/>
                  <a:pt x="71" y="15"/>
                </a:cubicBezTo>
                <a:cubicBezTo>
                  <a:pt x="83" y="15"/>
                  <a:pt x="83" y="15"/>
                  <a:pt x="83" y="15"/>
                </a:cubicBezTo>
                <a:cubicBezTo>
                  <a:pt x="90" y="15"/>
                  <a:pt x="94" y="18"/>
                  <a:pt x="94" y="23"/>
                </a:cubicBezTo>
                <a:cubicBezTo>
                  <a:pt x="94" y="86"/>
                  <a:pt x="94" y="86"/>
                  <a:pt x="94" y="86"/>
                </a:cubicBezTo>
                <a:cubicBezTo>
                  <a:pt x="93" y="85"/>
                  <a:pt x="92" y="85"/>
                  <a:pt x="92" y="85"/>
                </a:cubicBezTo>
                <a:cubicBezTo>
                  <a:pt x="89" y="85"/>
                  <a:pt x="86" y="86"/>
                  <a:pt x="83" y="87"/>
                </a:cubicBezTo>
                <a:cubicBezTo>
                  <a:pt x="83" y="38"/>
                  <a:pt x="83" y="38"/>
                  <a:pt x="83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121"/>
                  <a:pt x="11" y="121"/>
                  <a:pt x="11" y="121"/>
                </a:cubicBezTo>
                <a:cubicBezTo>
                  <a:pt x="58" y="121"/>
                  <a:pt x="58" y="121"/>
                  <a:pt x="58" y="121"/>
                </a:cubicBezTo>
                <a:cubicBezTo>
                  <a:pt x="59" y="124"/>
                  <a:pt x="59" y="128"/>
                  <a:pt x="61" y="131"/>
                </a:cubicBezTo>
                <a:moveTo>
                  <a:pt x="47" y="11"/>
                </a:moveTo>
                <a:cubicBezTo>
                  <a:pt x="45" y="11"/>
                  <a:pt x="44" y="9"/>
                  <a:pt x="44" y="7"/>
                </a:cubicBezTo>
                <a:cubicBezTo>
                  <a:pt x="44" y="6"/>
                  <a:pt x="45" y="4"/>
                  <a:pt x="47" y="4"/>
                </a:cubicBezTo>
                <a:cubicBezTo>
                  <a:pt x="49" y="4"/>
                  <a:pt x="50" y="6"/>
                  <a:pt x="50" y="7"/>
                </a:cubicBezTo>
                <a:cubicBezTo>
                  <a:pt x="50" y="9"/>
                  <a:pt x="49" y="11"/>
                  <a:pt x="47" y="11"/>
                </a:cubicBezTo>
                <a:moveTo>
                  <a:pt x="60" y="11"/>
                </a:moveTo>
                <a:cubicBezTo>
                  <a:pt x="57" y="11"/>
                  <a:pt x="57" y="11"/>
                  <a:pt x="57" y="11"/>
                </a:cubicBezTo>
                <a:cubicBezTo>
                  <a:pt x="56" y="11"/>
                  <a:pt x="54" y="9"/>
                  <a:pt x="54" y="7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1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3" y="0"/>
                  <a:pt x="40" y="3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9"/>
                  <a:pt x="38" y="11"/>
                  <a:pt x="37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0" y="11"/>
                  <a:pt x="27" y="13"/>
                  <a:pt x="27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20"/>
                  <a:pt x="30" y="23"/>
                  <a:pt x="33" y="23"/>
                </a:cubicBezTo>
                <a:cubicBezTo>
                  <a:pt x="60" y="23"/>
                  <a:pt x="60" y="23"/>
                  <a:pt x="60" y="23"/>
                </a:cubicBezTo>
                <a:cubicBezTo>
                  <a:pt x="64" y="23"/>
                  <a:pt x="67" y="20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7" y="13"/>
                  <a:pt x="64" y="11"/>
                  <a:pt x="60" y="11"/>
                </a:cubicBezTo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55" name="Freeform 370">
            <a:extLst>
              <a:ext uri="{FF2B5EF4-FFF2-40B4-BE49-F238E27FC236}">
                <a16:creationId xmlns:a16="http://schemas.microsoft.com/office/drawing/2014/main" id="{4430294E-FD86-BB7C-EBC8-5E3F330C0106}"/>
              </a:ext>
            </a:extLst>
          </p:cNvPr>
          <p:cNvSpPr>
            <a:spLocks noEditPoints="1"/>
          </p:cNvSpPr>
          <p:nvPr/>
        </p:nvSpPr>
        <p:spPr bwMode="auto">
          <a:xfrm>
            <a:off x="16563505" y="7439650"/>
            <a:ext cx="673942" cy="599494"/>
          </a:xfrm>
          <a:custGeom>
            <a:avLst/>
            <a:gdLst/>
            <a:ahLst/>
            <a:cxnLst>
              <a:cxn ang="0">
                <a:pos x="23" y="94"/>
              </a:cxn>
              <a:cxn ang="0">
                <a:pos x="18" y="95"/>
              </a:cxn>
              <a:cxn ang="0">
                <a:pos x="9" y="83"/>
              </a:cxn>
              <a:cxn ang="0">
                <a:pos x="20" y="87"/>
              </a:cxn>
              <a:cxn ang="0">
                <a:pos x="37" y="74"/>
              </a:cxn>
              <a:cxn ang="0">
                <a:pos x="22" y="61"/>
              </a:cxn>
              <a:cxn ang="0">
                <a:pos x="22" y="106"/>
              </a:cxn>
              <a:cxn ang="0">
                <a:pos x="22" y="61"/>
              </a:cxn>
              <a:cxn ang="0">
                <a:pos x="112" y="72"/>
              </a:cxn>
              <a:cxn ang="0">
                <a:pos x="73" y="88"/>
              </a:cxn>
              <a:cxn ang="0">
                <a:pos x="73" y="86"/>
              </a:cxn>
              <a:cxn ang="0">
                <a:pos x="113" y="69"/>
              </a:cxn>
              <a:cxn ang="0">
                <a:pos x="75" y="62"/>
              </a:cxn>
              <a:cxn ang="0">
                <a:pos x="83" y="49"/>
              </a:cxn>
              <a:cxn ang="0">
                <a:pos x="87" y="58"/>
              </a:cxn>
              <a:cxn ang="0">
                <a:pos x="85" y="76"/>
              </a:cxn>
              <a:cxn ang="0">
                <a:pos x="80" y="79"/>
              </a:cxn>
              <a:cxn ang="0">
                <a:pos x="79" y="62"/>
              </a:cxn>
              <a:cxn ang="0">
                <a:pos x="75" y="62"/>
              </a:cxn>
              <a:cxn ang="0">
                <a:pos x="102" y="40"/>
              </a:cxn>
              <a:cxn ang="0">
                <a:pos x="110" y="45"/>
              </a:cxn>
              <a:cxn ang="0">
                <a:pos x="107" y="49"/>
              </a:cxn>
              <a:cxn ang="0">
                <a:pos x="105" y="69"/>
              </a:cxn>
              <a:cxn ang="0">
                <a:pos x="100" y="70"/>
              </a:cxn>
              <a:cxn ang="0">
                <a:pos x="98" y="54"/>
              </a:cxn>
              <a:cxn ang="0">
                <a:pos x="113" y="20"/>
              </a:cxn>
              <a:cxn ang="0">
                <a:pos x="45" y="37"/>
              </a:cxn>
              <a:cxn ang="0">
                <a:pos x="37" y="48"/>
              </a:cxn>
              <a:cxn ang="0">
                <a:pos x="88" y="9"/>
              </a:cxn>
              <a:cxn ang="0">
                <a:pos x="62" y="1"/>
              </a:cxn>
              <a:cxn ang="0">
                <a:pos x="14" y="30"/>
              </a:cxn>
              <a:cxn ang="0">
                <a:pos x="22" y="56"/>
              </a:cxn>
              <a:cxn ang="0">
                <a:pos x="47" y="95"/>
              </a:cxn>
              <a:cxn ang="0">
                <a:pos x="70" y="101"/>
              </a:cxn>
              <a:cxn ang="0">
                <a:pos x="119" y="73"/>
              </a:cxn>
              <a:cxn ang="0">
                <a:pos x="113" y="20"/>
              </a:cxn>
            </a:cxnLst>
            <a:rect l="0" t="0" r="r" b="b"/>
            <a:pathLst>
              <a:path w="119" h="106">
                <a:moveTo>
                  <a:pt x="37" y="79"/>
                </a:moveTo>
                <a:cubicBezTo>
                  <a:pt x="23" y="94"/>
                  <a:pt x="23" y="94"/>
                  <a:pt x="23" y="94"/>
                </a:cubicBezTo>
                <a:cubicBezTo>
                  <a:pt x="22" y="95"/>
                  <a:pt x="22" y="95"/>
                  <a:pt x="21" y="95"/>
                </a:cubicBezTo>
                <a:cubicBezTo>
                  <a:pt x="20" y="95"/>
                  <a:pt x="19" y="95"/>
                  <a:pt x="18" y="95"/>
                </a:cubicBezTo>
                <a:cubicBezTo>
                  <a:pt x="10" y="88"/>
                  <a:pt x="10" y="88"/>
                  <a:pt x="10" y="88"/>
                </a:cubicBezTo>
                <a:cubicBezTo>
                  <a:pt x="8" y="87"/>
                  <a:pt x="8" y="84"/>
                  <a:pt x="9" y="83"/>
                </a:cubicBezTo>
                <a:cubicBezTo>
                  <a:pt x="11" y="82"/>
                  <a:pt x="13" y="81"/>
                  <a:pt x="14" y="82"/>
                </a:cubicBezTo>
                <a:cubicBezTo>
                  <a:pt x="20" y="87"/>
                  <a:pt x="20" y="87"/>
                  <a:pt x="20" y="87"/>
                </a:cubicBezTo>
                <a:cubicBezTo>
                  <a:pt x="32" y="74"/>
                  <a:pt x="32" y="74"/>
                  <a:pt x="32" y="74"/>
                </a:cubicBezTo>
                <a:cubicBezTo>
                  <a:pt x="33" y="73"/>
                  <a:pt x="35" y="73"/>
                  <a:pt x="37" y="74"/>
                </a:cubicBezTo>
                <a:cubicBezTo>
                  <a:pt x="38" y="75"/>
                  <a:pt x="38" y="77"/>
                  <a:pt x="37" y="79"/>
                </a:cubicBezTo>
                <a:moveTo>
                  <a:pt x="22" y="61"/>
                </a:moveTo>
                <a:cubicBezTo>
                  <a:pt x="10" y="61"/>
                  <a:pt x="0" y="71"/>
                  <a:pt x="0" y="83"/>
                </a:cubicBezTo>
                <a:cubicBezTo>
                  <a:pt x="0" y="96"/>
                  <a:pt x="10" y="106"/>
                  <a:pt x="22" y="106"/>
                </a:cubicBezTo>
                <a:cubicBezTo>
                  <a:pt x="35" y="106"/>
                  <a:pt x="45" y="96"/>
                  <a:pt x="45" y="83"/>
                </a:cubicBezTo>
                <a:cubicBezTo>
                  <a:pt x="45" y="71"/>
                  <a:pt x="35" y="61"/>
                  <a:pt x="22" y="61"/>
                </a:cubicBezTo>
                <a:moveTo>
                  <a:pt x="113" y="71"/>
                </a:moveTo>
                <a:cubicBezTo>
                  <a:pt x="113" y="72"/>
                  <a:pt x="113" y="72"/>
                  <a:pt x="112" y="72"/>
                </a:cubicBezTo>
                <a:cubicBezTo>
                  <a:pt x="73" y="89"/>
                  <a:pt x="73" y="89"/>
                  <a:pt x="73" y="89"/>
                </a:cubicBezTo>
                <a:cubicBezTo>
                  <a:pt x="73" y="89"/>
                  <a:pt x="73" y="89"/>
                  <a:pt x="73" y="88"/>
                </a:cubicBezTo>
                <a:cubicBezTo>
                  <a:pt x="73" y="86"/>
                  <a:pt x="73" y="86"/>
                  <a:pt x="73" y="86"/>
                </a:cubicBezTo>
                <a:cubicBezTo>
                  <a:pt x="73" y="86"/>
                  <a:pt x="73" y="86"/>
                  <a:pt x="73" y="86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3" y="69"/>
                  <a:pt x="113" y="69"/>
                  <a:pt x="113" y="69"/>
                </a:cubicBezTo>
                <a:lnTo>
                  <a:pt x="113" y="71"/>
                </a:lnTo>
                <a:close/>
                <a:moveTo>
                  <a:pt x="75" y="62"/>
                </a:moveTo>
                <a:cubicBezTo>
                  <a:pt x="80" y="50"/>
                  <a:pt x="80" y="50"/>
                  <a:pt x="80" y="50"/>
                </a:cubicBezTo>
                <a:cubicBezTo>
                  <a:pt x="81" y="49"/>
                  <a:pt x="82" y="49"/>
                  <a:pt x="83" y="49"/>
                </a:cubicBezTo>
                <a:cubicBezTo>
                  <a:pt x="88" y="56"/>
                  <a:pt x="88" y="56"/>
                  <a:pt x="88" y="56"/>
                </a:cubicBezTo>
                <a:cubicBezTo>
                  <a:pt x="89" y="56"/>
                  <a:pt x="88" y="58"/>
                  <a:pt x="87" y="58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76"/>
                  <a:pt x="85" y="76"/>
                  <a:pt x="85" y="76"/>
                </a:cubicBezTo>
                <a:cubicBezTo>
                  <a:pt x="85" y="77"/>
                  <a:pt x="84" y="78"/>
                  <a:pt x="84" y="78"/>
                </a:cubicBezTo>
                <a:cubicBezTo>
                  <a:pt x="80" y="79"/>
                  <a:pt x="80" y="79"/>
                  <a:pt x="80" y="79"/>
                </a:cubicBezTo>
                <a:cubicBezTo>
                  <a:pt x="79" y="80"/>
                  <a:pt x="79" y="79"/>
                  <a:pt x="79" y="79"/>
                </a:cubicBezTo>
                <a:cubicBezTo>
                  <a:pt x="79" y="62"/>
                  <a:pt x="79" y="62"/>
                  <a:pt x="79" y="62"/>
                </a:cubicBezTo>
                <a:cubicBezTo>
                  <a:pt x="76" y="63"/>
                  <a:pt x="76" y="63"/>
                  <a:pt x="76" y="63"/>
                </a:cubicBezTo>
                <a:cubicBezTo>
                  <a:pt x="75" y="64"/>
                  <a:pt x="75" y="63"/>
                  <a:pt x="75" y="62"/>
                </a:cubicBezTo>
                <a:moveTo>
                  <a:pt x="96" y="52"/>
                </a:moveTo>
                <a:cubicBezTo>
                  <a:pt x="102" y="40"/>
                  <a:pt x="102" y="40"/>
                  <a:pt x="102" y="40"/>
                </a:cubicBezTo>
                <a:cubicBezTo>
                  <a:pt x="103" y="39"/>
                  <a:pt x="104" y="38"/>
                  <a:pt x="105" y="39"/>
                </a:cubicBezTo>
                <a:cubicBezTo>
                  <a:pt x="110" y="45"/>
                  <a:pt x="110" y="45"/>
                  <a:pt x="110" y="45"/>
                </a:cubicBezTo>
                <a:cubicBezTo>
                  <a:pt x="111" y="46"/>
                  <a:pt x="110" y="48"/>
                  <a:pt x="109" y="48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67"/>
                  <a:pt x="107" y="67"/>
                  <a:pt x="107" y="67"/>
                </a:cubicBezTo>
                <a:cubicBezTo>
                  <a:pt x="107" y="67"/>
                  <a:pt x="106" y="68"/>
                  <a:pt x="105" y="69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101" y="71"/>
                  <a:pt x="100" y="70"/>
                  <a:pt x="100" y="70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98" y="54"/>
                  <a:pt x="98" y="54"/>
                  <a:pt x="98" y="54"/>
                </a:cubicBezTo>
                <a:cubicBezTo>
                  <a:pt x="96" y="54"/>
                  <a:pt x="96" y="53"/>
                  <a:pt x="96" y="52"/>
                </a:cubicBezTo>
                <a:moveTo>
                  <a:pt x="113" y="20"/>
                </a:moveTo>
                <a:cubicBezTo>
                  <a:pt x="96" y="13"/>
                  <a:pt x="96" y="13"/>
                  <a:pt x="96" y="13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52"/>
                  <a:pt x="45" y="52"/>
                  <a:pt x="45" y="52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33"/>
                  <a:pt x="37" y="33"/>
                  <a:pt x="37" y="33"/>
                </a:cubicBezTo>
                <a:cubicBezTo>
                  <a:pt x="88" y="9"/>
                  <a:pt x="88" y="9"/>
                  <a:pt x="88" y="9"/>
                </a:cubicBezTo>
                <a:cubicBezTo>
                  <a:pt x="70" y="1"/>
                  <a:pt x="70" y="1"/>
                  <a:pt x="70" y="1"/>
                </a:cubicBezTo>
                <a:cubicBezTo>
                  <a:pt x="68" y="0"/>
                  <a:pt x="64" y="0"/>
                  <a:pt x="62" y="1"/>
                </a:cubicBezTo>
                <a:cubicBezTo>
                  <a:pt x="20" y="20"/>
                  <a:pt x="20" y="20"/>
                  <a:pt x="20" y="20"/>
                </a:cubicBezTo>
                <a:cubicBezTo>
                  <a:pt x="17" y="22"/>
                  <a:pt x="14" y="26"/>
                  <a:pt x="14" y="30"/>
                </a:cubicBezTo>
                <a:cubicBezTo>
                  <a:pt x="14" y="57"/>
                  <a:pt x="14" y="57"/>
                  <a:pt x="14" y="57"/>
                </a:cubicBezTo>
                <a:cubicBezTo>
                  <a:pt x="17" y="56"/>
                  <a:pt x="19" y="56"/>
                  <a:pt x="22" y="56"/>
                </a:cubicBezTo>
                <a:cubicBezTo>
                  <a:pt x="37" y="56"/>
                  <a:pt x="50" y="68"/>
                  <a:pt x="50" y="83"/>
                </a:cubicBezTo>
                <a:cubicBezTo>
                  <a:pt x="50" y="87"/>
                  <a:pt x="49" y="91"/>
                  <a:pt x="47" y="95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64" y="102"/>
                  <a:pt x="68" y="102"/>
                  <a:pt x="70" y="101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6" y="81"/>
                  <a:pt x="119" y="77"/>
                  <a:pt x="119" y="73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19" y="26"/>
                  <a:pt x="116" y="22"/>
                  <a:pt x="113" y="20"/>
                </a:cubicBezTo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</p:spTree>
    <p:extLst>
      <p:ext uri="{BB962C8B-B14F-4D97-AF65-F5344CB8AC3E}">
        <p14:creationId xmlns:p14="http://schemas.microsoft.com/office/powerpoint/2010/main" val="187981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8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1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4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0" grpId="0" animBg="1"/>
          <p:bldP spid="11" grpId="0"/>
          <p:bldP spid="12" grpId="0"/>
          <p:bldP spid="14" grpId="0"/>
          <p:bldP spid="15" grpId="0"/>
          <p:bldP spid="16" grpId="0" animBg="1"/>
          <p:bldP spid="17" grpId="0"/>
          <p:bldP spid="18" grpId="0"/>
          <p:bldP spid="19" grpId="0" animBg="1"/>
          <p:bldP spid="20" grpId="0"/>
          <p:bldP spid="21" grpId="0"/>
          <p:bldP spid="22" grpId="0" animBg="1"/>
          <p:bldP spid="23" grpId="0"/>
          <p:bldP spid="24" grpId="0"/>
          <p:bldP spid="25" grpId="0" animBg="1"/>
          <p:bldP spid="26" grpId="0"/>
          <p:bldP spid="27" grpId="0"/>
          <p:bldP spid="28" grpId="0" animBg="1"/>
          <p:bldP spid="29" grpId="0"/>
          <p:bldP spid="30" grpId="0"/>
          <p:bldP spid="54" grpId="0" animBg="1"/>
          <p:bldP spid="5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8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1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4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0" grpId="0" animBg="1"/>
          <p:bldP spid="11" grpId="0"/>
          <p:bldP spid="12" grpId="0"/>
          <p:bldP spid="14" grpId="0"/>
          <p:bldP spid="15" grpId="0"/>
          <p:bldP spid="16" grpId="0" animBg="1"/>
          <p:bldP spid="17" grpId="0"/>
          <p:bldP spid="18" grpId="0"/>
          <p:bldP spid="19" grpId="0" animBg="1"/>
          <p:bldP spid="20" grpId="0"/>
          <p:bldP spid="21" grpId="0"/>
          <p:bldP spid="22" grpId="0" animBg="1"/>
          <p:bldP spid="23" grpId="0"/>
          <p:bldP spid="24" grpId="0"/>
          <p:bldP spid="25" grpId="0" animBg="1"/>
          <p:bldP spid="26" grpId="0"/>
          <p:bldP spid="27" grpId="0"/>
          <p:bldP spid="28" grpId="0" animBg="1"/>
          <p:bldP spid="29" grpId="0"/>
          <p:bldP spid="30" grpId="0"/>
          <p:bldP spid="54" grpId="0" animBg="1"/>
          <p:bldP spid="55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rcle: Hollow 1">
            <a:extLst>
              <a:ext uri="{FF2B5EF4-FFF2-40B4-BE49-F238E27FC236}">
                <a16:creationId xmlns:a16="http://schemas.microsoft.com/office/drawing/2014/main" id="{32A72D50-523C-645A-CD9B-560B386EC1AF}"/>
              </a:ext>
            </a:extLst>
          </p:cNvPr>
          <p:cNvSpPr/>
          <p:nvPr/>
        </p:nvSpPr>
        <p:spPr>
          <a:xfrm>
            <a:off x="18531242" y="5283200"/>
            <a:ext cx="4944035" cy="4944035"/>
          </a:xfrm>
          <a:prstGeom prst="donut">
            <a:avLst>
              <a:gd name="adj" fmla="val 9259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FB19652D-6D09-0EFA-0C35-7CFD912CC8FE}"/>
              </a:ext>
            </a:extLst>
          </p:cNvPr>
          <p:cNvSpPr/>
          <p:nvPr/>
        </p:nvSpPr>
        <p:spPr>
          <a:xfrm>
            <a:off x="19322377" y="6074335"/>
            <a:ext cx="3361764" cy="3361764"/>
          </a:xfrm>
          <a:prstGeom prst="donut">
            <a:avLst>
              <a:gd name="adj" fmla="val 1186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97289E1C-0596-2779-45FA-1096C5F7E310}"/>
              </a:ext>
            </a:extLst>
          </p:cNvPr>
          <p:cNvSpPr/>
          <p:nvPr/>
        </p:nvSpPr>
        <p:spPr>
          <a:xfrm>
            <a:off x="20103427" y="6855385"/>
            <a:ext cx="1799664" cy="1799664"/>
          </a:xfrm>
          <a:prstGeom prst="donut">
            <a:avLst>
              <a:gd name="adj" fmla="val 1957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C7CBEDF-E1B9-166E-703A-7E2F7C658FB8}"/>
              </a:ext>
            </a:extLst>
          </p:cNvPr>
          <p:cNvSpPr/>
          <p:nvPr/>
        </p:nvSpPr>
        <p:spPr>
          <a:xfrm>
            <a:off x="20748791" y="7500749"/>
            <a:ext cx="508936" cy="50893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095FDC3-53AA-ADB9-5E0F-1B34713CFA59}"/>
              </a:ext>
            </a:extLst>
          </p:cNvPr>
          <p:cNvGrpSpPr/>
          <p:nvPr/>
        </p:nvGrpSpPr>
        <p:grpSpPr>
          <a:xfrm>
            <a:off x="908723" y="7500750"/>
            <a:ext cx="20103091" cy="508934"/>
            <a:chOff x="908723" y="7500750"/>
            <a:chExt cx="20103091" cy="508934"/>
          </a:xfrm>
        </p:grpSpPr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770BCBA0-8298-C7E9-0D89-C108DD49B51A}"/>
                </a:ext>
              </a:extLst>
            </p:cNvPr>
            <p:cNvSpPr/>
            <p:nvPr/>
          </p:nvSpPr>
          <p:spPr>
            <a:xfrm>
              <a:off x="908723" y="7500750"/>
              <a:ext cx="1041401" cy="508934"/>
            </a:xfrm>
            <a:prstGeom prst="chevron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B5ED6A5-FC8D-9B60-5273-A438CB5E4A76}"/>
                </a:ext>
              </a:extLst>
            </p:cNvPr>
            <p:cNvSpPr/>
            <p:nvPr/>
          </p:nvSpPr>
          <p:spPr>
            <a:xfrm>
              <a:off x="1159669" y="7720058"/>
              <a:ext cx="19739975" cy="7031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Flowchart: Extract 8">
              <a:extLst>
                <a:ext uri="{FF2B5EF4-FFF2-40B4-BE49-F238E27FC236}">
                  <a16:creationId xmlns:a16="http://schemas.microsoft.com/office/drawing/2014/main" id="{881DC996-ACB8-DA81-6009-52C711341EC4}"/>
                </a:ext>
              </a:extLst>
            </p:cNvPr>
            <p:cNvSpPr/>
            <p:nvPr/>
          </p:nvSpPr>
          <p:spPr>
            <a:xfrm rot="5400000">
              <a:off x="20674328" y="7586474"/>
              <a:ext cx="337486" cy="337486"/>
            </a:xfrm>
            <a:prstGeom prst="flowChartExtra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5DA7478-3652-426B-C71C-891690480614}"/>
              </a:ext>
            </a:extLst>
          </p:cNvPr>
          <p:cNvSpPr/>
          <p:nvPr/>
        </p:nvSpPr>
        <p:spPr>
          <a:xfrm>
            <a:off x="2813686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2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278D6A-CB83-12AC-D7F8-37987E9C0229}"/>
              </a:ext>
            </a:extLst>
          </p:cNvPr>
          <p:cNvSpPr txBox="1"/>
          <p:nvPr/>
        </p:nvSpPr>
        <p:spPr>
          <a:xfrm rot="10800000" flipV="1">
            <a:off x="2554183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Tăng doanh thu thông qua mở rộng thị trường và sản phẩm mới.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400465-E36E-A6F3-D7FD-8F734A3D479A}"/>
              </a:ext>
            </a:extLst>
          </p:cNvPr>
          <p:cNvSpPr txBox="1"/>
          <p:nvPr/>
        </p:nvSpPr>
        <p:spPr>
          <a:xfrm rot="10800000" flipV="1">
            <a:off x="2554183" y="8892167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Revenue Growth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3" name="!!SlideOcean">
            <a:extLst>
              <a:ext uri="{FF2B5EF4-FFF2-40B4-BE49-F238E27FC236}">
                <a16:creationId xmlns:a16="http://schemas.microsoft.com/office/drawing/2014/main" id="{F01807A4-B2B2-D2B6-8751-15E3649381C7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" name="!!SubTitle">
            <a:extLst>
              <a:ext uri="{FF2B5EF4-FFF2-40B4-BE49-F238E27FC236}">
                <a16:creationId xmlns:a16="http://schemas.microsoft.com/office/drawing/2014/main" id="{558D8ACF-FBE1-02AA-6B8B-C07BD6F41F68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5" name="!!MainTitle1">
            <a:extLst>
              <a:ext uri="{FF2B5EF4-FFF2-40B4-BE49-F238E27FC236}">
                <a16:creationId xmlns:a16="http://schemas.microsoft.com/office/drawing/2014/main" id="{F8A7EDD4-92B4-7DAF-053D-76C780214FAA}"/>
              </a:ext>
            </a:extLst>
          </p:cNvPr>
          <p:cNvSpPr txBox="1"/>
          <p:nvPr/>
        </p:nvSpPr>
        <p:spPr>
          <a:xfrm>
            <a:off x="7898215" y="1090280"/>
            <a:ext cx="858760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8800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Goals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993C569-82A1-94D4-1637-A9561E7619DD}"/>
              </a:ext>
            </a:extLst>
          </p:cNvPr>
          <p:cNvSpPr/>
          <p:nvPr/>
        </p:nvSpPr>
        <p:spPr>
          <a:xfrm flipV="1">
            <a:off x="5454784" y="6701689"/>
            <a:ext cx="1762594" cy="1908477"/>
          </a:xfrm>
          <a:custGeom>
            <a:avLst/>
            <a:gdLst>
              <a:gd name="connsiteX0" fmla="*/ 881297 w 1762594"/>
              <a:gd name="connsiteY0" fmla="*/ 1908477 h 1908477"/>
              <a:gd name="connsiteX1" fmla="*/ 1034470 w 1762594"/>
              <a:gd name="connsiteY1" fmla="*/ 1748419 h 1908477"/>
              <a:gd name="connsiteX2" fmla="*/ 1058909 w 1762594"/>
              <a:gd name="connsiteY2" fmla="*/ 1744689 h 1908477"/>
              <a:gd name="connsiteX3" fmla="*/ 1762594 w 1762594"/>
              <a:gd name="connsiteY3" fmla="*/ 881297 h 1908477"/>
              <a:gd name="connsiteX4" fmla="*/ 881297 w 1762594"/>
              <a:gd name="connsiteY4" fmla="*/ 0 h 1908477"/>
              <a:gd name="connsiteX5" fmla="*/ 0 w 1762594"/>
              <a:gd name="connsiteY5" fmla="*/ 881297 h 1908477"/>
              <a:gd name="connsiteX6" fmla="*/ 703685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7" y="1908477"/>
                </a:moveTo>
                <a:lnTo>
                  <a:pt x="1034470" y="1748419"/>
                </a:lnTo>
                <a:lnTo>
                  <a:pt x="1058909" y="1744689"/>
                </a:lnTo>
                <a:cubicBezTo>
                  <a:pt x="1460502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7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5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8B3140-9881-6E7B-F030-F368EB58D53F}"/>
              </a:ext>
            </a:extLst>
          </p:cNvPr>
          <p:cNvSpPr txBox="1"/>
          <p:nvPr/>
        </p:nvSpPr>
        <p:spPr>
          <a:xfrm>
            <a:off x="5195281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Nâng cao lợi nhuận bằng cách tối ưu chi phí và hiệu suất.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8809CC-2A44-7899-0DCA-78D6A659CD5F}"/>
              </a:ext>
            </a:extLst>
          </p:cNvPr>
          <p:cNvSpPr txBox="1"/>
          <p:nvPr/>
        </p:nvSpPr>
        <p:spPr>
          <a:xfrm>
            <a:off x="5195281" y="5797269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Profit Optimization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19A8021-F1A6-39F4-ED94-4287573BF09D}"/>
              </a:ext>
            </a:extLst>
          </p:cNvPr>
          <p:cNvSpPr/>
          <p:nvPr/>
        </p:nvSpPr>
        <p:spPr>
          <a:xfrm>
            <a:off x="8095882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1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776A77F-4AF3-9398-EC3E-55F809771B35}"/>
              </a:ext>
            </a:extLst>
          </p:cNvPr>
          <p:cNvSpPr txBox="1"/>
          <p:nvPr/>
        </p:nvSpPr>
        <p:spPr>
          <a:xfrm rot="10800000" flipV="1">
            <a:off x="7836379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Duy </a:t>
            </a:r>
            <a:r>
              <a:rPr lang="en-US" sz="2000" dirty="0" err="1">
                <a:solidFill>
                  <a:schemeClr val="tx2"/>
                </a:solidFill>
              </a:rPr>
              <a:t>trì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và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gia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tăng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lòng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trung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thành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của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khách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hàng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hiện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tại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  <a:endParaRPr lang="vi-VN" sz="2000" dirty="0">
              <a:solidFill>
                <a:schemeClr val="tx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54F045E-F156-F55B-B53E-CC03D272E729}"/>
              </a:ext>
            </a:extLst>
          </p:cNvPr>
          <p:cNvSpPr txBox="1"/>
          <p:nvPr/>
        </p:nvSpPr>
        <p:spPr>
          <a:xfrm rot="10800000" flipV="1">
            <a:off x="7836379" y="8892167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Customer Retention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AF4A860-7536-7422-E7B3-F866D8EB5C68}"/>
              </a:ext>
            </a:extLst>
          </p:cNvPr>
          <p:cNvSpPr/>
          <p:nvPr/>
        </p:nvSpPr>
        <p:spPr>
          <a:xfrm flipV="1">
            <a:off x="10736980" y="6701689"/>
            <a:ext cx="1762594" cy="1908477"/>
          </a:xfrm>
          <a:custGeom>
            <a:avLst/>
            <a:gdLst>
              <a:gd name="connsiteX0" fmla="*/ 881297 w 1762594"/>
              <a:gd name="connsiteY0" fmla="*/ 1908477 h 1908477"/>
              <a:gd name="connsiteX1" fmla="*/ 1034470 w 1762594"/>
              <a:gd name="connsiteY1" fmla="*/ 1748419 h 1908477"/>
              <a:gd name="connsiteX2" fmla="*/ 1058909 w 1762594"/>
              <a:gd name="connsiteY2" fmla="*/ 1744689 h 1908477"/>
              <a:gd name="connsiteX3" fmla="*/ 1762594 w 1762594"/>
              <a:gd name="connsiteY3" fmla="*/ 881297 h 1908477"/>
              <a:gd name="connsiteX4" fmla="*/ 881297 w 1762594"/>
              <a:gd name="connsiteY4" fmla="*/ 0 h 1908477"/>
              <a:gd name="connsiteX5" fmla="*/ 0 w 1762594"/>
              <a:gd name="connsiteY5" fmla="*/ 881297 h 1908477"/>
              <a:gd name="connsiteX6" fmla="*/ 703685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7" y="1908477"/>
                </a:moveTo>
                <a:lnTo>
                  <a:pt x="1034470" y="1748419"/>
                </a:lnTo>
                <a:lnTo>
                  <a:pt x="1058909" y="1744689"/>
                </a:lnTo>
                <a:cubicBezTo>
                  <a:pt x="1460501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7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5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7C5091B-DE54-512D-21AE-11242D411DBB}"/>
              </a:ext>
            </a:extLst>
          </p:cNvPr>
          <p:cNvSpPr txBox="1"/>
          <p:nvPr/>
        </p:nvSpPr>
        <p:spPr>
          <a:xfrm>
            <a:off x="10477477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Xây dựng thương hiệu uy tín, khác biệt và đáng tin cậy.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BEE8BD5-FCDC-EC89-E51C-7D8C7F7D183B}"/>
              </a:ext>
            </a:extLst>
          </p:cNvPr>
          <p:cNvSpPr txBox="1"/>
          <p:nvPr/>
        </p:nvSpPr>
        <p:spPr>
          <a:xfrm>
            <a:off x="10736982" y="5797269"/>
            <a:ext cx="176259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Brand Strength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2C1E0EF-AFEC-E9D5-425D-41A827B442EF}"/>
              </a:ext>
            </a:extLst>
          </p:cNvPr>
          <p:cNvSpPr/>
          <p:nvPr/>
        </p:nvSpPr>
        <p:spPr>
          <a:xfrm>
            <a:off x="13378078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1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68D9011-1948-753F-F07C-556CE08D790C}"/>
              </a:ext>
            </a:extLst>
          </p:cNvPr>
          <p:cNvSpPr txBox="1"/>
          <p:nvPr/>
        </p:nvSpPr>
        <p:spPr>
          <a:xfrm rot="10800000" flipV="1">
            <a:off x="13118575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Chuẩn hóa quy trình, cải thiện năng suất và chất lượng dịch vụ.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A73B2EB-820E-1B56-4D49-1153193C195F}"/>
              </a:ext>
            </a:extLst>
          </p:cNvPr>
          <p:cNvSpPr txBox="1"/>
          <p:nvPr/>
        </p:nvSpPr>
        <p:spPr>
          <a:xfrm rot="10800000" flipV="1">
            <a:off x="12921252" y="8892167"/>
            <a:ext cx="2676248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Operational Excellence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4FF855C-6909-CD3A-5A6E-8E4E9436963A}"/>
              </a:ext>
            </a:extLst>
          </p:cNvPr>
          <p:cNvSpPr/>
          <p:nvPr/>
        </p:nvSpPr>
        <p:spPr>
          <a:xfrm flipV="1">
            <a:off x="16019178" y="6701689"/>
            <a:ext cx="1762594" cy="1908477"/>
          </a:xfrm>
          <a:custGeom>
            <a:avLst/>
            <a:gdLst>
              <a:gd name="connsiteX0" fmla="*/ 881298 w 1762594"/>
              <a:gd name="connsiteY0" fmla="*/ 1908477 h 1908477"/>
              <a:gd name="connsiteX1" fmla="*/ 1034470 w 1762594"/>
              <a:gd name="connsiteY1" fmla="*/ 1748419 h 1908477"/>
              <a:gd name="connsiteX2" fmla="*/ 1058910 w 1762594"/>
              <a:gd name="connsiteY2" fmla="*/ 1744689 h 1908477"/>
              <a:gd name="connsiteX3" fmla="*/ 1762594 w 1762594"/>
              <a:gd name="connsiteY3" fmla="*/ 881297 h 1908477"/>
              <a:gd name="connsiteX4" fmla="*/ 881298 w 1762594"/>
              <a:gd name="connsiteY4" fmla="*/ 0 h 1908477"/>
              <a:gd name="connsiteX5" fmla="*/ 0 w 1762594"/>
              <a:gd name="connsiteY5" fmla="*/ 881297 h 1908477"/>
              <a:gd name="connsiteX6" fmla="*/ 703686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8" y="1908477"/>
                </a:moveTo>
                <a:lnTo>
                  <a:pt x="1034470" y="1748419"/>
                </a:lnTo>
                <a:lnTo>
                  <a:pt x="1058910" y="1744689"/>
                </a:lnTo>
                <a:cubicBezTo>
                  <a:pt x="1460502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8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6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6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4C3A1E4-E369-BBED-7363-C23EF58E6ED7}"/>
              </a:ext>
            </a:extLst>
          </p:cNvPr>
          <p:cNvSpPr txBox="1"/>
          <p:nvPr/>
        </p:nvSpPr>
        <p:spPr>
          <a:xfrm>
            <a:off x="15759675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Phát triển bền vững gắn liền với trách nhiệm xã hội và môi trường.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4283F1E-FF59-856B-70A4-C7BB89A529D7}"/>
              </a:ext>
            </a:extLst>
          </p:cNvPr>
          <p:cNvSpPr txBox="1"/>
          <p:nvPr/>
        </p:nvSpPr>
        <p:spPr>
          <a:xfrm>
            <a:off x="15759675" y="5797269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Sustainable Impact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993B2F1-5E90-185D-B9C2-F361DAE67EF8}"/>
              </a:ext>
            </a:extLst>
          </p:cNvPr>
          <p:cNvCxnSpPr>
            <a:cxnSpLocks/>
          </p:cNvCxnSpPr>
          <p:nvPr/>
        </p:nvCxnSpPr>
        <p:spPr>
          <a:xfrm flipV="1">
            <a:off x="3694983" y="4732229"/>
            <a:ext cx="0" cy="1497136"/>
          </a:xfrm>
          <a:prstGeom prst="line">
            <a:avLst/>
          </a:prstGeom>
          <a:ln w="25400" cap="rnd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AECA656-CC49-088B-1AFE-73E3199BC7D2}"/>
              </a:ext>
            </a:extLst>
          </p:cNvPr>
          <p:cNvCxnSpPr>
            <a:cxnSpLocks/>
          </p:cNvCxnSpPr>
          <p:nvPr/>
        </p:nvCxnSpPr>
        <p:spPr>
          <a:xfrm flipV="1">
            <a:off x="8977179" y="4732229"/>
            <a:ext cx="0" cy="1497136"/>
          </a:xfrm>
          <a:prstGeom prst="line">
            <a:avLst/>
          </a:prstGeom>
          <a:ln w="254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D631F47-7A2B-0B07-BF13-9CB72697695D}"/>
              </a:ext>
            </a:extLst>
          </p:cNvPr>
          <p:cNvCxnSpPr>
            <a:cxnSpLocks/>
          </p:cNvCxnSpPr>
          <p:nvPr/>
        </p:nvCxnSpPr>
        <p:spPr>
          <a:xfrm flipV="1">
            <a:off x="14259375" y="4732229"/>
            <a:ext cx="0" cy="1497136"/>
          </a:xfrm>
          <a:prstGeom prst="line">
            <a:avLst/>
          </a:prstGeom>
          <a:ln w="254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A5E3D5B-082E-4914-292B-06C2C64BF16D}"/>
              </a:ext>
            </a:extLst>
          </p:cNvPr>
          <p:cNvCxnSpPr>
            <a:cxnSpLocks/>
          </p:cNvCxnSpPr>
          <p:nvPr/>
        </p:nvCxnSpPr>
        <p:spPr>
          <a:xfrm>
            <a:off x="6336081" y="9253649"/>
            <a:ext cx="0" cy="1497136"/>
          </a:xfrm>
          <a:prstGeom prst="line">
            <a:avLst/>
          </a:prstGeom>
          <a:ln w="25400" cap="rnd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8E4F201-2C0A-C4FE-D14F-2441C8B07B42}"/>
              </a:ext>
            </a:extLst>
          </p:cNvPr>
          <p:cNvCxnSpPr>
            <a:cxnSpLocks/>
          </p:cNvCxnSpPr>
          <p:nvPr/>
        </p:nvCxnSpPr>
        <p:spPr>
          <a:xfrm>
            <a:off x="11618277" y="9253649"/>
            <a:ext cx="0" cy="1497136"/>
          </a:xfrm>
          <a:prstGeom prst="line">
            <a:avLst/>
          </a:prstGeom>
          <a:ln w="254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E6BF0CA-E524-45CF-4693-33A7CB4EFE63}"/>
              </a:ext>
            </a:extLst>
          </p:cNvPr>
          <p:cNvCxnSpPr>
            <a:cxnSpLocks/>
          </p:cNvCxnSpPr>
          <p:nvPr/>
        </p:nvCxnSpPr>
        <p:spPr>
          <a:xfrm>
            <a:off x="16900475" y="9253649"/>
            <a:ext cx="0" cy="1497136"/>
          </a:xfrm>
          <a:prstGeom prst="line">
            <a:avLst/>
          </a:prstGeom>
          <a:ln w="254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40C2ADD-9B7E-1C74-8AEC-FD1552077AD5}"/>
              </a:ext>
            </a:extLst>
          </p:cNvPr>
          <p:cNvGrpSpPr/>
          <p:nvPr/>
        </p:nvGrpSpPr>
        <p:grpSpPr>
          <a:xfrm>
            <a:off x="3368678" y="7454829"/>
            <a:ext cx="652612" cy="569136"/>
            <a:chOff x="1941513" y="1882774"/>
            <a:chExt cx="273051" cy="238125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38" name="Freeform 161">
              <a:extLst>
                <a:ext uri="{FF2B5EF4-FFF2-40B4-BE49-F238E27FC236}">
                  <a16:creationId xmlns:a16="http://schemas.microsoft.com/office/drawing/2014/main" id="{F4AD778E-605E-0864-4A89-69EAFD4E6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4213" y="2038349"/>
              <a:ext cx="74613" cy="82550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28" y="36"/>
                </a:cxn>
                <a:cxn ang="0">
                  <a:pos x="5" y="36"/>
                </a:cxn>
                <a:cxn ang="0">
                  <a:pos x="0" y="30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8" y="0"/>
                </a:cxn>
                <a:cxn ang="0">
                  <a:pos x="33" y="5"/>
                </a:cxn>
                <a:cxn ang="0">
                  <a:pos x="33" y="30"/>
                </a:cxn>
              </a:cxnLst>
              <a:rect l="0" t="0" r="r" b="b"/>
              <a:pathLst>
                <a:path w="33" h="36">
                  <a:moveTo>
                    <a:pt x="33" y="30"/>
                  </a:moveTo>
                  <a:cubicBezTo>
                    <a:pt x="33" y="33"/>
                    <a:pt x="31" y="36"/>
                    <a:pt x="28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2" y="36"/>
                    <a:pt x="0" y="33"/>
                    <a:pt x="0" y="3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3" y="2"/>
                    <a:pt x="33" y="5"/>
                  </a:cubicBezTo>
                  <a:lnTo>
                    <a:pt x="33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9" name="Freeform 162">
              <a:extLst>
                <a:ext uri="{FF2B5EF4-FFF2-40B4-BE49-F238E27FC236}">
                  <a16:creationId xmlns:a16="http://schemas.microsoft.com/office/drawing/2014/main" id="{E50F606D-DFAC-F8AD-39B5-62A4C11BA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701" y="2009774"/>
              <a:ext cx="77788" cy="111125"/>
            </a:xfrm>
            <a:custGeom>
              <a:avLst/>
              <a:gdLst/>
              <a:ahLst/>
              <a:cxnLst>
                <a:cxn ang="0">
                  <a:pos x="34" y="43"/>
                </a:cxn>
                <a:cxn ang="0">
                  <a:pos x="28" y="49"/>
                </a:cxn>
                <a:cxn ang="0">
                  <a:pos x="6" y="49"/>
                </a:cxn>
                <a:cxn ang="0">
                  <a:pos x="0" y="43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28" y="0"/>
                </a:cxn>
                <a:cxn ang="0">
                  <a:pos x="34" y="5"/>
                </a:cxn>
                <a:cxn ang="0">
                  <a:pos x="34" y="43"/>
                </a:cxn>
              </a:cxnLst>
              <a:rect l="0" t="0" r="r" b="b"/>
              <a:pathLst>
                <a:path w="34" h="49">
                  <a:moveTo>
                    <a:pt x="34" y="43"/>
                  </a:moveTo>
                  <a:cubicBezTo>
                    <a:pt x="34" y="46"/>
                    <a:pt x="31" y="49"/>
                    <a:pt x="28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3" y="49"/>
                    <a:pt x="0" y="46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5"/>
                  </a:cubicBezTo>
                  <a:lnTo>
                    <a:pt x="34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0" name="Freeform 163">
              <a:extLst>
                <a:ext uri="{FF2B5EF4-FFF2-40B4-BE49-F238E27FC236}">
                  <a16:creationId xmlns:a16="http://schemas.microsoft.com/office/drawing/2014/main" id="{90B0790A-9E6D-3958-35B3-6CA389126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6776" y="1974849"/>
              <a:ext cx="77788" cy="146050"/>
            </a:xfrm>
            <a:custGeom>
              <a:avLst/>
              <a:gdLst/>
              <a:ahLst/>
              <a:cxnLst>
                <a:cxn ang="0">
                  <a:pos x="34" y="58"/>
                </a:cxn>
                <a:cxn ang="0">
                  <a:pos x="28" y="64"/>
                </a:cxn>
                <a:cxn ang="0">
                  <a:pos x="6" y="64"/>
                </a:cxn>
                <a:cxn ang="0">
                  <a:pos x="0" y="58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28" y="0"/>
                </a:cxn>
                <a:cxn ang="0">
                  <a:pos x="34" y="6"/>
                </a:cxn>
                <a:cxn ang="0">
                  <a:pos x="34" y="58"/>
                </a:cxn>
              </a:cxnLst>
              <a:rect l="0" t="0" r="r" b="b"/>
              <a:pathLst>
                <a:path w="34" h="64">
                  <a:moveTo>
                    <a:pt x="34" y="58"/>
                  </a:moveTo>
                  <a:cubicBezTo>
                    <a:pt x="34" y="61"/>
                    <a:pt x="31" y="64"/>
                    <a:pt x="28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3" y="64"/>
                    <a:pt x="0" y="61"/>
                    <a:pt x="0" y="5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lnTo>
                    <a:pt x="34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1" name="Freeform 164">
              <a:extLst>
                <a:ext uri="{FF2B5EF4-FFF2-40B4-BE49-F238E27FC236}">
                  <a16:creationId xmlns:a16="http://schemas.microsoft.com/office/drawing/2014/main" id="{F601AC12-4339-77C5-6288-5E662D2E6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513" y="1882774"/>
              <a:ext cx="268288" cy="127000"/>
            </a:xfrm>
            <a:custGeom>
              <a:avLst/>
              <a:gdLst/>
              <a:ahLst/>
              <a:cxnLst>
                <a:cxn ang="0">
                  <a:pos x="114" y="1"/>
                </a:cxn>
                <a:cxn ang="0">
                  <a:pos x="89" y="7"/>
                </a:cxn>
                <a:cxn ang="0">
                  <a:pos x="88" y="10"/>
                </a:cxn>
                <a:cxn ang="0">
                  <a:pos x="94" y="15"/>
                </a:cxn>
                <a:cxn ang="0">
                  <a:pos x="93" y="17"/>
                </a:cxn>
                <a:cxn ang="0">
                  <a:pos x="77" y="26"/>
                </a:cxn>
                <a:cxn ang="0">
                  <a:pos x="5" y="45"/>
                </a:cxn>
                <a:cxn ang="0">
                  <a:pos x="0" y="50"/>
                </a:cxn>
                <a:cxn ang="0">
                  <a:pos x="5" y="55"/>
                </a:cxn>
                <a:cxn ang="0">
                  <a:pos x="7" y="55"/>
                </a:cxn>
                <a:cxn ang="0">
                  <a:pos x="82" y="34"/>
                </a:cxn>
                <a:cxn ang="0">
                  <a:pos x="100" y="24"/>
                </a:cxn>
                <a:cxn ang="0">
                  <a:pos x="102" y="24"/>
                </a:cxn>
                <a:cxn ang="0">
                  <a:pos x="108" y="29"/>
                </a:cxn>
                <a:cxn ang="0">
                  <a:pos x="111" y="28"/>
                </a:cxn>
                <a:cxn ang="0">
                  <a:pos x="117" y="4"/>
                </a:cxn>
                <a:cxn ang="0">
                  <a:pos x="114" y="1"/>
                </a:cxn>
              </a:cxnLst>
              <a:rect l="0" t="0" r="r" b="b"/>
              <a:pathLst>
                <a:path w="117" h="55">
                  <a:moveTo>
                    <a:pt x="114" y="1"/>
                  </a:moveTo>
                  <a:cubicBezTo>
                    <a:pt x="89" y="7"/>
                    <a:pt x="89" y="7"/>
                    <a:pt x="89" y="7"/>
                  </a:cubicBezTo>
                  <a:cubicBezTo>
                    <a:pt x="87" y="7"/>
                    <a:pt x="87" y="9"/>
                    <a:pt x="88" y="10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4" y="16"/>
                    <a:pt x="94" y="17"/>
                    <a:pt x="93" y="17"/>
                  </a:cubicBezTo>
                  <a:cubicBezTo>
                    <a:pt x="90" y="19"/>
                    <a:pt x="85" y="22"/>
                    <a:pt x="77" y="26"/>
                  </a:cubicBezTo>
                  <a:cubicBezTo>
                    <a:pt x="38" y="47"/>
                    <a:pt x="6" y="45"/>
                    <a:pt x="5" y="45"/>
                  </a:cubicBezTo>
                  <a:cubicBezTo>
                    <a:pt x="3" y="45"/>
                    <a:pt x="0" y="47"/>
                    <a:pt x="0" y="50"/>
                  </a:cubicBezTo>
                  <a:cubicBezTo>
                    <a:pt x="0" y="52"/>
                    <a:pt x="2" y="55"/>
                    <a:pt x="5" y="55"/>
                  </a:cubicBezTo>
                  <a:cubicBezTo>
                    <a:pt x="5" y="55"/>
                    <a:pt x="6" y="55"/>
                    <a:pt x="7" y="55"/>
                  </a:cubicBezTo>
                  <a:cubicBezTo>
                    <a:pt x="15" y="55"/>
                    <a:pt x="46" y="53"/>
                    <a:pt x="82" y="34"/>
                  </a:cubicBezTo>
                  <a:cubicBezTo>
                    <a:pt x="90" y="30"/>
                    <a:pt x="96" y="26"/>
                    <a:pt x="100" y="24"/>
                  </a:cubicBezTo>
                  <a:cubicBezTo>
                    <a:pt x="100" y="23"/>
                    <a:pt x="101" y="23"/>
                    <a:pt x="102" y="24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9" y="31"/>
                    <a:pt x="111" y="30"/>
                    <a:pt x="111" y="28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2"/>
                    <a:pt x="116" y="0"/>
                    <a:pt x="11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BEE0683-C654-FCFF-9177-2038CADCBF62}"/>
              </a:ext>
            </a:extLst>
          </p:cNvPr>
          <p:cNvGrpSpPr/>
          <p:nvPr/>
        </p:nvGrpSpPr>
        <p:grpSpPr>
          <a:xfrm>
            <a:off x="6010623" y="7439652"/>
            <a:ext cx="652612" cy="599492"/>
            <a:chOff x="1501775" y="2393949"/>
            <a:chExt cx="273050" cy="250825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43" name="Freeform 216">
              <a:extLst>
                <a:ext uri="{FF2B5EF4-FFF2-40B4-BE49-F238E27FC236}">
                  <a16:creationId xmlns:a16="http://schemas.microsoft.com/office/drawing/2014/main" id="{D263E0B0-68AF-5BFD-863B-877E1B559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1775" y="2393949"/>
              <a:ext cx="273050" cy="250825"/>
            </a:xfrm>
            <a:custGeom>
              <a:avLst/>
              <a:gdLst/>
              <a:ahLst/>
              <a:cxnLst>
                <a:cxn ang="0">
                  <a:pos x="109" y="54"/>
                </a:cxn>
                <a:cxn ang="0">
                  <a:pos x="112" y="51"/>
                </a:cxn>
                <a:cxn ang="0">
                  <a:pos x="117" y="51"/>
                </a:cxn>
                <a:cxn ang="0">
                  <a:pos x="118" y="49"/>
                </a:cxn>
                <a:cxn ang="0">
                  <a:pos x="104" y="28"/>
                </a:cxn>
                <a:cxn ang="0">
                  <a:pos x="103" y="28"/>
                </a:cxn>
                <a:cxn ang="0">
                  <a:pos x="89" y="49"/>
                </a:cxn>
                <a:cxn ang="0">
                  <a:pos x="90" y="51"/>
                </a:cxn>
                <a:cxn ang="0">
                  <a:pos x="95" y="51"/>
                </a:cxn>
                <a:cxn ang="0">
                  <a:pos x="98" y="54"/>
                </a:cxn>
                <a:cxn ang="0">
                  <a:pos x="54" y="98"/>
                </a:cxn>
                <a:cxn ang="0">
                  <a:pos x="10" y="54"/>
                </a:cxn>
                <a:cxn ang="0">
                  <a:pos x="54" y="10"/>
                </a:cxn>
                <a:cxn ang="0">
                  <a:pos x="73" y="14"/>
                </a:cxn>
                <a:cxn ang="0">
                  <a:pos x="75" y="15"/>
                </a:cxn>
                <a:cxn ang="0">
                  <a:pos x="80" y="12"/>
                </a:cxn>
                <a:cxn ang="0">
                  <a:pos x="77" y="5"/>
                </a:cxn>
                <a:cxn ang="0">
                  <a:pos x="54" y="0"/>
                </a:cxn>
                <a:cxn ang="0">
                  <a:pos x="0" y="54"/>
                </a:cxn>
                <a:cxn ang="0">
                  <a:pos x="54" y="109"/>
                </a:cxn>
                <a:cxn ang="0">
                  <a:pos x="109" y="54"/>
                </a:cxn>
                <a:cxn ang="0">
                  <a:pos x="109" y="54"/>
                </a:cxn>
              </a:cxnLst>
              <a:rect l="0" t="0" r="r" b="b"/>
              <a:pathLst>
                <a:path w="119" h="109">
                  <a:moveTo>
                    <a:pt x="109" y="54"/>
                  </a:moveTo>
                  <a:cubicBezTo>
                    <a:pt x="109" y="53"/>
                    <a:pt x="109" y="51"/>
                    <a:pt x="112" y="51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9" y="51"/>
                    <a:pt x="118" y="49"/>
                    <a:pt x="118" y="49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8"/>
                    <a:pt x="103" y="27"/>
                    <a:pt x="103" y="28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9" y="49"/>
                    <a:pt x="88" y="51"/>
                    <a:pt x="90" y="51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6" y="51"/>
                    <a:pt x="98" y="52"/>
                    <a:pt x="98" y="54"/>
                  </a:cubicBezTo>
                  <a:cubicBezTo>
                    <a:pt x="98" y="79"/>
                    <a:pt x="78" y="98"/>
                    <a:pt x="54" y="98"/>
                  </a:cubicBezTo>
                  <a:cubicBezTo>
                    <a:pt x="30" y="98"/>
                    <a:pt x="10" y="78"/>
                    <a:pt x="10" y="54"/>
                  </a:cubicBezTo>
                  <a:cubicBezTo>
                    <a:pt x="10" y="30"/>
                    <a:pt x="30" y="10"/>
                    <a:pt x="54" y="10"/>
                  </a:cubicBezTo>
                  <a:cubicBezTo>
                    <a:pt x="61" y="10"/>
                    <a:pt x="67" y="12"/>
                    <a:pt x="73" y="14"/>
                  </a:cubicBezTo>
                  <a:cubicBezTo>
                    <a:pt x="73" y="15"/>
                    <a:pt x="74" y="15"/>
                    <a:pt x="75" y="15"/>
                  </a:cubicBezTo>
                  <a:cubicBezTo>
                    <a:pt x="77" y="15"/>
                    <a:pt x="79" y="14"/>
                    <a:pt x="80" y="12"/>
                  </a:cubicBezTo>
                  <a:cubicBezTo>
                    <a:pt x="81" y="9"/>
                    <a:pt x="80" y="6"/>
                    <a:pt x="77" y="5"/>
                  </a:cubicBezTo>
                  <a:cubicBezTo>
                    <a:pt x="70" y="1"/>
                    <a:pt x="62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4"/>
                    <a:pt x="24" y="109"/>
                    <a:pt x="54" y="109"/>
                  </a:cubicBezTo>
                  <a:cubicBezTo>
                    <a:pt x="84" y="109"/>
                    <a:pt x="109" y="84"/>
                    <a:pt x="109" y="54"/>
                  </a:cubicBezTo>
                  <a:cubicBezTo>
                    <a:pt x="109" y="54"/>
                    <a:pt x="109" y="54"/>
                    <a:pt x="109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4" name="Freeform 217">
              <a:extLst>
                <a:ext uri="{FF2B5EF4-FFF2-40B4-BE49-F238E27FC236}">
                  <a16:creationId xmlns:a16="http://schemas.microsoft.com/office/drawing/2014/main" id="{337FF9F6-76DD-1F53-FF14-D6E0FAE58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088" y="2443162"/>
              <a:ext cx="76200" cy="150813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0" y="21"/>
                </a:cxn>
                <a:cxn ang="0">
                  <a:pos x="17" y="15"/>
                </a:cxn>
                <a:cxn ang="0">
                  <a:pos x="26" y="17"/>
                </a:cxn>
                <a:cxn ang="0">
                  <a:pos x="27" y="18"/>
                </a:cxn>
                <a:cxn ang="0">
                  <a:pos x="29" y="16"/>
                </a:cxn>
                <a:cxn ang="0">
                  <a:pos x="31" y="13"/>
                </a:cxn>
                <a:cxn ang="0">
                  <a:pos x="29" y="10"/>
                </a:cxn>
                <a:cxn ang="0">
                  <a:pos x="21" y="8"/>
                </a:cxn>
                <a:cxn ang="0">
                  <a:pos x="21" y="7"/>
                </a:cxn>
                <a:cxn ang="0">
                  <a:pos x="20" y="3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3" y="3"/>
                </a:cxn>
                <a:cxn ang="0">
                  <a:pos x="13" y="8"/>
                </a:cxn>
                <a:cxn ang="0">
                  <a:pos x="12" y="8"/>
                </a:cxn>
                <a:cxn ang="0">
                  <a:pos x="1" y="22"/>
                </a:cxn>
                <a:cxn ang="0">
                  <a:pos x="15" y="36"/>
                </a:cxn>
                <a:cxn ang="0">
                  <a:pos x="23" y="44"/>
                </a:cxn>
                <a:cxn ang="0">
                  <a:pos x="15" y="51"/>
                </a:cxn>
                <a:cxn ang="0">
                  <a:pos x="5" y="48"/>
                </a:cxn>
                <a:cxn ang="0">
                  <a:pos x="4" y="48"/>
                </a:cxn>
                <a:cxn ang="0">
                  <a:pos x="2" y="49"/>
                </a:cxn>
                <a:cxn ang="0">
                  <a:pos x="0" y="53"/>
                </a:cxn>
                <a:cxn ang="0">
                  <a:pos x="2" y="55"/>
                </a:cxn>
                <a:cxn ang="0">
                  <a:pos x="12" y="58"/>
                </a:cxn>
                <a:cxn ang="0">
                  <a:pos x="12" y="59"/>
                </a:cxn>
                <a:cxn ang="0">
                  <a:pos x="12" y="64"/>
                </a:cxn>
                <a:cxn ang="0">
                  <a:pos x="15" y="66"/>
                </a:cxn>
                <a:cxn ang="0">
                  <a:pos x="17" y="66"/>
                </a:cxn>
                <a:cxn ang="0">
                  <a:pos x="20" y="64"/>
                </a:cxn>
                <a:cxn ang="0">
                  <a:pos x="20" y="58"/>
                </a:cxn>
                <a:cxn ang="0">
                  <a:pos x="20" y="58"/>
                </a:cxn>
                <a:cxn ang="0">
                  <a:pos x="33" y="44"/>
                </a:cxn>
                <a:cxn ang="0">
                  <a:pos x="19" y="28"/>
                </a:cxn>
              </a:cxnLst>
              <a:rect l="0" t="0" r="r" b="b"/>
              <a:pathLst>
                <a:path w="33" h="66">
                  <a:moveTo>
                    <a:pt x="19" y="28"/>
                  </a:moveTo>
                  <a:cubicBezTo>
                    <a:pt x="12" y="26"/>
                    <a:pt x="10" y="24"/>
                    <a:pt x="10" y="21"/>
                  </a:cubicBezTo>
                  <a:cubicBezTo>
                    <a:pt x="10" y="18"/>
                    <a:pt x="12" y="15"/>
                    <a:pt x="17" y="15"/>
                  </a:cubicBezTo>
                  <a:cubicBezTo>
                    <a:pt x="22" y="15"/>
                    <a:pt x="26" y="17"/>
                    <a:pt x="26" y="17"/>
                  </a:cubicBezTo>
                  <a:cubicBezTo>
                    <a:pt x="26" y="17"/>
                    <a:pt x="27" y="18"/>
                    <a:pt x="27" y="18"/>
                  </a:cubicBezTo>
                  <a:cubicBezTo>
                    <a:pt x="28" y="18"/>
                    <a:pt x="29" y="17"/>
                    <a:pt x="29" y="16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0" y="11"/>
                    <a:pt x="29" y="10"/>
                  </a:cubicBezTo>
                  <a:cubicBezTo>
                    <a:pt x="27" y="9"/>
                    <a:pt x="21" y="8"/>
                    <a:pt x="21" y="8"/>
                  </a:cubicBezTo>
                  <a:cubicBezTo>
                    <a:pt x="21" y="8"/>
                    <a:pt x="21" y="8"/>
                    <a:pt x="21" y="7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9" y="0"/>
                    <a:pt x="1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3" y="1"/>
                    <a:pt x="13" y="3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2" y="8"/>
                    <a:pt x="12" y="8"/>
                  </a:cubicBezTo>
                  <a:cubicBezTo>
                    <a:pt x="5" y="10"/>
                    <a:pt x="1" y="15"/>
                    <a:pt x="1" y="22"/>
                  </a:cubicBezTo>
                  <a:cubicBezTo>
                    <a:pt x="1" y="30"/>
                    <a:pt x="8" y="34"/>
                    <a:pt x="15" y="36"/>
                  </a:cubicBezTo>
                  <a:cubicBezTo>
                    <a:pt x="21" y="39"/>
                    <a:pt x="23" y="41"/>
                    <a:pt x="23" y="44"/>
                  </a:cubicBezTo>
                  <a:cubicBezTo>
                    <a:pt x="23" y="48"/>
                    <a:pt x="20" y="51"/>
                    <a:pt x="15" y="51"/>
                  </a:cubicBezTo>
                  <a:cubicBezTo>
                    <a:pt x="11" y="51"/>
                    <a:pt x="5" y="48"/>
                    <a:pt x="5" y="48"/>
                  </a:cubicBezTo>
                  <a:cubicBezTo>
                    <a:pt x="5" y="48"/>
                    <a:pt x="4" y="48"/>
                    <a:pt x="4" y="48"/>
                  </a:cubicBezTo>
                  <a:cubicBezTo>
                    <a:pt x="3" y="48"/>
                    <a:pt x="2" y="48"/>
                    <a:pt x="2" y="4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1" y="55"/>
                    <a:pt x="2" y="55"/>
                  </a:cubicBezTo>
                  <a:cubicBezTo>
                    <a:pt x="5" y="57"/>
                    <a:pt x="12" y="58"/>
                    <a:pt x="12" y="58"/>
                  </a:cubicBezTo>
                  <a:cubicBezTo>
                    <a:pt x="12" y="58"/>
                    <a:pt x="12" y="58"/>
                    <a:pt x="12" y="59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65"/>
                    <a:pt x="14" y="66"/>
                    <a:pt x="15" y="6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9" y="66"/>
                    <a:pt x="20" y="65"/>
                    <a:pt x="20" y="64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8" y="56"/>
                    <a:pt x="33" y="51"/>
                    <a:pt x="33" y="44"/>
                  </a:cubicBezTo>
                  <a:cubicBezTo>
                    <a:pt x="33" y="37"/>
                    <a:pt x="29" y="32"/>
                    <a:pt x="19" y="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DBD6430-1370-C1CB-E1DC-B81BFE70A1FB}"/>
              </a:ext>
            </a:extLst>
          </p:cNvPr>
          <p:cNvGrpSpPr/>
          <p:nvPr/>
        </p:nvGrpSpPr>
        <p:grpSpPr>
          <a:xfrm>
            <a:off x="8652349" y="7390327"/>
            <a:ext cx="648814" cy="698140"/>
            <a:chOff x="1066800" y="2373312"/>
            <a:chExt cx="271462" cy="292100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46" name="Oval 213">
              <a:extLst>
                <a:ext uri="{FF2B5EF4-FFF2-40B4-BE49-F238E27FC236}">
                  <a16:creationId xmlns:a16="http://schemas.microsoft.com/office/drawing/2014/main" id="{5AA0BCA2-FDD5-0F20-962A-394585834B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525" y="2373312"/>
              <a:ext cx="95250" cy="936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7" name="Freeform 214">
              <a:extLst>
                <a:ext uri="{FF2B5EF4-FFF2-40B4-BE49-F238E27FC236}">
                  <a16:creationId xmlns:a16="http://schemas.microsoft.com/office/drawing/2014/main" id="{CF5B9777-0292-5E41-CD29-35240DD7BD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6013" y="2481262"/>
              <a:ext cx="165100" cy="109538"/>
            </a:xfrm>
            <a:custGeom>
              <a:avLst/>
              <a:gdLst/>
              <a:ahLst/>
              <a:cxnLst>
                <a:cxn ang="0">
                  <a:pos x="44" y="33"/>
                </a:cxn>
                <a:cxn ang="0">
                  <a:pos x="37" y="40"/>
                </a:cxn>
                <a:cxn ang="0">
                  <a:pos x="36" y="40"/>
                </a:cxn>
                <a:cxn ang="0">
                  <a:pos x="35" y="40"/>
                </a:cxn>
                <a:cxn ang="0">
                  <a:pos x="28" y="33"/>
                </a:cxn>
                <a:cxn ang="0">
                  <a:pos x="27" y="31"/>
                </a:cxn>
                <a:cxn ang="0">
                  <a:pos x="31" y="14"/>
                </a:cxn>
                <a:cxn ang="0">
                  <a:pos x="31" y="12"/>
                </a:cxn>
                <a:cxn ang="0">
                  <a:pos x="31" y="9"/>
                </a:cxn>
                <a:cxn ang="0">
                  <a:pos x="32" y="7"/>
                </a:cxn>
                <a:cxn ang="0">
                  <a:pos x="40" y="7"/>
                </a:cxn>
                <a:cxn ang="0">
                  <a:pos x="42" y="9"/>
                </a:cxn>
                <a:cxn ang="0">
                  <a:pos x="41" y="12"/>
                </a:cxn>
                <a:cxn ang="0">
                  <a:pos x="42" y="14"/>
                </a:cxn>
                <a:cxn ang="0">
                  <a:pos x="45" y="31"/>
                </a:cxn>
                <a:cxn ang="0">
                  <a:pos x="44" y="33"/>
                </a:cxn>
                <a:cxn ang="0">
                  <a:pos x="72" y="33"/>
                </a:cxn>
                <a:cxn ang="0">
                  <a:pos x="62" y="7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36" y="0"/>
                </a:cxn>
                <a:cxn ang="0">
                  <a:pos x="20" y="0"/>
                </a:cxn>
                <a:cxn ang="0">
                  <a:pos x="19" y="0"/>
                </a:cxn>
                <a:cxn ang="0">
                  <a:pos x="10" y="7"/>
                </a:cxn>
                <a:cxn ang="0">
                  <a:pos x="1" y="33"/>
                </a:cxn>
                <a:cxn ang="0">
                  <a:pos x="2" y="37"/>
                </a:cxn>
                <a:cxn ang="0">
                  <a:pos x="10" y="41"/>
                </a:cxn>
                <a:cxn ang="0">
                  <a:pos x="13" y="40"/>
                </a:cxn>
                <a:cxn ang="0">
                  <a:pos x="18" y="27"/>
                </a:cxn>
                <a:cxn ang="0">
                  <a:pos x="18" y="27"/>
                </a:cxn>
                <a:cxn ang="0">
                  <a:pos x="18" y="40"/>
                </a:cxn>
                <a:cxn ang="0">
                  <a:pos x="20" y="44"/>
                </a:cxn>
                <a:cxn ang="0">
                  <a:pos x="36" y="48"/>
                </a:cxn>
                <a:cxn ang="0">
                  <a:pos x="52" y="44"/>
                </a:cxn>
                <a:cxn ang="0">
                  <a:pos x="54" y="40"/>
                </a:cxn>
                <a:cxn ang="0">
                  <a:pos x="54" y="27"/>
                </a:cxn>
                <a:cxn ang="0">
                  <a:pos x="55" y="27"/>
                </a:cxn>
                <a:cxn ang="0">
                  <a:pos x="60" y="40"/>
                </a:cxn>
                <a:cxn ang="0">
                  <a:pos x="62" y="41"/>
                </a:cxn>
                <a:cxn ang="0">
                  <a:pos x="70" y="37"/>
                </a:cxn>
                <a:cxn ang="0">
                  <a:pos x="72" y="33"/>
                </a:cxn>
              </a:cxnLst>
              <a:rect l="0" t="0" r="r" b="b"/>
              <a:pathLst>
                <a:path w="72" h="48">
                  <a:moveTo>
                    <a:pt x="44" y="33"/>
                  </a:moveTo>
                  <a:cubicBezTo>
                    <a:pt x="37" y="40"/>
                    <a:pt x="37" y="40"/>
                    <a:pt x="37" y="40"/>
                  </a:cubicBezTo>
                  <a:cubicBezTo>
                    <a:pt x="37" y="40"/>
                    <a:pt x="37" y="40"/>
                    <a:pt x="36" y="40"/>
                  </a:cubicBezTo>
                  <a:cubicBezTo>
                    <a:pt x="36" y="40"/>
                    <a:pt x="35" y="40"/>
                    <a:pt x="35" y="4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7" y="33"/>
                    <a:pt x="27" y="32"/>
                    <a:pt x="27" y="31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3"/>
                    <a:pt x="31" y="12"/>
                    <a:pt x="31" y="12"/>
                  </a:cubicBezTo>
                  <a:cubicBezTo>
                    <a:pt x="31" y="11"/>
                    <a:pt x="31" y="9"/>
                    <a:pt x="31" y="9"/>
                  </a:cubicBezTo>
                  <a:cubicBezTo>
                    <a:pt x="31" y="8"/>
                    <a:pt x="31" y="7"/>
                    <a:pt x="32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7"/>
                    <a:pt x="42" y="8"/>
                    <a:pt x="42" y="9"/>
                  </a:cubicBezTo>
                  <a:cubicBezTo>
                    <a:pt x="42" y="9"/>
                    <a:pt x="42" y="11"/>
                    <a:pt x="41" y="12"/>
                  </a:cubicBezTo>
                  <a:cubicBezTo>
                    <a:pt x="41" y="12"/>
                    <a:pt x="42" y="13"/>
                    <a:pt x="42" y="14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2"/>
                    <a:pt x="45" y="33"/>
                    <a:pt x="44" y="33"/>
                  </a:cubicBezTo>
                  <a:moveTo>
                    <a:pt x="72" y="33"/>
                  </a:moveTo>
                  <a:cubicBezTo>
                    <a:pt x="62" y="7"/>
                    <a:pt x="62" y="7"/>
                    <a:pt x="62" y="7"/>
                  </a:cubicBezTo>
                  <a:cubicBezTo>
                    <a:pt x="62" y="7"/>
                    <a:pt x="60" y="0"/>
                    <a:pt x="5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0"/>
                    <a:pt x="36" y="0"/>
                  </a:cubicBezTo>
                  <a:cubicBezTo>
                    <a:pt x="28" y="0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11" y="7"/>
                    <a:pt x="10" y="7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4"/>
                    <a:pt x="1" y="36"/>
                    <a:pt x="2" y="37"/>
                  </a:cubicBezTo>
                  <a:cubicBezTo>
                    <a:pt x="4" y="39"/>
                    <a:pt x="7" y="41"/>
                    <a:pt x="10" y="41"/>
                  </a:cubicBezTo>
                  <a:cubicBezTo>
                    <a:pt x="12" y="41"/>
                    <a:pt x="13" y="40"/>
                    <a:pt x="13" y="40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4"/>
                    <a:pt x="18" y="27"/>
                  </a:cubicBezTo>
                  <a:cubicBezTo>
                    <a:pt x="18" y="30"/>
                    <a:pt x="18" y="36"/>
                    <a:pt x="18" y="40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6" y="48"/>
                    <a:pt x="30" y="48"/>
                    <a:pt x="36" y="48"/>
                  </a:cubicBezTo>
                  <a:cubicBezTo>
                    <a:pt x="42" y="48"/>
                    <a:pt x="47" y="48"/>
                    <a:pt x="52" y="44"/>
                  </a:cubicBezTo>
                  <a:cubicBezTo>
                    <a:pt x="54" y="43"/>
                    <a:pt x="54" y="42"/>
                    <a:pt x="54" y="40"/>
                  </a:cubicBezTo>
                  <a:cubicBezTo>
                    <a:pt x="54" y="36"/>
                    <a:pt x="54" y="30"/>
                    <a:pt x="54" y="27"/>
                  </a:cubicBezTo>
                  <a:cubicBezTo>
                    <a:pt x="54" y="24"/>
                    <a:pt x="55" y="27"/>
                    <a:pt x="55" y="27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1"/>
                    <a:pt x="62" y="41"/>
                  </a:cubicBezTo>
                  <a:cubicBezTo>
                    <a:pt x="65" y="41"/>
                    <a:pt x="68" y="39"/>
                    <a:pt x="70" y="37"/>
                  </a:cubicBezTo>
                  <a:cubicBezTo>
                    <a:pt x="72" y="36"/>
                    <a:pt x="72" y="34"/>
                    <a:pt x="72" y="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8" name="Freeform 215">
              <a:extLst>
                <a:ext uri="{FF2B5EF4-FFF2-40B4-BE49-F238E27FC236}">
                  <a16:creationId xmlns:a16="http://schemas.microsoft.com/office/drawing/2014/main" id="{CADCC79F-2C4E-932F-76B6-521F59E25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800" y="2562224"/>
              <a:ext cx="271462" cy="103188"/>
            </a:xfrm>
            <a:custGeom>
              <a:avLst/>
              <a:gdLst/>
              <a:ahLst/>
              <a:cxnLst>
                <a:cxn ang="0">
                  <a:pos x="113" y="9"/>
                </a:cxn>
                <a:cxn ang="0">
                  <a:pos x="112" y="9"/>
                </a:cxn>
                <a:cxn ang="0">
                  <a:pos x="111" y="9"/>
                </a:cxn>
                <a:cxn ang="0">
                  <a:pos x="105" y="2"/>
                </a:cxn>
                <a:cxn ang="0">
                  <a:pos x="100" y="0"/>
                </a:cxn>
                <a:cxn ang="0">
                  <a:pos x="98" y="3"/>
                </a:cxn>
                <a:cxn ang="0">
                  <a:pos x="58" y="20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4" y="2"/>
                </a:cxn>
                <a:cxn ang="0">
                  <a:pos x="7" y="9"/>
                </a:cxn>
                <a:cxn ang="0">
                  <a:pos x="6" y="9"/>
                </a:cxn>
                <a:cxn ang="0">
                  <a:pos x="5" y="9"/>
                </a:cxn>
                <a:cxn ang="0">
                  <a:pos x="0" y="15"/>
                </a:cxn>
                <a:cxn ang="0">
                  <a:pos x="5" y="20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13"/>
                </a:cxn>
                <a:cxn ang="0">
                  <a:pos x="14" y="10"/>
                </a:cxn>
                <a:cxn ang="0">
                  <a:pos x="16" y="10"/>
                </a:cxn>
                <a:cxn ang="0">
                  <a:pos x="54" y="26"/>
                </a:cxn>
                <a:cxn ang="0">
                  <a:pos x="56" y="27"/>
                </a:cxn>
                <a:cxn ang="0">
                  <a:pos x="56" y="34"/>
                </a:cxn>
                <a:cxn ang="0">
                  <a:pos x="55" y="35"/>
                </a:cxn>
                <a:cxn ang="0">
                  <a:pos x="53" y="39"/>
                </a:cxn>
                <a:cxn ang="0">
                  <a:pos x="59" y="45"/>
                </a:cxn>
                <a:cxn ang="0">
                  <a:pos x="64" y="39"/>
                </a:cxn>
                <a:cxn ang="0">
                  <a:pos x="62" y="35"/>
                </a:cxn>
                <a:cxn ang="0">
                  <a:pos x="62" y="34"/>
                </a:cxn>
                <a:cxn ang="0">
                  <a:pos x="62" y="27"/>
                </a:cxn>
                <a:cxn ang="0">
                  <a:pos x="63" y="26"/>
                </a:cxn>
                <a:cxn ang="0">
                  <a:pos x="101" y="9"/>
                </a:cxn>
                <a:cxn ang="0">
                  <a:pos x="103" y="9"/>
                </a:cxn>
                <a:cxn ang="0">
                  <a:pos x="107" y="13"/>
                </a:cxn>
                <a:cxn ang="0">
                  <a:pos x="108" y="15"/>
                </a:cxn>
                <a:cxn ang="0">
                  <a:pos x="108" y="15"/>
                </a:cxn>
                <a:cxn ang="0">
                  <a:pos x="113" y="20"/>
                </a:cxn>
                <a:cxn ang="0">
                  <a:pos x="119" y="15"/>
                </a:cxn>
                <a:cxn ang="0">
                  <a:pos x="113" y="9"/>
                </a:cxn>
              </a:cxnLst>
              <a:rect l="0" t="0" r="r" b="b"/>
              <a:pathLst>
                <a:path w="119" h="45">
                  <a:moveTo>
                    <a:pt x="113" y="9"/>
                  </a:moveTo>
                  <a:cubicBezTo>
                    <a:pt x="113" y="9"/>
                    <a:pt x="113" y="9"/>
                    <a:pt x="112" y="9"/>
                  </a:cubicBezTo>
                  <a:cubicBezTo>
                    <a:pt x="112" y="9"/>
                    <a:pt x="112" y="9"/>
                    <a:pt x="111" y="9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1"/>
                    <a:pt x="103" y="0"/>
                    <a:pt x="100" y="0"/>
                  </a:cubicBezTo>
                  <a:cubicBezTo>
                    <a:pt x="99" y="1"/>
                    <a:pt x="99" y="3"/>
                    <a:pt x="98" y="3"/>
                  </a:cubicBezTo>
                  <a:cubicBezTo>
                    <a:pt x="95" y="12"/>
                    <a:pt x="76" y="20"/>
                    <a:pt x="58" y="20"/>
                  </a:cubicBezTo>
                  <a:cubicBezTo>
                    <a:pt x="40" y="20"/>
                    <a:pt x="23" y="13"/>
                    <a:pt x="19" y="4"/>
                  </a:cubicBezTo>
                  <a:cubicBezTo>
                    <a:pt x="19" y="3"/>
                    <a:pt x="18" y="3"/>
                    <a:pt x="18" y="2"/>
                  </a:cubicBezTo>
                  <a:cubicBezTo>
                    <a:pt x="17" y="1"/>
                    <a:pt x="15" y="1"/>
                    <a:pt x="14" y="2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2" y="9"/>
                    <a:pt x="0" y="12"/>
                    <a:pt x="0" y="15"/>
                  </a:cubicBezTo>
                  <a:cubicBezTo>
                    <a:pt x="0" y="18"/>
                    <a:pt x="2" y="20"/>
                    <a:pt x="5" y="20"/>
                  </a:cubicBezTo>
                  <a:cubicBezTo>
                    <a:pt x="8" y="20"/>
                    <a:pt x="11" y="18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3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10"/>
                    <a:pt x="16" y="10"/>
                  </a:cubicBezTo>
                  <a:cubicBezTo>
                    <a:pt x="24" y="19"/>
                    <a:pt x="38" y="25"/>
                    <a:pt x="54" y="26"/>
                  </a:cubicBezTo>
                  <a:cubicBezTo>
                    <a:pt x="55" y="26"/>
                    <a:pt x="56" y="26"/>
                    <a:pt x="56" y="27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5"/>
                    <a:pt x="55" y="35"/>
                    <a:pt x="55" y="35"/>
                  </a:cubicBezTo>
                  <a:cubicBezTo>
                    <a:pt x="54" y="36"/>
                    <a:pt x="53" y="38"/>
                    <a:pt x="53" y="39"/>
                  </a:cubicBezTo>
                  <a:cubicBezTo>
                    <a:pt x="53" y="42"/>
                    <a:pt x="56" y="45"/>
                    <a:pt x="59" y="45"/>
                  </a:cubicBezTo>
                  <a:cubicBezTo>
                    <a:pt x="62" y="45"/>
                    <a:pt x="64" y="42"/>
                    <a:pt x="64" y="39"/>
                  </a:cubicBezTo>
                  <a:cubicBezTo>
                    <a:pt x="64" y="38"/>
                    <a:pt x="63" y="36"/>
                    <a:pt x="62" y="35"/>
                  </a:cubicBezTo>
                  <a:cubicBezTo>
                    <a:pt x="62" y="35"/>
                    <a:pt x="62" y="35"/>
                    <a:pt x="62" y="34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6"/>
                    <a:pt x="63" y="26"/>
                    <a:pt x="63" y="26"/>
                  </a:cubicBezTo>
                  <a:cubicBezTo>
                    <a:pt x="80" y="24"/>
                    <a:pt x="94" y="18"/>
                    <a:pt x="101" y="9"/>
                  </a:cubicBezTo>
                  <a:cubicBezTo>
                    <a:pt x="102" y="9"/>
                    <a:pt x="102" y="8"/>
                    <a:pt x="103" y="9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8" y="14"/>
                    <a:pt x="108" y="14"/>
                    <a:pt x="108" y="15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18"/>
                    <a:pt x="110" y="20"/>
                    <a:pt x="113" y="20"/>
                  </a:cubicBezTo>
                  <a:cubicBezTo>
                    <a:pt x="116" y="20"/>
                    <a:pt x="119" y="18"/>
                    <a:pt x="119" y="15"/>
                  </a:cubicBezTo>
                  <a:cubicBezTo>
                    <a:pt x="119" y="12"/>
                    <a:pt x="116" y="9"/>
                    <a:pt x="113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268E855-2847-EBFF-A9A1-EDF4E5B07FA9}"/>
              </a:ext>
            </a:extLst>
          </p:cNvPr>
          <p:cNvGrpSpPr/>
          <p:nvPr/>
        </p:nvGrpSpPr>
        <p:grpSpPr>
          <a:xfrm>
            <a:off x="11290278" y="7388428"/>
            <a:ext cx="652612" cy="701938"/>
            <a:chOff x="7607301" y="1855786"/>
            <a:chExt cx="273050" cy="293688"/>
          </a:xfrm>
          <a:solidFill>
            <a:schemeClr val="tx2">
              <a:lumMod val="10000"/>
              <a:lumOff val="90000"/>
            </a:schemeClr>
          </a:solidFill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D4E9A82-7EAA-C6CD-3FB6-6BFCEAA16E8B}"/>
                </a:ext>
              </a:extLst>
            </p:cNvPr>
            <p:cNvGrpSpPr/>
            <p:nvPr/>
          </p:nvGrpSpPr>
          <p:grpSpPr>
            <a:xfrm>
              <a:off x="7607301" y="1855786"/>
              <a:ext cx="209550" cy="293688"/>
              <a:chOff x="7607301" y="1855786"/>
              <a:chExt cx="209550" cy="293688"/>
            </a:xfrm>
            <a:grpFill/>
          </p:grpSpPr>
          <p:sp>
            <p:nvSpPr>
              <p:cNvPr id="52" name="Freeform 197">
                <a:extLst>
                  <a:ext uri="{FF2B5EF4-FFF2-40B4-BE49-F238E27FC236}">
                    <a16:creationId xmlns:a16="http://schemas.microsoft.com/office/drawing/2014/main" id="{8C5CB247-25B2-54F8-C4DF-201E8134CB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7301" y="1855786"/>
                <a:ext cx="119063" cy="119063"/>
              </a:xfrm>
              <a:custGeom>
                <a:avLst/>
                <a:gdLst/>
                <a:ahLst/>
                <a:cxnLst>
                  <a:cxn ang="0">
                    <a:pos x="50" y="36"/>
                  </a:cxn>
                  <a:cxn ang="0">
                    <a:pos x="50" y="42"/>
                  </a:cxn>
                  <a:cxn ang="0">
                    <a:pos x="42" y="51"/>
                  </a:cxn>
                  <a:cxn ang="0">
                    <a:pos x="35" y="51"/>
                  </a:cxn>
                  <a:cxn ang="0">
                    <a:pos x="1" y="17"/>
                  </a:cxn>
                  <a:cxn ang="0">
                    <a:pos x="1" y="10"/>
                  </a:cxn>
                  <a:cxn ang="0">
                    <a:pos x="10" y="2"/>
                  </a:cxn>
                  <a:cxn ang="0">
                    <a:pos x="16" y="2"/>
                  </a:cxn>
                  <a:cxn ang="0">
                    <a:pos x="50" y="36"/>
                  </a:cxn>
                </a:cxnLst>
                <a:rect l="0" t="0" r="r" b="b"/>
                <a:pathLst>
                  <a:path w="52" h="52">
                    <a:moveTo>
                      <a:pt x="50" y="36"/>
                    </a:moveTo>
                    <a:cubicBezTo>
                      <a:pt x="52" y="37"/>
                      <a:pt x="52" y="40"/>
                      <a:pt x="50" y="42"/>
                    </a:cubicBezTo>
                    <a:cubicBezTo>
                      <a:pt x="42" y="51"/>
                      <a:pt x="42" y="51"/>
                      <a:pt x="42" y="51"/>
                    </a:cubicBezTo>
                    <a:cubicBezTo>
                      <a:pt x="40" y="52"/>
                      <a:pt x="37" y="52"/>
                      <a:pt x="35" y="51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0"/>
                      <a:pt x="15" y="0"/>
                      <a:pt x="16" y="2"/>
                    </a:cubicBezTo>
                    <a:lnTo>
                      <a:pt x="50" y="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243777" tIns="121888" rIns="243777" bIns="12188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969"/>
              </a:p>
            </p:txBody>
          </p:sp>
          <p:sp>
            <p:nvSpPr>
              <p:cNvPr id="53" name="Freeform 198">
                <a:extLst>
                  <a:ext uri="{FF2B5EF4-FFF2-40B4-BE49-F238E27FC236}">
                    <a16:creationId xmlns:a16="http://schemas.microsoft.com/office/drawing/2014/main" id="{C1E402D0-F551-EB9F-8CB7-C3D02691FC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69213" y="2000249"/>
                <a:ext cx="147638" cy="149225"/>
              </a:xfrm>
              <a:custGeom>
                <a:avLst/>
                <a:gdLst/>
                <a:ahLst/>
                <a:cxnLst>
                  <a:cxn ang="0">
                    <a:pos x="48" y="29"/>
                  </a:cxn>
                  <a:cxn ang="0">
                    <a:pos x="44" y="32"/>
                  </a:cxn>
                  <a:cxn ang="0">
                    <a:pos x="41" y="40"/>
                  </a:cxn>
                  <a:cxn ang="0">
                    <a:pos x="43" y="45"/>
                  </a:cxn>
                  <a:cxn ang="0">
                    <a:pos x="40" y="47"/>
                  </a:cxn>
                  <a:cxn ang="0">
                    <a:pos x="36" y="43"/>
                  </a:cxn>
                  <a:cxn ang="0">
                    <a:pos x="28" y="43"/>
                  </a:cxn>
                  <a:cxn ang="0">
                    <a:pos x="23" y="47"/>
                  </a:cxn>
                  <a:cxn ang="0">
                    <a:pos x="21" y="45"/>
                  </a:cxn>
                  <a:cxn ang="0">
                    <a:pos x="23" y="40"/>
                  </a:cxn>
                  <a:cxn ang="0">
                    <a:pos x="20" y="32"/>
                  </a:cxn>
                  <a:cxn ang="0">
                    <a:pos x="16" y="29"/>
                  </a:cxn>
                  <a:cxn ang="0">
                    <a:pos x="17" y="26"/>
                  </a:cxn>
                  <a:cxn ang="0">
                    <a:pos x="22" y="26"/>
                  </a:cxn>
                  <a:cxn ang="0">
                    <a:pos x="29" y="21"/>
                  </a:cxn>
                  <a:cxn ang="0">
                    <a:pos x="30" y="16"/>
                  </a:cxn>
                  <a:cxn ang="0">
                    <a:pos x="33" y="16"/>
                  </a:cxn>
                  <a:cxn ang="0">
                    <a:pos x="35" y="21"/>
                  </a:cxn>
                  <a:cxn ang="0">
                    <a:pos x="42" y="26"/>
                  </a:cxn>
                  <a:cxn ang="0">
                    <a:pos x="47" y="26"/>
                  </a:cxn>
                  <a:cxn ang="0">
                    <a:pos x="48" y="29"/>
                  </a:cxn>
                  <a:cxn ang="0">
                    <a:pos x="32" y="0"/>
                  </a:cxn>
                  <a:cxn ang="0">
                    <a:pos x="0" y="32"/>
                  </a:cxn>
                  <a:cxn ang="0">
                    <a:pos x="32" y="65"/>
                  </a:cxn>
                  <a:cxn ang="0">
                    <a:pos x="64" y="32"/>
                  </a:cxn>
                  <a:cxn ang="0">
                    <a:pos x="32" y="0"/>
                  </a:cxn>
                </a:cxnLst>
                <a:rect l="0" t="0" r="r" b="b"/>
                <a:pathLst>
                  <a:path w="64" h="65">
                    <a:moveTo>
                      <a:pt x="48" y="29"/>
                    </a:moveTo>
                    <a:cubicBezTo>
                      <a:pt x="44" y="32"/>
                      <a:pt x="44" y="32"/>
                      <a:pt x="44" y="32"/>
                    </a:cubicBezTo>
                    <a:cubicBezTo>
                      <a:pt x="41" y="34"/>
                      <a:pt x="40" y="37"/>
                      <a:pt x="41" y="40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4" y="48"/>
                      <a:pt x="43" y="48"/>
                      <a:pt x="40" y="47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4" y="42"/>
                      <a:pt x="30" y="42"/>
                      <a:pt x="28" y="43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21" y="48"/>
                      <a:pt x="20" y="48"/>
                      <a:pt x="21" y="45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37"/>
                      <a:pt x="22" y="34"/>
                      <a:pt x="20" y="32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3" y="27"/>
                      <a:pt x="14" y="26"/>
                      <a:pt x="17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5" y="26"/>
                      <a:pt x="28" y="24"/>
                      <a:pt x="29" y="21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1" y="13"/>
                      <a:pt x="33" y="13"/>
                      <a:pt x="33" y="16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6" y="24"/>
                      <a:pt x="39" y="26"/>
                      <a:pt x="42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50" y="26"/>
                      <a:pt x="50" y="27"/>
                      <a:pt x="48" y="29"/>
                    </a:cubicBezTo>
                    <a:moveTo>
                      <a:pt x="32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0" y="50"/>
                      <a:pt x="14" y="65"/>
                      <a:pt x="32" y="65"/>
                    </a:cubicBezTo>
                    <a:cubicBezTo>
                      <a:pt x="50" y="65"/>
                      <a:pt x="64" y="50"/>
                      <a:pt x="64" y="32"/>
                    </a:cubicBezTo>
                    <a:cubicBezTo>
                      <a:pt x="64" y="15"/>
                      <a:pt x="50" y="0"/>
                      <a:pt x="3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243777" tIns="121888" rIns="243777" bIns="12188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969"/>
              </a:p>
            </p:txBody>
          </p:sp>
        </p:grpSp>
        <p:sp>
          <p:nvSpPr>
            <p:cNvPr id="51" name="Freeform 199">
              <a:extLst>
                <a:ext uri="{FF2B5EF4-FFF2-40B4-BE49-F238E27FC236}">
                  <a16:creationId xmlns:a16="http://schemas.microsoft.com/office/drawing/2014/main" id="{FBAC9779-7FBA-D86B-E7CC-93618C0B3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5251" y="1855786"/>
              <a:ext cx="165100" cy="133350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62" y="2"/>
                </a:cxn>
                <a:cxn ang="0">
                  <a:pos x="55" y="2"/>
                </a:cxn>
                <a:cxn ang="0">
                  <a:pos x="4" y="53"/>
                </a:cxn>
                <a:cxn ang="0">
                  <a:pos x="6" y="55"/>
                </a:cxn>
                <a:cxn ang="0">
                  <a:pos x="13" y="54"/>
                </a:cxn>
                <a:cxn ang="0">
                  <a:pos x="27" y="57"/>
                </a:cxn>
                <a:cxn ang="0">
                  <a:pos x="30" y="56"/>
                </a:cxn>
                <a:cxn ang="0">
                  <a:pos x="70" y="17"/>
                </a:cxn>
                <a:cxn ang="0">
                  <a:pos x="70" y="10"/>
                </a:cxn>
              </a:cxnLst>
              <a:rect l="0" t="0" r="r" b="b"/>
              <a:pathLst>
                <a:path w="72" h="58">
                  <a:moveTo>
                    <a:pt x="70" y="10"/>
                  </a:moveTo>
                  <a:cubicBezTo>
                    <a:pt x="62" y="2"/>
                    <a:pt x="62" y="2"/>
                    <a:pt x="62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0" y="57"/>
                    <a:pt x="6" y="55"/>
                  </a:cubicBezTo>
                  <a:cubicBezTo>
                    <a:pt x="8" y="54"/>
                    <a:pt x="11" y="54"/>
                    <a:pt x="13" y="54"/>
                  </a:cubicBezTo>
                  <a:cubicBezTo>
                    <a:pt x="18" y="54"/>
                    <a:pt x="23" y="55"/>
                    <a:pt x="27" y="57"/>
                  </a:cubicBezTo>
                  <a:cubicBezTo>
                    <a:pt x="27" y="57"/>
                    <a:pt x="29" y="58"/>
                    <a:pt x="30" y="56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2" y="15"/>
                    <a:pt x="72" y="12"/>
                    <a:pt x="70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54" name="Freeform 363">
            <a:extLst>
              <a:ext uri="{FF2B5EF4-FFF2-40B4-BE49-F238E27FC236}">
                <a16:creationId xmlns:a16="http://schemas.microsoft.com/office/drawing/2014/main" id="{8573279E-0F68-B6E3-097B-9B3E5CEF1D5F}"/>
              </a:ext>
            </a:extLst>
          </p:cNvPr>
          <p:cNvSpPr>
            <a:spLocks noEditPoints="1"/>
          </p:cNvSpPr>
          <p:nvPr/>
        </p:nvSpPr>
        <p:spPr bwMode="auto">
          <a:xfrm>
            <a:off x="13932223" y="7339104"/>
            <a:ext cx="652612" cy="800588"/>
          </a:xfrm>
          <a:custGeom>
            <a:avLst/>
            <a:gdLst/>
            <a:ahLst/>
            <a:cxnLst>
              <a:cxn ang="0">
                <a:pos x="19" y="108"/>
              </a:cxn>
              <a:cxn ang="0">
                <a:pos x="17" y="104"/>
              </a:cxn>
              <a:cxn ang="0">
                <a:pos x="58" y="102"/>
              </a:cxn>
              <a:cxn ang="0">
                <a:pos x="60" y="106"/>
              </a:cxn>
              <a:cxn ang="0">
                <a:pos x="62" y="90"/>
              </a:cxn>
              <a:cxn ang="0">
                <a:pos x="17" y="87"/>
              </a:cxn>
              <a:cxn ang="0">
                <a:pos x="19" y="83"/>
              </a:cxn>
              <a:cxn ang="0">
                <a:pos x="65" y="85"/>
              </a:cxn>
              <a:cxn ang="0">
                <a:pos x="62" y="90"/>
              </a:cxn>
              <a:cxn ang="0">
                <a:pos x="19" y="54"/>
              </a:cxn>
              <a:cxn ang="0">
                <a:pos x="17" y="50"/>
              </a:cxn>
              <a:cxn ang="0">
                <a:pos x="73" y="48"/>
              </a:cxn>
              <a:cxn ang="0">
                <a:pos x="75" y="52"/>
              </a:cxn>
              <a:cxn ang="0">
                <a:pos x="73" y="73"/>
              </a:cxn>
              <a:cxn ang="0">
                <a:pos x="17" y="71"/>
              </a:cxn>
              <a:cxn ang="0">
                <a:pos x="19" y="67"/>
              </a:cxn>
              <a:cxn ang="0">
                <a:pos x="75" y="69"/>
              </a:cxn>
              <a:cxn ang="0">
                <a:pos x="73" y="73"/>
              </a:cxn>
              <a:cxn ang="0">
                <a:pos x="93" y="132"/>
              </a:cxn>
              <a:cxn ang="0">
                <a:pos x="87" y="132"/>
              </a:cxn>
              <a:cxn ang="0">
                <a:pos x="76" y="118"/>
              </a:cxn>
              <a:cxn ang="0">
                <a:pos x="89" y="123"/>
              </a:cxn>
              <a:cxn ang="0">
                <a:pos x="109" y="107"/>
              </a:cxn>
              <a:cxn ang="0">
                <a:pos x="92" y="92"/>
              </a:cxn>
              <a:cxn ang="0">
                <a:pos x="92" y="146"/>
              </a:cxn>
              <a:cxn ang="0">
                <a:pos x="92" y="92"/>
              </a:cxn>
              <a:cxn ang="0">
                <a:pos x="8" y="131"/>
              </a:cxn>
              <a:cxn ang="0">
                <a:pos x="0" y="23"/>
              </a:cxn>
              <a:cxn ang="0">
                <a:pos x="23" y="15"/>
              </a:cxn>
              <a:cxn ang="0">
                <a:pos x="33" y="27"/>
              </a:cxn>
              <a:cxn ang="0">
                <a:pos x="71" y="17"/>
              </a:cxn>
              <a:cxn ang="0">
                <a:pos x="83" y="15"/>
              </a:cxn>
              <a:cxn ang="0">
                <a:pos x="94" y="86"/>
              </a:cxn>
              <a:cxn ang="0">
                <a:pos x="83" y="87"/>
              </a:cxn>
              <a:cxn ang="0">
                <a:pos x="11" y="38"/>
              </a:cxn>
              <a:cxn ang="0">
                <a:pos x="58" y="121"/>
              </a:cxn>
              <a:cxn ang="0">
                <a:pos x="47" y="11"/>
              </a:cxn>
              <a:cxn ang="0">
                <a:pos x="47" y="4"/>
              </a:cxn>
              <a:cxn ang="0">
                <a:pos x="47" y="11"/>
              </a:cxn>
              <a:cxn ang="0">
                <a:pos x="57" y="11"/>
              </a:cxn>
              <a:cxn ang="0">
                <a:pos x="54" y="7"/>
              </a:cxn>
              <a:cxn ang="0">
                <a:pos x="47" y="0"/>
              </a:cxn>
              <a:cxn ang="0">
                <a:pos x="40" y="7"/>
              </a:cxn>
              <a:cxn ang="0">
                <a:pos x="33" y="11"/>
              </a:cxn>
              <a:cxn ang="0">
                <a:pos x="27" y="17"/>
              </a:cxn>
              <a:cxn ang="0">
                <a:pos x="60" y="23"/>
              </a:cxn>
              <a:cxn ang="0">
                <a:pos x="67" y="17"/>
              </a:cxn>
            </a:cxnLst>
            <a:rect l="0" t="0" r="r" b="b"/>
            <a:pathLst>
              <a:path w="119" h="146">
                <a:moveTo>
                  <a:pt x="58" y="108"/>
                </a:moveTo>
                <a:cubicBezTo>
                  <a:pt x="19" y="108"/>
                  <a:pt x="19" y="108"/>
                  <a:pt x="19" y="108"/>
                </a:cubicBezTo>
                <a:cubicBezTo>
                  <a:pt x="18" y="108"/>
                  <a:pt x="17" y="107"/>
                  <a:pt x="17" y="106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17" y="103"/>
                  <a:pt x="18" y="102"/>
                  <a:pt x="19" y="102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59" y="102"/>
                  <a:pt x="60" y="103"/>
                  <a:pt x="60" y="104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0" y="107"/>
                  <a:pt x="59" y="108"/>
                  <a:pt x="58" y="108"/>
                </a:cubicBezTo>
                <a:moveTo>
                  <a:pt x="62" y="90"/>
                </a:moveTo>
                <a:cubicBezTo>
                  <a:pt x="19" y="90"/>
                  <a:pt x="19" y="90"/>
                  <a:pt x="19" y="90"/>
                </a:cubicBezTo>
                <a:cubicBezTo>
                  <a:pt x="18" y="90"/>
                  <a:pt x="17" y="89"/>
                  <a:pt x="17" y="87"/>
                </a:cubicBezTo>
                <a:cubicBezTo>
                  <a:pt x="17" y="85"/>
                  <a:pt x="17" y="85"/>
                  <a:pt x="17" y="85"/>
                </a:cubicBezTo>
                <a:cubicBezTo>
                  <a:pt x="17" y="84"/>
                  <a:pt x="18" y="83"/>
                  <a:pt x="19" y="83"/>
                </a:cubicBezTo>
                <a:cubicBezTo>
                  <a:pt x="62" y="83"/>
                  <a:pt x="62" y="83"/>
                  <a:pt x="62" y="83"/>
                </a:cubicBezTo>
                <a:cubicBezTo>
                  <a:pt x="64" y="83"/>
                  <a:pt x="65" y="84"/>
                  <a:pt x="65" y="85"/>
                </a:cubicBezTo>
                <a:cubicBezTo>
                  <a:pt x="65" y="87"/>
                  <a:pt x="65" y="87"/>
                  <a:pt x="65" y="87"/>
                </a:cubicBezTo>
                <a:cubicBezTo>
                  <a:pt x="65" y="89"/>
                  <a:pt x="64" y="90"/>
                  <a:pt x="62" y="90"/>
                </a:cubicBezTo>
                <a:moveTo>
                  <a:pt x="73" y="54"/>
                </a:moveTo>
                <a:cubicBezTo>
                  <a:pt x="19" y="54"/>
                  <a:pt x="19" y="54"/>
                  <a:pt x="19" y="54"/>
                </a:cubicBezTo>
                <a:cubicBezTo>
                  <a:pt x="18" y="54"/>
                  <a:pt x="17" y="53"/>
                  <a:pt x="17" y="52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49"/>
                  <a:pt x="18" y="48"/>
                  <a:pt x="19" y="48"/>
                </a:cubicBezTo>
                <a:cubicBezTo>
                  <a:pt x="73" y="48"/>
                  <a:pt x="73" y="48"/>
                  <a:pt x="73" y="48"/>
                </a:cubicBezTo>
                <a:cubicBezTo>
                  <a:pt x="74" y="48"/>
                  <a:pt x="75" y="49"/>
                  <a:pt x="75" y="50"/>
                </a:cubicBezTo>
                <a:cubicBezTo>
                  <a:pt x="75" y="52"/>
                  <a:pt x="75" y="52"/>
                  <a:pt x="75" y="52"/>
                </a:cubicBezTo>
                <a:cubicBezTo>
                  <a:pt x="75" y="53"/>
                  <a:pt x="74" y="54"/>
                  <a:pt x="73" y="54"/>
                </a:cubicBezTo>
                <a:moveTo>
                  <a:pt x="73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8" y="73"/>
                  <a:pt x="17" y="72"/>
                  <a:pt x="17" y="71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8"/>
                  <a:pt x="18" y="67"/>
                  <a:pt x="19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4" y="67"/>
                  <a:pt x="75" y="68"/>
                  <a:pt x="75" y="69"/>
                </a:cubicBezTo>
                <a:cubicBezTo>
                  <a:pt x="75" y="71"/>
                  <a:pt x="75" y="71"/>
                  <a:pt x="75" y="71"/>
                </a:cubicBezTo>
                <a:cubicBezTo>
                  <a:pt x="75" y="72"/>
                  <a:pt x="74" y="73"/>
                  <a:pt x="73" y="73"/>
                </a:cubicBezTo>
                <a:moveTo>
                  <a:pt x="109" y="113"/>
                </a:moveTo>
                <a:cubicBezTo>
                  <a:pt x="93" y="132"/>
                  <a:pt x="93" y="132"/>
                  <a:pt x="93" y="132"/>
                </a:cubicBezTo>
                <a:cubicBezTo>
                  <a:pt x="92" y="133"/>
                  <a:pt x="91" y="133"/>
                  <a:pt x="89" y="133"/>
                </a:cubicBezTo>
                <a:cubicBezTo>
                  <a:pt x="89" y="133"/>
                  <a:pt x="88" y="133"/>
                  <a:pt x="87" y="132"/>
                </a:cubicBezTo>
                <a:cubicBezTo>
                  <a:pt x="76" y="124"/>
                  <a:pt x="76" y="124"/>
                  <a:pt x="76" y="124"/>
                </a:cubicBezTo>
                <a:cubicBezTo>
                  <a:pt x="75" y="123"/>
                  <a:pt x="74" y="120"/>
                  <a:pt x="76" y="118"/>
                </a:cubicBezTo>
                <a:cubicBezTo>
                  <a:pt x="77" y="116"/>
                  <a:pt x="80" y="116"/>
                  <a:pt x="82" y="118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5" y="106"/>
                  <a:pt x="107" y="106"/>
                  <a:pt x="109" y="107"/>
                </a:cubicBezTo>
                <a:cubicBezTo>
                  <a:pt x="111" y="109"/>
                  <a:pt x="111" y="111"/>
                  <a:pt x="109" y="113"/>
                </a:cubicBezTo>
                <a:moveTo>
                  <a:pt x="92" y="92"/>
                </a:moveTo>
                <a:cubicBezTo>
                  <a:pt x="77" y="92"/>
                  <a:pt x="65" y="104"/>
                  <a:pt x="65" y="119"/>
                </a:cubicBezTo>
                <a:cubicBezTo>
                  <a:pt x="65" y="134"/>
                  <a:pt x="77" y="146"/>
                  <a:pt x="92" y="146"/>
                </a:cubicBezTo>
                <a:cubicBezTo>
                  <a:pt x="106" y="146"/>
                  <a:pt x="119" y="134"/>
                  <a:pt x="119" y="119"/>
                </a:cubicBezTo>
                <a:cubicBezTo>
                  <a:pt x="119" y="104"/>
                  <a:pt x="106" y="92"/>
                  <a:pt x="92" y="92"/>
                </a:cubicBezTo>
                <a:moveTo>
                  <a:pt x="61" y="131"/>
                </a:moveTo>
                <a:cubicBezTo>
                  <a:pt x="8" y="131"/>
                  <a:pt x="8" y="131"/>
                  <a:pt x="8" y="131"/>
                </a:cubicBezTo>
                <a:cubicBezTo>
                  <a:pt x="4" y="131"/>
                  <a:pt x="0" y="127"/>
                  <a:pt x="0" y="1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8"/>
                  <a:pt x="4" y="15"/>
                  <a:pt x="6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5"/>
                  <a:pt x="23" y="16"/>
                  <a:pt x="23" y="17"/>
                </a:cubicBezTo>
                <a:cubicBezTo>
                  <a:pt x="23" y="23"/>
                  <a:pt x="28" y="27"/>
                  <a:pt x="33" y="27"/>
                </a:cubicBezTo>
                <a:cubicBezTo>
                  <a:pt x="60" y="27"/>
                  <a:pt x="60" y="27"/>
                  <a:pt x="60" y="27"/>
                </a:cubicBezTo>
                <a:cubicBezTo>
                  <a:pt x="66" y="27"/>
                  <a:pt x="71" y="23"/>
                  <a:pt x="71" y="17"/>
                </a:cubicBezTo>
                <a:cubicBezTo>
                  <a:pt x="71" y="16"/>
                  <a:pt x="71" y="15"/>
                  <a:pt x="71" y="15"/>
                </a:cubicBezTo>
                <a:cubicBezTo>
                  <a:pt x="83" y="15"/>
                  <a:pt x="83" y="15"/>
                  <a:pt x="83" y="15"/>
                </a:cubicBezTo>
                <a:cubicBezTo>
                  <a:pt x="90" y="15"/>
                  <a:pt x="94" y="18"/>
                  <a:pt x="94" y="23"/>
                </a:cubicBezTo>
                <a:cubicBezTo>
                  <a:pt x="94" y="86"/>
                  <a:pt x="94" y="86"/>
                  <a:pt x="94" y="86"/>
                </a:cubicBezTo>
                <a:cubicBezTo>
                  <a:pt x="93" y="85"/>
                  <a:pt x="92" y="85"/>
                  <a:pt x="92" y="85"/>
                </a:cubicBezTo>
                <a:cubicBezTo>
                  <a:pt x="89" y="85"/>
                  <a:pt x="86" y="86"/>
                  <a:pt x="83" y="87"/>
                </a:cubicBezTo>
                <a:cubicBezTo>
                  <a:pt x="83" y="38"/>
                  <a:pt x="83" y="38"/>
                  <a:pt x="83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121"/>
                  <a:pt x="11" y="121"/>
                  <a:pt x="11" y="121"/>
                </a:cubicBezTo>
                <a:cubicBezTo>
                  <a:pt x="58" y="121"/>
                  <a:pt x="58" y="121"/>
                  <a:pt x="58" y="121"/>
                </a:cubicBezTo>
                <a:cubicBezTo>
                  <a:pt x="59" y="124"/>
                  <a:pt x="59" y="128"/>
                  <a:pt x="61" y="131"/>
                </a:cubicBezTo>
                <a:moveTo>
                  <a:pt x="47" y="11"/>
                </a:moveTo>
                <a:cubicBezTo>
                  <a:pt x="45" y="11"/>
                  <a:pt x="44" y="9"/>
                  <a:pt x="44" y="7"/>
                </a:cubicBezTo>
                <a:cubicBezTo>
                  <a:pt x="44" y="6"/>
                  <a:pt x="45" y="4"/>
                  <a:pt x="47" y="4"/>
                </a:cubicBezTo>
                <a:cubicBezTo>
                  <a:pt x="49" y="4"/>
                  <a:pt x="50" y="6"/>
                  <a:pt x="50" y="7"/>
                </a:cubicBezTo>
                <a:cubicBezTo>
                  <a:pt x="50" y="9"/>
                  <a:pt x="49" y="11"/>
                  <a:pt x="47" y="11"/>
                </a:cubicBezTo>
                <a:moveTo>
                  <a:pt x="60" y="11"/>
                </a:moveTo>
                <a:cubicBezTo>
                  <a:pt x="57" y="11"/>
                  <a:pt x="57" y="11"/>
                  <a:pt x="57" y="11"/>
                </a:cubicBezTo>
                <a:cubicBezTo>
                  <a:pt x="56" y="11"/>
                  <a:pt x="54" y="9"/>
                  <a:pt x="54" y="7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1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3" y="0"/>
                  <a:pt x="40" y="3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9"/>
                  <a:pt x="38" y="11"/>
                  <a:pt x="37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0" y="11"/>
                  <a:pt x="27" y="13"/>
                  <a:pt x="27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20"/>
                  <a:pt x="30" y="23"/>
                  <a:pt x="33" y="23"/>
                </a:cubicBezTo>
                <a:cubicBezTo>
                  <a:pt x="60" y="23"/>
                  <a:pt x="60" y="23"/>
                  <a:pt x="60" y="23"/>
                </a:cubicBezTo>
                <a:cubicBezTo>
                  <a:pt x="64" y="23"/>
                  <a:pt x="67" y="20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7" y="13"/>
                  <a:pt x="64" y="11"/>
                  <a:pt x="60" y="11"/>
                </a:cubicBezTo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55" name="Freeform 370">
            <a:extLst>
              <a:ext uri="{FF2B5EF4-FFF2-40B4-BE49-F238E27FC236}">
                <a16:creationId xmlns:a16="http://schemas.microsoft.com/office/drawing/2014/main" id="{D736A364-BFCF-6B05-D19A-46522C478F48}"/>
              </a:ext>
            </a:extLst>
          </p:cNvPr>
          <p:cNvSpPr>
            <a:spLocks noEditPoints="1"/>
          </p:cNvSpPr>
          <p:nvPr/>
        </p:nvSpPr>
        <p:spPr bwMode="auto">
          <a:xfrm>
            <a:off x="16563505" y="7439650"/>
            <a:ext cx="673942" cy="599494"/>
          </a:xfrm>
          <a:custGeom>
            <a:avLst/>
            <a:gdLst/>
            <a:ahLst/>
            <a:cxnLst>
              <a:cxn ang="0">
                <a:pos x="23" y="94"/>
              </a:cxn>
              <a:cxn ang="0">
                <a:pos x="18" y="95"/>
              </a:cxn>
              <a:cxn ang="0">
                <a:pos x="9" y="83"/>
              </a:cxn>
              <a:cxn ang="0">
                <a:pos x="20" y="87"/>
              </a:cxn>
              <a:cxn ang="0">
                <a:pos x="37" y="74"/>
              </a:cxn>
              <a:cxn ang="0">
                <a:pos x="22" y="61"/>
              </a:cxn>
              <a:cxn ang="0">
                <a:pos x="22" y="106"/>
              </a:cxn>
              <a:cxn ang="0">
                <a:pos x="22" y="61"/>
              </a:cxn>
              <a:cxn ang="0">
                <a:pos x="112" y="72"/>
              </a:cxn>
              <a:cxn ang="0">
                <a:pos x="73" y="88"/>
              </a:cxn>
              <a:cxn ang="0">
                <a:pos x="73" y="86"/>
              </a:cxn>
              <a:cxn ang="0">
                <a:pos x="113" y="69"/>
              </a:cxn>
              <a:cxn ang="0">
                <a:pos x="75" y="62"/>
              </a:cxn>
              <a:cxn ang="0">
                <a:pos x="83" y="49"/>
              </a:cxn>
              <a:cxn ang="0">
                <a:pos x="87" y="58"/>
              </a:cxn>
              <a:cxn ang="0">
                <a:pos x="85" y="76"/>
              </a:cxn>
              <a:cxn ang="0">
                <a:pos x="80" y="79"/>
              </a:cxn>
              <a:cxn ang="0">
                <a:pos x="79" y="62"/>
              </a:cxn>
              <a:cxn ang="0">
                <a:pos x="75" y="62"/>
              </a:cxn>
              <a:cxn ang="0">
                <a:pos x="102" y="40"/>
              </a:cxn>
              <a:cxn ang="0">
                <a:pos x="110" y="45"/>
              </a:cxn>
              <a:cxn ang="0">
                <a:pos x="107" y="49"/>
              </a:cxn>
              <a:cxn ang="0">
                <a:pos x="105" y="69"/>
              </a:cxn>
              <a:cxn ang="0">
                <a:pos x="100" y="70"/>
              </a:cxn>
              <a:cxn ang="0">
                <a:pos x="98" y="54"/>
              </a:cxn>
              <a:cxn ang="0">
                <a:pos x="113" y="20"/>
              </a:cxn>
              <a:cxn ang="0">
                <a:pos x="45" y="37"/>
              </a:cxn>
              <a:cxn ang="0">
                <a:pos x="37" y="48"/>
              </a:cxn>
              <a:cxn ang="0">
                <a:pos x="88" y="9"/>
              </a:cxn>
              <a:cxn ang="0">
                <a:pos x="62" y="1"/>
              </a:cxn>
              <a:cxn ang="0">
                <a:pos x="14" y="30"/>
              </a:cxn>
              <a:cxn ang="0">
                <a:pos x="22" y="56"/>
              </a:cxn>
              <a:cxn ang="0">
                <a:pos x="47" y="95"/>
              </a:cxn>
              <a:cxn ang="0">
                <a:pos x="70" y="101"/>
              </a:cxn>
              <a:cxn ang="0">
                <a:pos x="119" y="73"/>
              </a:cxn>
              <a:cxn ang="0">
                <a:pos x="113" y="20"/>
              </a:cxn>
            </a:cxnLst>
            <a:rect l="0" t="0" r="r" b="b"/>
            <a:pathLst>
              <a:path w="119" h="106">
                <a:moveTo>
                  <a:pt x="37" y="79"/>
                </a:moveTo>
                <a:cubicBezTo>
                  <a:pt x="23" y="94"/>
                  <a:pt x="23" y="94"/>
                  <a:pt x="23" y="94"/>
                </a:cubicBezTo>
                <a:cubicBezTo>
                  <a:pt x="22" y="95"/>
                  <a:pt x="22" y="95"/>
                  <a:pt x="21" y="95"/>
                </a:cubicBezTo>
                <a:cubicBezTo>
                  <a:pt x="20" y="95"/>
                  <a:pt x="19" y="95"/>
                  <a:pt x="18" y="95"/>
                </a:cubicBezTo>
                <a:cubicBezTo>
                  <a:pt x="10" y="88"/>
                  <a:pt x="10" y="88"/>
                  <a:pt x="10" y="88"/>
                </a:cubicBezTo>
                <a:cubicBezTo>
                  <a:pt x="8" y="87"/>
                  <a:pt x="8" y="84"/>
                  <a:pt x="9" y="83"/>
                </a:cubicBezTo>
                <a:cubicBezTo>
                  <a:pt x="11" y="82"/>
                  <a:pt x="13" y="81"/>
                  <a:pt x="14" y="82"/>
                </a:cubicBezTo>
                <a:cubicBezTo>
                  <a:pt x="20" y="87"/>
                  <a:pt x="20" y="87"/>
                  <a:pt x="20" y="87"/>
                </a:cubicBezTo>
                <a:cubicBezTo>
                  <a:pt x="32" y="74"/>
                  <a:pt x="32" y="74"/>
                  <a:pt x="32" y="74"/>
                </a:cubicBezTo>
                <a:cubicBezTo>
                  <a:pt x="33" y="73"/>
                  <a:pt x="35" y="73"/>
                  <a:pt x="37" y="74"/>
                </a:cubicBezTo>
                <a:cubicBezTo>
                  <a:pt x="38" y="75"/>
                  <a:pt x="38" y="77"/>
                  <a:pt x="37" y="79"/>
                </a:cubicBezTo>
                <a:moveTo>
                  <a:pt x="22" y="61"/>
                </a:moveTo>
                <a:cubicBezTo>
                  <a:pt x="10" y="61"/>
                  <a:pt x="0" y="71"/>
                  <a:pt x="0" y="83"/>
                </a:cubicBezTo>
                <a:cubicBezTo>
                  <a:pt x="0" y="96"/>
                  <a:pt x="10" y="106"/>
                  <a:pt x="22" y="106"/>
                </a:cubicBezTo>
                <a:cubicBezTo>
                  <a:pt x="35" y="106"/>
                  <a:pt x="45" y="96"/>
                  <a:pt x="45" y="83"/>
                </a:cubicBezTo>
                <a:cubicBezTo>
                  <a:pt x="45" y="71"/>
                  <a:pt x="35" y="61"/>
                  <a:pt x="22" y="61"/>
                </a:cubicBezTo>
                <a:moveTo>
                  <a:pt x="113" y="71"/>
                </a:moveTo>
                <a:cubicBezTo>
                  <a:pt x="113" y="72"/>
                  <a:pt x="113" y="72"/>
                  <a:pt x="112" y="72"/>
                </a:cubicBezTo>
                <a:cubicBezTo>
                  <a:pt x="73" y="89"/>
                  <a:pt x="73" y="89"/>
                  <a:pt x="73" y="89"/>
                </a:cubicBezTo>
                <a:cubicBezTo>
                  <a:pt x="73" y="89"/>
                  <a:pt x="73" y="89"/>
                  <a:pt x="73" y="88"/>
                </a:cubicBezTo>
                <a:cubicBezTo>
                  <a:pt x="73" y="86"/>
                  <a:pt x="73" y="86"/>
                  <a:pt x="73" y="86"/>
                </a:cubicBezTo>
                <a:cubicBezTo>
                  <a:pt x="73" y="86"/>
                  <a:pt x="73" y="86"/>
                  <a:pt x="73" y="86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3" y="69"/>
                  <a:pt x="113" y="69"/>
                  <a:pt x="113" y="69"/>
                </a:cubicBezTo>
                <a:lnTo>
                  <a:pt x="113" y="71"/>
                </a:lnTo>
                <a:close/>
                <a:moveTo>
                  <a:pt x="75" y="62"/>
                </a:moveTo>
                <a:cubicBezTo>
                  <a:pt x="80" y="50"/>
                  <a:pt x="80" y="50"/>
                  <a:pt x="80" y="50"/>
                </a:cubicBezTo>
                <a:cubicBezTo>
                  <a:pt x="81" y="49"/>
                  <a:pt x="82" y="49"/>
                  <a:pt x="83" y="49"/>
                </a:cubicBezTo>
                <a:cubicBezTo>
                  <a:pt x="88" y="56"/>
                  <a:pt x="88" y="56"/>
                  <a:pt x="88" y="56"/>
                </a:cubicBezTo>
                <a:cubicBezTo>
                  <a:pt x="89" y="56"/>
                  <a:pt x="88" y="58"/>
                  <a:pt x="87" y="58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76"/>
                  <a:pt x="85" y="76"/>
                  <a:pt x="85" y="76"/>
                </a:cubicBezTo>
                <a:cubicBezTo>
                  <a:pt x="85" y="77"/>
                  <a:pt x="84" y="78"/>
                  <a:pt x="84" y="78"/>
                </a:cubicBezTo>
                <a:cubicBezTo>
                  <a:pt x="80" y="79"/>
                  <a:pt x="80" y="79"/>
                  <a:pt x="80" y="79"/>
                </a:cubicBezTo>
                <a:cubicBezTo>
                  <a:pt x="79" y="80"/>
                  <a:pt x="79" y="79"/>
                  <a:pt x="79" y="79"/>
                </a:cubicBezTo>
                <a:cubicBezTo>
                  <a:pt x="79" y="62"/>
                  <a:pt x="79" y="62"/>
                  <a:pt x="79" y="62"/>
                </a:cubicBezTo>
                <a:cubicBezTo>
                  <a:pt x="76" y="63"/>
                  <a:pt x="76" y="63"/>
                  <a:pt x="76" y="63"/>
                </a:cubicBezTo>
                <a:cubicBezTo>
                  <a:pt x="75" y="64"/>
                  <a:pt x="75" y="63"/>
                  <a:pt x="75" y="62"/>
                </a:cubicBezTo>
                <a:moveTo>
                  <a:pt x="96" y="52"/>
                </a:moveTo>
                <a:cubicBezTo>
                  <a:pt x="102" y="40"/>
                  <a:pt x="102" y="40"/>
                  <a:pt x="102" y="40"/>
                </a:cubicBezTo>
                <a:cubicBezTo>
                  <a:pt x="103" y="39"/>
                  <a:pt x="104" y="38"/>
                  <a:pt x="105" y="39"/>
                </a:cubicBezTo>
                <a:cubicBezTo>
                  <a:pt x="110" y="45"/>
                  <a:pt x="110" y="45"/>
                  <a:pt x="110" y="45"/>
                </a:cubicBezTo>
                <a:cubicBezTo>
                  <a:pt x="111" y="46"/>
                  <a:pt x="110" y="48"/>
                  <a:pt x="109" y="48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67"/>
                  <a:pt x="107" y="67"/>
                  <a:pt x="107" y="67"/>
                </a:cubicBezTo>
                <a:cubicBezTo>
                  <a:pt x="107" y="67"/>
                  <a:pt x="106" y="68"/>
                  <a:pt x="105" y="69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101" y="71"/>
                  <a:pt x="100" y="70"/>
                  <a:pt x="100" y="70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98" y="54"/>
                  <a:pt x="98" y="54"/>
                  <a:pt x="98" y="54"/>
                </a:cubicBezTo>
                <a:cubicBezTo>
                  <a:pt x="96" y="54"/>
                  <a:pt x="96" y="53"/>
                  <a:pt x="96" y="52"/>
                </a:cubicBezTo>
                <a:moveTo>
                  <a:pt x="113" y="20"/>
                </a:moveTo>
                <a:cubicBezTo>
                  <a:pt x="96" y="13"/>
                  <a:pt x="96" y="13"/>
                  <a:pt x="96" y="13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52"/>
                  <a:pt x="45" y="52"/>
                  <a:pt x="45" y="52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33"/>
                  <a:pt x="37" y="33"/>
                  <a:pt x="37" y="33"/>
                </a:cubicBezTo>
                <a:cubicBezTo>
                  <a:pt x="88" y="9"/>
                  <a:pt x="88" y="9"/>
                  <a:pt x="88" y="9"/>
                </a:cubicBezTo>
                <a:cubicBezTo>
                  <a:pt x="70" y="1"/>
                  <a:pt x="70" y="1"/>
                  <a:pt x="70" y="1"/>
                </a:cubicBezTo>
                <a:cubicBezTo>
                  <a:pt x="68" y="0"/>
                  <a:pt x="64" y="0"/>
                  <a:pt x="62" y="1"/>
                </a:cubicBezTo>
                <a:cubicBezTo>
                  <a:pt x="20" y="20"/>
                  <a:pt x="20" y="20"/>
                  <a:pt x="20" y="20"/>
                </a:cubicBezTo>
                <a:cubicBezTo>
                  <a:pt x="17" y="22"/>
                  <a:pt x="14" y="26"/>
                  <a:pt x="14" y="30"/>
                </a:cubicBezTo>
                <a:cubicBezTo>
                  <a:pt x="14" y="57"/>
                  <a:pt x="14" y="57"/>
                  <a:pt x="14" y="57"/>
                </a:cubicBezTo>
                <a:cubicBezTo>
                  <a:pt x="17" y="56"/>
                  <a:pt x="19" y="56"/>
                  <a:pt x="22" y="56"/>
                </a:cubicBezTo>
                <a:cubicBezTo>
                  <a:pt x="37" y="56"/>
                  <a:pt x="50" y="68"/>
                  <a:pt x="50" y="83"/>
                </a:cubicBezTo>
                <a:cubicBezTo>
                  <a:pt x="50" y="87"/>
                  <a:pt x="49" y="91"/>
                  <a:pt x="47" y="95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64" y="102"/>
                  <a:pt x="68" y="102"/>
                  <a:pt x="70" y="101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6" y="81"/>
                  <a:pt x="119" y="77"/>
                  <a:pt x="119" y="73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19" y="26"/>
                  <a:pt x="116" y="22"/>
                  <a:pt x="113" y="20"/>
                </a:cubicBezTo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</p:spTree>
    <p:extLst>
      <p:ext uri="{BB962C8B-B14F-4D97-AF65-F5344CB8AC3E}">
        <p14:creationId xmlns:p14="http://schemas.microsoft.com/office/powerpoint/2010/main" val="388332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8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1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4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0" grpId="0" animBg="1"/>
          <p:bldP spid="11" grpId="0"/>
          <p:bldP spid="12" grpId="0"/>
          <p:bldP spid="14" grpId="0"/>
          <p:bldP spid="15" grpId="0"/>
          <p:bldP spid="16" grpId="0" animBg="1"/>
          <p:bldP spid="17" grpId="0"/>
          <p:bldP spid="18" grpId="0"/>
          <p:bldP spid="19" grpId="0" animBg="1"/>
          <p:bldP spid="20" grpId="0"/>
          <p:bldP spid="21" grpId="0"/>
          <p:bldP spid="22" grpId="0" animBg="1"/>
          <p:bldP spid="23" grpId="0"/>
          <p:bldP spid="24" grpId="0"/>
          <p:bldP spid="25" grpId="0" animBg="1"/>
          <p:bldP spid="26" grpId="0"/>
          <p:bldP spid="27" grpId="0"/>
          <p:bldP spid="28" grpId="0" animBg="1"/>
          <p:bldP spid="29" grpId="0"/>
          <p:bldP spid="30" grpId="0"/>
          <p:bldP spid="54" grpId="0" animBg="1"/>
          <p:bldP spid="5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8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1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4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0" grpId="0" animBg="1"/>
          <p:bldP spid="11" grpId="0"/>
          <p:bldP spid="12" grpId="0"/>
          <p:bldP spid="14" grpId="0"/>
          <p:bldP spid="15" grpId="0"/>
          <p:bldP spid="16" grpId="0" animBg="1"/>
          <p:bldP spid="17" grpId="0"/>
          <p:bldP spid="18" grpId="0"/>
          <p:bldP spid="19" grpId="0" animBg="1"/>
          <p:bldP spid="20" grpId="0"/>
          <p:bldP spid="21" grpId="0"/>
          <p:bldP spid="22" grpId="0" animBg="1"/>
          <p:bldP spid="23" grpId="0"/>
          <p:bldP spid="24" grpId="0"/>
          <p:bldP spid="25" grpId="0" animBg="1"/>
          <p:bldP spid="26" grpId="0"/>
          <p:bldP spid="27" grpId="0"/>
          <p:bldP spid="28" grpId="0" animBg="1"/>
          <p:bldP spid="29" grpId="0"/>
          <p:bldP spid="30" grpId="0"/>
          <p:bldP spid="54" grpId="0" animBg="1"/>
          <p:bldP spid="55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ircle: Hollow 4">
            <a:extLst>
              <a:ext uri="{FF2B5EF4-FFF2-40B4-BE49-F238E27FC236}">
                <a16:creationId xmlns:a16="http://schemas.microsoft.com/office/drawing/2014/main" id="{EE824FA4-24D2-AB56-960D-5AC2DA1EB3E5}"/>
              </a:ext>
            </a:extLst>
          </p:cNvPr>
          <p:cNvSpPr/>
          <p:nvPr/>
        </p:nvSpPr>
        <p:spPr>
          <a:xfrm>
            <a:off x="18531242" y="5283200"/>
            <a:ext cx="4944035" cy="4944035"/>
          </a:xfrm>
          <a:prstGeom prst="donut">
            <a:avLst>
              <a:gd name="adj" fmla="val 925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98AAB629-165D-609A-AA32-ED086293BBC1}"/>
              </a:ext>
            </a:extLst>
          </p:cNvPr>
          <p:cNvSpPr/>
          <p:nvPr/>
        </p:nvSpPr>
        <p:spPr>
          <a:xfrm>
            <a:off x="19322377" y="6074335"/>
            <a:ext cx="3361764" cy="3361764"/>
          </a:xfrm>
          <a:prstGeom prst="donut">
            <a:avLst>
              <a:gd name="adj" fmla="val 1186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EE157892-BFC0-FC69-DBD1-EB744A8E32E5}"/>
              </a:ext>
            </a:extLst>
          </p:cNvPr>
          <p:cNvSpPr/>
          <p:nvPr/>
        </p:nvSpPr>
        <p:spPr>
          <a:xfrm>
            <a:off x="20103427" y="6855385"/>
            <a:ext cx="1799664" cy="1799664"/>
          </a:xfrm>
          <a:prstGeom prst="donut">
            <a:avLst>
              <a:gd name="adj" fmla="val 1957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A0F6457-EE7E-081C-20DF-65F38C7F3B31}"/>
              </a:ext>
            </a:extLst>
          </p:cNvPr>
          <p:cNvSpPr/>
          <p:nvPr/>
        </p:nvSpPr>
        <p:spPr>
          <a:xfrm>
            <a:off x="20748791" y="7500749"/>
            <a:ext cx="508936" cy="50893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F0D1E7D-F041-5465-DFE3-D0A94ACE3368}"/>
              </a:ext>
            </a:extLst>
          </p:cNvPr>
          <p:cNvGrpSpPr/>
          <p:nvPr/>
        </p:nvGrpSpPr>
        <p:grpSpPr>
          <a:xfrm>
            <a:off x="908723" y="7500750"/>
            <a:ext cx="20103091" cy="508934"/>
            <a:chOff x="908723" y="7500750"/>
            <a:chExt cx="20103091" cy="508934"/>
          </a:xfrm>
          <a:solidFill>
            <a:schemeClr val="bg2">
              <a:lumMod val="90000"/>
            </a:schemeClr>
          </a:solidFill>
        </p:grpSpPr>
        <p:sp>
          <p:nvSpPr>
            <p:cNvPr id="15" name="Arrow: Chevron 14">
              <a:extLst>
                <a:ext uri="{FF2B5EF4-FFF2-40B4-BE49-F238E27FC236}">
                  <a16:creationId xmlns:a16="http://schemas.microsoft.com/office/drawing/2014/main" id="{821210A8-E6C2-B268-0689-ED9DC17500CF}"/>
                </a:ext>
              </a:extLst>
            </p:cNvPr>
            <p:cNvSpPr/>
            <p:nvPr/>
          </p:nvSpPr>
          <p:spPr>
            <a:xfrm>
              <a:off x="908723" y="7500750"/>
              <a:ext cx="1041401" cy="508934"/>
            </a:xfrm>
            <a:prstGeom prst="chevron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2786667-67CD-1EFB-1CF3-6B9374335860}"/>
                </a:ext>
              </a:extLst>
            </p:cNvPr>
            <p:cNvSpPr/>
            <p:nvPr/>
          </p:nvSpPr>
          <p:spPr>
            <a:xfrm>
              <a:off x="1159669" y="7720058"/>
              <a:ext cx="19739975" cy="70319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Flowchart: Extract 11">
              <a:extLst>
                <a:ext uri="{FF2B5EF4-FFF2-40B4-BE49-F238E27FC236}">
                  <a16:creationId xmlns:a16="http://schemas.microsoft.com/office/drawing/2014/main" id="{69172C5E-B7DA-170D-8A9C-2E9C762586F5}"/>
                </a:ext>
              </a:extLst>
            </p:cNvPr>
            <p:cNvSpPr/>
            <p:nvPr/>
          </p:nvSpPr>
          <p:spPr>
            <a:xfrm rot="5400000">
              <a:off x="20674328" y="7586474"/>
              <a:ext cx="337486" cy="337486"/>
            </a:xfrm>
            <a:prstGeom prst="flowChartExtra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512E389A-3185-8FAB-2352-2641AA8C9547}"/>
              </a:ext>
            </a:extLst>
          </p:cNvPr>
          <p:cNvSpPr/>
          <p:nvPr/>
        </p:nvSpPr>
        <p:spPr>
          <a:xfrm>
            <a:off x="2813686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2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05011F-B618-D382-0288-E21679FFF876}"/>
              </a:ext>
            </a:extLst>
          </p:cNvPr>
          <p:cNvSpPr txBox="1"/>
          <p:nvPr/>
        </p:nvSpPr>
        <p:spPr>
          <a:xfrm rot="10800000" flipV="1">
            <a:off x="2554183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</a:schemeClr>
                </a:solidFill>
              </a:rPr>
              <a:t>Tăng doanh thu thông qua mở rộng thị trường và sản phẩm mới.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ED0F2E2-2664-1BDD-7371-65103C4DE047}"/>
              </a:ext>
            </a:extLst>
          </p:cNvPr>
          <p:cNvSpPr txBox="1"/>
          <p:nvPr/>
        </p:nvSpPr>
        <p:spPr>
          <a:xfrm rot="10800000" flipV="1">
            <a:off x="2554183" y="8892167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75000"/>
                  </a:schemeClr>
                </a:solidFill>
                <a:latin typeface="Gobold" panose="02000500000000000000" pitchFamily="2" charset="0"/>
              </a:rPr>
              <a:t>Revenue Growth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4" name="!!SlideOcean">
            <a:extLst>
              <a:ext uri="{FF2B5EF4-FFF2-40B4-BE49-F238E27FC236}">
                <a16:creationId xmlns:a16="http://schemas.microsoft.com/office/drawing/2014/main" id="{C4DCAE9E-2E97-AEB1-3C47-7DB74AB68835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5" name="!!SubTitle">
            <a:extLst>
              <a:ext uri="{FF2B5EF4-FFF2-40B4-BE49-F238E27FC236}">
                <a16:creationId xmlns:a16="http://schemas.microsoft.com/office/drawing/2014/main" id="{64C48B1C-E319-6F0F-B8A3-BC97D7EF6C90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6" name="!!MainTitle1">
            <a:extLst>
              <a:ext uri="{FF2B5EF4-FFF2-40B4-BE49-F238E27FC236}">
                <a16:creationId xmlns:a16="http://schemas.microsoft.com/office/drawing/2014/main" id="{8960F7A6-218F-D0A0-B3B3-30BC3303F4ED}"/>
              </a:ext>
            </a:extLst>
          </p:cNvPr>
          <p:cNvSpPr txBox="1"/>
          <p:nvPr/>
        </p:nvSpPr>
        <p:spPr>
          <a:xfrm>
            <a:off x="7898215" y="1090280"/>
            <a:ext cx="858760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88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Goals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5C827424-5D68-92F9-09F6-62B0ACFDCCB3}"/>
              </a:ext>
            </a:extLst>
          </p:cNvPr>
          <p:cNvSpPr/>
          <p:nvPr/>
        </p:nvSpPr>
        <p:spPr>
          <a:xfrm flipV="1">
            <a:off x="5454784" y="6701689"/>
            <a:ext cx="1762594" cy="1908477"/>
          </a:xfrm>
          <a:custGeom>
            <a:avLst/>
            <a:gdLst>
              <a:gd name="connsiteX0" fmla="*/ 881297 w 1762594"/>
              <a:gd name="connsiteY0" fmla="*/ 1908477 h 1908477"/>
              <a:gd name="connsiteX1" fmla="*/ 1034470 w 1762594"/>
              <a:gd name="connsiteY1" fmla="*/ 1748419 h 1908477"/>
              <a:gd name="connsiteX2" fmla="*/ 1058909 w 1762594"/>
              <a:gd name="connsiteY2" fmla="*/ 1744689 h 1908477"/>
              <a:gd name="connsiteX3" fmla="*/ 1762594 w 1762594"/>
              <a:gd name="connsiteY3" fmla="*/ 881297 h 1908477"/>
              <a:gd name="connsiteX4" fmla="*/ 881297 w 1762594"/>
              <a:gd name="connsiteY4" fmla="*/ 0 h 1908477"/>
              <a:gd name="connsiteX5" fmla="*/ 0 w 1762594"/>
              <a:gd name="connsiteY5" fmla="*/ 881297 h 1908477"/>
              <a:gd name="connsiteX6" fmla="*/ 703685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7" y="1908477"/>
                </a:moveTo>
                <a:lnTo>
                  <a:pt x="1034470" y="1748419"/>
                </a:lnTo>
                <a:lnTo>
                  <a:pt x="1058909" y="1744689"/>
                </a:lnTo>
                <a:cubicBezTo>
                  <a:pt x="1460502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7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5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B5B874-16E4-88B4-65EB-C492A600A505}"/>
              </a:ext>
            </a:extLst>
          </p:cNvPr>
          <p:cNvSpPr txBox="1"/>
          <p:nvPr/>
        </p:nvSpPr>
        <p:spPr>
          <a:xfrm>
            <a:off x="5195281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</a:schemeClr>
                </a:solidFill>
              </a:rPr>
              <a:t>Nâng cao lợi nhuận bằng cách tối ưu chi phí và hiệu suất.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6C983B8-F672-F070-B097-BDC9ED37564A}"/>
              </a:ext>
            </a:extLst>
          </p:cNvPr>
          <p:cNvSpPr txBox="1"/>
          <p:nvPr/>
        </p:nvSpPr>
        <p:spPr>
          <a:xfrm>
            <a:off x="5195281" y="5797269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75000"/>
                  </a:schemeClr>
                </a:solidFill>
                <a:latin typeface="Gobold" panose="02000500000000000000" pitchFamily="2" charset="0"/>
              </a:rPr>
              <a:t>Profit Optimization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769B48D6-DD81-0F6A-50D5-3CBD4055CC86}"/>
              </a:ext>
            </a:extLst>
          </p:cNvPr>
          <p:cNvSpPr/>
          <p:nvPr/>
        </p:nvSpPr>
        <p:spPr>
          <a:xfrm>
            <a:off x="8095882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1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8F93D6B-9A12-3F98-29E3-E2FBF0757C51}"/>
              </a:ext>
            </a:extLst>
          </p:cNvPr>
          <p:cNvSpPr txBox="1"/>
          <p:nvPr/>
        </p:nvSpPr>
        <p:spPr>
          <a:xfrm rot="10800000" flipV="1">
            <a:off x="7836379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Duy </a:t>
            </a:r>
            <a:r>
              <a:rPr lang="en-US" sz="2000" dirty="0" err="1">
                <a:solidFill>
                  <a:schemeClr val="tx1">
                    <a:lumMod val="50000"/>
                  </a:schemeClr>
                </a:solidFill>
              </a:rPr>
              <a:t>trì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50000"/>
                  </a:schemeClr>
                </a:solidFill>
              </a:rPr>
              <a:t>và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50000"/>
                  </a:schemeClr>
                </a:solidFill>
              </a:rPr>
              <a:t>gia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50000"/>
                  </a:schemeClr>
                </a:solidFill>
              </a:rPr>
              <a:t>tăng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50000"/>
                  </a:schemeClr>
                </a:solidFill>
              </a:rPr>
              <a:t>lòng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50000"/>
                  </a:schemeClr>
                </a:solidFill>
              </a:rPr>
              <a:t>trung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50000"/>
                  </a:schemeClr>
                </a:solidFill>
              </a:rPr>
              <a:t>thành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50000"/>
                  </a:schemeClr>
                </a:solidFill>
              </a:rPr>
              <a:t>của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50000"/>
                  </a:schemeClr>
                </a:solidFill>
              </a:rPr>
              <a:t>khách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50000"/>
                  </a:schemeClr>
                </a:solidFill>
              </a:rPr>
              <a:t>hàng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50000"/>
                  </a:schemeClr>
                </a:solidFill>
              </a:rPr>
              <a:t>hiện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50000"/>
                  </a:schemeClr>
                </a:solidFill>
              </a:rPr>
              <a:t>tại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.</a:t>
            </a:r>
            <a:endParaRPr lang="vi-VN"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77F9D16-0206-03CF-A931-F7830A82FD59}"/>
              </a:ext>
            </a:extLst>
          </p:cNvPr>
          <p:cNvSpPr txBox="1"/>
          <p:nvPr/>
        </p:nvSpPr>
        <p:spPr>
          <a:xfrm rot="10800000" flipV="1">
            <a:off x="7836379" y="8892167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75000"/>
                  </a:schemeClr>
                </a:solidFill>
                <a:latin typeface="Gobold" panose="02000500000000000000" pitchFamily="2" charset="0"/>
              </a:rPr>
              <a:t>Customer Retention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AF7890D8-7FFC-F917-DC43-7766DBBA43EA}"/>
              </a:ext>
            </a:extLst>
          </p:cNvPr>
          <p:cNvSpPr/>
          <p:nvPr/>
        </p:nvSpPr>
        <p:spPr>
          <a:xfrm flipV="1">
            <a:off x="10736980" y="6701689"/>
            <a:ext cx="1762594" cy="1908477"/>
          </a:xfrm>
          <a:custGeom>
            <a:avLst/>
            <a:gdLst>
              <a:gd name="connsiteX0" fmla="*/ 881297 w 1762594"/>
              <a:gd name="connsiteY0" fmla="*/ 1908477 h 1908477"/>
              <a:gd name="connsiteX1" fmla="*/ 1034470 w 1762594"/>
              <a:gd name="connsiteY1" fmla="*/ 1748419 h 1908477"/>
              <a:gd name="connsiteX2" fmla="*/ 1058909 w 1762594"/>
              <a:gd name="connsiteY2" fmla="*/ 1744689 h 1908477"/>
              <a:gd name="connsiteX3" fmla="*/ 1762594 w 1762594"/>
              <a:gd name="connsiteY3" fmla="*/ 881297 h 1908477"/>
              <a:gd name="connsiteX4" fmla="*/ 881297 w 1762594"/>
              <a:gd name="connsiteY4" fmla="*/ 0 h 1908477"/>
              <a:gd name="connsiteX5" fmla="*/ 0 w 1762594"/>
              <a:gd name="connsiteY5" fmla="*/ 881297 h 1908477"/>
              <a:gd name="connsiteX6" fmla="*/ 703685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7" y="1908477"/>
                </a:moveTo>
                <a:lnTo>
                  <a:pt x="1034470" y="1748419"/>
                </a:lnTo>
                <a:lnTo>
                  <a:pt x="1058909" y="1744689"/>
                </a:lnTo>
                <a:cubicBezTo>
                  <a:pt x="1460501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7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5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249637A-E52B-6C5E-B6DB-EAB23EA9660B}"/>
              </a:ext>
            </a:extLst>
          </p:cNvPr>
          <p:cNvSpPr txBox="1"/>
          <p:nvPr/>
        </p:nvSpPr>
        <p:spPr>
          <a:xfrm>
            <a:off x="10477477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</a:schemeClr>
                </a:solidFill>
              </a:rPr>
              <a:t>Xây dựng thương hiệu uy tín, khác biệt và đáng tin cậy.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B3E5A0F-F676-1AD2-68B8-FE0608524BC6}"/>
              </a:ext>
            </a:extLst>
          </p:cNvPr>
          <p:cNvSpPr txBox="1"/>
          <p:nvPr/>
        </p:nvSpPr>
        <p:spPr>
          <a:xfrm>
            <a:off x="10736982" y="5797269"/>
            <a:ext cx="176259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75000"/>
                  </a:schemeClr>
                </a:solidFill>
                <a:latin typeface="Gobold" panose="02000500000000000000" pitchFamily="2" charset="0"/>
              </a:rPr>
              <a:t>Brand Strength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841656D7-544D-AF9F-69B1-69AF8A490E48}"/>
              </a:ext>
            </a:extLst>
          </p:cNvPr>
          <p:cNvSpPr/>
          <p:nvPr/>
        </p:nvSpPr>
        <p:spPr>
          <a:xfrm>
            <a:off x="13378078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1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D6EDAEC-978B-B36E-DBEE-0641C8FA9F5A}"/>
              </a:ext>
            </a:extLst>
          </p:cNvPr>
          <p:cNvSpPr txBox="1"/>
          <p:nvPr/>
        </p:nvSpPr>
        <p:spPr>
          <a:xfrm rot="10800000" flipV="1">
            <a:off x="13118575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</a:schemeClr>
                </a:solidFill>
              </a:rPr>
              <a:t>Chuẩn hóa quy trình, cải thiện năng suất và chất lượng dịch vụ.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F827722-37D7-43BF-D9E4-5B01AFAB6679}"/>
              </a:ext>
            </a:extLst>
          </p:cNvPr>
          <p:cNvSpPr txBox="1"/>
          <p:nvPr/>
        </p:nvSpPr>
        <p:spPr>
          <a:xfrm rot="10800000" flipV="1">
            <a:off x="12921252" y="8892167"/>
            <a:ext cx="2676248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75000"/>
                  </a:schemeClr>
                </a:solidFill>
                <a:latin typeface="Gobold" panose="02000500000000000000" pitchFamily="2" charset="0"/>
              </a:rPr>
              <a:t>Operational Excellence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49A5B014-5921-9C8C-0113-F7ABEC60A559}"/>
              </a:ext>
            </a:extLst>
          </p:cNvPr>
          <p:cNvSpPr/>
          <p:nvPr/>
        </p:nvSpPr>
        <p:spPr>
          <a:xfrm flipV="1">
            <a:off x="16019178" y="6701689"/>
            <a:ext cx="1762594" cy="1908477"/>
          </a:xfrm>
          <a:custGeom>
            <a:avLst/>
            <a:gdLst>
              <a:gd name="connsiteX0" fmla="*/ 881298 w 1762594"/>
              <a:gd name="connsiteY0" fmla="*/ 1908477 h 1908477"/>
              <a:gd name="connsiteX1" fmla="*/ 1034470 w 1762594"/>
              <a:gd name="connsiteY1" fmla="*/ 1748419 h 1908477"/>
              <a:gd name="connsiteX2" fmla="*/ 1058910 w 1762594"/>
              <a:gd name="connsiteY2" fmla="*/ 1744689 h 1908477"/>
              <a:gd name="connsiteX3" fmla="*/ 1762594 w 1762594"/>
              <a:gd name="connsiteY3" fmla="*/ 881297 h 1908477"/>
              <a:gd name="connsiteX4" fmla="*/ 881298 w 1762594"/>
              <a:gd name="connsiteY4" fmla="*/ 0 h 1908477"/>
              <a:gd name="connsiteX5" fmla="*/ 0 w 1762594"/>
              <a:gd name="connsiteY5" fmla="*/ 881297 h 1908477"/>
              <a:gd name="connsiteX6" fmla="*/ 703686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8" y="1908477"/>
                </a:moveTo>
                <a:lnTo>
                  <a:pt x="1034470" y="1748419"/>
                </a:lnTo>
                <a:lnTo>
                  <a:pt x="1058910" y="1744689"/>
                </a:lnTo>
                <a:cubicBezTo>
                  <a:pt x="1460502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8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6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6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B0F0900-3351-066B-7C33-0F769CCD97DB}"/>
              </a:ext>
            </a:extLst>
          </p:cNvPr>
          <p:cNvSpPr txBox="1"/>
          <p:nvPr/>
        </p:nvSpPr>
        <p:spPr>
          <a:xfrm>
            <a:off x="15759675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</a:schemeClr>
                </a:solidFill>
              </a:rPr>
              <a:t>Phát triển bền vững gắn liền với trách nhiệm xã hội và môi trường.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EBBA2BF-6B72-2A1E-0686-240A5256C141}"/>
              </a:ext>
            </a:extLst>
          </p:cNvPr>
          <p:cNvSpPr txBox="1"/>
          <p:nvPr/>
        </p:nvSpPr>
        <p:spPr>
          <a:xfrm>
            <a:off x="15759675" y="5797269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75000"/>
                  </a:schemeClr>
                </a:solidFill>
                <a:latin typeface="Gobold" panose="02000500000000000000" pitchFamily="2" charset="0"/>
              </a:rPr>
              <a:t>Sustainable Impact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B2E875B-1206-4072-F0A2-E19D86FC7C20}"/>
              </a:ext>
            </a:extLst>
          </p:cNvPr>
          <p:cNvCxnSpPr>
            <a:cxnSpLocks/>
          </p:cNvCxnSpPr>
          <p:nvPr/>
        </p:nvCxnSpPr>
        <p:spPr>
          <a:xfrm flipV="1">
            <a:off x="3694983" y="4732229"/>
            <a:ext cx="0" cy="1497136"/>
          </a:xfrm>
          <a:prstGeom prst="line">
            <a:avLst/>
          </a:prstGeom>
          <a:ln w="25400" cap="rnd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8B81D55-BAEF-D1D7-8B4A-812B9D5B5C70}"/>
              </a:ext>
            </a:extLst>
          </p:cNvPr>
          <p:cNvCxnSpPr>
            <a:cxnSpLocks/>
          </p:cNvCxnSpPr>
          <p:nvPr/>
        </p:nvCxnSpPr>
        <p:spPr>
          <a:xfrm flipV="1">
            <a:off x="8977179" y="4732229"/>
            <a:ext cx="0" cy="1497136"/>
          </a:xfrm>
          <a:prstGeom prst="line">
            <a:avLst/>
          </a:prstGeom>
          <a:ln w="254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9FA1C097-0FFC-C624-18E2-EC61BC9106B4}"/>
              </a:ext>
            </a:extLst>
          </p:cNvPr>
          <p:cNvCxnSpPr>
            <a:cxnSpLocks/>
          </p:cNvCxnSpPr>
          <p:nvPr/>
        </p:nvCxnSpPr>
        <p:spPr>
          <a:xfrm flipV="1">
            <a:off x="14259375" y="4732229"/>
            <a:ext cx="0" cy="1497136"/>
          </a:xfrm>
          <a:prstGeom prst="line">
            <a:avLst/>
          </a:prstGeom>
          <a:ln w="254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6A187D3-60FA-8A2E-3C97-9087F3EC073F}"/>
              </a:ext>
            </a:extLst>
          </p:cNvPr>
          <p:cNvCxnSpPr>
            <a:cxnSpLocks/>
          </p:cNvCxnSpPr>
          <p:nvPr/>
        </p:nvCxnSpPr>
        <p:spPr>
          <a:xfrm>
            <a:off x="6336081" y="9253649"/>
            <a:ext cx="0" cy="1497136"/>
          </a:xfrm>
          <a:prstGeom prst="line">
            <a:avLst/>
          </a:prstGeom>
          <a:ln w="25400" cap="rnd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F97CF07-C998-681C-E76B-0CD818714D96}"/>
              </a:ext>
            </a:extLst>
          </p:cNvPr>
          <p:cNvCxnSpPr>
            <a:cxnSpLocks/>
          </p:cNvCxnSpPr>
          <p:nvPr/>
        </p:nvCxnSpPr>
        <p:spPr>
          <a:xfrm>
            <a:off x="11618277" y="9253649"/>
            <a:ext cx="0" cy="1497136"/>
          </a:xfrm>
          <a:prstGeom prst="line">
            <a:avLst/>
          </a:prstGeom>
          <a:ln w="254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7FA52057-49D8-EDCD-DDE6-9E3763B49494}"/>
              </a:ext>
            </a:extLst>
          </p:cNvPr>
          <p:cNvCxnSpPr>
            <a:cxnSpLocks/>
          </p:cNvCxnSpPr>
          <p:nvPr/>
        </p:nvCxnSpPr>
        <p:spPr>
          <a:xfrm>
            <a:off x="16900475" y="9253649"/>
            <a:ext cx="0" cy="1497136"/>
          </a:xfrm>
          <a:prstGeom prst="line">
            <a:avLst/>
          </a:prstGeom>
          <a:ln w="254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34D2819-97EA-4AFA-C6A2-547EC921995C}"/>
              </a:ext>
            </a:extLst>
          </p:cNvPr>
          <p:cNvGrpSpPr/>
          <p:nvPr/>
        </p:nvGrpSpPr>
        <p:grpSpPr>
          <a:xfrm>
            <a:off x="3368678" y="7454829"/>
            <a:ext cx="652612" cy="569136"/>
            <a:chOff x="1941513" y="1882774"/>
            <a:chExt cx="273051" cy="238125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85" name="Freeform 161">
              <a:extLst>
                <a:ext uri="{FF2B5EF4-FFF2-40B4-BE49-F238E27FC236}">
                  <a16:creationId xmlns:a16="http://schemas.microsoft.com/office/drawing/2014/main" id="{5BC3CE78-0A59-4470-59C1-A134D8D9E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4213" y="2038349"/>
              <a:ext cx="74613" cy="82550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28" y="36"/>
                </a:cxn>
                <a:cxn ang="0">
                  <a:pos x="5" y="36"/>
                </a:cxn>
                <a:cxn ang="0">
                  <a:pos x="0" y="30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8" y="0"/>
                </a:cxn>
                <a:cxn ang="0">
                  <a:pos x="33" y="5"/>
                </a:cxn>
                <a:cxn ang="0">
                  <a:pos x="33" y="30"/>
                </a:cxn>
              </a:cxnLst>
              <a:rect l="0" t="0" r="r" b="b"/>
              <a:pathLst>
                <a:path w="33" h="36">
                  <a:moveTo>
                    <a:pt x="33" y="30"/>
                  </a:moveTo>
                  <a:cubicBezTo>
                    <a:pt x="33" y="33"/>
                    <a:pt x="31" y="36"/>
                    <a:pt x="28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2" y="36"/>
                    <a:pt x="0" y="33"/>
                    <a:pt x="0" y="3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3" y="2"/>
                    <a:pt x="33" y="5"/>
                  </a:cubicBezTo>
                  <a:lnTo>
                    <a:pt x="33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6" name="Freeform 162">
              <a:extLst>
                <a:ext uri="{FF2B5EF4-FFF2-40B4-BE49-F238E27FC236}">
                  <a16:creationId xmlns:a16="http://schemas.microsoft.com/office/drawing/2014/main" id="{86FC9FEF-3DB5-1703-C8ED-21AAD4ACE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701" y="2009774"/>
              <a:ext cx="77788" cy="111125"/>
            </a:xfrm>
            <a:custGeom>
              <a:avLst/>
              <a:gdLst/>
              <a:ahLst/>
              <a:cxnLst>
                <a:cxn ang="0">
                  <a:pos x="34" y="43"/>
                </a:cxn>
                <a:cxn ang="0">
                  <a:pos x="28" y="49"/>
                </a:cxn>
                <a:cxn ang="0">
                  <a:pos x="6" y="49"/>
                </a:cxn>
                <a:cxn ang="0">
                  <a:pos x="0" y="43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28" y="0"/>
                </a:cxn>
                <a:cxn ang="0">
                  <a:pos x="34" y="5"/>
                </a:cxn>
                <a:cxn ang="0">
                  <a:pos x="34" y="43"/>
                </a:cxn>
              </a:cxnLst>
              <a:rect l="0" t="0" r="r" b="b"/>
              <a:pathLst>
                <a:path w="34" h="49">
                  <a:moveTo>
                    <a:pt x="34" y="43"/>
                  </a:moveTo>
                  <a:cubicBezTo>
                    <a:pt x="34" y="46"/>
                    <a:pt x="31" y="49"/>
                    <a:pt x="28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3" y="49"/>
                    <a:pt x="0" y="46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5"/>
                  </a:cubicBezTo>
                  <a:lnTo>
                    <a:pt x="34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7" name="Freeform 163">
              <a:extLst>
                <a:ext uri="{FF2B5EF4-FFF2-40B4-BE49-F238E27FC236}">
                  <a16:creationId xmlns:a16="http://schemas.microsoft.com/office/drawing/2014/main" id="{8A7E90D7-FF09-C581-C742-7BED568CD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6776" y="1974849"/>
              <a:ext cx="77788" cy="146050"/>
            </a:xfrm>
            <a:custGeom>
              <a:avLst/>
              <a:gdLst/>
              <a:ahLst/>
              <a:cxnLst>
                <a:cxn ang="0">
                  <a:pos x="34" y="58"/>
                </a:cxn>
                <a:cxn ang="0">
                  <a:pos x="28" y="64"/>
                </a:cxn>
                <a:cxn ang="0">
                  <a:pos x="6" y="64"/>
                </a:cxn>
                <a:cxn ang="0">
                  <a:pos x="0" y="58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28" y="0"/>
                </a:cxn>
                <a:cxn ang="0">
                  <a:pos x="34" y="6"/>
                </a:cxn>
                <a:cxn ang="0">
                  <a:pos x="34" y="58"/>
                </a:cxn>
              </a:cxnLst>
              <a:rect l="0" t="0" r="r" b="b"/>
              <a:pathLst>
                <a:path w="34" h="64">
                  <a:moveTo>
                    <a:pt x="34" y="58"/>
                  </a:moveTo>
                  <a:cubicBezTo>
                    <a:pt x="34" y="61"/>
                    <a:pt x="31" y="64"/>
                    <a:pt x="28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3" y="64"/>
                    <a:pt x="0" y="61"/>
                    <a:pt x="0" y="5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lnTo>
                    <a:pt x="34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8" name="Freeform 164">
              <a:extLst>
                <a:ext uri="{FF2B5EF4-FFF2-40B4-BE49-F238E27FC236}">
                  <a16:creationId xmlns:a16="http://schemas.microsoft.com/office/drawing/2014/main" id="{D2218D61-93E3-BA36-558E-05955FC15A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513" y="1882774"/>
              <a:ext cx="268288" cy="127000"/>
            </a:xfrm>
            <a:custGeom>
              <a:avLst/>
              <a:gdLst/>
              <a:ahLst/>
              <a:cxnLst>
                <a:cxn ang="0">
                  <a:pos x="114" y="1"/>
                </a:cxn>
                <a:cxn ang="0">
                  <a:pos x="89" y="7"/>
                </a:cxn>
                <a:cxn ang="0">
                  <a:pos x="88" y="10"/>
                </a:cxn>
                <a:cxn ang="0">
                  <a:pos x="94" y="15"/>
                </a:cxn>
                <a:cxn ang="0">
                  <a:pos x="93" y="17"/>
                </a:cxn>
                <a:cxn ang="0">
                  <a:pos x="77" y="26"/>
                </a:cxn>
                <a:cxn ang="0">
                  <a:pos x="5" y="45"/>
                </a:cxn>
                <a:cxn ang="0">
                  <a:pos x="0" y="50"/>
                </a:cxn>
                <a:cxn ang="0">
                  <a:pos x="5" y="55"/>
                </a:cxn>
                <a:cxn ang="0">
                  <a:pos x="7" y="55"/>
                </a:cxn>
                <a:cxn ang="0">
                  <a:pos x="82" y="34"/>
                </a:cxn>
                <a:cxn ang="0">
                  <a:pos x="100" y="24"/>
                </a:cxn>
                <a:cxn ang="0">
                  <a:pos x="102" y="24"/>
                </a:cxn>
                <a:cxn ang="0">
                  <a:pos x="108" y="29"/>
                </a:cxn>
                <a:cxn ang="0">
                  <a:pos x="111" y="28"/>
                </a:cxn>
                <a:cxn ang="0">
                  <a:pos x="117" y="4"/>
                </a:cxn>
                <a:cxn ang="0">
                  <a:pos x="114" y="1"/>
                </a:cxn>
              </a:cxnLst>
              <a:rect l="0" t="0" r="r" b="b"/>
              <a:pathLst>
                <a:path w="117" h="55">
                  <a:moveTo>
                    <a:pt x="114" y="1"/>
                  </a:moveTo>
                  <a:cubicBezTo>
                    <a:pt x="89" y="7"/>
                    <a:pt x="89" y="7"/>
                    <a:pt x="89" y="7"/>
                  </a:cubicBezTo>
                  <a:cubicBezTo>
                    <a:pt x="87" y="7"/>
                    <a:pt x="87" y="9"/>
                    <a:pt x="88" y="10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4" y="16"/>
                    <a:pt x="94" y="17"/>
                    <a:pt x="93" y="17"/>
                  </a:cubicBezTo>
                  <a:cubicBezTo>
                    <a:pt x="90" y="19"/>
                    <a:pt x="85" y="22"/>
                    <a:pt x="77" y="26"/>
                  </a:cubicBezTo>
                  <a:cubicBezTo>
                    <a:pt x="38" y="47"/>
                    <a:pt x="6" y="45"/>
                    <a:pt x="5" y="45"/>
                  </a:cubicBezTo>
                  <a:cubicBezTo>
                    <a:pt x="3" y="45"/>
                    <a:pt x="0" y="47"/>
                    <a:pt x="0" y="50"/>
                  </a:cubicBezTo>
                  <a:cubicBezTo>
                    <a:pt x="0" y="52"/>
                    <a:pt x="2" y="55"/>
                    <a:pt x="5" y="55"/>
                  </a:cubicBezTo>
                  <a:cubicBezTo>
                    <a:pt x="5" y="55"/>
                    <a:pt x="6" y="55"/>
                    <a:pt x="7" y="55"/>
                  </a:cubicBezTo>
                  <a:cubicBezTo>
                    <a:pt x="15" y="55"/>
                    <a:pt x="46" y="53"/>
                    <a:pt x="82" y="34"/>
                  </a:cubicBezTo>
                  <a:cubicBezTo>
                    <a:pt x="90" y="30"/>
                    <a:pt x="96" y="26"/>
                    <a:pt x="100" y="24"/>
                  </a:cubicBezTo>
                  <a:cubicBezTo>
                    <a:pt x="100" y="23"/>
                    <a:pt x="101" y="23"/>
                    <a:pt x="102" y="24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9" y="31"/>
                    <a:pt x="111" y="30"/>
                    <a:pt x="111" y="28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2"/>
                    <a:pt x="116" y="0"/>
                    <a:pt x="11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18D47C1B-35C7-6E1C-DEC3-45E0D5FD976A}"/>
              </a:ext>
            </a:extLst>
          </p:cNvPr>
          <p:cNvGrpSpPr/>
          <p:nvPr/>
        </p:nvGrpSpPr>
        <p:grpSpPr>
          <a:xfrm>
            <a:off x="6010623" y="7439652"/>
            <a:ext cx="652612" cy="599492"/>
            <a:chOff x="1501775" y="2393949"/>
            <a:chExt cx="273050" cy="250825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90" name="Freeform 216">
              <a:extLst>
                <a:ext uri="{FF2B5EF4-FFF2-40B4-BE49-F238E27FC236}">
                  <a16:creationId xmlns:a16="http://schemas.microsoft.com/office/drawing/2014/main" id="{CDDE6F88-B26C-D2FA-8350-B3D38509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1775" y="2393949"/>
              <a:ext cx="273050" cy="250825"/>
            </a:xfrm>
            <a:custGeom>
              <a:avLst/>
              <a:gdLst/>
              <a:ahLst/>
              <a:cxnLst>
                <a:cxn ang="0">
                  <a:pos x="109" y="54"/>
                </a:cxn>
                <a:cxn ang="0">
                  <a:pos x="112" y="51"/>
                </a:cxn>
                <a:cxn ang="0">
                  <a:pos x="117" y="51"/>
                </a:cxn>
                <a:cxn ang="0">
                  <a:pos x="118" y="49"/>
                </a:cxn>
                <a:cxn ang="0">
                  <a:pos x="104" y="28"/>
                </a:cxn>
                <a:cxn ang="0">
                  <a:pos x="103" y="28"/>
                </a:cxn>
                <a:cxn ang="0">
                  <a:pos x="89" y="49"/>
                </a:cxn>
                <a:cxn ang="0">
                  <a:pos x="90" y="51"/>
                </a:cxn>
                <a:cxn ang="0">
                  <a:pos x="95" y="51"/>
                </a:cxn>
                <a:cxn ang="0">
                  <a:pos x="98" y="54"/>
                </a:cxn>
                <a:cxn ang="0">
                  <a:pos x="54" y="98"/>
                </a:cxn>
                <a:cxn ang="0">
                  <a:pos x="10" y="54"/>
                </a:cxn>
                <a:cxn ang="0">
                  <a:pos x="54" y="10"/>
                </a:cxn>
                <a:cxn ang="0">
                  <a:pos x="73" y="14"/>
                </a:cxn>
                <a:cxn ang="0">
                  <a:pos x="75" y="15"/>
                </a:cxn>
                <a:cxn ang="0">
                  <a:pos x="80" y="12"/>
                </a:cxn>
                <a:cxn ang="0">
                  <a:pos x="77" y="5"/>
                </a:cxn>
                <a:cxn ang="0">
                  <a:pos x="54" y="0"/>
                </a:cxn>
                <a:cxn ang="0">
                  <a:pos x="0" y="54"/>
                </a:cxn>
                <a:cxn ang="0">
                  <a:pos x="54" y="109"/>
                </a:cxn>
                <a:cxn ang="0">
                  <a:pos x="109" y="54"/>
                </a:cxn>
                <a:cxn ang="0">
                  <a:pos x="109" y="54"/>
                </a:cxn>
              </a:cxnLst>
              <a:rect l="0" t="0" r="r" b="b"/>
              <a:pathLst>
                <a:path w="119" h="109">
                  <a:moveTo>
                    <a:pt x="109" y="54"/>
                  </a:moveTo>
                  <a:cubicBezTo>
                    <a:pt x="109" y="53"/>
                    <a:pt x="109" y="51"/>
                    <a:pt x="112" y="51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9" y="51"/>
                    <a:pt x="118" y="49"/>
                    <a:pt x="118" y="49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8"/>
                    <a:pt x="103" y="27"/>
                    <a:pt x="103" y="28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9" y="49"/>
                    <a:pt x="88" y="51"/>
                    <a:pt x="90" y="51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6" y="51"/>
                    <a:pt x="98" y="52"/>
                    <a:pt x="98" y="54"/>
                  </a:cubicBezTo>
                  <a:cubicBezTo>
                    <a:pt x="98" y="79"/>
                    <a:pt x="78" y="98"/>
                    <a:pt x="54" y="98"/>
                  </a:cubicBezTo>
                  <a:cubicBezTo>
                    <a:pt x="30" y="98"/>
                    <a:pt x="10" y="78"/>
                    <a:pt x="10" y="54"/>
                  </a:cubicBezTo>
                  <a:cubicBezTo>
                    <a:pt x="10" y="30"/>
                    <a:pt x="30" y="10"/>
                    <a:pt x="54" y="10"/>
                  </a:cubicBezTo>
                  <a:cubicBezTo>
                    <a:pt x="61" y="10"/>
                    <a:pt x="67" y="12"/>
                    <a:pt x="73" y="14"/>
                  </a:cubicBezTo>
                  <a:cubicBezTo>
                    <a:pt x="73" y="15"/>
                    <a:pt x="74" y="15"/>
                    <a:pt x="75" y="15"/>
                  </a:cubicBezTo>
                  <a:cubicBezTo>
                    <a:pt x="77" y="15"/>
                    <a:pt x="79" y="14"/>
                    <a:pt x="80" y="12"/>
                  </a:cubicBezTo>
                  <a:cubicBezTo>
                    <a:pt x="81" y="9"/>
                    <a:pt x="80" y="6"/>
                    <a:pt x="77" y="5"/>
                  </a:cubicBezTo>
                  <a:cubicBezTo>
                    <a:pt x="70" y="1"/>
                    <a:pt x="62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4"/>
                    <a:pt x="24" y="109"/>
                    <a:pt x="54" y="109"/>
                  </a:cubicBezTo>
                  <a:cubicBezTo>
                    <a:pt x="84" y="109"/>
                    <a:pt x="109" y="84"/>
                    <a:pt x="109" y="54"/>
                  </a:cubicBezTo>
                  <a:cubicBezTo>
                    <a:pt x="109" y="54"/>
                    <a:pt x="109" y="54"/>
                    <a:pt x="109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91" name="Freeform 217">
              <a:extLst>
                <a:ext uri="{FF2B5EF4-FFF2-40B4-BE49-F238E27FC236}">
                  <a16:creationId xmlns:a16="http://schemas.microsoft.com/office/drawing/2014/main" id="{BA744AF9-2756-CC77-5C04-6B5FFB6E2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088" y="2443162"/>
              <a:ext cx="76200" cy="150813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0" y="21"/>
                </a:cxn>
                <a:cxn ang="0">
                  <a:pos x="17" y="15"/>
                </a:cxn>
                <a:cxn ang="0">
                  <a:pos x="26" y="17"/>
                </a:cxn>
                <a:cxn ang="0">
                  <a:pos x="27" y="18"/>
                </a:cxn>
                <a:cxn ang="0">
                  <a:pos x="29" y="16"/>
                </a:cxn>
                <a:cxn ang="0">
                  <a:pos x="31" y="13"/>
                </a:cxn>
                <a:cxn ang="0">
                  <a:pos x="29" y="10"/>
                </a:cxn>
                <a:cxn ang="0">
                  <a:pos x="21" y="8"/>
                </a:cxn>
                <a:cxn ang="0">
                  <a:pos x="21" y="7"/>
                </a:cxn>
                <a:cxn ang="0">
                  <a:pos x="20" y="3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3" y="3"/>
                </a:cxn>
                <a:cxn ang="0">
                  <a:pos x="13" y="8"/>
                </a:cxn>
                <a:cxn ang="0">
                  <a:pos x="12" y="8"/>
                </a:cxn>
                <a:cxn ang="0">
                  <a:pos x="1" y="22"/>
                </a:cxn>
                <a:cxn ang="0">
                  <a:pos x="15" y="36"/>
                </a:cxn>
                <a:cxn ang="0">
                  <a:pos x="23" y="44"/>
                </a:cxn>
                <a:cxn ang="0">
                  <a:pos x="15" y="51"/>
                </a:cxn>
                <a:cxn ang="0">
                  <a:pos x="5" y="48"/>
                </a:cxn>
                <a:cxn ang="0">
                  <a:pos x="4" y="48"/>
                </a:cxn>
                <a:cxn ang="0">
                  <a:pos x="2" y="49"/>
                </a:cxn>
                <a:cxn ang="0">
                  <a:pos x="0" y="53"/>
                </a:cxn>
                <a:cxn ang="0">
                  <a:pos x="2" y="55"/>
                </a:cxn>
                <a:cxn ang="0">
                  <a:pos x="12" y="58"/>
                </a:cxn>
                <a:cxn ang="0">
                  <a:pos x="12" y="59"/>
                </a:cxn>
                <a:cxn ang="0">
                  <a:pos x="12" y="64"/>
                </a:cxn>
                <a:cxn ang="0">
                  <a:pos x="15" y="66"/>
                </a:cxn>
                <a:cxn ang="0">
                  <a:pos x="17" y="66"/>
                </a:cxn>
                <a:cxn ang="0">
                  <a:pos x="20" y="64"/>
                </a:cxn>
                <a:cxn ang="0">
                  <a:pos x="20" y="58"/>
                </a:cxn>
                <a:cxn ang="0">
                  <a:pos x="20" y="58"/>
                </a:cxn>
                <a:cxn ang="0">
                  <a:pos x="33" y="44"/>
                </a:cxn>
                <a:cxn ang="0">
                  <a:pos x="19" y="28"/>
                </a:cxn>
              </a:cxnLst>
              <a:rect l="0" t="0" r="r" b="b"/>
              <a:pathLst>
                <a:path w="33" h="66">
                  <a:moveTo>
                    <a:pt x="19" y="28"/>
                  </a:moveTo>
                  <a:cubicBezTo>
                    <a:pt x="12" y="26"/>
                    <a:pt x="10" y="24"/>
                    <a:pt x="10" y="21"/>
                  </a:cubicBezTo>
                  <a:cubicBezTo>
                    <a:pt x="10" y="18"/>
                    <a:pt x="12" y="15"/>
                    <a:pt x="17" y="15"/>
                  </a:cubicBezTo>
                  <a:cubicBezTo>
                    <a:pt x="22" y="15"/>
                    <a:pt x="26" y="17"/>
                    <a:pt x="26" y="17"/>
                  </a:cubicBezTo>
                  <a:cubicBezTo>
                    <a:pt x="26" y="17"/>
                    <a:pt x="27" y="18"/>
                    <a:pt x="27" y="18"/>
                  </a:cubicBezTo>
                  <a:cubicBezTo>
                    <a:pt x="28" y="18"/>
                    <a:pt x="29" y="17"/>
                    <a:pt x="29" y="16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0" y="11"/>
                    <a:pt x="29" y="10"/>
                  </a:cubicBezTo>
                  <a:cubicBezTo>
                    <a:pt x="27" y="9"/>
                    <a:pt x="21" y="8"/>
                    <a:pt x="21" y="8"/>
                  </a:cubicBezTo>
                  <a:cubicBezTo>
                    <a:pt x="21" y="8"/>
                    <a:pt x="21" y="8"/>
                    <a:pt x="21" y="7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9" y="0"/>
                    <a:pt x="1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3" y="1"/>
                    <a:pt x="13" y="3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2" y="8"/>
                    <a:pt x="12" y="8"/>
                  </a:cubicBezTo>
                  <a:cubicBezTo>
                    <a:pt x="5" y="10"/>
                    <a:pt x="1" y="15"/>
                    <a:pt x="1" y="22"/>
                  </a:cubicBezTo>
                  <a:cubicBezTo>
                    <a:pt x="1" y="30"/>
                    <a:pt x="8" y="34"/>
                    <a:pt x="15" y="36"/>
                  </a:cubicBezTo>
                  <a:cubicBezTo>
                    <a:pt x="21" y="39"/>
                    <a:pt x="23" y="41"/>
                    <a:pt x="23" y="44"/>
                  </a:cubicBezTo>
                  <a:cubicBezTo>
                    <a:pt x="23" y="48"/>
                    <a:pt x="20" y="51"/>
                    <a:pt x="15" y="51"/>
                  </a:cubicBezTo>
                  <a:cubicBezTo>
                    <a:pt x="11" y="51"/>
                    <a:pt x="5" y="48"/>
                    <a:pt x="5" y="48"/>
                  </a:cubicBezTo>
                  <a:cubicBezTo>
                    <a:pt x="5" y="48"/>
                    <a:pt x="4" y="48"/>
                    <a:pt x="4" y="48"/>
                  </a:cubicBezTo>
                  <a:cubicBezTo>
                    <a:pt x="3" y="48"/>
                    <a:pt x="2" y="48"/>
                    <a:pt x="2" y="4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1" y="55"/>
                    <a:pt x="2" y="55"/>
                  </a:cubicBezTo>
                  <a:cubicBezTo>
                    <a:pt x="5" y="57"/>
                    <a:pt x="12" y="58"/>
                    <a:pt x="12" y="58"/>
                  </a:cubicBezTo>
                  <a:cubicBezTo>
                    <a:pt x="12" y="58"/>
                    <a:pt x="12" y="58"/>
                    <a:pt x="12" y="59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65"/>
                    <a:pt x="14" y="66"/>
                    <a:pt x="15" y="6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9" y="66"/>
                    <a:pt x="20" y="65"/>
                    <a:pt x="20" y="64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8" y="56"/>
                    <a:pt x="33" y="51"/>
                    <a:pt x="33" y="44"/>
                  </a:cubicBezTo>
                  <a:cubicBezTo>
                    <a:pt x="33" y="37"/>
                    <a:pt x="29" y="32"/>
                    <a:pt x="19" y="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E3D96D78-85D4-6D92-0E7E-E56AACB0F6E6}"/>
              </a:ext>
            </a:extLst>
          </p:cNvPr>
          <p:cNvGrpSpPr/>
          <p:nvPr/>
        </p:nvGrpSpPr>
        <p:grpSpPr>
          <a:xfrm>
            <a:off x="8652349" y="7390327"/>
            <a:ext cx="648814" cy="698140"/>
            <a:chOff x="1066800" y="2373312"/>
            <a:chExt cx="271462" cy="292100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93" name="Oval 213">
              <a:extLst>
                <a:ext uri="{FF2B5EF4-FFF2-40B4-BE49-F238E27FC236}">
                  <a16:creationId xmlns:a16="http://schemas.microsoft.com/office/drawing/2014/main" id="{6D424E14-F14B-32EA-5C8F-D75AE1EFA5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525" y="2373312"/>
              <a:ext cx="95250" cy="936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94" name="Freeform 214">
              <a:extLst>
                <a:ext uri="{FF2B5EF4-FFF2-40B4-BE49-F238E27FC236}">
                  <a16:creationId xmlns:a16="http://schemas.microsoft.com/office/drawing/2014/main" id="{9E13DF1A-C355-AB77-787D-B03E7DB1A2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6013" y="2481262"/>
              <a:ext cx="165100" cy="109538"/>
            </a:xfrm>
            <a:custGeom>
              <a:avLst/>
              <a:gdLst/>
              <a:ahLst/>
              <a:cxnLst>
                <a:cxn ang="0">
                  <a:pos x="44" y="33"/>
                </a:cxn>
                <a:cxn ang="0">
                  <a:pos x="37" y="40"/>
                </a:cxn>
                <a:cxn ang="0">
                  <a:pos x="36" y="40"/>
                </a:cxn>
                <a:cxn ang="0">
                  <a:pos x="35" y="40"/>
                </a:cxn>
                <a:cxn ang="0">
                  <a:pos x="28" y="33"/>
                </a:cxn>
                <a:cxn ang="0">
                  <a:pos x="27" y="31"/>
                </a:cxn>
                <a:cxn ang="0">
                  <a:pos x="31" y="14"/>
                </a:cxn>
                <a:cxn ang="0">
                  <a:pos x="31" y="12"/>
                </a:cxn>
                <a:cxn ang="0">
                  <a:pos x="31" y="9"/>
                </a:cxn>
                <a:cxn ang="0">
                  <a:pos x="32" y="7"/>
                </a:cxn>
                <a:cxn ang="0">
                  <a:pos x="40" y="7"/>
                </a:cxn>
                <a:cxn ang="0">
                  <a:pos x="42" y="9"/>
                </a:cxn>
                <a:cxn ang="0">
                  <a:pos x="41" y="12"/>
                </a:cxn>
                <a:cxn ang="0">
                  <a:pos x="42" y="14"/>
                </a:cxn>
                <a:cxn ang="0">
                  <a:pos x="45" y="31"/>
                </a:cxn>
                <a:cxn ang="0">
                  <a:pos x="44" y="33"/>
                </a:cxn>
                <a:cxn ang="0">
                  <a:pos x="72" y="33"/>
                </a:cxn>
                <a:cxn ang="0">
                  <a:pos x="62" y="7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36" y="0"/>
                </a:cxn>
                <a:cxn ang="0">
                  <a:pos x="20" y="0"/>
                </a:cxn>
                <a:cxn ang="0">
                  <a:pos x="19" y="0"/>
                </a:cxn>
                <a:cxn ang="0">
                  <a:pos x="10" y="7"/>
                </a:cxn>
                <a:cxn ang="0">
                  <a:pos x="1" y="33"/>
                </a:cxn>
                <a:cxn ang="0">
                  <a:pos x="2" y="37"/>
                </a:cxn>
                <a:cxn ang="0">
                  <a:pos x="10" y="41"/>
                </a:cxn>
                <a:cxn ang="0">
                  <a:pos x="13" y="40"/>
                </a:cxn>
                <a:cxn ang="0">
                  <a:pos x="18" y="27"/>
                </a:cxn>
                <a:cxn ang="0">
                  <a:pos x="18" y="27"/>
                </a:cxn>
                <a:cxn ang="0">
                  <a:pos x="18" y="40"/>
                </a:cxn>
                <a:cxn ang="0">
                  <a:pos x="20" y="44"/>
                </a:cxn>
                <a:cxn ang="0">
                  <a:pos x="36" y="48"/>
                </a:cxn>
                <a:cxn ang="0">
                  <a:pos x="52" y="44"/>
                </a:cxn>
                <a:cxn ang="0">
                  <a:pos x="54" y="40"/>
                </a:cxn>
                <a:cxn ang="0">
                  <a:pos x="54" y="27"/>
                </a:cxn>
                <a:cxn ang="0">
                  <a:pos x="55" y="27"/>
                </a:cxn>
                <a:cxn ang="0">
                  <a:pos x="60" y="40"/>
                </a:cxn>
                <a:cxn ang="0">
                  <a:pos x="62" y="41"/>
                </a:cxn>
                <a:cxn ang="0">
                  <a:pos x="70" y="37"/>
                </a:cxn>
                <a:cxn ang="0">
                  <a:pos x="72" y="33"/>
                </a:cxn>
              </a:cxnLst>
              <a:rect l="0" t="0" r="r" b="b"/>
              <a:pathLst>
                <a:path w="72" h="48">
                  <a:moveTo>
                    <a:pt x="44" y="33"/>
                  </a:moveTo>
                  <a:cubicBezTo>
                    <a:pt x="37" y="40"/>
                    <a:pt x="37" y="40"/>
                    <a:pt x="37" y="40"/>
                  </a:cubicBezTo>
                  <a:cubicBezTo>
                    <a:pt x="37" y="40"/>
                    <a:pt x="37" y="40"/>
                    <a:pt x="36" y="40"/>
                  </a:cubicBezTo>
                  <a:cubicBezTo>
                    <a:pt x="36" y="40"/>
                    <a:pt x="35" y="40"/>
                    <a:pt x="35" y="4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7" y="33"/>
                    <a:pt x="27" y="32"/>
                    <a:pt x="27" y="31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3"/>
                    <a:pt x="31" y="12"/>
                    <a:pt x="31" y="12"/>
                  </a:cubicBezTo>
                  <a:cubicBezTo>
                    <a:pt x="31" y="11"/>
                    <a:pt x="31" y="9"/>
                    <a:pt x="31" y="9"/>
                  </a:cubicBezTo>
                  <a:cubicBezTo>
                    <a:pt x="31" y="8"/>
                    <a:pt x="31" y="7"/>
                    <a:pt x="32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7"/>
                    <a:pt x="42" y="8"/>
                    <a:pt x="42" y="9"/>
                  </a:cubicBezTo>
                  <a:cubicBezTo>
                    <a:pt x="42" y="9"/>
                    <a:pt x="42" y="11"/>
                    <a:pt x="41" y="12"/>
                  </a:cubicBezTo>
                  <a:cubicBezTo>
                    <a:pt x="41" y="12"/>
                    <a:pt x="42" y="13"/>
                    <a:pt x="42" y="14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2"/>
                    <a:pt x="45" y="33"/>
                    <a:pt x="44" y="33"/>
                  </a:cubicBezTo>
                  <a:moveTo>
                    <a:pt x="72" y="33"/>
                  </a:moveTo>
                  <a:cubicBezTo>
                    <a:pt x="62" y="7"/>
                    <a:pt x="62" y="7"/>
                    <a:pt x="62" y="7"/>
                  </a:cubicBezTo>
                  <a:cubicBezTo>
                    <a:pt x="62" y="7"/>
                    <a:pt x="60" y="0"/>
                    <a:pt x="5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0"/>
                    <a:pt x="36" y="0"/>
                  </a:cubicBezTo>
                  <a:cubicBezTo>
                    <a:pt x="28" y="0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11" y="7"/>
                    <a:pt x="10" y="7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4"/>
                    <a:pt x="1" y="36"/>
                    <a:pt x="2" y="37"/>
                  </a:cubicBezTo>
                  <a:cubicBezTo>
                    <a:pt x="4" y="39"/>
                    <a:pt x="7" y="41"/>
                    <a:pt x="10" y="41"/>
                  </a:cubicBezTo>
                  <a:cubicBezTo>
                    <a:pt x="12" y="41"/>
                    <a:pt x="13" y="40"/>
                    <a:pt x="13" y="40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4"/>
                    <a:pt x="18" y="27"/>
                  </a:cubicBezTo>
                  <a:cubicBezTo>
                    <a:pt x="18" y="30"/>
                    <a:pt x="18" y="36"/>
                    <a:pt x="18" y="40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6" y="48"/>
                    <a:pt x="30" y="48"/>
                    <a:pt x="36" y="48"/>
                  </a:cubicBezTo>
                  <a:cubicBezTo>
                    <a:pt x="42" y="48"/>
                    <a:pt x="47" y="48"/>
                    <a:pt x="52" y="44"/>
                  </a:cubicBezTo>
                  <a:cubicBezTo>
                    <a:pt x="54" y="43"/>
                    <a:pt x="54" y="42"/>
                    <a:pt x="54" y="40"/>
                  </a:cubicBezTo>
                  <a:cubicBezTo>
                    <a:pt x="54" y="36"/>
                    <a:pt x="54" y="30"/>
                    <a:pt x="54" y="27"/>
                  </a:cubicBezTo>
                  <a:cubicBezTo>
                    <a:pt x="54" y="24"/>
                    <a:pt x="55" y="27"/>
                    <a:pt x="55" y="27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1"/>
                    <a:pt x="62" y="41"/>
                  </a:cubicBezTo>
                  <a:cubicBezTo>
                    <a:pt x="65" y="41"/>
                    <a:pt x="68" y="39"/>
                    <a:pt x="70" y="37"/>
                  </a:cubicBezTo>
                  <a:cubicBezTo>
                    <a:pt x="72" y="36"/>
                    <a:pt x="72" y="34"/>
                    <a:pt x="72" y="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95" name="Freeform 215">
              <a:extLst>
                <a:ext uri="{FF2B5EF4-FFF2-40B4-BE49-F238E27FC236}">
                  <a16:creationId xmlns:a16="http://schemas.microsoft.com/office/drawing/2014/main" id="{F4B3B1A2-99BC-DF37-E040-A9E11E761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800" y="2562224"/>
              <a:ext cx="271462" cy="103188"/>
            </a:xfrm>
            <a:custGeom>
              <a:avLst/>
              <a:gdLst/>
              <a:ahLst/>
              <a:cxnLst>
                <a:cxn ang="0">
                  <a:pos x="113" y="9"/>
                </a:cxn>
                <a:cxn ang="0">
                  <a:pos x="112" y="9"/>
                </a:cxn>
                <a:cxn ang="0">
                  <a:pos x="111" y="9"/>
                </a:cxn>
                <a:cxn ang="0">
                  <a:pos x="105" y="2"/>
                </a:cxn>
                <a:cxn ang="0">
                  <a:pos x="100" y="0"/>
                </a:cxn>
                <a:cxn ang="0">
                  <a:pos x="98" y="3"/>
                </a:cxn>
                <a:cxn ang="0">
                  <a:pos x="58" y="20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4" y="2"/>
                </a:cxn>
                <a:cxn ang="0">
                  <a:pos x="7" y="9"/>
                </a:cxn>
                <a:cxn ang="0">
                  <a:pos x="6" y="9"/>
                </a:cxn>
                <a:cxn ang="0">
                  <a:pos x="5" y="9"/>
                </a:cxn>
                <a:cxn ang="0">
                  <a:pos x="0" y="15"/>
                </a:cxn>
                <a:cxn ang="0">
                  <a:pos x="5" y="20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13"/>
                </a:cxn>
                <a:cxn ang="0">
                  <a:pos x="14" y="10"/>
                </a:cxn>
                <a:cxn ang="0">
                  <a:pos x="16" y="10"/>
                </a:cxn>
                <a:cxn ang="0">
                  <a:pos x="54" y="26"/>
                </a:cxn>
                <a:cxn ang="0">
                  <a:pos x="56" y="27"/>
                </a:cxn>
                <a:cxn ang="0">
                  <a:pos x="56" y="34"/>
                </a:cxn>
                <a:cxn ang="0">
                  <a:pos x="55" y="35"/>
                </a:cxn>
                <a:cxn ang="0">
                  <a:pos x="53" y="39"/>
                </a:cxn>
                <a:cxn ang="0">
                  <a:pos x="59" y="45"/>
                </a:cxn>
                <a:cxn ang="0">
                  <a:pos x="64" y="39"/>
                </a:cxn>
                <a:cxn ang="0">
                  <a:pos x="62" y="35"/>
                </a:cxn>
                <a:cxn ang="0">
                  <a:pos x="62" y="34"/>
                </a:cxn>
                <a:cxn ang="0">
                  <a:pos x="62" y="27"/>
                </a:cxn>
                <a:cxn ang="0">
                  <a:pos x="63" y="26"/>
                </a:cxn>
                <a:cxn ang="0">
                  <a:pos x="101" y="9"/>
                </a:cxn>
                <a:cxn ang="0">
                  <a:pos x="103" y="9"/>
                </a:cxn>
                <a:cxn ang="0">
                  <a:pos x="107" y="13"/>
                </a:cxn>
                <a:cxn ang="0">
                  <a:pos x="108" y="15"/>
                </a:cxn>
                <a:cxn ang="0">
                  <a:pos x="108" y="15"/>
                </a:cxn>
                <a:cxn ang="0">
                  <a:pos x="113" y="20"/>
                </a:cxn>
                <a:cxn ang="0">
                  <a:pos x="119" y="15"/>
                </a:cxn>
                <a:cxn ang="0">
                  <a:pos x="113" y="9"/>
                </a:cxn>
              </a:cxnLst>
              <a:rect l="0" t="0" r="r" b="b"/>
              <a:pathLst>
                <a:path w="119" h="45">
                  <a:moveTo>
                    <a:pt x="113" y="9"/>
                  </a:moveTo>
                  <a:cubicBezTo>
                    <a:pt x="113" y="9"/>
                    <a:pt x="113" y="9"/>
                    <a:pt x="112" y="9"/>
                  </a:cubicBezTo>
                  <a:cubicBezTo>
                    <a:pt x="112" y="9"/>
                    <a:pt x="112" y="9"/>
                    <a:pt x="111" y="9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1"/>
                    <a:pt x="103" y="0"/>
                    <a:pt x="100" y="0"/>
                  </a:cubicBezTo>
                  <a:cubicBezTo>
                    <a:pt x="99" y="1"/>
                    <a:pt x="99" y="3"/>
                    <a:pt x="98" y="3"/>
                  </a:cubicBezTo>
                  <a:cubicBezTo>
                    <a:pt x="95" y="12"/>
                    <a:pt x="76" y="20"/>
                    <a:pt x="58" y="20"/>
                  </a:cubicBezTo>
                  <a:cubicBezTo>
                    <a:pt x="40" y="20"/>
                    <a:pt x="23" y="13"/>
                    <a:pt x="19" y="4"/>
                  </a:cubicBezTo>
                  <a:cubicBezTo>
                    <a:pt x="19" y="3"/>
                    <a:pt x="18" y="3"/>
                    <a:pt x="18" y="2"/>
                  </a:cubicBezTo>
                  <a:cubicBezTo>
                    <a:pt x="17" y="1"/>
                    <a:pt x="15" y="1"/>
                    <a:pt x="14" y="2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2" y="9"/>
                    <a:pt x="0" y="12"/>
                    <a:pt x="0" y="15"/>
                  </a:cubicBezTo>
                  <a:cubicBezTo>
                    <a:pt x="0" y="18"/>
                    <a:pt x="2" y="20"/>
                    <a:pt x="5" y="20"/>
                  </a:cubicBezTo>
                  <a:cubicBezTo>
                    <a:pt x="8" y="20"/>
                    <a:pt x="11" y="18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3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10"/>
                    <a:pt x="16" y="10"/>
                  </a:cubicBezTo>
                  <a:cubicBezTo>
                    <a:pt x="24" y="19"/>
                    <a:pt x="38" y="25"/>
                    <a:pt x="54" y="26"/>
                  </a:cubicBezTo>
                  <a:cubicBezTo>
                    <a:pt x="55" y="26"/>
                    <a:pt x="56" y="26"/>
                    <a:pt x="56" y="27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5"/>
                    <a:pt x="55" y="35"/>
                    <a:pt x="55" y="35"/>
                  </a:cubicBezTo>
                  <a:cubicBezTo>
                    <a:pt x="54" y="36"/>
                    <a:pt x="53" y="38"/>
                    <a:pt x="53" y="39"/>
                  </a:cubicBezTo>
                  <a:cubicBezTo>
                    <a:pt x="53" y="42"/>
                    <a:pt x="56" y="45"/>
                    <a:pt x="59" y="45"/>
                  </a:cubicBezTo>
                  <a:cubicBezTo>
                    <a:pt x="62" y="45"/>
                    <a:pt x="64" y="42"/>
                    <a:pt x="64" y="39"/>
                  </a:cubicBezTo>
                  <a:cubicBezTo>
                    <a:pt x="64" y="38"/>
                    <a:pt x="63" y="36"/>
                    <a:pt x="62" y="35"/>
                  </a:cubicBezTo>
                  <a:cubicBezTo>
                    <a:pt x="62" y="35"/>
                    <a:pt x="62" y="35"/>
                    <a:pt x="62" y="34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6"/>
                    <a:pt x="63" y="26"/>
                    <a:pt x="63" y="26"/>
                  </a:cubicBezTo>
                  <a:cubicBezTo>
                    <a:pt x="80" y="24"/>
                    <a:pt x="94" y="18"/>
                    <a:pt x="101" y="9"/>
                  </a:cubicBezTo>
                  <a:cubicBezTo>
                    <a:pt x="102" y="9"/>
                    <a:pt x="102" y="8"/>
                    <a:pt x="103" y="9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8" y="14"/>
                    <a:pt x="108" y="14"/>
                    <a:pt x="108" y="15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18"/>
                    <a:pt x="110" y="20"/>
                    <a:pt x="113" y="20"/>
                  </a:cubicBezTo>
                  <a:cubicBezTo>
                    <a:pt x="116" y="20"/>
                    <a:pt x="119" y="18"/>
                    <a:pt x="119" y="15"/>
                  </a:cubicBezTo>
                  <a:cubicBezTo>
                    <a:pt x="119" y="12"/>
                    <a:pt x="116" y="9"/>
                    <a:pt x="113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C287F0C5-AC5F-D70B-D71E-A8B97B0A5B6C}"/>
              </a:ext>
            </a:extLst>
          </p:cNvPr>
          <p:cNvGrpSpPr/>
          <p:nvPr/>
        </p:nvGrpSpPr>
        <p:grpSpPr>
          <a:xfrm>
            <a:off x="11290278" y="7388428"/>
            <a:ext cx="652612" cy="701938"/>
            <a:chOff x="7607301" y="1855786"/>
            <a:chExt cx="273050" cy="293688"/>
          </a:xfrm>
          <a:solidFill>
            <a:schemeClr val="tx2">
              <a:lumMod val="10000"/>
              <a:lumOff val="90000"/>
            </a:schemeClr>
          </a:solidFill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D49A4B5D-B571-99E5-5A94-48901C7B3465}"/>
                </a:ext>
              </a:extLst>
            </p:cNvPr>
            <p:cNvGrpSpPr/>
            <p:nvPr/>
          </p:nvGrpSpPr>
          <p:grpSpPr>
            <a:xfrm>
              <a:off x="7607301" y="1855786"/>
              <a:ext cx="209550" cy="293688"/>
              <a:chOff x="7607301" y="1855786"/>
              <a:chExt cx="209550" cy="293688"/>
            </a:xfrm>
            <a:grpFill/>
          </p:grpSpPr>
          <p:sp>
            <p:nvSpPr>
              <p:cNvPr id="112" name="Freeform 197">
                <a:extLst>
                  <a:ext uri="{FF2B5EF4-FFF2-40B4-BE49-F238E27FC236}">
                    <a16:creationId xmlns:a16="http://schemas.microsoft.com/office/drawing/2014/main" id="{0A08E254-B79F-0226-37C8-78CF79394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7301" y="1855786"/>
                <a:ext cx="119063" cy="119063"/>
              </a:xfrm>
              <a:custGeom>
                <a:avLst/>
                <a:gdLst/>
                <a:ahLst/>
                <a:cxnLst>
                  <a:cxn ang="0">
                    <a:pos x="50" y="36"/>
                  </a:cxn>
                  <a:cxn ang="0">
                    <a:pos x="50" y="42"/>
                  </a:cxn>
                  <a:cxn ang="0">
                    <a:pos x="42" y="51"/>
                  </a:cxn>
                  <a:cxn ang="0">
                    <a:pos x="35" y="51"/>
                  </a:cxn>
                  <a:cxn ang="0">
                    <a:pos x="1" y="17"/>
                  </a:cxn>
                  <a:cxn ang="0">
                    <a:pos x="1" y="10"/>
                  </a:cxn>
                  <a:cxn ang="0">
                    <a:pos x="10" y="2"/>
                  </a:cxn>
                  <a:cxn ang="0">
                    <a:pos x="16" y="2"/>
                  </a:cxn>
                  <a:cxn ang="0">
                    <a:pos x="50" y="36"/>
                  </a:cxn>
                </a:cxnLst>
                <a:rect l="0" t="0" r="r" b="b"/>
                <a:pathLst>
                  <a:path w="52" h="52">
                    <a:moveTo>
                      <a:pt x="50" y="36"/>
                    </a:moveTo>
                    <a:cubicBezTo>
                      <a:pt x="52" y="37"/>
                      <a:pt x="52" y="40"/>
                      <a:pt x="50" y="42"/>
                    </a:cubicBezTo>
                    <a:cubicBezTo>
                      <a:pt x="42" y="51"/>
                      <a:pt x="42" y="51"/>
                      <a:pt x="42" y="51"/>
                    </a:cubicBezTo>
                    <a:cubicBezTo>
                      <a:pt x="40" y="52"/>
                      <a:pt x="37" y="52"/>
                      <a:pt x="35" y="51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0"/>
                      <a:pt x="15" y="0"/>
                      <a:pt x="16" y="2"/>
                    </a:cubicBezTo>
                    <a:lnTo>
                      <a:pt x="50" y="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243777" tIns="121888" rIns="243777" bIns="12188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969"/>
              </a:p>
            </p:txBody>
          </p:sp>
          <p:sp>
            <p:nvSpPr>
              <p:cNvPr id="113" name="Freeform 198">
                <a:extLst>
                  <a:ext uri="{FF2B5EF4-FFF2-40B4-BE49-F238E27FC236}">
                    <a16:creationId xmlns:a16="http://schemas.microsoft.com/office/drawing/2014/main" id="{471B37D9-B9CB-D639-AD81-D14AE08443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69213" y="2000249"/>
                <a:ext cx="147638" cy="149225"/>
              </a:xfrm>
              <a:custGeom>
                <a:avLst/>
                <a:gdLst/>
                <a:ahLst/>
                <a:cxnLst>
                  <a:cxn ang="0">
                    <a:pos x="48" y="29"/>
                  </a:cxn>
                  <a:cxn ang="0">
                    <a:pos x="44" y="32"/>
                  </a:cxn>
                  <a:cxn ang="0">
                    <a:pos x="41" y="40"/>
                  </a:cxn>
                  <a:cxn ang="0">
                    <a:pos x="43" y="45"/>
                  </a:cxn>
                  <a:cxn ang="0">
                    <a:pos x="40" y="47"/>
                  </a:cxn>
                  <a:cxn ang="0">
                    <a:pos x="36" y="43"/>
                  </a:cxn>
                  <a:cxn ang="0">
                    <a:pos x="28" y="43"/>
                  </a:cxn>
                  <a:cxn ang="0">
                    <a:pos x="23" y="47"/>
                  </a:cxn>
                  <a:cxn ang="0">
                    <a:pos x="21" y="45"/>
                  </a:cxn>
                  <a:cxn ang="0">
                    <a:pos x="23" y="40"/>
                  </a:cxn>
                  <a:cxn ang="0">
                    <a:pos x="20" y="32"/>
                  </a:cxn>
                  <a:cxn ang="0">
                    <a:pos x="16" y="29"/>
                  </a:cxn>
                  <a:cxn ang="0">
                    <a:pos x="17" y="26"/>
                  </a:cxn>
                  <a:cxn ang="0">
                    <a:pos x="22" y="26"/>
                  </a:cxn>
                  <a:cxn ang="0">
                    <a:pos x="29" y="21"/>
                  </a:cxn>
                  <a:cxn ang="0">
                    <a:pos x="30" y="16"/>
                  </a:cxn>
                  <a:cxn ang="0">
                    <a:pos x="33" y="16"/>
                  </a:cxn>
                  <a:cxn ang="0">
                    <a:pos x="35" y="21"/>
                  </a:cxn>
                  <a:cxn ang="0">
                    <a:pos x="42" y="26"/>
                  </a:cxn>
                  <a:cxn ang="0">
                    <a:pos x="47" y="26"/>
                  </a:cxn>
                  <a:cxn ang="0">
                    <a:pos x="48" y="29"/>
                  </a:cxn>
                  <a:cxn ang="0">
                    <a:pos x="32" y="0"/>
                  </a:cxn>
                  <a:cxn ang="0">
                    <a:pos x="0" y="32"/>
                  </a:cxn>
                  <a:cxn ang="0">
                    <a:pos x="32" y="65"/>
                  </a:cxn>
                  <a:cxn ang="0">
                    <a:pos x="64" y="32"/>
                  </a:cxn>
                  <a:cxn ang="0">
                    <a:pos x="32" y="0"/>
                  </a:cxn>
                </a:cxnLst>
                <a:rect l="0" t="0" r="r" b="b"/>
                <a:pathLst>
                  <a:path w="64" h="65">
                    <a:moveTo>
                      <a:pt x="48" y="29"/>
                    </a:moveTo>
                    <a:cubicBezTo>
                      <a:pt x="44" y="32"/>
                      <a:pt x="44" y="32"/>
                      <a:pt x="44" y="32"/>
                    </a:cubicBezTo>
                    <a:cubicBezTo>
                      <a:pt x="41" y="34"/>
                      <a:pt x="40" y="37"/>
                      <a:pt x="41" y="40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4" y="48"/>
                      <a:pt x="43" y="48"/>
                      <a:pt x="40" y="47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4" y="42"/>
                      <a:pt x="30" y="42"/>
                      <a:pt x="28" y="43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21" y="48"/>
                      <a:pt x="20" y="48"/>
                      <a:pt x="21" y="45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37"/>
                      <a:pt x="22" y="34"/>
                      <a:pt x="20" y="32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3" y="27"/>
                      <a:pt x="14" y="26"/>
                      <a:pt x="17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5" y="26"/>
                      <a:pt x="28" y="24"/>
                      <a:pt x="29" y="21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1" y="13"/>
                      <a:pt x="33" y="13"/>
                      <a:pt x="33" y="16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6" y="24"/>
                      <a:pt x="39" y="26"/>
                      <a:pt x="42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50" y="26"/>
                      <a:pt x="50" y="27"/>
                      <a:pt x="48" y="29"/>
                    </a:cubicBezTo>
                    <a:moveTo>
                      <a:pt x="32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0" y="50"/>
                      <a:pt x="14" y="65"/>
                      <a:pt x="32" y="65"/>
                    </a:cubicBezTo>
                    <a:cubicBezTo>
                      <a:pt x="50" y="65"/>
                      <a:pt x="64" y="50"/>
                      <a:pt x="64" y="32"/>
                    </a:cubicBezTo>
                    <a:cubicBezTo>
                      <a:pt x="64" y="15"/>
                      <a:pt x="50" y="0"/>
                      <a:pt x="3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243777" tIns="121888" rIns="243777" bIns="12188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969"/>
              </a:p>
            </p:txBody>
          </p:sp>
        </p:grpSp>
        <p:sp>
          <p:nvSpPr>
            <p:cNvPr id="111" name="Freeform 199">
              <a:extLst>
                <a:ext uri="{FF2B5EF4-FFF2-40B4-BE49-F238E27FC236}">
                  <a16:creationId xmlns:a16="http://schemas.microsoft.com/office/drawing/2014/main" id="{8A569A89-1DD6-C050-D6ED-59217347156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5251" y="1855786"/>
              <a:ext cx="165100" cy="133350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62" y="2"/>
                </a:cxn>
                <a:cxn ang="0">
                  <a:pos x="55" y="2"/>
                </a:cxn>
                <a:cxn ang="0">
                  <a:pos x="4" y="53"/>
                </a:cxn>
                <a:cxn ang="0">
                  <a:pos x="6" y="55"/>
                </a:cxn>
                <a:cxn ang="0">
                  <a:pos x="13" y="54"/>
                </a:cxn>
                <a:cxn ang="0">
                  <a:pos x="27" y="57"/>
                </a:cxn>
                <a:cxn ang="0">
                  <a:pos x="30" y="56"/>
                </a:cxn>
                <a:cxn ang="0">
                  <a:pos x="70" y="17"/>
                </a:cxn>
                <a:cxn ang="0">
                  <a:pos x="70" y="10"/>
                </a:cxn>
              </a:cxnLst>
              <a:rect l="0" t="0" r="r" b="b"/>
              <a:pathLst>
                <a:path w="72" h="58">
                  <a:moveTo>
                    <a:pt x="70" y="10"/>
                  </a:moveTo>
                  <a:cubicBezTo>
                    <a:pt x="62" y="2"/>
                    <a:pt x="62" y="2"/>
                    <a:pt x="62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0" y="57"/>
                    <a:pt x="6" y="55"/>
                  </a:cubicBezTo>
                  <a:cubicBezTo>
                    <a:pt x="8" y="54"/>
                    <a:pt x="11" y="54"/>
                    <a:pt x="13" y="54"/>
                  </a:cubicBezTo>
                  <a:cubicBezTo>
                    <a:pt x="18" y="54"/>
                    <a:pt x="23" y="55"/>
                    <a:pt x="27" y="57"/>
                  </a:cubicBezTo>
                  <a:cubicBezTo>
                    <a:pt x="27" y="57"/>
                    <a:pt x="29" y="58"/>
                    <a:pt x="30" y="56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2" y="15"/>
                    <a:pt x="72" y="12"/>
                    <a:pt x="70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114" name="Freeform 363">
            <a:extLst>
              <a:ext uri="{FF2B5EF4-FFF2-40B4-BE49-F238E27FC236}">
                <a16:creationId xmlns:a16="http://schemas.microsoft.com/office/drawing/2014/main" id="{5F8362F8-721F-4160-0B40-633D67109D1A}"/>
              </a:ext>
            </a:extLst>
          </p:cNvPr>
          <p:cNvSpPr>
            <a:spLocks noEditPoints="1"/>
          </p:cNvSpPr>
          <p:nvPr/>
        </p:nvSpPr>
        <p:spPr bwMode="auto">
          <a:xfrm>
            <a:off x="13932223" y="7339104"/>
            <a:ext cx="652612" cy="800588"/>
          </a:xfrm>
          <a:custGeom>
            <a:avLst/>
            <a:gdLst/>
            <a:ahLst/>
            <a:cxnLst>
              <a:cxn ang="0">
                <a:pos x="19" y="108"/>
              </a:cxn>
              <a:cxn ang="0">
                <a:pos x="17" y="104"/>
              </a:cxn>
              <a:cxn ang="0">
                <a:pos x="58" y="102"/>
              </a:cxn>
              <a:cxn ang="0">
                <a:pos x="60" y="106"/>
              </a:cxn>
              <a:cxn ang="0">
                <a:pos x="62" y="90"/>
              </a:cxn>
              <a:cxn ang="0">
                <a:pos x="17" y="87"/>
              </a:cxn>
              <a:cxn ang="0">
                <a:pos x="19" y="83"/>
              </a:cxn>
              <a:cxn ang="0">
                <a:pos x="65" y="85"/>
              </a:cxn>
              <a:cxn ang="0">
                <a:pos x="62" y="90"/>
              </a:cxn>
              <a:cxn ang="0">
                <a:pos x="19" y="54"/>
              </a:cxn>
              <a:cxn ang="0">
                <a:pos x="17" y="50"/>
              </a:cxn>
              <a:cxn ang="0">
                <a:pos x="73" y="48"/>
              </a:cxn>
              <a:cxn ang="0">
                <a:pos x="75" y="52"/>
              </a:cxn>
              <a:cxn ang="0">
                <a:pos x="73" y="73"/>
              </a:cxn>
              <a:cxn ang="0">
                <a:pos x="17" y="71"/>
              </a:cxn>
              <a:cxn ang="0">
                <a:pos x="19" y="67"/>
              </a:cxn>
              <a:cxn ang="0">
                <a:pos x="75" y="69"/>
              </a:cxn>
              <a:cxn ang="0">
                <a:pos x="73" y="73"/>
              </a:cxn>
              <a:cxn ang="0">
                <a:pos x="93" y="132"/>
              </a:cxn>
              <a:cxn ang="0">
                <a:pos x="87" y="132"/>
              </a:cxn>
              <a:cxn ang="0">
                <a:pos x="76" y="118"/>
              </a:cxn>
              <a:cxn ang="0">
                <a:pos x="89" y="123"/>
              </a:cxn>
              <a:cxn ang="0">
                <a:pos x="109" y="107"/>
              </a:cxn>
              <a:cxn ang="0">
                <a:pos x="92" y="92"/>
              </a:cxn>
              <a:cxn ang="0">
                <a:pos x="92" y="146"/>
              </a:cxn>
              <a:cxn ang="0">
                <a:pos x="92" y="92"/>
              </a:cxn>
              <a:cxn ang="0">
                <a:pos x="8" y="131"/>
              </a:cxn>
              <a:cxn ang="0">
                <a:pos x="0" y="23"/>
              </a:cxn>
              <a:cxn ang="0">
                <a:pos x="23" y="15"/>
              </a:cxn>
              <a:cxn ang="0">
                <a:pos x="33" y="27"/>
              </a:cxn>
              <a:cxn ang="0">
                <a:pos x="71" y="17"/>
              </a:cxn>
              <a:cxn ang="0">
                <a:pos x="83" y="15"/>
              </a:cxn>
              <a:cxn ang="0">
                <a:pos x="94" y="86"/>
              </a:cxn>
              <a:cxn ang="0">
                <a:pos x="83" y="87"/>
              </a:cxn>
              <a:cxn ang="0">
                <a:pos x="11" y="38"/>
              </a:cxn>
              <a:cxn ang="0">
                <a:pos x="58" y="121"/>
              </a:cxn>
              <a:cxn ang="0">
                <a:pos x="47" y="11"/>
              </a:cxn>
              <a:cxn ang="0">
                <a:pos x="47" y="4"/>
              </a:cxn>
              <a:cxn ang="0">
                <a:pos x="47" y="11"/>
              </a:cxn>
              <a:cxn ang="0">
                <a:pos x="57" y="11"/>
              </a:cxn>
              <a:cxn ang="0">
                <a:pos x="54" y="7"/>
              </a:cxn>
              <a:cxn ang="0">
                <a:pos x="47" y="0"/>
              </a:cxn>
              <a:cxn ang="0">
                <a:pos x="40" y="7"/>
              </a:cxn>
              <a:cxn ang="0">
                <a:pos x="33" y="11"/>
              </a:cxn>
              <a:cxn ang="0">
                <a:pos x="27" y="17"/>
              </a:cxn>
              <a:cxn ang="0">
                <a:pos x="60" y="23"/>
              </a:cxn>
              <a:cxn ang="0">
                <a:pos x="67" y="17"/>
              </a:cxn>
            </a:cxnLst>
            <a:rect l="0" t="0" r="r" b="b"/>
            <a:pathLst>
              <a:path w="119" h="146">
                <a:moveTo>
                  <a:pt x="58" y="108"/>
                </a:moveTo>
                <a:cubicBezTo>
                  <a:pt x="19" y="108"/>
                  <a:pt x="19" y="108"/>
                  <a:pt x="19" y="108"/>
                </a:cubicBezTo>
                <a:cubicBezTo>
                  <a:pt x="18" y="108"/>
                  <a:pt x="17" y="107"/>
                  <a:pt x="17" y="106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17" y="103"/>
                  <a:pt x="18" y="102"/>
                  <a:pt x="19" y="102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59" y="102"/>
                  <a:pt x="60" y="103"/>
                  <a:pt x="60" y="104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0" y="107"/>
                  <a:pt x="59" y="108"/>
                  <a:pt x="58" y="108"/>
                </a:cubicBezTo>
                <a:moveTo>
                  <a:pt x="62" y="90"/>
                </a:moveTo>
                <a:cubicBezTo>
                  <a:pt x="19" y="90"/>
                  <a:pt x="19" y="90"/>
                  <a:pt x="19" y="90"/>
                </a:cubicBezTo>
                <a:cubicBezTo>
                  <a:pt x="18" y="90"/>
                  <a:pt x="17" y="89"/>
                  <a:pt x="17" y="87"/>
                </a:cubicBezTo>
                <a:cubicBezTo>
                  <a:pt x="17" y="85"/>
                  <a:pt x="17" y="85"/>
                  <a:pt x="17" y="85"/>
                </a:cubicBezTo>
                <a:cubicBezTo>
                  <a:pt x="17" y="84"/>
                  <a:pt x="18" y="83"/>
                  <a:pt x="19" y="83"/>
                </a:cubicBezTo>
                <a:cubicBezTo>
                  <a:pt x="62" y="83"/>
                  <a:pt x="62" y="83"/>
                  <a:pt x="62" y="83"/>
                </a:cubicBezTo>
                <a:cubicBezTo>
                  <a:pt x="64" y="83"/>
                  <a:pt x="65" y="84"/>
                  <a:pt x="65" y="85"/>
                </a:cubicBezTo>
                <a:cubicBezTo>
                  <a:pt x="65" y="87"/>
                  <a:pt x="65" y="87"/>
                  <a:pt x="65" y="87"/>
                </a:cubicBezTo>
                <a:cubicBezTo>
                  <a:pt x="65" y="89"/>
                  <a:pt x="64" y="90"/>
                  <a:pt x="62" y="90"/>
                </a:cubicBezTo>
                <a:moveTo>
                  <a:pt x="73" y="54"/>
                </a:moveTo>
                <a:cubicBezTo>
                  <a:pt x="19" y="54"/>
                  <a:pt x="19" y="54"/>
                  <a:pt x="19" y="54"/>
                </a:cubicBezTo>
                <a:cubicBezTo>
                  <a:pt x="18" y="54"/>
                  <a:pt x="17" y="53"/>
                  <a:pt x="17" y="52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49"/>
                  <a:pt x="18" y="48"/>
                  <a:pt x="19" y="48"/>
                </a:cubicBezTo>
                <a:cubicBezTo>
                  <a:pt x="73" y="48"/>
                  <a:pt x="73" y="48"/>
                  <a:pt x="73" y="48"/>
                </a:cubicBezTo>
                <a:cubicBezTo>
                  <a:pt x="74" y="48"/>
                  <a:pt x="75" y="49"/>
                  <a:pt x="75" y="50"/>
                </a:cubicBezTo>
                <a:cubicBezTo>
                  <a:pt x="75" y="52"/>
                  <a:pt x="75" y="52"/>
                  <a:pt x="75" y="52"/>
                </a:cubicBezTo>
                <a:cubicBezTo>
                  <a:pt x="75" y="53"/>
                  <a:pt x="74" y="54"/>
                  <a:pt x="73" y="54"/>
                </a:cubicBezTo>
                <a:moveTo>
                  <a:pt x="73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8" y="73"/>
                  <a:pt x="17" y="72"/>
                  <a:pt x="17" y="71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8"/>
                  <a:pt x="18" y="67"/>
                  <a:pt x="19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4" y="67"/>
                  <a:pt x="75" y="68"/>
                  <a:pt x="75" y="69"/>
                </a:cubicBezTo>
                <a:cubicBezTo>
                  <a:pt x="75" y="71"/>
                  <a:pt x="75" y="71"/>
                  <a:pt x="75" y="71"/>
                </a:cubicBezTo>
                <a:cubicBezTo>
                  <a:pt x="75" y="72"/>
                  <a:pt x="74" y="73"/>
                  <a:pt x="73" y="73"/>
                </a:cubicBezTo>
                <a:moveTo>
                  <a:pt x="109" y="113"/>
                </a:moveTo>
                <a:cubicBezTo>
                  <a:pt x="93" y="132"/>
                  <a:pt x="93" y="132"/>
                  <a:pt x="93" y="132"/>
                </a:cubicBezTo>
                <a:cubicBezTo>
                  <a:pt x="92" y="133"/>
                  <a:pt x="91" y="133"/>
                  <a:pt x="89" y="133"/>
                </a:cubicBezTo>
                <a:cubicBezTo>
                  <a:pt x="89" y="133"/>
                  <a:pt x="88" y="133"/>
                  <a:pt x="87" y="132"/>
                </a:cubicBezTo>
                <a:cubicBezTo>
                  <a:pt x="76" y="124"/>
                  <a:pt x="76" y="124"/>
                  <a:pt x="76" y="124"/>
                </a:cubicBezTo>
                <a:cubicBezTo>
                  <a:pt x="75" y="123"/>
                  <a:pt x="74" y="120"/>
                  <a:pt x="76" y="118"/>
                </a:cubicBezTo>
                <a:cubicBezTo>
                  <a:pt x="77" y="116"/>
                  <a:pt x="80" y="116"/>
                  <a:pt x="82" y="118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5" y="106"/>
                  <a:pt x="107" y="106"/>
                  <a:pt x="109" y="107"/>
                </a:cubicBezTo>
                <a:cubicBezTo>
                  <a:pt x="111" y="109"/>
                  <a:pt x="111" y="111"/>
                  <a:pt x="109" y="113"/>
                </a:cubicBezTo>
                <a:moveTo>
                  <a:pt x="92" y="92"/>
                </a:moveTo>
                <a:cubicBezTo>
                  <a:pt x="77" y="92"/>
                  <a:pt x="65" y="104"/>
                  <a:pt x="65" y="119"/>
                </a:cubicBezTo>
                <a:cubicBezTo>
                  <a:pt x="65" y="134"/>
                  <a:pt x="77" y="146"/>
                  <a:pt x="92" y="146"/>
                </a:cubicBezTo>
                <a:cubicBezTo>
                  <a:pt x="106" y="146"/>
                  <a:pt x="119" y="134"/>
                  <a:pt x="119" y="119"/>
                </a:cubicBezTo>
                <a:cubicBezTo>
                  <a:pt x="119" y="104"/>
                  <a:pt x="106" y="92"/>
                  <a:pt x="92" y="92"/>
                </a:cubicBezTo>
                <a:moveTo>
                  <a:pt x="61" y="131"/>
                </a:moveTo>
                <a:cubicBezTo>
                  <a:pt x="8" y="131"/>
                  <a:pt x="8" y="131"/>
                  <a:pt x="8" y="131"/>
                </a:cubicBezTo>
                <a:cubicBezTo>
                  <a:pt x="4" y="131"/>
                  <a:pt x="0" y="127"/>
                  <a:pt x="0" y="1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8"/>
                  <a:pt x="4" y="15"/>
                  <a:pt x="6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5"/>
                  <a:pt x="23" y="16"/>
                  <a:pt x="23" y="17"/>
                </a:cubicBezTo>
                <a:cubicBezTo>
                  <a:pt x="23" y="23"/>
                  <a:pt x="28" y="27"/>
                  <a:pt x="33" y="27"/>
                </a:cubicBezTo>
                <a:cubicBezTo>
                  <a:pt x="60" y="27"/>
                  <a:pt x="60" y="27"/>
                  <a:pt x="60" y="27"/>
                </a:cubicBezTo>
                <a:cubicBezTo>
                  <a:pt x="66" y="27"/>
                  <a:pt x="71" y="23"/>
                  <a:pt x="71" y="17"/>
                </a:cubicBezTo>
                <a:cubicBezTo>
                  <a:pt x="71" y="16"/>
                  <a:pt x="71" y="15"/>
                  <a:pt x="71" y="15"/>
                </a:cubicBezTo>
                <a:cubicBezTo>
                  <a:pt x="83" y="15"/>
                  <a:pt x="83" y="15"/>
                  <a:pt x="83" y="15"/>
                </a:cubicBezTo>
                <a:cubicBezTo>
                  <a:pt x="90" y="15"/>
                  <a:pt x="94" y="18"/>
                  <a:pt x="94" y="23"/>
                </a:cubicBezTo>
                <a:cubicBezTo>
                  <a:pt x="94" y="86"/>
                  <a:pt x="94" y="86"/>
                  <a:pt x="94" y="86"/>
                </a:cubicBezTo>
                <a:cubicBezTo>
                  <a:pt x="93" y="85"/>
                  <a:pt x="92" y="85"/>
                  <a:pt x="92" y="85"/>
                </a:cubicBezTo>
                <a:cubicBezTo>
                  <a:pt x="89" y="85"/>
                  <a:pt x="86" y="86"/>
                  <a:pt x="83" y="87"/>
                </a:cubicBezTo>
                <a:cubicBezTo>
                  <a:pt x="83" y="38"/>
                  <a:pt x="83" y="38"/>
                  <a:pt x="83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121"/>
                  <a:pt x="11" y="121"/>
                  <a:pt x="11" y="121"/>
                </a:cubicBezTo>
                <a:cubicBezTo>
                  <a:pt x="58" y="121"/>
                  <a:pt x="58" y="121"/>
                  <a:pt x="58" y="121"/>
                </a:cubicBezTo>
                <a:cubicBezTo>
                  <a:pt x="59" y="124"/>
                  <a:pt x="59" y="128"/>
                  <a:pt x="61" y="131"/>
                </a:cubicBezTo>
                <a:moveTo>
                  <a:pt x="47" y="11"/>
                </a:moveTo>
                <a:cubicBezTo>
                  <a:pt x="45" y="11"/>
                  <a:pt x="44" y="9"/>
                  <a:pt x="44" y="7"/>
                </a:cubicBezTo>
                <a:cubicBezTo>
                  <a:pt x="44" y="6"/>
                  <a:pt x="45" y="4"/>
                  <a:pt x="47" y="4"/>
                </a:cubicBezTo>
                <a:cubicBezTo>
                  <a:pt x="49" y="4"/>
                  <a:pt x="50" y="6"/>
                  <a:pt x="50" y="7"/>
                </a:cubicBezTo>
                <a:cubicBezTo>
                  <a:pt x="50" y="9"/>
                  <a:pt x="49" y="11"/>
                  <a:pt x="47" y="11"/>
                </a:cubicBezTo>
                <a:moveTo>
                  <a:pt x="60" y="11"/>
                </a:moveTo>
                <a:cubicBezTo>
                  <a:pt x="57" y="11"/>
                  <a:pt x="57" y="11"/>
                  <a:pt x="57" y="11"/>
                </a:cubicBezTo>
                <a:cubicBezTo>
                  <a:pt x="56" y="11"/>
                  <a:pt x="54" y="9"/>
                  <a:pt x="54" y="7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1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3" y="0"/>
                  <a:pt x="40" y="3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9"/>
                  <a:pt x="38" y="11"/>
                  <a:pt x="37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0" y="11"/>
                  <a:pt x="27" y="13"/>
                  <a:pt x="27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20"/>
                  <a:pt x="30" y="23"/>
                  <a:pt x="33" y="23"/>
                </a:cubicBezTo>
                <a:cubicBezTo>
                  <a:pt x="60" y="23"/>
                  <a:pt x="60" y="23"/>
                  <a:pt x="60" y="23"/>
                </a:cubicBezTo>
                <a:cubicBezTo>
                  <a:pt x="64" y="23"/>
                  <a:pt x="67" y="20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7" y="13"/>
                  <a:pt x="64" y="11"/>
                  <a:pt x="60" y="11"/>
                </a:cubicBezTo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187" name="Freeform 370">
            <a:extLst>
              <a:ext uri="{FF2B5EF4-FFF2-40B4-BE49-F238E27FC236}">
                <a16:creationId xmlns:a16="http://schemas.microsoft.com/office/drawing/2014/main" id="{8DED2CA6-645A-376C-6342-D8160C69862C}"/>
              </a:ext>
            </a:extLst>
          </p:cNvPr>
          <p:cNvSpPr>
            <a:spLocks noEditPoints="1"/>
          </p:cNvSpPr>
          <p:nvPr/>
        </p:nvSpPr>
        <p:spPr bwMode="auto">
          <a:xfrm>
            <a:off x="16563505" y="7439650"/>
            <a:ext cx="673942" cy="599494"/>
          </a:xfrm>
          <a:custGeom>
            <a:avLst/>
            <a:gdLst/>
            <a:ahLst/>
            <a:cxnLst>
              <a:cxn ang="0">
                <a:pos x="23" y="94"/>
              </a:cxn>
              <a:cxn ang="0">
                <a:pos x="18" y="95"/>
              </a:cxn>
              <a:cxn ang="0">
                <a:pos x="9" y="83"/>
              </a:cxn>
              <a:cxn ang="0">
                <a:pos x="20" y="87"/>
              </a:cxn>
              <a:cxn ang="0">
                <a:pos x="37" y="74"/>
              </a:cxn>
              <a:cxn ang="0">
                <a:pos x="22" y="61"/>
              </a:cxn>
              <a:cxn ang="0">
                <a:pos x="22" y="106"/>
              </a:cxn>
              <a:cxn ang="0">
                <a:pos x="22" y="61"/>
              </a:cxn>
              <a:cxn ang="0">
                <a:pos x="112" y="72"/>
              </a:cxn>
              <a:cxn ang="0">
                <a:pos x="73" y="88"/>
              </a:cxn>
              <a:cxn ang="0">
                <a:pos x="73" y="86"/>
              </a:cxn>
              <a:cxn ang="0">
                <a:pos x="113" y="69"/>
              </a:cxn>
              <a:cxn ang="0">
                <a:pos x="75" y="62"/>
              </a:cxn>
              <a:cxn ang="0">
                <a:pos x="83" y="49"/>
              </a:cxn>
              <a:cxn ang="0">
                <a:pos x="87" y="58"/>
              </a:cxn>
              <a:cxn ang="0">
                <a:pos x="85" y="76"/>
              </a:cxn>
              <a:cxn ang="0">
                <a:pos x="80" y="79"/>
              </a:cxn>
              <a:cxn ang="0">
                <a:pos x="79" y="62"/>
              </a:cxn>
              <a:cxn ang="0">
                <a:pos x="75" y="62"/>
              </a:cxn>
              <a:cxn ang="0">
                <a:pos x="102" y="40"/>
              </a:cxn>
              <a:cxn ang="0">
                <a:pos x="110" y="45"/>
              </a:cxn>
              <a:cxn ang="0">
                <a:pos x="107" y="49"/>
              </a:cxn>
              <a:cxn ang="0">
                <a:pos x="105" y="69"/>
              </a:cxn>
              <a:cxn ang="0">
                <a:pos x="100" y="70"/>
              </a:cxn>
              <a:cxn ang="0">
                <a:pos x="98" y="54"/>
              </a:cxn>
              <a:cxn ang="0">
                <a:pos x="113" y="20"/>
              </a:cxn>
              <a:cxn ang="0">
                <a:pos x="45" y="37"/>
              </a:cxn>
              <a:cxn ang="0">
                <a:pos x="37" y="48"/>
              </a:cxn>
              <a:cxn ang="0">
                <a:pos x="88" y="9"/>
              </a:cxn>
              <a:cxn ang="0">
                <a:pos x="62" y="1"/>
              </a:cxn>
              <a:cxn ang="0">
                <a:pos x="14" y="30"/>
              </a:cxn>
              <a:cxn ang="0">
                <a:pos x="22" y="56"/>
              </a:cxn>
              <a:cxn ang="0">
                <a:pos x="47" y="95"/>
              </a:cxn>
              <a:cxn ang="0">
                <a:pos x="70" y="101"/>
              </a:cxn>
              <a:cxn ang="0">
                <a:pos x="119" y="73"/>
              </a:cxn>
              <a:cxn ang="0">
                <a:pos x="113" y="20"/>
              </a:cxn>
            </a:cxnLst>
            <a:rect l="0" t="0" r="r" b="b"/>
            <a:pathLst>
              <a:path w="119" h="106">
                <a:moveTo>
                  <a:pt x="37" y="79"/>
                </a:moveTo>
                <a:cubicBezTo>
                  <a:pt x="23" y="94"/>
                  <a:pt x="23" y="94"/>
                  <a:pt x="23" y="94"/>
                </a:cubicBezTo>
                <a:cubicBezTo>
                  <a:pt x="22" y="95"/>
                  <a:pt x="22" y="95"/>
                  <a:pt x="21" y="95"/>
                </a:cubicBezTo>
                <a:cubicBezTo>
                  <a:pt x="20" y="95"/>
                  <a:pt x="19" y="95"/>
                  <a:pt x="18" y="95"/>
                </a:cubicBezTo>
                <a:cubicBezTo>
                  <a:pt x="10" y="88"/>
                  <a:pt x="10" y="88"/>
                  <a:pt x="10" y="88"/>
                </a:cubicBezTo>
                <a:cubicBezTo>
                  <a:pt x="8" y="87"/>
                  <a:pt x="8" y="84"/>
                  <a:pt x="9" y="83"/>
                </a:cubicBezTo>
                <a:cubicBezTo>
                  <a:pt x="11" y="82"/>
                  <a:pt x="13" y="81"/>
                  <a:pt x="14" y="82"/>
                </a:cubicBezTo>
                <a:cubicBezTo>
                  <a:pt x="20" y="87"/>
                  <a:pt x="20" y="87"/>
                  <a:pt x="20" y="87"/>
                </a:cubicBezTo>
                <a:cubicBezTo>
                  <a:pt x="32" y="74"/>
                  <a:pt x="32" y="74"/>
                  <a:pt x="32" y="74"/>
                </a:cubicBezTo>
                <a:cubicBezTo>
                  <a:pt x="33" y="73"/>
                  <a:pt x="35" y="73"/>
                  <a:pt x="37" y="74"/>
                </a:cubicBezTo>
                <a:cubicBezTo>
                  <a:pt x="38" y="75"/>
                  <a:pt x="38" y="77"/>
                  <a:pt x="37" y="79"/>
                </a:cubicBezTo>
                <a:moveTo>
                  <a:pt x="22" y="61"/>
                </a:moveTo>
                <a:cubicBezTo>
                  <a:pt x="10" y="61"/>
                  <a:pt x="0" y="71"/>
                  <a:pt x="0" y="83"/>
                </a:cubicBezTo>
                <a:cubicBezTo>
                  <a:pt x="0" y="96"/>
                  <a:pt x="10" y="106"/>
                  <a:pt x="22" y="106"/>
                </a:cubicBezTo>
                <a:cubicBezTo>
                  <a:pt x="35" y="106"/>
                  <a:pt x="45" y="96"/>
                  <a:pt x="45" y="83"/>
                </a:cubicBezTo>
                <a:cubicBezTo>
                  <a:pt x="45" y="71"/>
                  <a:pt x="35" y="61"/>
                  <a:pt x="22" y="61"/>
                </a:cubicBezTo>
                <a:moveTo>
                  <a:pt x="113" y="71"/>
                </a:moveTo>
                <a:cubicBezTo>
                  <a:pt x="113" y="72"/>
                  <a:pt x="113" y="72"/>
                  <a:pt x="112" y="72"/>
                </a:cubicBezTo>
                <a:cubicBezTo>
                  <a:pt x="73" y="89"/>
                  <a:pt x="73" y="89"/>
                  <a:pt x="73" y="89"/>
                </a:cubicBezTo>
                <a:cubicBezTo>
                  <a:pt x="73" y="89"/>
                  <a:pt x="73" y="89"/>
                  <a:pt x="73" y="88"/>
                </a:cubicBezTo>
                <a:cubicBezTo>
                  <a:pt x="73" y="86"/>
                  <a:pt x="73" y="86"/>
                  <a:pt x="73" y="86"/>
                </a:cubicBezTo>
                <a:cubicBezTo>
                  <a:pt x="73" y="86"/>
                  <a:pt x="73" y="86"/>
                  <a:pt x="73" y="86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3" y="69"/>
                  <a:pt x="113" y="69"/>
                  <a:pt x="113" y="69"/>
                </a:cubicBezTo>
                <a:lnTo>
                  <a:pt x="113" y="71"/>
                </a:lnTo>
                <a:close/>
                <a:moveTo>
                  <a:pt x="75" y="62"/>
                </a:moveTo>
                <a:cubicBezTo>
                  <a:pt x="80" y="50"/>
                  <a:pt x="80" y="50"/>
                  <a:pt x="80" y="50"/>
                </a:cubicBezTo>
                <a:cubicBezTo>
                  <a:pt x="81" y="49"/>
                  <a:pt x="82" y="49"/>
                  <a:pt x="83" y="49"/>
                </a:cubicBezTo>
                <a:cubicBezTo>
                  <a:pt x="88" y="56"/>
                  <a:pt x="88" y="56"/>
                  <a:pt x="88" y="56"/>
                </a:cubicBezTo>
                <a:cubicBezTo>
                  <a:pt x="89" y="56"/>
                  <a:pt x="88" y="58"/>
                  <a:pt x="87" y="58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76"/>
                  <a:pt x="85" y="76"/>
                  <a:pt x="85" y="76"/>
                </a:cubicBezTo>
                <a:cubicBezTo>
                  <a:pt x="85" y="77"/>
                  <a:pt x="84" y="78"/>
                  <a:pt x="84" y="78"/>
                </a:cubicBezTo>
                <a:cubicBezTo>
                  <a:pt x="80" y="79"/>
                  <a:pt x="80" y="79"/>
                  <a:pt x="80" y="79"/>
                </a:cubicBezTo>
                <a:cubicBezTo>
                  <a:pt x="79" y="80"/>
                  <a:pt x="79" y="79"/>
                  <a:pt x="79" y="79"/>
                </a:cubicBezTo>
                <a:cubicBezTo>
                  <a:pt x="79" y="62"/>
                  <a:pt x="79" y="62"/>
                  <a:pt x="79" y="62"/>
                </a:cubicBezTo>
                <a:cubicBezTo>
                  <a:pt x="76" y="63"/>
                  <a:pt x="76" y="63"/>
                  <a:pt x="76" y="63"/>
                </a:cubicBezTo>
                <a:cubicBezTo>
                  <a:pt x="75" y="64"/>
                  <a:pt x="75" y="63"/>
                  <a:pt x="75" y="62"/>
                </a:cubicBezTo>
                <a:moveTo>
                  <a:pt x="96" y="52"/>
                </a:moveTo>
                <a:cubicBezTo>
                  <a:pt x="102" y="40"/>
                  <a:pt x="102" y="40"/>
                  <a:pt x="102" y="40"/>
                </a:cubicBezTo>
                <a:cubicBezTo>
                  <a:pt x="103" y="39"/>
                  <a:pt x="104" y="38"/>
                  <a:pt x="105" y="39"/>
                </a:cubicBezTo>
                <a:cubicBezTo>
                  <a:pt x="110" y="45"/>
                  <a:pt x="110" y="45"/>
                  <a:pt x="110" y="45"/>
                </a:cubicBezTo>
                <a:cubicBezTo>
                  <a:pt x="111" y="46"/>
                  <a:pt x="110" y="48"/>
                  <a:pt x="109" y="48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67"/>
                  <a:pt x="107" y="67"/>
                  <a:pt x="107" y="67"/>
                </a:cubicBezTo>
                <a:cubicBezTo>
                  <a:pt x="107" y="67"/>
                  <a:pt x="106" y="68"/>
                  <a:pt x="105" y="69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101" y="71"/>
                  <a:pt x="100" y="70"/>
                  <a:pt x="100" y="70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98" y="54"/>
                  <a:pt x="98" y="54"/>
                  <a:pt x="98" y="54"/>
                </a:cubicBezTo>
                <a:cubicBezTo>
                  <a:pt x="96" y="54"/>
                  <a:pt x="96" y="53"/>
                  <a:pt x="96" y="52"/>
                </a:cubicBezTo>
                <a:moveTo>
                  <a:pt x="113" y="20"/>
                </a:moveTo>
                <a:cubicBezTo>
                  <a:pt x="96" y="13"/>
                  <a:pt x="96" y="13"/>
                  <a:pt x="96" y="13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52"/>
                  <a:pt x="45" y="52"/>
                  <a:pt x="45" y="52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33"/>
                  <a:pt x="37" y="33"/>
                  <a:pt x="37" y="33"/>
                </a:cubicBezTo>
                <a:cubicBezTo>
                  <a:pt x="88" y="9"/>
                  <a:pt x="88" y="9"/>
                  <a:pt x="88" y="9"/>
                </a:cubicBezTo>
                <a:cubicBezTo>
                  <a:pt x="70" y="1"/>
                  <a:pt x="70" y="1"/>
                  <a:pt x="70" y="1"/>
                </a:cubicBezTo>
                <a:cubicBezTo>
                  <a:pt x="68" y="0"/>
                  <a:pt x="64" y="0"/>
                  <a:pt x="62" y="1"/>
                </a:cubicBezTo>
                <a:cubicBezTo>
                  <a:pt x="20" y="20"/>
                  <a:pt x="20" y="20"/>
                  <a:pt x="20" y="20"/>
                </a:cubicBezTo>
                <a:cubicBezTo>
                  <a:pt x="17" y="22"/>
                  <a:pt x="14" y="26"/>
                  <a:pt x="14" y="30"/>
                </a:cubicBezTo>
                <a:cubicBezTo>
                  <a:pt x="14" y="57"/>
                  <a:pt x="14" y="57"/>
                  <a:pt x="14" y="57"/>
                </a:cubicBezTo>
                <a:cubicBezTo>
                  <a:pt x="17" y="56"/>
                  <a:pt x="19" y="56"/>
                  <a:pt x="22" y="56"/>
                </a:cubicBezTo>
                <a:cubicBezTo>
                  <a:pt x="37" y="56"/>
                  <a:pt x="50" y="68"/>
                  <a:pt x="50" y="83"/>
                </a:cubicBezTo>
                <a:cubicBezTo>
                  <a:pt x="50" y="87"/>
                  <a:pt x="49" y="91"/>
                  <a:pt x="47" y="95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64" y="102"/>
                  <a:pt x="68" y="102"/>
                  <a:pt x="70" y="101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6" y="81"/>
                  <a:pt x="119" y="77"/>
                  <a:pt x="119" y="73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19" y="26"/>
                  <a:pt x="116" y="22"/>
                  <a:pt x="113" y="20"/>
                </a:cubicBezTo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1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4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78" grpId="0" animBg="1"/>
          <p:bldP spid="19" grpId="0"/>
          <p:bldP spid="20" grpId="0"/>
          <p:bldP spid="25" grpId="0"/>
          <p:bldP spid="26" grpId="0"/>
          <p:bldP spid="79" grpId="0" animBg="1"/>
          <p:bldP spid="30" grpId="0"/>
          <p:bldP spid="31" grpId="0"/>
          <p:bldP spid="80" grpId="0" animBg="1"/>
          <p:bldP spid="38" grpId="0"/>
          <p:bldP spid="39" grpId="0"/>
          <p:bldP spid="81" grpId="0" animBg="1"/>
          <p:bldP spid="46" grpId="0"/>
          <p:bldP spid="47" grpId="0"/>
          <p:bldP spid="82" grpId="0" animBg="1"/>
          <p:bldP spid="59" grpId="0"/>
          <p:bldP spid="60" grpId="0"/>
          <p:bldP spid="83" grpId="0" animBg="1"/>
          <p:bldP spid="67" grpId="0"/>
          <p:bldP spid="68" grpId="0"/>
          <p:bldP spid="114" grpId="0" animBg="1"/>
          <p:bldP spid="18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1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4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78" grpId="0" animBg="1"/>
          <p:bldP spid="19" grpId="0"/>
          <p:bldP spid="20" grpId="0"/>
          <p:bldP spid="25" grpId="0"/>
          <p:bldP spid="26" grpId="0"/>
          <p:bldP spid="79" grpId="0" animBg="1"/>
          <p:bldP spid="30" grpId="0"/>
          <p:bldP spid="31" grpId="0"/>
          <p:bldP spid="80" grpId="0" animBg="1"/>
          <p:bldP spid="38" grpId="0"/>
          <p:bldP spid="39" grpId="0"/>
          <p:bldP spid="81" grpId="0" animBg="1"/>
          <p:bldP spid="46" grpId="0"/>
          <p:bldP spid="47" grpId="0"/>
          <p:bldP spid="82" grpId="0" animBg="1"/>
          <p:bldP spid="59" grpId="0"/>
          <p:bldP spid="60" grpId="0"/>
          <p:bldP spid="83" grpId="0" animBg="1"/>
          <p:bldP spid="67" grpId="0"/>
          <p:bldP spid="68" grpId="0"/>
          <p:bldP spid="114" grpId="0" animBg="1"/>
          <p:bldP spid="187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rcle: Hollow 1">
            <a:extLst>
              <a:ext uri="{FF2B5EF4-FFF2-40B4-BE49-F238E27FC236}">
                <a16:creationId xmlns:a16="http://schemas.microsoft.com/office/drawing/2014/main" id="{057A1907-4804-4ECB-3D94-5316C2535A89}"/>
              </a:ext>
            </a:extLst>
          </p:cNvPr>
          <p:cNvSpPr/>
          <p:nvPr/>
        </p:nvSpPr>
        <p:spPr>
          <a:xfrm>
            <a:off x="18531242" y="5283200"/>
            <a:ext cx="4944035" cy="4944035"/>
          </a:xfrm>
          <a:prstGeom prst="donut">
            <a:avLst>
              <a:gd name="adj" fmla="val 9259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97BB6EAB-0332-3211-99CA-2D08FC2EBAF6}"/>
              </a:ext>
            </a:extLst>
          </p:cNvPr>
          <p:cNvSpPr/>
          <p:nvPr/>
        </p:nvSpPr>
        <p:spPr>
          <a:xfrm>
            <a:off x="19322377" y="6074335"/>
            <a:ext cx="3361764" cy="3361764"/>
          </a:xfrm>
          <a:prstGeom prst="donut">
            <a:avLst>
              <a:gd name="adj" fmla="val 1186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3BE43EEF-CF54-75FD-C9EB-E5A305B8834B}"/>
              </a:ext>
            </a:extLst>
          </p:cNvPr>
          <p:cNvSpPr/>
          <p:nvPr/>
        </p:nvSpPr>
        <p:spPr>
          <a:xfrm>
            <a:off x="20103427" y="6855385"/>
            <a:ext cx="1799664" cy="1799664"/>
          </a:xfrm>
          <a:prstGeom prst="donut">
            <a:avLst>
              <a:gd name="adj" fmla="val 1957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30DBB39-EBAC-E8C7-A593-68C3BC5F2DD1}"/>
              </a:ext>
            </a:extLst>
          </p:cNvPr>
          <p:cNvSpPr/>
          <p:nvPr/>
        </p:nvSpPr>
        <p:spPr>
          <a:xfrm>
            <a:off x="20748791" y="7500749"/>
            <a:ext cx="508936" cy="50893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921F044-8815-48F7-9099-7A5AE14FF72F}"/>
              </a:ext>
            </a:extLst>
          </p:cNvPr>
          <p:cNvGrpSpPr/>
          <p:nvPr/>
        </p:nvGrpSpPr>
        <p:grpSpPr>
          <a:xfrm>
            <a:off x="908723" y="7500750"/>
            <a:ext cx="20103091" cy="508934"/>
            <a:chOff x="908723" y="7500750"/>
            <a:chExt cx="20103091" cy="508934"/>
          </a:xfrm>
        </p:grpSpPr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708A1278-0FE8-6F87-FC2F-A0EB9996553F}"/>
                </a:ext>
              </a:extLst>
            </p:cNvPr>
            <p:cNvSpPr/>
            <p:nvPr/>
          </p:nvSpPr>
          <p:spPr>
            <a:xfrm>
              <a:off x="908723" y="7500750"/>
              <a:ext cx="1041401" cy="508934"/>
            </a:xfrm>
            <a:prstGeom prst="chevron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B0629A6-DC4C-F939-E676-DFF20927CF51}"/>
                </a:ext>
              </a:extLst>
            </p:cNvPr>
            <p:cNvSpPr/>
            <p:nvPr/>
          </p:nvSpPr>
          <p:spPr>
            <a:xfrm>
              <a:off x="1159669" y="7720058"/>
              <a:ext cx="19739975" cy="7031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Flowchart: Extract 8">
              <a:extLst>
                <a:ext uri="{FF2B5EF4-FFF2-40B4-BE49-F238E27FC236}">
                  <a16:creationId xmlns:a16="http://schemas.microsoft.com/office/drawing/2014/main" id="{92362650-FE6C-8048-FD37-22F39DC59E25}"/>
                </a:ext>
              </a:extLst>
            </p:cNvPr>
            <p:cNvSpPr/>
            <p:nvPr/>
          </p:nvSpPr>
          <p:spPr>
            <a:xfrm rot="5400000">
              <a:off x="20674328" y="7586474"/>
              <a:ext cx="337486" cy="337486"/>
            </a:xfrm>
            <a:prstGeom prst="flowChartExtra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D88C45-0DD4-65F3-1D95-21EF10F944AB}"/>
              </a:ext>
            </a:extLst>
          </p:cNvPr>
          <p:cNvSpPr/>
          <p:nvPr/>
        </p:nvSpPr>
        <p:spPr>
          <a:xfrm>
            <a:off x="2813686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2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9E4AF2-2561-5A9B-15F9-416CD46A1182}"/>
              </a:ext>
            </a:extLst>
          </p:cNvPr>
          <p:cNvSpPr txBox="1"/>
          <p:nvPr/>
        </p:nvSpPr>
        <p:spPr>
          <a:xfrm rot="10800000" flipV="1">
            <a:off x="2554183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Tăng doanh thu thông qua mở rộng thị trường và sản phẩm mới.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5A1FE5-D659-FE0F-5CD9-8A9C703002C6}"/>
              </a:ext>
            </a:extLst>
          </p:cNvPr>
          <p:cNvSpPr txBox="1"/>
          <p:nvPr/>
        </p:nvSpPr>
        <p:spPr>
          <a:xfrm rot="10800000" flipV="1">
            <a:off x="2554183" y="8892167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Revenue Growth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3" name="!!SlideOcean">
            <a:extLst>
              <a:ext uri="{FF2B5EF4-FFF2-40B4-BE49-F238E27FC236}">
                <a16:creationId xmlns:a16="http://schemas.microsoft.com/office/drawing/2014/main" id="{89ED2F1C-CE38-37AD-0C84-DAC8CEB2594F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" name="!!SubTitle">
            <a:extLst>
              <a:ext uri="{FF2B5EF4-FFF2-40B4-BE49-F238E27FC236}">
                <a16:creationId xmlns:a16="http://schemas.microsoft.com/office/drawing/2014/main" id="{215928DB-BBC2-6553-2290-CA1A70956A3B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5" name="!!MainTitle1">
            <a:extLst>
              <a:ext uri="{FF2B5EF4-FFF2-40B4-BE49-F238E27FC236}">
                <a16:creationId xmlns:a16="http://schemas.microsoft.com/office/drawing/2014/main" id="{F8B78A40-221D-6DFB-8F07-38BB1FE56F97}"/>
              </a:ext>
            </a:extLst>
          </p:cNvPr>
          <p:cNvSpPr txBox="1"/>
          <p:nvPr/>
        </p:nvSpPr>
        <p:spPr>
          <a:xfrm>
            <a:off x="7898215" y="1090280"/>
            <a:ext cx="858760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8800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Goals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33DD823-4C82-EAF2-97A1-19A65F3BA9B1}"/>
              </a:ext>
            </a:extLst>
          </p:cNvPr>
          <p:cNvSpPr/>
          <p:nvPr/>
        </p:nvSpPr>
        <p:spPr>
          <a:xfrm flipV="1">
            <a:off x="5454784" y="6701689"/>
            <a:ext cx="1762594" cy="1908477"/>
          </a:xfrm>
          <a:custGeom>
            <a:avLst/>
            <a:gdLst>
              <a:gd name="connsiteX0" fmla="*/ 881297 w 1762594"/>
              <a:gd name="connsiteY0" fmla="*/ 1908477 h 1908477"/>
              <a:gd name="connsiteX1" fmla="*/ 1034470 w 1762594"/>
              <a:gd name="connsiteY1" fmla="*/ 1748419 h 1908477"/>
              <a:gd name="connsiteX2" fmla="*/ 1058909 w 1762594"/>
              <a:gd name="connsiteY2" fmla="*/ 1744689 h 1908477"/>
              <a:gd name="connsiteX3" fmla="*/ 1762594 w 1762594"/>
              <a:gd name="connsiteY3" fmla="*/ 881297 h 1908477"/>
              <a:gd name="connsiteX4" fmla="*/ 881297 w 1762594"/>
              <a:gd name="connsiteY4" fmla="*/ 0 h 1908477"/>
              <a:gd name="connsiteX5" fmla="*/ 0 w 1762594"/>
              <a:gd name="connsiteY5" fmla="*/ 881297 h 1908477"/>
              <a:gd name="connsiteX6" fmla="*/ 703685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7" y="1908477"/>
                </a:moveTo>
                <a:lnTo>
                  <a:pt x="1034470" y="1748419"/>
                </a:lnTo>
                <a:lnTo>
                  <a:pt x="1058909" y="1744689"/>
                </a:lnTo>
                <a:cubicBezTo>
                  <a:pt x="1460502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7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5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846C63-0470-2273-40A7-D6921639043B}"/>
              </a:ext>
            </a:extLst>
          </p:cNvPr>
          <p:cNvSpPr txBox="1"/>
          <p:nvPr/>
        </p:nvSpPr>
        <p:spPr>
          <a:xfrm>
            <a:off x="5195281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Nâng cao lợi nhuận bằng cách tối ưu chi phí và hiệu suất.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915075-2D3E-C92E-1FF4-E5B5F241DEA0}"/>
              </a:ext>
            </a:extLst>
          </p:cNvPr>
          <p:cNvSpPr txBox="1"/>
          <p:nvPr/>
        </p:nvSpPr>
        <p:spPr>
          <a:xfrm>
            <a:off x="5195281" y="5797269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Profit Optimization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2D6C90A-414D-6CF5-FE13-1AA4E5F25853}"/>
              </a:ext>
            </a:extLst>
          </p:cNvPr>
          <p:cNvSpPr/>
          <p:nvPr/>
        </p:nvSpPr>
        <p:spPr>
          <a:xfrm>
            <a:off x="8095882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1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1AC417-B6C9-3885-9D08-FDF2982E826A}"/>
              </a:ext>
            </a:extLst>
          </p:cNvPr>
          <p:cNvSpPr txBox="1"/>
          <p:nvPr/>
        </p:nvSpPr>
        <p:spPr>
          <a:xfrm rot="10800000" flipV="1">
            <a:off x="7836379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Duy </a:t>
            </a:r>
            <a:r>
              <a:rPr lang="en-US" sz="2000" dirty="0" err="1">
                <a:solidFill>
                  <a:schemeClr val="tx2"/>
                </a:solidFill>
              </a:rPr>
              <a:t>trì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và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gia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tăng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lòng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trung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thành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của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khách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hàng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hiện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tại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  <a:endParaRPr lang="vi-VN" sz="2000" dirty="0">
              <a:solidFill>
                <a:schemeClr val="tx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D0A65A8-D0A0-25CE-9058-1E8BCCAE1F28}"/>
              </a:ext>
            </a:extLst>
          </p:cNvPr>
          <p:cNvSpPr txBox="1"/>
          <p:nvPr/>
        </p:nvSpPr>
        <p:spPr>
          <a:xfrm rot="10800000" flipV="1">
            <a:off x="7836379" y="8892167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Customer Retention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E6DEC37-BA3B-D743-939A-63C4FA5EF56B}"/>
              </a:ext>
            </a:extLst>
          </p:cNvPr>
          <p:cNvSpPr/>
          <p:nvPr/>
        </p:nvSpPr>
        <p:spPr>
          <a:xfrm flipV="1">
            <a:off x="10736980" y="6701689"/>
            <a:ext cx="1762594" cy="1908477"/>
          </a:xfrm>
          <a:custGeom>
            <a:avLst/>
            <a:gdLst>
              <a:gd name="connsiteX0" fmla="*/ 881297 w 1762594"/>
              <a:gd name="connsiteY0" fmla="*/ 1908477 h 1908477"/>
              <a:gd name="connsiteX1" fmla="*/ 1034470 w 1762594"/>
              <a:gd name="connsiteY1" fmla="*/ 1748419 h 1908477"/>
              <a:gd name="connsiteX2" fmla="*/ 1058909 w 1762594"/>
              <a:gd name="connsiteY2" fmla="*/ 1744689 h 1908477"/>
              <a:gd name="connsiteX3" fmla="*/ 1762594 w 1762594"/>
              <a:gd name="connsiteY3" fmla="*/ 881297 h 1908477"/>
              <a:gd name="connsiteX4" fmla="*/ 881297 w 1762594"/>
              <a:gd name="connsiteY4" fmla="*/ 0 h 1908477"/>
              <a:gd name="connsiteX5" fmla="*/ 0 w 1762594"/>
              <a:gd name="connsiteY5" fmla="*/ 881297 h 1908477"/>
              <a:gd name="connsiteX6" fmla="*/ 703685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7" y="1908477"/>
                </a:moveTo>
                <a:lnTo>
                  <a:pt x="1034470" y="1748419"/>
                </a:lnTo>
                <a:lnTo>
                  <a:pt x="1058909" y="1744689"/>
                </a:lnTo>
                <a:cubicBezTo>
                  <a:pt x="1460501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7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5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63E821-72F7-A1DC-D706-11EFC4FF3C92}"/>
              </a:ext>
            </a:extLst>
          </p:cNvPr>
          <p:cNvSpPr txBox="1"/>
          <p:nvPr/>
        </p:nvSpPr>
        <p:spPr>
          <a:xfrm>
            <a:off x="10477477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Xây dựng thương hiệu uy tín, khác biệt và đáng tin cậy.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08E6769-DED5-7355-A409-890CBBB6DBAD}"/>
              </a:ext>
            </a:extLst>
          </p:cNvPr>
          <p:cNvSpPr txBox="1"/>
          <p:nvPr/>
        </p:nvSpPr>
        <p:spPr>
          <a:xfrm>
            <a:off x="10736982" y="5797269"/>
            <a:ext cx="176259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Brand Strength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F5985CF-4096-4C42-38B1-3B81DD45D264}"/>
              </a:ext>
            </a:extLst>
          </p:cNvPr>
          <p:cNvSpPr/>
          <p:nvPr/>
        </p:nvSpPr>
        <p:spPr>
          <a:xfrm>
            <a:off x="13378078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1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BE99FD0-C6B7-6955-F6F3-D56BCE94494D}"/>
              </a:ext>
            </a:extLst>
          </p:cNvPr>
          <p:cNvSpPr txBox="1"/>
          <p:nvPr/>
        </p:nvSpPr>
        <p:spPr>
          <a:xfrm rot="10800000" flipV="1">
            <a:off x="13118575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Chuẩn hóa quy trình, cải thiện năng suất và chất lượng dịch vụ.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98DA52-6D96-055A-5ECC-50BF9B35A389}"/>
              </a:ext>
            </a:extLst>
          </p:cNvPr>
          <p:cNvSpPr txBox="1"/>
          <p:nvPr/>
        </p:nvSpPr>
        <p:spPr>
          <a:xfrm rot="10800000" flipV="1">
            <a:off x="12921252" y="8892167"/>
            <a:ext cx="2676248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Operational Excellence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2432C61-5417-A51B-7306-AD65EB25957F}"/>
              </a:ext>
            </a:extLst>
          </p:cNvPr>
          <p:cNvSpPr/>
          <p:nvPr/>
        </p:nvSpPr>
        <p:spPr>
          <a:xfrm flipV="1">
            <a:off x="16019178" y="6701689"/>
            <a:ext cx="1762594" cy="1908477"/>
          </a:xfrm>
          <a:custGeom>
            <a:avLst/>
            <a:gdLst>
              <a:gd name="connsiteX0" fmla="*/ 881298 w 1762594"/>
              <a:gd name="connsiteY0" fmla="*/ 1908477 h 1908477"/>
              <a:gd name="connsiteX1" fmla="*/ 1034470 w 1762594"/>
              <a:gd name="connsiteY1" fmla="*/ 1748419 h 1908477"/>
              <a:gd name="connsiteX2" fmla="*/ 1058910 w 1762594"/>
              <a:gd name="connsiteY2" fmla="*/ 1744689 h 1908477"/>
              <a:gd name="connsiteX3" fmla="*/ 1762594 w 1762594"/>
              <a:gd name="connsiteY3" fmla="*/ 881297 h 1908477"/>
              <a:gd name="connsiteX4" fmla="*/ 881298 w 1762594"/>
              <a:gd name="connsiteY4" fmla="*/ 0 h 1908477"/>
              <a:gd name="connsiteX5" fmla="*/ 0 w 1762594"/>
              <a:gd name="connsiteY5" fmla="*/ 881297 h 1908477"/>
              <a:gd name="connsiteX6" fmla="*/ 703686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8" y="1908477"/>
                </a:moveTo>
                <a:lnTo>
                  <a:pt x="1034470" y="1748419"/>
                </a:lnTo>
                <a:lnTo>
                  <a:pt x="1058910" y="1744689"/>
                </a:lnTo>
                <a:cubicBezTo>
                  <a:pt x="1460502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8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6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6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6C38094-027C-93D3-B767-DFA0303468AB}"/>
              </a:ext>
            </a:extLst>
          </p:cNvPr>
          <p:cNvSpPr txBox="1"/>
          <p:nvPr/>
        </p:nvSpPr>
        <p:spPr>
          <a:xfrm>
            <a:off x="15759675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Phát triển bền vững gắn liền với trách nhiệm xã hội và môi trường.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47FEF22-DBBD-F82E-671A-8E66D4C826E3}"/>
              </a:ext>
            </a:extLst>
          </p:cNvPr>
          <p:cNvSpPr txBox="1"/>
          <p:nvPr/>
        </p:nvSpPr>
        <p:spPr>
          <a:xfrm>
            <a:off x="15759675" y="5797269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Sustainable Impact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833DD0E-448A-412C-2BE4-CEF77042B703}"/>
              </a:ext>
            </a:extLst>
          </p:cNvPr>
          <p:cNvCxnSpPr>
            <a:cxnSpLocks/>
          </p:cNvCxnSpPr>
          <p:nvPr/>
        </p:nvCxnSpPr>
        <p:spPr>
          <a:xfrm flipV="1">
            <a:off x="3694983" y="4732229"/>
            <a:ext cx="0" cy="1497136"/>
          </a:xfrm>
          <a:prstGeom prst="line">
            <a:avLst/>
          </a:prstGeom>
          <a:ln w="25400" cap="rnd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470FDBD-2A7C-3BF5-72CF-79C3FF1F1B8F}"/>
              </a:ext>
            </a:extLst>
          </p:cNvPr>
          <p:cNvCxnSpPr>
            <a:cxnSpLocks/>
          </p:cNvCxnSpPr>
          <p:nvPr/>
        </p:nvCxnSpPr>
        <p:spPr>
          <a:xfrm flipV="1">
            <a:off x="8977179" y="4732229"/>
            <a:ext cx="0" cy="1497136"/>
          </a:xfrm>
          <a:prstGeom prst="line">
            <a:avLst/>
          </a:prstGeom>
          <a:ln w="254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BC4D626-E2DE-B8F0-95E2-763CDEED8C30}"/>
              </a:ext>
            </a:extLst>
          </p:cNvPr>
          <p:cNvCxnSpPr>
            <a:cxnSpLocks/>
          </p:cNvCxnSpPr>
          <p:nvPr/>
        </p:nvCxnSpPr>
        <p:spPr>
          <a:xfrm flipV="1">
            <a:off x="14259375" y="4732229"/>
            <a:ext cx="0" cy="1497136"/>
          </a:xfrm>
          <a:prstGeom prst="line">
            <a:avLst/>
          </a:prstGeom>
          <a:ln w="254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F145898-9875-3683-EC75-80827292208C}"/>
              </a:ext>
            </a:extLst>
          </p:cNvPr>
          <p:cNvCxnSpPr>
            <a:cxnSpLocks/>
          </p:cNvCxnSpPr>
          <p:nvPr/>
        </p:nvCxnSpPr>
        <p:spPr>
          <a:xfrm>
            <a:off x="6336081" y="9253649"/>
            <a:ext cx="0" cy="1497136"/>
          </a:xfrm>
          <a:prstGeom prst="line">
            <a:avLst/>
          </a:prstGeom>
          <a:ln w="25400" cap="rnd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07DE8DA-888E-5293-A809-87EFE9384B44}"/>
              </a:ext>
            </a:extLst>
          </p:cNvPr>
          <p:cNvCxnSpPr>
            <a:cxnSpLocks/>
          </p:cNvCxnSpPr>
          <p:nvPr/>
        </p:nvCxnSpPr>
        <p:spPr>
          <a:xfrm>
            <a:off x="11618277" y="9253649"/>
            <a:ext cx="0" cy="1497136"/>
          </a:xfrm>
          <a:prstGeom prst="line">
            <a:avLst/>
          </a:prstGeom>
          <a:ln w="254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F4B0924-DDD6-8F29-A769-5FA9074A0054}"/>
              </a:ext>
            </a:extLst>
          </p:cNvPr>
          <p:cNvCxnSpPr>
            <a:cxnSpLocks/>
          </p:cNvCxnSpPr>
          <p:nvPr/>
        </p:nvCxnSpPr>
        <p:spPr>
          <a:xfrm>
            <a:off x="16900475" y="9253649"/>
            <a:ext cx="0" cy="1497136"/>
          </a:xfrm>
          <a:prstGeom prst="line">
            <a:avLst/>
          </a:prstGeom>
          <a:ln w="254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192FF30-99CC-C14C-F63A-2EED8F89CAF4}"/>
              </a:ext>
            </a:extLst>
          </p:cNvPr>
          <p:cNvGrpSpPr/>
          <p:nvPr/>
        </p:nvGrpSpPr>
        <p:grpSpPr>
          <a:xfrm>
            <a:off x="3368678" y="7454829"/>
            <a:ext cx="652612" cy="569136"/>
            <a:chOff x="1941513" y="1882774"/>
            <a:chExt cx="273051" cy="238125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38" name="Freeform 161">
              <a:extLst>
                <a:ext uri="{FF2B5EF4-FFF2-40B4-BE49-F238E27FC236}">
                  <a16:creationId xmlns:a16="http://schemas.microsoft.com/office/drawing/2014/main" id="{09FE200B-3DE8-F919-B397-001B304C8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4213" y="2038349"/>
              <a:ext cx="74613" cy="82550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28" y="36"/>
                </a:cxn>
                <a:cxn ang="0">
                  <a:pos x="5" y="36"/>
                </a:cxn>
                <a:cxn ang="0">
                  <a:pos x="0" y="30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8" y="0"/>
                </a:cxn>
                <a:cxn ang="0">
                  <a:pos x="33" y="5"/>
                </a:cxn>
                <a:cxn ang="0">
                  <a:pos x="33" y="30"/>
                </a:cxn>
              </a:cxnLst>
              <a:rect l="0" t="0" r="r" b="b"/>
              <a:pathLst>
                <a:path w="33" h="36">
                  <a:moveTo>
                    <a:pt x="33" y="30"/>
                  </a:moveTo>
                  <a:cubicBezTo>
                    <a:pt x="33" y="33"/>
                    <a:pt x="31" y="36"/>
                    <a:pt x="28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2" y="36"/>
                    <a:pt x="0" y="33"/>
                    <a:pt x="0" y="3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3" y="2"/>
                    <a:pt x="33" y="5"/>
                  </a:cubicBezTo>
                  <a:lnTo>
                    <a:pt x="33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9" name="Freeform 162">
              <a:extLst>
                <a:ext uri="{FF2B5EF4-FFF2-40B4-BE49-F238E27FC236}">
                  <a16:creationId xmlns:a16="http://schemas.microsoft.com/office/drawing/2014/main" id="{8B022CA0-4815-4BD1-C5AE-86EF402FC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701" y="2009774"/>
              <a:ext cx="77788" cy="111125"/>
            </a:xfrm>
            <a:custGeom>
              <a:avLst/>
              <a:gdLst/>
              <a:ahLst/>
              <a:cxnLst>
                <a:cxn ang="0">
                  <a:pos x="34" y="43"/>
                </a:cxn>
                <a:cxn ang="0">
                  <a:pos x="28" y="49"/>
                </a:cxn>
                <a:cxn ang="0">
                  <a:pos x="6" y="49"/>
                </a:cxn>
                <a:cxn ang="0">
                  <a:pos x="0" y="43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28" y="0"/>
                </a:cxn>
                <a:cxn ang="0">
                  <a:pos x="34" y="5"/>
                </a:cxn>
                <a:cxn ang="0">
                  <a:pos x="34" y="43"/>
                </a:cxn>
              </a:cxnLst>
              <a:rect l="0" t="0" r="r" b="b"/>
              <a:pathLst>
                <a:path w="34" h="49">
                  <a:moveTo>
                    <a:pt x="34" y="43"/>
                  </a:moveTo>
                  <a:cubicBezTo>
                    <a:pt x="34" y="46"/>
                    <a:pt x="31" y="49"/>
                    <a:pt x="28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3" y="49"/>
                    <a:pt x="0" y="46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5"/>
                  </a:cubicBezTo>
                  <a:lnTo>
                    <a:pt x="34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0" name="Freeform 163">
              <a:extLst>
                <a:ext uri="{FF2B5EF4-FFF2-40B4-BE49-F238E27FC236}">
                  <a16:creationId xmlns:a16="http://schemas.microsoft.com/office/drawing/2014/main" id="{C89781DF-6927-9C0B-80B5-95A5C5437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6776" y="1974849"/>
              <a:ext cx="77788" cy="146050"/>
            </a:xfrm>
            <a:custGeom>
              <a:avLst/>
              <a:gdLst/>
              <a:ahLst/>
              <a:cxnLst>
                <a:cxn ang="0">
                  <a:pos x="34" y="58"/>
                </a:cxn>
                <a:cxn ang="0">
                  <a:pos x="28" y="64"/>
                </a:cxn>
                <a:cxn ang="0">
                  <a:pos x="6" y="64"/>
                </a:cxn>
                <a:cxn ang="0">
                  <a:pos x="0" y="58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28" y="0"/>
                </a:cxn>
                <a:cxn ang="0">
                  <a:pos x="34" y="6"/>
                </a:cxn>
                <a:cxn ang="0">
                  <a:pos x="34" y="58"/>
                </a:cxn>
              </a:cxnLst>
              <a:rect l="0" t="0" r="r" b="b"/>
              <a:pathLst>
                <a:path w="34" h="64">
                  <a:moveTo>
                    <a:pt x="34" y="58"/>
                  </a:moveTo>
                  <a:cubicBezTo>
                    <a:pt x="34" y="61"/>
                    <a:pt x="31" y="64"/>
                    <a:pt x="28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3" y="64"/>
                    <a:pt x="0" y="61"/>
                    <a:pt x="0" y="5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lnTo>
                    <a:pt x="34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1" name="Freeform 164">
              <a:extLst>
                <a:ext uri="{FF2B5EF4-FFF2-40B4-BE49-F238E27FC236}">
                  <a16:creationId xmlns:a16="http://schemas.microsoft.com/office/drawing/2014/main" id="{04056E55-AF7B-C727-9631-DC34C1E6F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513" y="1882774"/>
              <a:ext cx="268288" cy="127000"/>
            </a:xfrm>
            <a:custGeom>
              <a:avLst/>
              <a:gdLst/>
              <a:ahLst/>
              <a:cxnLst>
                <a:cxn ang="0">
                  <a:pos x="114" y="1"/>
                </a:cxn>
                <a:cxn ang="0">
                  <a:pos x="89" y="7"/>
                </a:cxn>
                <a:cxn ang="0">
                  <a:pos x="88" y="10"/>
                </a:cxn>
                <a:cxn ang="0">
                  <a:pos x="94" y="15"/>
                </a:cxn>
                <a:cxn ang="0">
                  <a:pos x="93" y="17"/>
                </a:cxn>
                <a:cxn ang="0">
                  <a:pos x="77" y="26"/>
                </a:cxn>
                <a:cxn ang="0">
                  <a:pos x="5" y="45"/>
                </a:cxn>
                <a:cxn ang="0">
                  <a:pos x="0" y="50"/>
                </a:cxn>
                <a:cxn ang="0">
                  <a:pos x="5" y="55"/>
                </a:cxn>
                <a:cxn ang="0">
                  <a:pos x="7" y="55"/>
                </a:cxn>
                <a:cxn ang="0">
                  <a:pos x="82" y="34"/>
                </a:cxn>
                <a:cxn ang="0">
                  <a:pos x="100" y="24"/>
                </a:cxn>
                <a:cxn ang="0">
                  <a:pos x="102" y="24"/>
                </a:cxn>
                <a:cxn ang="0">
                  <a:pos x="108" y="29"/>
                </a:cxn>
                <a:cxn ang="0">
                  <a:pos x="111" y="28"/>
                </a:cxn>
                <a:cxn ang="0">
                  <a:pos x="117" y="4"/>
                </a:cxn>
                <a:cxn ang="0">
                  <a:pos x="114" y="1"/>
                </a:cxn>
              </a:cxnLst>
              <a:rect l="0" t="0" r="r" b="b"/>
              <a:pathLst>
                <a:path w="117" h="55">
                  <a:moveTo>
                    <a:pt x="114" y="1"/>
                  </a:moveTo>
                  <a:cubicBezTo>
                    <a:pt x="89" y="7"/>
                    <a:pt x="89" y="7"/>
                    <a:pt x="89" y="7"/>
                  </a:cubicBezTo>
                  <a:cubicBezTo>
                    <a:pt x="87" y="7"/>
                    <a:pt x="87" y="9"/>
                    <a:pt x="88" y="10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4" y="16"/>
                    <a:pt x="94" y="17"/>
                    <a:pt x="93" y="17"/>
                  </a:cubicBezTo>
                  <a:cubicBezTo>
                    <a:pt x="90" y="19"/>
                    <a:pt x="85" y="22"/>
                    <a:pt x="77" y="26"/>
                  </a:cubicBezTo>
                  <a:cubicBezTo>
                    <a:pt x="38" y="47"/>
                    <a:pt x="6" y="45"/>
                    <a:pt x="5" y="45"/>
                  </a:cubicBezTo>
                  <a:cubicBezTo>
                    <a:pt x="3" y="45"/>
                    <a:pt x="0" y="47"/>
                    <a:pt x="0" y="50"/>
                  </a:cubicBezTo>
                  <a:cubicBezTo>
                    <a:pt x="0" y="52"/>
                    <a:pt x="2" y="55"/>
                    <a:pt x="5" y="55"/>
                  </a:cubicBezTo>
                  <a:cubicBezTo>
                    <a:pt x="5" y="55"/>
                    <a:pt x="6" y="55"/>
                    <a:pt x="7" y="55"/>
                  </a:cubicBezTo>
                  <a:cubicBezTo>
                    <a:pt x="15" y="55"/>
                    <a:pt x="46" y="53"/>
                    <a:pt x="82" y="34"/>
                  </a:cubicBezTo>
                  <a:cubicBezTo>
                    <a:pt x="90" y="30"/>
                    <a:pt x="96" y="26"/>
                    <a:pt x="100" y="24"/>
                  </a:cubicBezTo>
                  <a:cubicBezTo>
                    <a:pt x="100" y="23"/>
                    <a:pt x="101" y="23"/>
                    <a:pt x="102" y="24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9" y="31"/>
                    <a:pt x="111" y="30"/>
                    <a:pt x="111" y="28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2"/>
                    <a:pt x="116" y="0"/>
                    <a:pt x="11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15ACD52-9BB1-F77F-CB56-CC7B8E3F40B3}"/>
              </a:ext>
            </a:extLst>
          </p:cNvPr>
          <p:cNvGrpSpPr/>
          <p:nvPr/>
        </p:nvGrpSpPr>
        <p:grpSpPr>
          <a:xfrm>
            <a:off x="6010623" y="7439652"/>
            <a:ext cx="652612" cy="599492"/>
            <a:chOff x="1501775" y="2393949"/>
            <a:chExt cx="273050" cy="250825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43" name="Freeform 216">
              <a:extLst>
                <a:ext uri="{FF2B5EF4-FFF2-40B4-BE49-F238E27FC236}">
                  <a16:creationId xmlns:a16="http://schemas.microsoft.com/office/drawing/2014/main" id="{6C9E576A-8F33-5932-A9FC-412363646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1775" y="2393949"/>
              <a:ext cx="273050" cy="250825"/>
            </a:xfrm>
            <a:custGeom>
              <a:avLst/>
              <a:gdLst/>
              <a:ahLst/>
              <a:cxnLst>
                <a:cxn ang="0">
                  <a:pos x="109" y="54"/>
                </a:cxn>
                <a:cxn ang="0">
                  <a:pos x="112" y="51"/>
                </a:cxn>
                <a:cxn ang="0">
                  <a:pos x="117" y="51"/>
                </a:cxn>
                <a:cxn ang="0">
                  <a:pos x="118" y="49"/>
                </a:cxn>
                <a:cxn ang="0">
                  <a:pos x="104" y="28"/>
                </a:cxn>
                <a:cxn ang="0">
                  <a:pos x="103" y="28"/>
                </a:cxn>
                <a:cxn ang="0">
                  <a:pos x="89" y="49"/>
                </a:cxn>
                <a:cxn ang="0">
                  <a:pos x="90" y="51"/>
                </a:cxn>
                <a:cxn ang="0">
                  <a:pos x="95" y="51"/>
                </a:cxn>
                <a:cxn ang="0">
                  <a:pos x="98" y="54"/>
                </a:cxn>
                <a:cxn ang="0">
                  <a:pos x="54" y="98"/>
                </a:cxn>
                <a:cxn ang="0">
                  <a:pos x="10" y="54"/>
                </a:cxn>
                <a:cxn ang="0">
                  <a:pos x="54" y="10"/>
                </a:cxn>
                <a:cxn ang="0">
                  <a:pos x="73" y="14"/>
                </a:cxn>
                <a:cxn ang="0">
                  <a:pos x="75" y="15"/>
                </a:cxn>
                <a:cxn ang="0">
                  <a:pos x="80" y="12"/>
                </a:cxn>
                <a:cxn ang="0">
                  <a:pos x="77" y="5"/>
                </a:cxn>
                <a:cxn ang="0">
                  <a:pos x="54" y="0"/>
                </a:cxn>
                <a:cxn ang="0">
                  <a:pos x="0" y="54"/>
                </a:cxn>
                <a:cxn ang="0">
                  <a:pos x="54" y="109"/>
                </a:cxn>
                <a:cxn ang="0">
                  <a:pos x="109" y="54"/>
                </a:cxn>
                <a:cxn ang="0">
                  <a:pos x="109" y="54"/>
                </a:cxn>
              </a:cxnLst>
              <a:rect l="0" t="0" r="r" b="b"/>
              <a:pathLst>
                <a:path w="119" h="109">
                  <a:moveTo>
                    <a:pt x="109" y="54"/>
                  </a:moveTo>
                  <a:cubicBezTo>
                    <a:pt x="109" y="53"/>
                    <a:pt x="109" y="51"/>
                    <a:pt x="112" y="51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9" y="51"/>
                    <a:pt x="118" y="49"/>
                    <a:pt x="118" y="49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8"/>
                    <a:pt x="103" y="27"/>
                    <a:pt x="103" y="28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9" y="49"/>
                    <a:pt x="88" y="51"/>
                    <a:pt x="90" y="51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6" y="51"/>
                    <a:pt x="98" y="52"/>
                    <a:pt x="98" y="54"/>
                  </a:cubicBezTo>
                  <a:cubicBezTo>
                    <a:pt x="98" y="79"/>
                    <a:pt x="78" y="98"/>
                    <a:pt x="54" y="98"/>
                  </a:cubicBezTo>
                  <a:cubicBezTo>
                    <a:pt x="30" y="98"/>
                    <a:pt x="10" y="78"/>
                    <a:pt x="10" y="54"/>
                  </a:cubicBezTo>
                  <a:cubicBezTo>
                    <a:pt x="10" y="30"/>
                    <a:pt x="30" y="10"/>
                    <a:pt x="54" y="10"/>
                  </a:cubicBezTo>
                  <a:cubicBezTo>
                    <a:pt x="61" y="10"/>
                    <a:pt x="67" y="12"/>
                    <a:pt x="73" y="14"/>
                  </a:cubicBezTo>
                  <a:cubicBezTo>
                    <a:pt x="73" y="15"/>
                    <a:pt x="74" y="15"/>
                    <a:pt x="75" y="15"/>
                  </a:cubicBezTo>
                  <a:cubicBezTo>
                    <a:pt x="77" y="15"/>
                    <a:pt x="79" y="14"/>
                    <a:pt x="80" y="12"/>
                  </a:cubicBezTo>
                  <a:cubicBezTo>
                    <a:pt x="81" y="9"/>
                    <a:pt x="80" y="6"/>
                    <a:pt x="77" y="5"/>
                  </a:cubicBezTo>
                  <a:cubicBezTo>
                    <a:pt x="70" y="1"/>
                    <a:pt x="62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4"/>
                    <a:pt x="24" y="109"/>
                    <a:pt x="54" y="109"/>
                  </a:cubicBezTo>
                  <a:cubicBezTo>
                    <a:pt x="84" y="109"/>
                    <a:pt x="109" y="84"/>
                    <a:pt x="109" y="54"/>
                  </a:cubicBezTo>
                  <a:cubicBezTo>
                    <a:pt x="109" y="54"/>
                    <a:pt x="109" y="54"/>
                    <a:pt x="109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42" name="Freeform 217">
              <a:extLst>
                <a:ext uri="{FF2B5EF4-FFF2-40B4-BE49-F238E27FC236}">
                  <a16:creationId xmlns:a16="http://schemas.microsoft.com/office/drawing/2014/main" id="{F562F848-1F16-FF39-09EC-7E4E00971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088" y="2443162"/>
              <a:ext cx="76200" cy="150813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0" y="21"/>
                </a:cxn>
                <a:cxn ang="0">
                  <a:pos x="17" y="15"/>
                </a:cxn>
                <a:cxn ang="0">
                  <a:pos x="26" y="17"/>
                </a:cxn>
                <a:cxn ang="0">
                  <a:pos x="27" y="18"/>
                </a:cxn>
                <a:cxn ang="0">
                  <a:pos x="29" y="16"/>
                </a:cxn>
                <a:cxn ang="0">
                  <a:pos x="31" y="13"/>
                </a:cxn>
                <a:cxn ang="0">
                  <a:pos x="29" y="10"/>
                </a:cxn>
                <a:cxn ang="0">
                  <a:pos x="21" y="8"/>
                </a:cxn>
                <a:cxn ang="0">
                  <a:pos x="21" y="7"/>
                </a:cxn>
                <a:cxn ang="0">
                  <a:pos x="20" y="3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3" y="3"/>
                </a:cxn>
                <a:cxn ang="0">
                  <a:pos x="13" y="8"/>
                </a:cxn>
                <a:cxn ang="0">
                  <a:pos x="12" y="8"/>
                </a:cxn>
                <a:cxn ang="0">
                  <a:pos x="1" y="22"/>
                </a:cxn>
                <a:cxn ang="0">
                  <a:pos x="15" y="36"/>
                </a:cxn>
                <a:cxn ang="0">
                  <a:pos x="23" y="44"/>
                </a:cxn>
                <a:cxn ang="0">
                  <a:pos x="15" y="51"/>
                </a:cxn>
                <a:cxn ang="0">
                  <a:pos x="5" y="48"/>
                </a:cxn>
                <a:cxn ang="0">
                  <a:pos x="4" y="48"/>
                </a:cxn>
                <a:cxn ang="0">
                  <a:pos x="2" y="49"/>
                </a:cxn>
                <a:cxn ang="0">
                  <a:pos x="0" y="53"/>
                </a:cxn>
                <a:cxn ang="0">
                  <a:pos x="2" y="55"/>
                </a:cxn>
                <a:cxn ang="0">
                  <a:pos x="12" y="58"/>
                </a:cxn>
                <a:cxn ang="0">
                  <a:pos x="12" y="59"/>
                </a:cxn>
                <a:cxn ang="0">
                  <a:pos x="12" y="64"/>
                </a:cxn>
                <a:cxn ang="0">
                  <a:pos x="15" y="66"/>
                </a:cxn>
                <a:cxn ang="0">
                  <a:pos x="17" y="66"/>
                </a:cxn>
                <a:cxn ang="0">
                  <a:pos x="20" y="64"/>
                </a:cxn>
                <a:cxn ang="0">
                  <a:pos x="20" y="58"/>
                </a:cxn>
                <a:cxn ang="0">
                  <a:pos x="20" y="58"/>
                </a:cxn>
                <a:cxn ang="0">
                  <a:pos x="33" y="44"/>
                </a:cxn>
                <a:cxn ang="0">
                  <a:pos x="19" y="28"/>
                </a:cxn>
              </a:cxnLst>
              <a:rect l="0" t="0" r="r" b="b"/>
              <a:pathLst>
                <a:path w="33" h="66">
                  <a:moveTo>
                    <a:pt x="19" y="28"/>
                  </a:moveTo>
                  <a:cubicBezTo>
                    <a:pt x="12" y="26"/>
                    <a:pt x="10" y="24"/>
                    <a:pt x="10" y="21"/>
                  </a:cubicBezTo>
                  <a:cubicBezTo>
                    <a:pt x="10" y="18"/>
                    <a:pt x="12" y="15"/>
                    <a:pt x="17" y="15"/>
                  </a:cubicBezTo>
                  <a:cubicBezTo>
                    <a:pt x="22" y="15"/>
                    <a:pt x="26" y="17"/>
                    <a:pt x="26" y="17"/>
                  </a:cubicBezTo>
                  <a:cubicBezTo>
                    <a:pt x="26" y="17"/>
                    <a:pt x="27" y="18"/>
                    <a:pt x="27" y="18"/>
                  </a:cubicBezTo>
                  <a:cubicBezTo>
                    <a:pt x="28" y="18"/>
                    <a:pt x="29" y="17"/>
                    <a:pt x="29" y="16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0" y="11"/>
                    <a:pt x="29" y="10"/>
                  </a:cubicBezTo>
                  <a:cubicBezTo>
                    <a:pt x="27" y="9"/>
                    <a:pt x="21" y="8"/>
                    <a:pt x="21" y="8"/>
                  </a:cubicBezTo>
                  <a:cubicBezTo>
                    <a:pt x="21" y="8"/>
                    <a:pt x="21" y="8"/>
                    <a:pt x="21" y="7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9" y="0"/>
                    <a:pt x="1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3" y="1"/>
                    <a:pt x="13" y="3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2" y="8"/>
                    <a:pt x="12" y="8"/>
                  </a:cubicBezTo>
                  <a:cubicBezTo>
                    <a:pt x="5" y="10"/>
                    <a:pt x="1" y="15"/>
                    <a:pt x="1" y="22"/>
                  </a:cubicBezTo>
                  <a:cubicBezTo>
                    <a:pt x="1" y="30"/>
                    <a:pt x="8" y="34"/>
                    <a:pt x="15" y="36"/>
                  </a:cubicBezTo>
                  <a:cubicBezTo>
                    <a:pt x="21" y="39"/>
                    <a:pt x="23" y="41"/>
                    <a:pt x="23" y="44"/>
                  </a:cubicBezTo>
                  <a:cubicBezTo>
                    <a:pt x="23" y="48"/>
                    <a:pt x="20" y="51"/>
                    <a:pt x="15" y="51"/>
                  </a:cubicBezTo>
                  <a:cubicBezTo>
                    <a:pt x="11" y="51"/>
                    <a:pt x="5" y="48"/>
                    <a:pt x="5" y="48"/>
                  </a:cubicBezTo>
                  <a:cubicBezTo>
                    <a:pt x="5" y="48"/>
                    <a:pt x="4" y="48"/>
                    <a:pt x="4" y="48"/>
                  </a:cubicBezTo>
                  <a:cubicBezTo>
                    <a:pt x="3" y="48"/>
                    <a:pt x="2" y="48"/>
                    <a:pt x="2" y="4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1" y="55"/>
                    <a:pt x="2" y="55"/>
                  </a:cubicBezTo>
                  <a:cubicBezTo>
                    <a:pt x="5" y="57"/>
                    <a:pt x="12" y="58"/>
                    <a:pt x="12" y="58"/>
                  </a:cubicBezTo>
                  <a:cubicBezTo>
                    <a:pt x="12" y="58"/>
                    <a:pt x="12" y="58"/>
                    <a:pt x="12" y="59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65"/>
                    <a:pt x="14" y="66"/>
                    <a:pt x="15" y="6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9" y="66"/>
                    <a:pt x="20" y="65"/>
                    <a:pt x="20" y="64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8" y="56"/>
                    <a:pt x="33" y="51"/>
                    <a:pt x="33" y="44"/>
                  </a:cubicBezTo>
                  <a:cubicBezTo>
                    <a:pt x="33" y="37"/>
                    <a:pt x="29" y="32"/>
                    <a:pt x="19" y="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343" name="Group 342">
            <a:extLst>
              <a:ext uri="{FF2B5EF4-FFF2-40B4-BE49-F238E27FC236}">
                <a16:creationId xmlns:a16="http://schemas.microsoft.com/office/drawing/2014/main" id="{B8576C0F-DF41-F813-224A-492332DD95FB}"/>
              </a:ext>
            </a:extLst>
          </p:cNvPr>
          <p:cNvGrpSpPr/>
          <p:nvPr/>
        </p:nvGrpSpPr>
        <p:grpSpPr>
          <a:xfrm>
            <a:off x="8652349" y="7390327"/>
            <a:ext cx="648814" cy="698140"/>
            <a:chOff x="1066800" y="2373312"/>
            <a:chExt cx="271462" cy="292100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344" name="Oval 213">
              <a:extLst>
                <a:ext uri="{FF2B5EF4-FFF2-40B4-BE49-F238E27FC236}">
                  <a16:creationId xmlns:a16="http://schemas.microsoft.com/office/drawing/2014/main" id="{B7752800-A84D-BB76-EB7B-497C6323A9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525" y="2373312"/>
              <a:ext cx="95250" cy="936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45" name="Freeform 214">
              <a:extLst>
                <a:ext uri="{FF2B5EF4-FFF2-40B4-BE49-F238E27FC236}">
                  <a16:creationId xmlns:a16="http://schemas.microsoft.com/office/drawing/2014/main" id="{0F943836-DC98-F0EA-037C-2FAD5E66E6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6013" y="2481262"/>
              <a:ext cx="165100" cy="109538"/>
            </a:xfrm>
            <a:custGeom>
              <a:avLst/>
              <a:gdLst/>
              <a:ahLst/>
              <a:cxnLst>
                <a:cxn ang="0">
                  <a:pos x="44" y="33"/>
                </a:cxn>
                <a:cxn ang="0">
                  <a:pos x="37" y="40"/>
                </a:cxn>
                <a:cxn ang="0">
                  <a:pos x="36" y="40"/>
                </a:cxn>
                <a:cxn ang="0">
                  <a:pos x="35" y="40"/>
                </a:cxn>
                <a:cxn ang="0">
                  <a:pos x="28" y="33"/>
                </a:cxn>
                <a:cxn ang="0">
                  <a:pos x="27" y="31"/>
                </a:cxn>
                <a:cxn ang="0">
                  <a:pos x="31" y="14"/>
                </a:cxn>
                <a:cxn ang="0">
                  <a:pos x="31" y="12"/>
                </a:cxn>
                <a:cxn ang="0">
                  <a:pos x="31" y="9"/>
                </a:cxn>
                <a:cxn ang="0">
                  <a:pos x="32" y="7"/>
                </a:cxn>
                <a:cxn ang="0">
                  <a:pos x="40" y="7"/>
                </a:cxn>
                <a:cxn ang="0">
                  <a:pos x="42" y="9"/>
                </a:cxn>
                <a:cxn ang="0">
                  <a:pos x="41" y="12"/>
                </a:cxn>
                <a:cxn ang="0">
                  <a:pos x="42" y="14"/>
                </a:cxn>
                <a:cxn ang="0">
                  <a:pos x="45" y="31"/>
                </a:cxn>
                <a:cxn ang="0">
                  <a:pos x="44" y="33"/>
                </a:cxn>
                <a:cxn ang="0">
                  <a:pos x="72" y="33"/>
                </a:cxn>
                <a:cxn ang="0">
                  <a:pos x="62" y="7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36" y="0"/>
                </a:cxn>
                <a:cxn ang="0">
                  <a:pos x="20" y="0"/>
                </a:cxn>
                <a:cxn ang="0">
                  <a:pos x="19" y="0"/>
                </a:cxn>
                <a:cxn ang="0">
                  <a:pos x="10" y="7"/>
                </a:cxn>
                <a:cxn ang="0">
                  <a:pos x="1" y="33"/>
                </a:cxn>
                <a:cxn ang="0">
                  <a:pos x="2" y="37"/>
                </a:cxn>
                <a:cxn ang="0">
                  <a:pos x="10" y="41"/>
                </a:cxn>
                <a:cxn ang="0">
                  <a:pos x="13" y="40"/>
                </a:cxn>
                <a:cxn ang="0">
                  <a:pos x="18" y="27"/>
                </a:cxn>
                <a:cxn ang="0">
                  <a:pos x="18" y="27"/>
                </a:cxn>
                <a:cxn ang="0">
                  <a:pos x="18" y="40"/>
                </a:cxn>
                <a:cxn ang="0">
                  <a:pos x="20" y="44"/>
                </a:cxn>
                <a:cxn ang="0">
                  <a:pos x="36" y="48"/>
                </a:cxn>
                <a:cxn ang="0">
                  <a:pos x="52" y="44"/>
                </a:cxn>
                <a:cxn ang="0">
                  <a:pos x="54" y="40"/>
                </a:cxn>
                <a:cxn ang="0">
                  <a:pos x="54" y="27"/>
                </a:cxn>
                <a:cxn ang="0">
                  <a:pos x="55" y="27"/>
                </a:cxn>
                <a:cxn ang="0">
                  <a:pos x="60" y="40"/>
                </a:cxn>
                <a:cxn ang="0">
                  <a:pos x="62" y="41"/>
                </a:cxn>
                <a:cxn ang="0">
                  <a:pos x="70" y="37"/>
                </a:cxn>
                <a:cxn ang="0">
                  <a:pos x="72" y="33"/>
                </a:cxn>
              </a:cxnLst>
              <a:rect l="0" t="0" r="r" b="b"/>
              <a:pathLst>
                <a:path w="72" h="48">
                  <a:moveTo>
                    <a:pt x="44" y="33"/>
                  </a:moveTo>
                  <a:cubicBezTo>
                    <a:pt x="37" y="40"/>
                    <a:pt x="37" y="40"/>
                    <a:pt x="37" y="40"/>
                  </a:cubicBezTo>
                  <a:cubicBezTo>
                    <a:pt x="37" y="40"/>
                    <a:pt x="37" y="40"/>
                    <a:pt x="36" y="40"/>
                  </a:cubicBezTo>
                  <a:cubicBezTo>
                    <a:pt x="36" y="40"/>
                    <a:pt x="35" y="40"/>
                    <a:pt x="35" y="4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7" y="33"/>
                    <a:pt x="27" y="32"/>
                    <a:pt x="27" y="31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3"/>
                    <a:pt x="31" y="12"/>
                    <a:pt x="31" y="12"/>
                  </a:cubicBezTo>
                  <a:cubicBezTo>
                    <a:pt x="31" y="11"/>
                    <a:pt x="31" y="9"/>
                    <a:pt x="31" y="9"/>
                  </a:cubicBezTo>
                  <a:cubicBezTo>
                    <a:pt x="31" y="8"/>
                    <a:pt x="31" y="7"/>
                    <a:pt x="32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7"/>
                    <a:pt x="42" y="8"/>
                    <a:pt x="42" y="9"/>
                  </a:cubicBezTo>
                  <a:cubicBezTo>
                    <a:pt x="42" y="9"/>
                    <a:pt x="42" y="11"/>
                    <a:pt x="41" y="12"/>
                  </a:cubicBezTo>
                  <a:cubicBezTo>
                    <a:pt x="41" y="12"/>
                    <a:pt x="42" y="13"/>
                    <a:pt x="42" y="14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2"/>
                    <a:pt x="45" y="33"/>
                    <a:pt x="44" y="33"/>
                  </a:cubicBezTo>
                  <a:moveTo>
                    <a:pt x="72" y="33"/>
                  </a:moveTo>
                  <a:cubicBezTo>
                    <a:pt x="62" y="7"/>
                    <a:pt x="62" y="7"/>
                    <a:pt x="62" y="7"/>
                  </a:cubicBezTo>
                  <a:cubicBezTo>
                    <a:pt x="62" y="7"/>
                    <a:pt x="60" y="0"/>
                    <a:pt x="5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0"/>
                    <a:pt x="36" y="0"/>
                  </a:cubicBezTo>
                  <a:cubicBezTo>
                    <a:pt x="28" y="0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11" y="7"/>
                    <a:pt x="10" y="7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4"/>
                    <a:pt x="1" y="36"/>
                    <a:pt x="2" y="37"/>
                  </a:cubicBezTo>
                  <a:cubicBezTo>
                    <a:pt x="4" y="39"/>
                    <a:pt x="7" y="41"/>
                    <a:pt x="10" y="41"/>
                  </a:cubicBezTo>
                  <a:cubicBezTo>
                    <a:pt x="12" y="41"/>
                    <a:pt x="13" y="40"/>
                    <a:pt x="13" y="40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4"/>
                    <a:pt x="18" y="27"/>
                  </a:cubicBezTo>
                  <a:cubicBezTo>
                    <a:pt x="18" y="30"/>
                    <a:pt x="18" y="36"/>
                    <a:pt x="18" y="40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6" y="48"/>
                    <a:pt x="30" y="48"/>
                    <a:pt x="36" y="48"/>
                  </a:cubicBezTo>
                  <a:cubicBezTo>
                    <a:pt x="42" y="48"/>
                    <a:pt x="47" y="48"/>
                    <a:pt x="52" y="44"/>
                  </a:cubicBezTo>
                  <a:cubicBezTo>
                    <a:pt x="54" y="43"/>
                    <a:pt x="54" y="42"/>
                    <a:pt x="54" y="40"/>
                  </a:cubicBezTo>
                  <a:cubicBezTo>
                    <a:pt x="54" y="36"/>
                    <a:pt x="54" y="30"/>
                    <a:pt x="54" y="27"/>
                  </a:cubicBezTo>
                  <a:cubicBezTo>
                    <a:pt x="54" y="24"/>
                    <a:pt x="55" y="27"/>
                    <a:pt x="55" y="27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1"/>
                    <a:pt x="62" y="41"/>
                  </a:cubicBezTo>
                  <a:cubicBezTo>
                    <a:pt x="65" y="41"/>
                    <a:pt x="68" y="39"/>
                    <a:pt x="70" y="37"/>
                  </a:cubicBezTo>
                  <a:cubicBezTo>
                    <a:pt x="72" y="36"/>
                    <a:pt x="72" y="34"/>
                    <a:pt x="72" y="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46" name="Freeform 215">
              <a:extLst>
                <a:ext uri="{FF2B5EF4-FFF2-40B4-BE49-F238E27FC236}">
                  <a16:creationId xmlns:a16="http://schemas.microsoft.com/office/drawing/2014/main" id="{D3FF54DE-5A3E-6C88-02F6-B835451AB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800" y="2562224"/>
              <a:ext cx="271462" cy="103188"/>
            </a:xfrm>
            <a:custGeom>
              <a:avLst/>
              <a:gdLst/>
              <a:ahLst/>
              <a:cxnLst>
                <a:cxn ang="0">
                  <a:pos x="113" y="9"/>
                </a:cxn>
                <a:cxn ang="0">
                  <a:pos x="112" y="9"/>
                </a:cxn>
                <a:cxn ang="0">
                  <a:pos x="111" y="9"/>
                </a:cxn>
                <a:cxn ang="0">
                  <a:pos x="105" y="2"/>
                </a:cxn>
                <a:cxn ang="0">
                  <a:pos x="100" y="0"/>
                </a:cxn>
                <a:cxn ang="0">
                  <a:pos x="98" y="3"/>
                </a:cxn>
                <a:cxn ang="0">
                  <a:pos x="58" y="20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4" y="2"/>
                </a:cxn>
                <a:cxn ang="0">
                  <a:pos x="7" y="9"/>
                </a:cxn>
                <a:cxn ang="0">
                  <a:pos x="6" y="9"/>
                </a:cxn>
                <a:cxn ang="0">
                  <a:pos x="5" y="9"/>
                </a:cxn>
                <a:cxn ang="0">
                  <a:pos x="0" y="15"/>
                </a:cxn>
                <a:cxn ang="0">
                  <a:pos x="5" y="20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13"/>
                </a:cxn>
                <a:cxn ang="0">
                  <a:pos x="14" y="10"/>
                </a:cxn>
                <a:cxn ang="0">
                  <a:pos x="16" y="10"/>
                </a:cxn>
                <a:cxn ang="0">
                  <a:pos x="54" y="26"/>
                </a:cxn>
                <a:cxn ang="0">
                  <a:pos x="56" y="27"/>
                </a:cxn>
                <a:cxn ang="0">
                  <a:pos x="56" y="34"/>
                </a:cxn>
                <a:cxn ang="0">
                  <a:pos x="55" y="35"/>
                </a:cxn>
                <a:cxn ang="0">
                  <a:pos x="53" y="39"/>
                </a:cxn>
                <a:cxn ang="0">
                  <a:pos x="59" y="45"/>
                </a:cxn>
                <a:cxn ang="0">
                  <a:pos x="64" y="39"/>
                </a:cxn>
                <a:cxn ang="0">
                  <a:pos x="62" y="35"/>
                </a:cxn>
                <a:cxn ang="0">
                  <a:pos x="62" y="34"/>
                </a:cxn>
                <a:cxn ang="0">
                  <a:pos x="62" y="27"/>
                </a:cxn>
                <a:cxn ang="0">
                  <a:pos x="63" y="26"/>
                </a:cxn>
                <a:cxn ang="0">
                  <a:pos x="101" y="9"/>
                </a:cxn>
                <a:cxn ang="0">
                  <a:pos x="103" y="9"/>
                </a:cxn>
                <a:cxn ang="0">
                  <a:pos x="107" y="13"/>
                </a:cxn>
                <a:cxn ang="0">
                  <a:pos x="108" y="15"/>
                </a:cxn>
                <a:cxn ang="0">
                  <a:pos x="108" y="15"/>
                </a:cxn>
                <a:cxn ang="0">
                  <a:pos x="113" y="20"/>
                </a:cxn>
                <a:cxn ang="0">
                  <a:pos x="119" y="15"/>
                </a:cxn>
                <a:cxn ang="0">
                  <a:pos x="113" y="9"/>
                </a:cxn>
              </a:cxnLst>
              <a:rect l="0" t="0" r="r" b="b"/>
              <a:pathLst>
                <a:path w="119" h="45">
                  <a:moveTo>
                    <a:pt x="113" y="9"/>
                  </a:moveTo>
                  <a:cubicBezTo>
                    <a:pt x="113" y="9"/>
                    <a:pt x="113" y="9"/>
                    <a:pt x="112" y="9"/>
                  </a:cubicBezTo>
                  <a:cubicBezTo>
                    <a:pt x="112" y="9"/>
                    <a:pt x="112" y="9"/>
                    <a:pt x="111" y="9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1"/>
                    <a:pt x="103" y="0"/>
                    <a:pt x="100" y="0"/>
                  </a:cubicBezTo>
                  <a:cubicBezTo>
                    <a:pt x="99" y="1"/>
                    <a:pt x="99" y="3"/>
                    <a:pt x="98" y="3"/>
                  </a:cubicBezTo>
                  <a:cubicBezTo>
                    <a:pt x="95" y="12"/>
                    <a:pt x="76" y="20"/>
                    <a:pt x="58" y="20"/>
                  </a:cubicBezTo>
                  <a:cubicBezTo>
                    <a:pt x="40" y="20"/>
                    <a:pt x="23" y="13"/>
                    <a:pt x="19" y="4"/>
                  </a:cubicBezTo>
                  <a:cubicBezTo>
                    <a:pt x="19" y="3"/>
                    <a:pt x="18" y="3"/>
                    <a:pt x="18" y="2"/>
                  </a:cubicBezTo>
                  <a:cubicBezTo>
                    <a:pt x="17" y="1"/>
                    <a:pt x="15" y="1"/>
                    <a:pt x="14" y="2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2" y="9"/>
                    <a:pt x="0" y="12"/>
                    <a:pt x="0" y="15"/>
                  </a:cubicBezTo>
                  <a:cubicBezTo>
                    <a:pt x="0" y="18"/>
                    <a:pt x="2" y="20"/>
                    <a:pt x="5" y="20"/>
                  </a:cubicBezTo>
                  <a:cubicBezTo>
                    <a:pt x="8" y="20"/>
                    <a:pt x="11" y="18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3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10"/>
                    <a:pt x="16" y="10"/>
                  </a:cubicBezTo>
                  <a:cubicBezTo>
                    <a:pt x="24" y="19"/>
                    <a:pt x="38" y="25"/>
                    <a:pt x="54" y="26"/>
                  </a:cubicBezTo>
                  <a:cubicBezTo>
                    <a:pt x="55" y="26"/>
                    <a:pt x="56" y="26"/>
                    <a:pt x="56" y="27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5"/>
                    <a:pt x="55" y="35"/>
                    <a:pt x="55" y="35"/>
                  </a:cubicBezTo>
                  <a:cubicBezTo>
                    <a:pt x="54" y="36"/>
                    <a:pt x="53" y="38"/>
                    <a:pt x="53" y="39"/>
                  </a:cubicBezTo>
                  <a:cubicBezTo>
                    <a:pt x="53" y="42"/>
                    <a:pt x="56" y="45"/>
                    <a:pt x="59" y="45"/>
                  </a:cubicBezTo>
                  <a:cubicBezTo>
                    <a:pt x="62" y="45"/>
                    <a:pt x="64" y="42"/>
                    <a:pt x="64" y="39"/>
                  </a:cubicBezTo>
                  <a:cubicBezTo>
                    <a:pt x="64" y="38"/>
                    <a:pt x="63" y="36"/>
                    <a:pt x="62" y="35"/>
                  </a:cubicBezTo>
                  <a:cubicBezTo>
                    <a:pt x="62" y="35"/>
                    <a:pt x="62" y="35"/>
                    <a:pt x="62" y="34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6"/>
                    <a:pt x="63" y="26"/>
                    <a:pt x="63" y="26"/>
                  </a:cubicBezTo>
                  <a:cubicBezTo>
                    <a:pt x="80" y="24"/>
                    <a:pt x="94" y="18"/>
                    <a:pt x="101" y="9"/>
                  </a:cubicBezTo>
                  <a:cubicBezTo>
                    <a:pt x="102" y="9"/>
                    <a:pt x="102" y="8"/>
                    <a:pt x="103" y="9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8" y="14"/>
                    <a:pt x="108" y="14"/>
                    <a:pt x="108" y="15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18"/>
                    <a:pt x="110" y="20"/>
                    <a:pt x="113" y="20"/>
                  </a:cubicBezTo>
                  <a:cubicBezTo>
                    <a:pt x="116" y="20"/>
                    <a:pt x="119" y="18"/>
                    <a:pt x="119" y="15"/>
                  </a:cubicBezTo>
                  <a:cubicBezTo>
                    <a:pt x="119" y="12"/>
                    <a:pt x="116" y="9"/>
                    <a:pt x="113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347" name="Group 346">
            <a:extLst>
              <a:ext uri="{FF2B5EF4-FFF2-40B4-BE49-F238E27FC236}">
                <a16:creationId xmlns:a16="http://schemas.microsoft.com/office/drawing/2014/main" id="{129F8EDC-6A9D-23D3-40A0-538D9DEEE36C}"/>
              </a:ext>
            </a:extLst>
          </p:cNvPr>
          <p:cNvGrpSpPr/>
          <p:nvPr/>
        </p:nvGrpSpPr>
        <p:grpSpPr>
          <a:xfrm>
            <a:off x="11290278" y="7388428"/>
            <a:ext cx="652612" cy="701938"/>
            <a:chOff x="7607301" y="1855786"/>
            <a:chExt cx="273050" cy="293688"/>
          </a:xfrm>
          <a:solidFill>
            <a:schemeClr val="tx2">
              <a:lumMod val="10000"/>
              <a:lumOff val="90000"/>
            </a:schemeClr>
          </a:solidFill>
        </p:grpSpPr>
        <p:grpSp>
          <p:nvGrpSpPr>
            <p:cNvPr id="348" name="Group 347">
              <a:extLst>
                <a:ext uri="{FF2B5EF4-FFF2-40B4-BE49-F238E27FC236}">
                  <a16:creationId xmlns:a16="http://schemas.microsoft.com/office/drawing/2014/main" id="{FB22F28C-EA97-3CA2-787C-EF437E57A459}"/>
                </a:ext>
              </a:extLst>
            </p:cNvPr>
            <p:cNvGrpSpPr/>
            <p:nvPr/>
          </p:nvGrpSpPr>
          <p:grpSpPr>
            <a:xfrm>
              <a:off x="7607301" y="1855786"/>
              <a:ext cx="209550" cy="293688"/>
              <a:chOff x="7607301" y="1855786"/>
              <a:chExt cx="209550" cy="293688"/>
            </a:xfrm>
            <a:grpFill/>
          </p:grpSpPr>
          <p:sp>
            <p:nvSpPr>
              <p:cNvPr id="350" name="Freeform 197">
                <a:extLst>
                  <a:ext uri="{FF2B5EF4-FFF2-40B4-BE49-F238E27FC236}">
                    <a16:creationId xmlns:a16="http://schemas.microsoft.com/office/drawing/2014/main" id="{4EFDC6EE-A4B8-2BDF-A186-F39BEEBFB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7301" y="1855786"/>
                <a:ext cx="119063" cy="119063"/>
              </a:xfrm>
              <a:custGeom>
                <a:avLst/>
                <a:gdLst/>
                <a:ahLst/>
                <a:cxnLst>
                  <a:cxn ang="0">
                    <a:pos x="50" y="36"/>
                  </a:cxn>
                  <a:cxn ang="0">
                    <a:pos x="50" y="42"/>
                  </a:cxn>
                  <a:cxn ang="0">
                    <a:pos x="42" y="51"/>
                  </a:cxn>
                  <a:cxn ang="0">
                    <a:pos x="35" y="51"/>
                  </a:cxn>
                  <a:cxn ang="0">
                    <a:pos x="1" y="17"/>
                  </a:cxn>
                  <a:cxn ang="0">
                    <a:pos x="1" y="10"/>
                  </a:cxn>
                  <a:cxn ang="0">
                    <a:pos x="10" y="2"/>
                  </a:cxn>
                  <a:cxn ang="0">
                    <a:pos x="16" y="2"/>
                  </a:cxn>
                  <a:cxn ang="0">
                    <a:pos x="50" y="36"/>
                  </a:cxn>
                </a:cxnLst>
                <a:rect l="0" t="0" r="r" b="b"/>
                <a:pathLst>
                  <a:path w="52" h="52">
                    <a:moveTo>
                      <a:pt x="50" y="36"/>
                    </a:moveTo>
                    <a:cubicBezTo>
                      <a:pt x="52" y="37"/>
                      <a:pt x="52" y="40"/>
                      <a:pt x="50" y="42"/>
                    </a:cubicBezTo>
                    <a:cubicBezTo>
                      <a:pt x="42" y="51"/>
                      <a:pt x="42" y="51"/>
                      <a:pt x="42" y="51"/>
                    </a:cubicBezTo>
                    <a:cubicBezTo>
                      <a:pt x="40" y="52"/>
                      <a:pt x="37" y="52"/>
                      <a:pt x="35" y="51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0"/>
                      <a:pt x="15" y="0"/>
                      <a:pt x="16" y="2"/>
                    </a:cubicBezTo>
                    <a:lnTo>
                      <a:pt x="50" y="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243777" tIns="121888" rIns="243777" bIns="12188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969"/>
              </a:p>
            </p:txBody>
          </p:sp>
          <p:sp>
            <p:nvSpPr>
              <p:cNvPr id="351" name="Freeform 198">
                <a:extLst>
                  <a:ext uri="{FF2B5EF4-FFF2-40B4-BE49-F238E27FC236}">
                    <a16:creationId xmlns:a16="http://schemas.microsoft.com/office/drawing/2014/main" id="{87CF033A-AC3B-2313-107D-1ADB93620D3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69213" y="2000249"/>
                <a:ext cx="147638" cy="149225"/>
              </a:xfrm>
              <a:custGeom>
                <a:avLst/>
                <a:gdLst/>
                <a:ahLst/>
                <a:cxnLst>
                  <a:cxn ang="0">
                    <a:pos x="48" y="29"/>
                  </a:cxn>
                  <a:cxn ang="0">
                    <a:pos x="44" y="32"/>
                  </a:cxn>
                  <a:cxn ang="0">
                    <a:pos x="41" y="40"/>
                  </a:cxn>
                  <a:cxn ang="0">
                    <a:pos x="43" y="45"/>
                  </a:cxn>
                  <a:cxn ang="0">
                    <a:pos x="40" y="47"/>
                  </a:cxn>
                  <a:cxn ang="0">
                    <a:pos x="36" y="43"/>
                  </a:cxn>
                  <a:cxn ang="0">
                    <a:pos x="28" y="43"/>
                  </a:cxn>
                  <a:cxn ang="0">
                    <a:pos x="23" y="47"/>
                  </a:cxn>
                  <a:cxn ang="0">
                    <a:pos x="21" y="45"/>
                  </a:cxn>
                  <a:cxn ang="0">
                    <a:pos x="23" y="40"/>
                  </a:cxn>
                  <a:cxn ang="0">
                    <a:pos x="20" y="32"/>
                  </a:cxn>
                  <a:cxn ang="0">
                    <a:pos x="16" y="29"/>
                  </a:cxn>
                  <a:cxn ang="0">
                    <a:pos x="17" y="26"/>
                  </a:cxn>
                  <a:cxn ang="0">
                    <a:pos x="22" y="26"/>
                  </a:cxn>
                  <a:cxn ang="0">
                    <a:pos x="29" y="21"/>
                  </a:cxn>
                  <a:cxn ang="0">
                    <a:pos x="30" y="16"/>
                  </a:cxn>
                  <a:cxn ang="0">
                    <a:pos x="33" y="16"/>
                  </a:cxn>
                  <a:cxn ang="0">
                    <a:pos x="35" y="21"/>
                  </a:cxn>
                  <a:cxn ang="0">
                    <a:pos x="42" y="26"/>
                  </a:cxn>
                  <a:cxn ang="0">
                    <a:pos x="47" y="26"/>
                  </a:cxn>
                  <a:cxn ang="0">
                    <a:pos x="48" y="29"/>
                  </a:cxn>
                  <a:cxn ang="0">
                    <a:pos x="32" y="0"/>
                  </a:cxn>
                  <a:cxn ang="0">
                    <a:pos x="0" y="32"/>
                  </a:cxn>
                  <a:cxn ang="0">
                    <a:pos x="32" y="65"/>
                  </a:cxn>
                  <a:cxn ang="0">
                    <a:pos x="64" y="32"/>
                  </a:cxn>
                  <a:cxn ang="0">
                    <a:pos x="32" y="0"/>
                  </a:cxn>
                </a:cxnLst>
                <a:rect l="0" t="0" r="r" b="b"/>
                <a:pathLst>
                  <a:path w="64" h="65">
                    <a:moveTo>
                      <a:pt x="48" y="29"/>
                    </a:moveTo>
                    <a:cubicBezTo>
                      <a:pt x="44" y="32"/>
                      <a:pt x="44" y="32"/>
                      <a:pt x="44" y="32"/>
                    </a:cubicBezTo>
                    <a:cubicBezTo>
                      <a:pt x="41" y="34"/>
                      <a:pt x="40" y="37"/>
                      <a:pt x="41" y="40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4" y="48"/>
                      <a:pt x="43" y="48"/>
                      <a:pt x="40" y="47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4" y="42"/>
                      <a:pt x="30" y="42"/>
                      <a:pt x="28" y="43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21" y="48"/>
                      <a:pt x="20" y="48"/>
                      <a:pt x="21" y="45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37"/>
                      <a:pt x="22" y="34"/>
                      <a:pt x="20" y="32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3" y="27"/>
                      <a:pt x="14" y="26"/>
                      <a:pt x="17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5" y="26"/>
                      <a:pt x="28" y="24"/>
                      <a:pt x="29" y="21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1" y="13"/>
                      <a:pt x="33" y="13"/>
                      <a:pt x="33" y="16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6" y="24"/>
                      <a:pt x="39" y="26"/>
                      <a:pt x="42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50" y="26"/>
                      <a:pt x="50" y="27"/>
                      <a:pt x="48" y="29"/>
                    </a:cubicBezTo>
                    <a:moveTo>
                      <a:pt x="32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0" y="50"/>
                      <a:pt x="14" y="65"/>
                      <a:pt x="32" y="65"/>
                    </a:cubicBezTo>
                    <a:cubicBezTo>
                      <a:pt x="50" y="65"/>
                      <a:pt x="64" y="50"/>
                      <a:pt x="64" y="32"/>
                    </a:cubicBezTo>
                    <a:cubicBezTo>
                      <a:pt x="64" y="15"/>
                      <a:pt x="50" y="0"/>
                      <a:pt x="3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243777" tIns="121888" rIns="243777" bIns="12188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969"/>
              </a:p>
            </p:txBody>
          </p:sp>
        </p:grpSp>
        <p:sp>
          <p:nvSpPr>
            <p:cNvPr id="349" name="Freeform 199">
              <a:extLst>
                <a:ext uri="{FF2B5EF4-FFF2-40B4-BE49-F238E27FC236}">
                  <a16:creationId xmlns:a16="http://schemas.microsoft.com/office/drawing/2014/main" id="{148155E4-D6A3-0233-3FEA-7141323C30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5251" y="1855786"/>
              <a:ext cx="165100" cy="133350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62" y="2"/>
                </a:cxn>
                <a:cxn ang="0">
                  <a:pos x="55" y="2"/>
                </a:cxn>
                <a:cxn ang="0">
                  <a:pos x="4" y="53"/>
                </a:cxn>
                <a:cxn ang="0">
                  <a:pos x="6" y="55"/>
                </a:cxn>
                <a:cxn ang="0">
                  <a:pos x="13" y="54"/>
                </a:cxn>
                <a:cxn ang="0">
                  <a:pos x="27" y="57"/>
                </a:cxn>
                <a:cxn ang="0">
                  <a:pos x="30" y="56"/>
                </a:cxn>
                <a:cxn ang="0">
                  <a:pos x="70" y="17"/>
                </a:cxn>
                <a:cxn ang="0">
                  <a:pos x="70" y="10"/>
                </a:cxn>
              </a:cxnLst>
              <a:rect l="0" t="0" r="r" b="b"/>
              <a:pathLst>
                <a:path w="72" h="58">
                  <a:moveTo>
                    <a:pt x="70" y="10"/>
                  </a:moveTo>
                  <a:cubicBezTo>
                    <a:pt x="62" y="2"/>
                    <a:pt x="62" y="2"/>
                    <a:pt x="62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0" y="57"/>
                    <a:pt x="6" y="55"/>
                  </a:cubicBezTo>
                  <a:cubicBezTo>
                    <a:pt x="8" y="54"/>
                    <a:pt x="11" y="54"/>
                    <a:pt x="13" y="54"/>
                  </a:cubicBezTo>
                  <a:cubicBezTo>
                    <a:pt x="18" y="54"/>
                    <a:pt x="23" y="55"/>
                    <a:pt x="27" y="57"/>
                  </a:cubicBezTo>
                  <a:cubicBezTo>
                    <a:pt x="27" y="57"/>
                    <a:pt x="29" y="58"/>
                    <a:pt x="30" y="56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2" y="15"/>
                    <a:pt x="72" y="12"/>
                    <a:pt x="70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352" name="Freeform 363">
            <a:extLst>
              <a:ext uri="{FF2B5EF4-FFF2-40B4-BE49-F238E27FC236}">
                <a16:creationId xmlns:a16="http://schemas.microsoft.com/office/drawing/2014/main" id="{3BE6F27E-E2CA-B422-A0DB-B9692F273F6C}"/>
              </a:ext>
            </a:extLst>
          </p:cNvPr>
          <p:cNvSpPr>
            <a:spLocks noEditPoints="1"/>
          </p:cNvSpPr>
          <p:nvPr/>
        </p:nvSpPr>
        <p:spPr bwMode="auto">
          <a:xfrm>
            <a:off x="13932223" y="7339104"/>
            <a:ext cx="652612" cy="800588"/>
          </a:xfrm>
          <a:custGeom>
            <a:avLst/>
            <a:gdLst/>
            <a:ahLst/>
            <a:cxnLst>
              <a:cxn ang="0">
                <a:pos x="19" y="108"/>
              </a:cxn>
              <a:cxn ang="0">
                <a:pos x="17" y="104"/>
              </a:cxn>
              <a:cxn ang="0">
                <a:pos x="58" y="102"/>
              </a:cxn>
              <a:cxn ang="0">
                <a:pos x="60" y="106"/>
              </a:cxn>
              <a:cxn ang="0">
                <a:pos x="62" y="90"/>
              </a:cxn>
              <a:cxn ang="0">
                <a:pos x="17" y="87"/>
              </a:cxn>
              <a:cxn ang="0">
                <a:pos x="19" y="83"/>
              </a:cxn>
              <a:cxn ang="0">
                <a:pos x="65" y="85"/>
              </a:cxn>
              <a:cxn ang="0">
                <a:pos x="62" y="90"/>
              </a:cxn>
              <a:cxn ang="0">
                <a:pos x="19" y="54"/>
              </a:cxn>
              <a:cxn ang="0">
                <a:pos x="17" y="50"/>
              </a:cxn>
              <a:cxn ang="0">
                <a:pos x="73" y="48"/>
              </a:cxn>
              <a:cxn ang="0">
                <a:pos x="75" y="52"/>
              </a:cxn>
              <a:cxn ang="0">
                <a:pos x="73" y="73"/>
              </a:cxn>
              <a:cxn ang="0">
                <a:pos x="17" y="71"/>
              </a:cxn>
              <a:cxn ang="0">
                <a:pos x="19" y="67"/>
              </a:cxn>
              <a:cxn ang="0">
                <a:pos x="75" y="69"/>
              </a:cxn>
              <a:cxn ang="0">
                <a:pos x="73" y="73"/>
              </a:cxn>
              <a:cxn ang="0">
                <a:pos x="93" y="132"/>
              </a:cxn>
              <a:cxn ang="0">
                <a:pos x="87" y="132"/>
              </a:cxn>
              <a:cxn ang="0">
                <a:pos x="76" y="118"/>
              </a:cxn>
              <a:cxn ang="0">
                <a:pos x="89" y="123"/>
              </a:cxn>
              <a:cxn ang="0">
                <a:pos x="109" y="107"/>
              </a:cxn>
              <a:cxn ang="0">
                <a:pos x="92" y="92"/>
              </a:cxn>
              <a:cxn ang="0">
                <a:pos x="92" y="146"/>
              </a:cxn>
              <a:cxn ang="0">
                <a:pos x="92" y="92"/>
              </a:cxn>
              <a:cxn ang="0">
                <a:pos x="8" y="131"/>
              </a:cxn>
              <a:cxn ang="0">
                <a:pos x="0" y="23"/>
              </a:cxn>
              <a:cxn ang="0">
                <a:pos x="23" y="15"/>
              </a:cxn>
              <a:cxn ang="0">
                <a:pos x="33" y="27"/>
              </a:cxn>
              <a:cxn ang="0">
                <a:pos x="71" y="17"/>
              </a:cxn>
              <a:cxn ang="0">
                <a:pos x="83" y="15"/>
              </a:cxn>
              <a:cxn ang="0">
                <a:pos x="94" y="86"/>
              </a:cxn>
              <a:cxn ang="0">
                <a:pos x="83" y="87"/>
              </a:cxn>
              <a:cxn ang="0">
                <a:pos x="11" y="38"/>
              </a:cxn>
              <a:cxn ang="0">
                <a:pos x="58" y="121"/>
              </a:cxn>
              <a:cxn ang="0">
                <a:pos x="47" y="11"/>
              </a:cxn>
              <a:cxn ang="0">
                <a:pos x="47" y="4"/>
              </a:cxn>
              <a:cxn ang="0">
                <a:pos x="47" y="11"/>
              </a:cxn>
              <a:cxn ang="0">
                <a:pos x="57" y="11"/>
              </a:cxn>
              <a:cxn ang="0">
                <a:pos x="54" y="7"/>
              </a:cxn>
              <a:cxn ang="0">
                <a:pos x="47" y="0"/>
              </a:cxn>
              <a:cxn ang="0">
                <a:pos x="40" y="7"/>
              </a:cxn>
              <a:cxn ang="0">
                <a:pos x="33" y="11"/>
              </a:cxn>
              <a:cxn ang="0">
                <a:pos x="27" y="17"/>
              </a:cxn>
              <a:cxn ang="0">
                <a:pos x="60" y="23"/>
              </a:cxn>
              <a:cxn ang="0">
                <a:pos x="67" y="17"/>
              </a:cxn>
            </a:cxnLst>
            <a:rect l="0" t="0" r="r" b="b"/>
            <a:pathLst>
              <a:path w="119" h="146">
                <a:moveTo>
                  <a:pt x="58" y="108"/>
                </a:moveTo>
                <a:cubicBezTo>
                  <a:pt x="19" y="108"/>
                  <a:pt x="19" y="108"/>
                  <a:pt x="19" y="108"/>
                </a:cubicBezTo>
                <a:cubicBezTo>
                  <a:pt x="18" y="108"/>
                  <a:pt x="17" y="107"/>
                  <a:pt x="17" y="106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17" y="103"/>
                  <a:pt x="18" y="102"/>
                  <a:pt x="19" y="102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59" y="102"/>
                  <a:pt x="60" y="103"/>
                  <a:pt x="60" y="104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0" y="107"/>
                  <a:pt x="59" y="108"/>
                  <a:pt x="58" y="108"/>
                </a:cubicBezTo>
                <a:moveTo>
                  <a:pt x="62" y="90"/>
                </a:moveTo>
                <a:cubicBezTo>
                  <a:pt x="19" y="90"/>
                  <a:pt x="19" y="90"/>
                  <a:pt x="19" y="90"/>
                </a:cubicBezTo>
                <a:cubicBezTo>
                  <a:pt x="18" y="90"/>
                  <a:pt x="17" y="89"/>
                  <a:pt x="17" y="87"/>
                </a:cubicBezTo>
                <a:cubicBezTo>
                  <a:pt x="17" y="85"/>
                  <a:pt x="17" y="85"/>
                  <a:pt x="17" y="85"/>
                </a:cubicBezTo>
                <a:cubicBezTo>
                  <a:pt x="17" y="84"/>
                  <a:pt x="18" y="83"/>
                  <a:pt x="19" y="83"/>
                </a:cubicBezTo>
                <a:cubicBezTo>
                  <a:pt x="62" y="83"/>
                  <a:pt x="62" y="83"/>
                  <a:pt x="62" y="83"/>
                </a:cubicBezTo>
                <a:cubicBezTo>
                  <a:pt x="64" y="83"/>
                  <a:pt x="65" y="84"/>
                  <a:pt x="65" y="85"/>
                </a:cubicBezTo>
                <a:cubicBezTo>
                  <a:pt x="65" y="87"/>
                  <a:pt x="65" y="87"/>
                  <a:pt x="65" y="87"/>
                </a:cubicBezTo>
                <a:cubicBezTo>
                  <a:pt x="65" y="89"/>
                  <a:pt x="64" y="90"/>
                  <a:pt x="62" y="90"/>
                </a:cubicBezTo>
                <a:moveTo>
                  <a:pt x="73" y="54"/>
                </a:moveTo>
                <a:cubicBezTo>
                  <a:pt x="19" y="54"/>
                  <a:pt x="19" y="54"/>
                  <a:pt x="19" y="54"/>
                </a:cubicBezTo>
                <a:cubicBezTo>
                  <a:pt x="18" y="54"/>
                  <a:pt x="17" y="53"/>
                  <a:pt x="17" y="52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49"/>
                  <a:pt x="18" y="48"/>
                  <a:pt x="19" y="48"/>
                </a:cubicBezTo>
                <a:cubicBezTo>
                  <a:pt x="73" y="48"/>
                  <a:pt x="73" y="48"/>
                  <a:pt x="73" y="48"/>
                </a:cubicBezTo>
                <a:cubicBezTo>
                  <a:pt x="74" y="48"/>
                  <a:pt x="75" y="49"/>
                  <a:pt x="75" y="50"/>
                </a:cubicBezTo>
                <a:cubicBezTo>
                  <a:pt x="75" y="52"/>
                  <a:pt x="75" y="52"/>
                  <a:pt x="75" y="52"/>
                </a:cubicBezTo>
                <a:cubicBezTo>
                  <a:pt x="75" y="53"/>
                  <a:pt x="74" y="54"/>
                  <a:pt x="73" y="54"/>
                </a:cubicBezTo>
                <a:moveTo>
                  <a:pt x="73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8" y="73"/>
                  <a:pt x="17" y="72"/>
                  <a:pt x="17" y="71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8"/>
                  <a:pt x="18" y="67"/>
                  <a:pt x="19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4" y="67"/>
                  <a:pt x="75" y="68"/>
                  <a:pt x="75" y="69"/>
                </a:cubicBezTo>
                <a:cubicBezTo>
                  <a:pt x="75" y="71"/>
                  <a:pt x="75" y="71"/>
                  <a:pt x="75" y="71"/>
                </a:cubicBezTo>
                <a:cubicBezTo>
                  <a:pt x="75" y="72"/>
                  <a:pt x="74" y="73"/>
                  <a:pt x="73" y="73"/>
                </a:cubicBezTo>
                <a:moveTo>
                  <a:pt x="109" y="113"/>
                </a:moveTo>
                <a:cubicBezTo>
                  <a:pt x="93" y="132"/>
                  <a:pt x="93" y="132"/>
                  <a:pt x="93" y="132"/>
                </a:cubicBezTo>
                <a:cubicBezTo>
                  <a:pt x="92" y="133"/>
                  <a:pt x="91" y="133"/>
                  <a:pt x="89" y="133"/>
                </a:cubicBezTo>
                <a:cubicBezTo>
                  <a:pt x="89" y="133"/>
                  <a:pt x="88" y="133"/>
                  <a:pt x="87" y="132"/>
                </a:cubicBezTo>
                <a:cubicBezTo>
                  <a:pt x="76" y="124"/>
                  <a:pt x="76" y="124"/>
                  <a:pt x="76" y="124"/>
                </a:cubicBezTo>
                <a:cubicBezTo>
                  <a:pt x="75" y="123"/>
                  <a:pt x="74" y="120"/>
                  <a:pt x="76" y="118"/>
                </a:cubicBezTo>
                <a:cubicBezTo>
                  <a:pt x="77" y="116"/>
                  <a:pt x="80" y="116"/>
                  <a:pt x="82" y="118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5" y="106"/>
                  <a:pt x="107" y="106"/>
                  <a:pt x="109" y="107"/>
                </a:cubicBezTo>
                <a:cubicBezTo>
                  <a:pt x="111" y="109"/>
                  <a:pt x="111" y="111"/>
                  <a:pt x="109" y="113"/>
                </a:cubicBezTo>
                <a:moveTo>
                  <a:pt x="92" y="92"/>
                </a:moveTo>
                <a:cubicBezTo>
                  <a:pt x="77" y="92"/>
                  <a:pt x="65" y="104"/>
                  <a:pt x="65" y="119"/>
                </a:cubicBezTo>
                <a:cubicBezTo>
                  <a:pt x="65" y="134"/>
                  <a:pt x="77" y="146"/>
                  <a:pt x="92" y="146"/>
                </a:cubicBezTo>
                <a:cubicBezTo>
                  <a:pt x="106" y="146"/>
                  <a:pt x="119" y="134"/>
                  <a:pt x="119" y="119"/>
                </a:cubicBezTo>
                <a:cubicBezTo>
                  <a:pt x="119" y="104"/>
                  <a:pt x="106" y="92"/>
                  <a:pt x="92" y="92"/>
                </a:cubicBezTo>
                <a:moveTo>
                  <a:pt x="61" y="131"/>
                </a:moveTo>
                <a:cubicBezTo>
                  <a:pt x="8" y="131"/>
                  <a:pt x="8" y="131"/>
                  <a:pt x="8" y="131"/>
                </a:cubicBezTo>
                <a:cubicBezTo>
                  <a:pt x="4" y="131"/>
                  <a:pt x="0" y="127"/>
                  <a:pt x="0" y="1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8"/>
                  <a:pt x="4" y="15"/>
                  <a:pt x="6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5"/>
                  <a:pt x="23" y="16"/>
                  <a:pt x="23" y="17"/>
                </a:cubicBezTo>
                <a:cubicBezTo>
                  <a:pt x="23" y="23"/>
                  <a:pt x="28" y="27"/>
                  <a:pt x="33" y="27"/>
                </a:cubicBezTo>
                <a:cubicBezTo>
                  <a:pt x="60" y="27"/>
                  <a:pt x="60" y="27"/>
                  <a:pt x="60" y="27"/>
                </a:cubicBezTo>
                <a:cubicBezTo>
                  <a:pt x="66" y="27"/>
                  <a:pt x="71" y="23"/>
                  <a:pt x="71" y="17"/>
                </a:cubicBezTo>
                <a:cubicBezTo>
                  <a:pt x="71" y="16"/>
                  <a:pt x="71" y="15"/>
                  <a:pt x="71" y="15"/>
                </a:cubicBezTo>
                <a:cubicBezTo>
                  <a:pt x="83" y="15"/>
                  <a:pt x="83" y="15"/>
                  <a:pt x="83" y="15"/>
                </a:cubicBezTo>
                <a:cubicBezTo>
                  <a:pt x="90" y="15"/>
                  <a:pt x="94" y="18"/>
                  <a:pt x="94" y="23"/>
                </a:cubicBezTo>
                <a:cubicBezTo>
                  <a:pt x="94" y="86"/>
                  <a:pt x="94" y="86"/>
                  <a:pt x="94" y="86"/>
                </a:cubicBezTo>
                <a:cubicBezTo>
                  <a:pt x="93" y="85"/>
                  <a:pt x="92" y="85"/>
                  <a:pt x="92" y="85"/>
                </a:cubicBezTo>
                <a:cubicBezTo>
                  <a:pt x="89" y="85"/>
                  <a:pt x="86" y="86"/>
                  <a:pt x="83" y="87"/>
                </a:cubicBezTo>
                <a:cubicBezTo>
                  <a:pt x="83" y="38"/>
                  <a:pt x="83" y="38"/>
                  <a:pt x="83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121"/>
                  <a:pt x="11" y="121"/>
                  <a:pt x="11" y="121"/>
                </a:cubicBezTo>
                <a:cubicBezTo>
                  <a:pt x="58" y="121"/>
                  <a:pt x="58" y="121"/>
                  <a:pt x="58" y="121"/>
                </a:cubicBezTo>
                <a:cubicBezTo>
                  <a:pt x="59" y="124"/>
                  <a:pt x="59" y="128"/>
                  <a:pt x="61" y="131"/>
                </a:cubicBezTo>
                <a:moveTo>
                  <a:pt x="47" y="11"/>
                </a:moveTo>
                <a:cubicBezTo>
                  <a:pt x="45" y="11"/>
                  <a:pt x="44" y="9"/>
                  <a:pt x="44" y="7"/>
                </a:cubicBezTo>
                <a:cubicBezTo>
                  <a:pt x="44" y="6"/>
                  <a:pt x="45" y="4"/>
                  <a:pt x="47" y="4"/>
                </a:cubicBezTo>
                <a:cubicBezTo>
                  <a:pt x="49" y="4"/>
                  <a:pt x="50" y="6"/>
                  <a:pt x="50" y="7"/>
                </a:cubicBezTo>
                <a:cubicBezTo>
                  <a:pt x="50" y="9"/>
                  <a:pt x="49" y="11"/>
                  <a:pt x="47" y="11"/>
                </a:cubicBezTo>
                <a:moveTo>
                  <a:pt x="60" y="11"/>
                </a:moveTo>
                <a:cubicBezTo>
                  <a:pt x="57" y="11"/>
                  <a:pt x="57" y="11"/>
                  <a:pt x="57" y="11"/>
                </a:cubicBezTo>
                <a:cubicBezTo>
                  <a:pt x="56" y="11"/>
                  <a:pt x="54" y="9"/>
                  <a:pt x="54" y="7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1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3" y="0"/>
                  <a:pt x="40" y="3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9"/>
                  <a:pt x="38" y="11"/>
                  <a:pt x="37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0" y="11"/>
                  <a:pt x="27" y="13"/>
                  <a:pt x="27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20"/>
                  <a:pt x="30" y="23"/>
                  <a:pt x="33" y="23"/>
                </a:cubicBezTo>
                <a:cubicBezTo>
                  <a:pt x="60" y="23"/>
                  <a:pt x="60" y="23"/>
                  <a:pt x="60" y="23"/>
                </a:cubicBezTo>
                <a:cubicBezTo>
                  <a:pt x="64" y="23"/>
                  <a:pt x="67" y="20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7" y="13"/>
                  <a:pt x="64" y="11"/>
                  <a:pt x="60" y="11"/>
                </a:cubicBezTo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353" name="Freeform 370">
            <a:extLst>
              <a:ext uri="{FF2B5EF4-FFF2-40B4-BE49-F238E27FC236}">
                <a16:creationId xmlns:a16="http://schemas.microsoft.com/office/drawing/2014/main" id="{90E2E007-4B8D-4FDA-1D8A-6E75A982C66F}"/>
              </a:ext>
            </a:extLst>
          </p:cNvPr>
          <p:cNvSpPr>
            <a:spLocks noEditPoints="1"/>
          </p:cNvSpPr>
          <p:nvPr/>
        </p:nvSpPr>
        <p:spPr bwMode="auto">
          <a:xfrm>
            <a:off x="16563505" y="7439650"/>
            <a:ext cx="673942" cy="599494"/>
          </a:xfrm>
          <a:custGeom>
            <a:avLst/>
            <a:gdLst/>
            <a:ahLst/>
            <a:cxnLst>
              <a:cxn ang="0">
                <a:pos x="23" y="94"/>
              </a:cxn>
              <a:cxn ang="0">
                <a:pos x="18" y="95"/>
              </a:cxn>
              <a:cxn ang="0">
                <a:pos x="9" y="83"/>
              </a:cxn>
              <a:cxn ang="0">
                <a:pos x="20" y="87"/>
              </a:cxn>
              <a:cxn ang="0">
                <a:pos x="37" y="74"/>
              </a:cxn>
              <a:cxn ang="0">
                <a:pos x="22" y="61"/>
              </a:cxn>
              <a:cxn ang="0">
                <a:pos x="22" y="106"/>
              </a:cxn>
              <a:cxn ang="0">
                <a:pos x="22" y="61"/>
              </a:cxn>
              <a:cxn ang="0">
                <a:pos x="112" y="72"/>
              </a:cxn>
              <a:cxn ang="0">
                <a:pos x="73" y="88"/>
              </a:cxn>
              <a:cxn ang="0">
                <a:pos x="73" y="86"/>
              </a:cxn>
              <a:cxn ang="0">
                <a:pos x="113" y="69"/>
              </a:cxn>
              <a:cxn ang="0">
                <a:pos x="75" y="62"/>
              </a:cxn>
              <a:cxn ang="0">
                <a:pos x="83" y="49"/>
              </a:cxn>
              <a:cxn ang="0">
                <a:pos x="87" y="58"/>
              </a:cxn>
              <a:cxn ang="0">
                <a:pos x="85" y="76"/>
              </a:cxn>
              <a:cxn ang="0">
                <a:pos x="80" y="79"/>
              </a:cxn>
              <a:cxn ang="0">
                <a:pos x="79" y="62"/>
              </a:cxn>
              <a:cxn ang="0">
                <a:pos x="75" y="62"/>
              </a:cxn>
              <a:cxn ang="0">
                <a:pos x="102" y="40"/>
              </a:cxn>
              <a:cxn ang="0">
                <a:pos x="110" y="45"/>
              </a:cxn>
              <a:cxn ang="0">
                <a:pos x="107" y="49"/>
              </a:cxn>
              <a:cxn ang="0">
                <a:pos x="105" y="69"/>
              </a:cxn>
              <a:cxn ang="0">
                <a:pos x="100" y="70"/>
              </a:cxn>
              <a:cxn ang="0">
                <a:pos x="98" y="54"/>
              </a:cxn>
              <a:cxn ang="0">
                <a:pos x="113" y="20"/>
              </a:cxn>
              <a:cxn ang="0">
                <a:pos x="45" y="37"/>
              </a:cxn>
              <a:cxn ang="0">
                <a:pos x="37" y="48"/>
              </a:cxn>
              <a:cxn ang="0">
                <a:pos x="88" y="9"/>
              </a:cxn>
              <a:cxn ang="0">
                <a:pos x="62" y="1"/>
              </a:cxn>
              <a:cxn ang="0">
                <a:pos x="14" y="30"/>
              </a:cxn>
              <a:cxn ang="0">
                <a:pos x="22" y="56"/>
              </a:cxn>
              <a:cxn ang="0">
                <a:pos x="47" y="95"/>
              </a:cxn>
              <a:cxn ang="0">
                <a:pos x="70" y="101"/>
              </a:cxn>
              <a:cxn ang="0">
                <a:pos x="119" y="73"/>
              </a:cxn>
              <a:cxn ang="0">
                <a:pos x="113" y="20"/>
              </a:cxn>
            </a:cxnLst>
            <a:rect l="0" t="0" r="r" b="b"/>
            <a:pathLst>
              <a:path w="119" h="106">
                <a:moveTo>
                  <a:pt x="37" y="79"/>
                </a:moveTo>
                <a:cubicBezTo>
                  <a:pt x="23" y="94"/>
                  <a:pt x="23" y="94"/>
                  <a:pt x="23" y="94"/>
                </a:cubicBezTo>
                <a:cubicBezTo>
                  <a:pt x="22" y="95"/>
                  <a:pt x="22" y="95"/>
                  <a:pt x="21" y="95"/>
                </a:cubicBezTo>
                <a:cubicBezTo>
                  <a:pt x="20" y="95"/>
                  <a:pt x="19" y="95"/>
                  <a:pt x="18" y="95"/>
                </a:cubicBezTo>
                <a:cubicBezTo>
                  <a:pt x="10" y="88"/>
                  <a:pt x="10" y="88"/>
                  <a:pt x="10" y="88"/>
                </a:cubicBezTo>
                <a:cubicBezTo>
                  <a:pt x="8" y="87"/>
                  <a:pt x="8" y="84"/>
                  <a:pt x="9" y="83"/>
                </a:cubicBezTo>
                <a:cubicBezTo>
                  <a:pt x="11" y="82"/>
                  <a:pt x="13" y="81"/>
                  <a:pt x="14" y="82"/>
                </a:cubicBezTo>
                <a:cubicBezTo>
                  <a:pt x="20" y="87"/>
                  <a:pt x="20" y="87"/>
                  <a:pt x="20" y="87"/>
                </a:cubicBezTo>
                <a:cubicBezTo>
                  <a:pt x="32" y="74"/>
                  <a:pt x="32" y="74"/>
                  <a:pt x="32" y="74"/>
                </a:cubicBezTo>
                <a:cubicBezTo>
                  <a:pt x="33" y="73"/>
                  <a:pt x="35" y="73"/>
                  <a:pt x="37" y="74"/>
                </a:cubicBezTo>
                <a:cubicBezTo>
                  <a:pt x="38" y="75"/>
                  <a:pt x="38" y="77"/>
                  <a:pt x="37" y="79"/>
                </a:cubicBezTo>
                <a:moveTo>
                  <a:pt x="22" y="61"/>
                </a:moveTo>
                <a:cubicBezTo>
                  <a:pt x="10" y="61"/>
                  <a:pt x="0" y="71"/>
                  <a:pt x="0" y="83"/>
                </a:cubicBezTo>
                <a:cubicBezTo>
                  <a:pt x="0" y="96"/>
                  <a:pt x="10" y="106"/>
                  <a:pt x="22" y="106"/>
                </a:cubicBezTo>
                <a:cubicBezTo>
                  <a:pt x="35" y="106"/>
                  <a:pt x="45" y="96"/>
                  <a:pt x="45" y="83"/>
                </a:cubicBezTo>
                <a:cubicBezTo>
                  <a:pt x="45" y="71"/>
                  <a:pt x="35" y="61"/>
                  <a:pt x="22" y="61"/>
                </a:cubicBezTo>
                <a:moveTo>
                  <a:pt x="113" y="71"/>
                </a:moveTo>
                <a:cubicBezTo>
                  <a:pt x="113" y="72"/>
                  <a:pt x="113" y="72"/>
                  <a:pt x="112" y="72"/>
                </a:cubicBezTo>
                <a:cubicBezTo>
                  <a:pt x="73" y="89"/>
                  <a:pt x="73" y="89"/>
                  <a:pt x="73" y="89"/>
                </a:cubicBezTo>
                <a:cubicBezTo>
                  <a:pt x="73" y="89"/>
                  <a:pt x="73" y="89"/>
                  <a:pt x="73" y="88"/>
                </a:cubicBezTo>
                <a:cubicBezTo>
                  <a:pt x="73" y="86"/>
                  <a:pt x="73" y="86"/>
                  <a:pt x="73" y="86"/>
                </a:cubicBezTo>
                <a:cubicBezTo>
                  <a:pt x="73" y="86"/>
                  <a:pt x="73" y="86"/>
                  <a:pt x="73" y="86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3" y="69"/>
                  <a:pt x="113" y="69"/>
                  <a:pt x="113" y="69"/>
                </a:cubicBezTo>
                <a:lnTo>
                  <a:pt x="113" y="71"/>
                </a:lnTo>
                <a:close/>
                <a:moveTo>
                  <a:pt x="75" y="62"/>
                </a:moveTo>
                <a:cubicBezTo>
                  <a:pt x="80" y="50"/>
                  <a:pt x="80" y="50"/>
                  <a:pt x="80" y="50"/>
                </a:cubicBezTo>
                <a:cubicBezTo>
                  <a:pt x="81" y="49"/>
                  <a:pt x="82" y="49"/>
                  <a:pt x="83" y="49"/>
                </a:cubicBezTo>
                <a:cubicBezTo>
                  <a:pt x="88" y="56"/>
                  <a:pt x="88" y="56"/>
                  <a:pt x="88" y="56"/>
                </a:cubicBezTo>
                <a:cubicBezTo>
                  <a:pt x="89" y="56"/>
                  <a:pt x="88" y="58"/>
                  <a:pt x="87" y="58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76"/>
                  <a:pt x="85" y="76"/>
                  <a:pt x="85" y="76"/>
                </a:cubicBezTo>
                <a:cubicBezTo>
                  <a:pt x="85" y="77"/>
                  <a:pt x="84" y="78"/>
                  <a:pt x="84" y="78"/>
                </a:cubicBezTo>
                <a:cubicBezTo>
                  <a:pt x="80" y="79"/>
                  <a:pt x="80" y="79"/>
                  <a:pt x="80" y="79"/>
                </a:cubicBezTo>
                <a:cubicBezTo>
                  <a:pt x="79" y="80"/>
                  <a:pt x="79" y="79"/>
                  <a:pt x="79" y="79"/>
                </a:cubicBezTo>
                <a:cubicBezTo>
                  <a:pt x="79" y="62"/>
                  <a:pt x="79" y="62"/>
                  <a:pt x="79" y="62"/>
                </a:cubicBezTo>
                <a:cubicBezTo>
                  <a:pt x="76" y="63"/>
                  <a:pt x="76" y="63"/>
                  <a:pt x="76" y="63"/>
                </a:cubicBezTo>
                <a:cubicBezTo>
                  <a:pt x="75" y="64"/>
                  <a:pt x="75" y="63"/>
                  <a:pt x="75" y="62"/>
                </a:cubicBezTo>
                <a:moveTo>
                  <a:pt x="96" y="52"/>
                </a:moveTo>
                <a:cubicBezTo>
                  <a:pt x="102" y="40"/>
                  <a:pt x="102" y="40"/>
                  <a:pt x="102" y="40"/>
                </a:cubicBezTo>
                <a:cubicBezTo>
                  <a:pt x="103" y="39"/>
                  <a:pt x="104" y="38"/>
                  <a:pt x="105" y="39"/>
                </a:cubicBezTo>
                <a:cubicBezTo>
                  <a:pt x="110" y="45"/>
                  <a:pt x="110" y="45"/>
                  <a:pt x="110" y="45"/>
                </a:cubicBezTo>
                <a:cubicBezTo>
                  <a:pt x="111" y="46"/>
                  <a:pt x="110" y="48"/>
                  <a:pt x="109" y="48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67"/>
                  <a:pt x="107" y="67"/>
                  <a:pt x="107" y="67"/>
                </a:cubicBezTo>
                <a:cubicBezTo>
                  <a:pt x="107" y="67"/>
                  <a:pt x="106" y="68"/>
                  <a:pt x="105" y="69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101" y="71"/>
                  <a:pt x="100" y="70"/>
                  <a:pt x="100" y="70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98" y="54"/>
                  <a:pt x="98" y="54"/>
                  <a:pt x="98" y="54"/>
                </a:cubicBezTo>
                <a:cubicBezTo>
                  <a:pt x="96" y="54"/>
                  <a:pt x="96" y="53"/>
                  <a:pt x="96" y="52"/>
                </a:cubicBezTo>
                <a:moveTo>
                  <a:pt x="113" y="20"/>
                </a:moveTo>
                <a:cubicBezTo>
                  <a:pt x="96" y="13"/>
                  <a:pt x="96" y="13"/>
                  <a:pt x="96" y="13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52"/>
                  <a:pt x="45" y="52"/>
                  <a:pt x="45" y="52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33"/>
                  <a:pt x="37" y="33"/>
                  <a:pt x="37" y="33"/>
                </a:cubicBezTo>
                <a:cubicBezTo>
                  <a:pt x="88" y="9"/>
                  <a:pt x="88" y="9"/>
                  <a:pt x="88" y="9"/>
                </a:cubicBezTo>
                <a:cubicBezTo>
                  <a:pt x="70" y="1"/>
                  <a:pt x="70" y="1"/>
                  <a:pt x="70" y="1"/>
                </a:cubicBezTo>
                <a:cubicBezTo>
                  <a:pt x="68" y="0"/>
                  <a:pt x="64" y="0"/>
                  <a:pt x="62" y="1"/>
                </a:cubicBezTo>
                <a:cubicBezTo>
                  <a:pt x="20" y="20"/>
                  <a:pt x="20" y="20"/>
                  <a:pt x="20" y="20"/>
                </a:cubicBezTo>
                <a:cubicBezTo>
                  <a:pt x="17" y="22"/>
                  <a:pt x="14" y="26"/>
                  <a:pt x="14" y="30"/>
                </a:cubicBezTo>
                <a:cubicBezTo>
                  <a:pt x="14" y="57"/>
                  <a:pt x="14" y="57"/>
                  <a:pt x="14" y="57"/>
                </a:cubicBezTo>
                <a:cubicBezTo>
                  <a:pt x="17" y="56"/>
                  <a:pt x="19" y="56"/>
                  <a:pt x="22" y="56"/>
                </a:cubicBezTo>
                <a:cubicBezTo>
                  <a:pt x="37" y="56"/>
                  <a:pt x="50" y="68"/>
                  <a:pt x="50" y="83"/>
                </a:cubicBezTo>
                <a:cubicBezTo>
                  <a:pt x="50" y="87"/>
                  <a:pt x="49" y="91"/>
                  <a:pt x="47" y="95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64" y="102"/>
                  <a:pt x="68" y="102"/>
                  <a:pt x="70" y="101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6" y="81"/>
                  <a:pt x="119" y="77"/>
                  <a:pt x="119" y="73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19" y="26"/>
                  <a:pt x="116" y="22"/>
                  <a:pt x="113" y="20"/>
                </a:cubicBezTo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600"/>
    </mc:Choice>
    <mc:Fallback xmlns="">
      <p:transition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8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1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4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0" grpId="0" animBg="1"/>
          <p:bldP spid="11" grpId="0"/>
          <p:bldP spid="12" grpId="0"/>
          <p:bldP spid="14" grpId="0"/>
          <p:bldP spid="15" grpId="0"/>
          <p:bldP spid="16" grpId="0" animBg="1"/>
          <p:bldP spid="17" grpId="0"/>
          <p:bldP spid="18" grpId="0"/>
          <p:bldP spid="19" grpId="0" animBg="1"/>
          <p:bldP spid="20" grpId="0"/>
          <p:bldP spid="21" grpId="0"/>
          <p:bldP spid="22" grpId="0" animBg="1"/>
          <p:bldP spid="23" grpId="0"/>
          <p:bldP spid="24" grpId="0"/>
          <p:bldP spid="25" grpId="0" animBg="1"/>
          <p:bldP spid="26" grpId="0"/>
          <p:bldP spid="27" grpId="0"/>
          <p:bldP spid="28" grpId="0" animBg="1"/>
          <p:bldP spid="29" grpId="0"/>
          <p:bldP spid="30" grpId="0"/>
          <p:bldP spid="352" grpId="0" animBg="1"/>
          <p:bldP spid="3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8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1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4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0" grpId="0" animBg="1"/>
          <p:bldP spid="11" grpId="0"/>
          <p:bldP spid="12" grpId="0"/>
          <p:bldP spid="14" grpId="0"/>
          <p:bldP spid="15" grpId="0"/>
          <p:bldP spid="16" grpId="0" animBg="1"/>
          <p:bldP spid="17" grpId="0"/>
          <p:bldP spid="18" grpId="0"/>
          <p:bldP spid="19" grpId="0" animBg="1"/>
          <p:bldP spid="20" grpId="0"/>
          <p:bldP spid="21" grpId="0"/>
          <p:bldP spid="22" grpId="0" animBg="1"/>
          <p:bldP spid="23" grpId="0"/>
          <p:bldP spid="24" grpId="0"/>
          <p:bldP spid="25" grpId="0" animBg="1"/>
          <p:bldP spid="26" grpId="0"/>
          <p:bldP spid="27" grpId="0"/>
          <p:bldP spid="28" grpId="0" animBg="1"/>
          <p:bldP spid="29" grpId="0"/>
          <p:bldP spid="30" grpId="0"/>
          <p:bldP spid="352" grpId="0" animBg="1"/>
          <p:bldP spid="353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ircle: Hollow 43">
            <a:extLst>
              <a:ext uri="{FF2B5EF4-FFF2-40B4-BE49-F238E27FC236}">
                <a16:creationId xmlns:a16="http://schemas.microsoft.com/office/drawing/2014/main" id="{3FE1F3A3-6868-A795-E58A-B39E9F514BFB}"/>
              </a:ext>
            </a:extLst>
          </p:cNvPr>
          <p:cNvSpPr/>
          <p:nvPr/>
        </p:nvSpPr>
        <p:spPr>
          <a:xfrm>
            <a:off x="18531242" y="5283200"/>
            <a:ext cx="4944035" cy="4944035"/>
          </a:xfrm>
          <a:prstGeom prst="donut">
            <a:avLst>
              <a:gd name="adj" fmla="val 9259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Circle: Hollow 44">
            <a:extLst>
              <a:ext uri="{FF2B5EF4-FFF2-40B4-BE49-F238E27FC236}">
                <a16:creationId xmlns:a16="http://schemas.microsoft.com/office/drawing/2014/main" id="{D3932F3E-C21E-3BC1-F6A3-9112EC2C05DA}"/>
              </a:ext>
            </a:extLst>
          </p:cNvPr>
          <p:cNvSpPr/>
          <p:nvPr/>
        </p:nvSpPr>
        <p:spPr>
          <a:xfrm>
            <a:off x="19322377" y="6074335"/>
            <a:ext cx="3361764" cy="3361764"/>
          </a:xfrm>
          <a:prstGeom prst="donut">
            <a:avLst>
              <a:gd name="adj" fmla="val 1186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D47DF48E-64D0-6FA7-63C0-0A8A2BA806A9}"/>
              </a:ext>
            </a:extLst>
          </p:cNvPr>
          <p:cNvSpPr/>
          <p:nvPr/>
        </p:nvSpPr>
        <p:spPr>
          <a:xfrm>
            <a:off x="20103427" y="6855385"/>
            <a:ext cx="1799664" cy="1799664"/>
          </a:xfrm>
          <a:prstGeom prst="donut">
            <a:avLst>
              <a:gd name="adj" fmla="val 1957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977D863-9C1D-C127-2057-A00C2387C2FF}"/>
              </a:ext>
            </a:extLst>
          </p:cNvPr>
          <p:cNvSpPr/>
          <p:nvPr/>
        </p:nvSpPr>
        <p:spPr>
          <a:xfrm>
            <a:off x="20748791" y="7500749"/>
            <a:ext cx="508936" cy="50893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3CA0E1F-248A-A08C-D55F-3B74B0C2D674}"/>
              </a:ext>
            </a:extLst>
          </p:cNvPr>
          <p:cNvGrpSpPr/>
          <p:nvPr/>
        </p:nvGrpSpPr>
        <p:grpSpPr>
          <a:xfrm>
            <a:off x="908723" y="7500750"/>
            <a:ext cx="20103091" cy="508934"/>
            <a:chOff x="908723" y="7500750"/>
            <a:chExt cx="20103091" cy="508934"/>
          </a:xfrm>
        </p:grpSpPr>
        <p:sp>
          <p:nvSpPr>
            <p:cNvPr id="49" name="Arrow: Chevron 48">
              <a:extLst>
                <a:ext uri="{FF2B5EF4-FFF2-40B4-BE49-F238E27FC236}">
                  <a16:creationId xmlns:a16="http://schemas.microsoft.com/office/drawing/2014/main" id="{C0E72512-374D-AFA7-586E-435298FAD14D}"/>
                </a:ext>
              </a:extLst>
            </p:cNvPr>
            <p:cNvSpPr/>
            <p:nvPr/>
          </p:nvSpPr>
          <p:spPr>
            <a:xfrm>
              <a:off x="908723" y="7500750"/>
              <a:ext cx="1041401" cy="508934"/>
            </a:xfrm>
            <a:prstGeom prst="chevron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3EB67A7-1F18-02DA-4A79-5DFD274ADB7F}"/>
                </a:ext>
              </a:extLst>
            </p:cNvPr>
            <p:cNvSpPr/>
            <p:nvPr/>
          </p:nvSpPr>
          <p:spPr>
            <a:xfrm>
              <a:off x="1159669" y="7720058"/>
              <a:ext cx="19739975" cy="7031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lowchart: Extract 50">
              <a:extLst>
                <a:ext uri="{FF2B5EF4-FFF2-40B4-BE49-F238E27FC236}">
                  <a16:creationId xmlns:a16="http://schemas.microsoft.com/office/drawing/2014/main" id="{EED5319B-4C30-D017-F6D8-5088FE04674F}"/>
                </a:ext>
              </a:extLst>
            </p:cNvPr>
            <p:cNvSpPr/>
            <p:nvPr/>
          </p:nvSpPr>
          <p:spPr>
            <a:xfrm rot="5400000">
              <a:off x="20674328" y="7586474"/>
              <a:ext cx="337486" cy="337486"/>
            </a:xfrm>
            <a:prstGeom prst="flowChartExtra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4D00710E-EFF1-6397-6D14-597ED0286976}"/>
              </a:ext>
            </a:extLst>
          </p:cNvPr>
          <p:cNvSpPr/>
          <p:nvPr/>
        </p:nvSpPr>
        <p:spPr>
          <a:xfrm>
            <a:off x="2813686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2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1CAC424-BD21-76EC-EE26-B02B5882F7B8}"/>
              </a:ext>
            </a:extLst>
          </p:cNvPr>
          <p:cNvSpPr txBox="1"/>
          <p:nvPr/>
        </p:nvSpPr>
        <p:spPr>
          <a:xfrm rot="10800000" flipV="1">
            <a:off x="2554183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Tăng doanh thu thông qua mở rộng thị trường và sản phẩm mới.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11C13A7-892B-B590-E053-A534CBD866B4}"/>
              </a:ext>
            </a:extLst>
          </p:cNvPr>
          <p:cNvSpPr txBox="1"/>
          <p:nvPr/>
        </p:nvSpPr>
        <p:spPr>
          <a:xfrm rot="10800000" flipV="1">
            <a:off x="2554183" y="8892167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Revenue Growth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5" name="!!SlideOcean">
            <a:extLst>
              <a:ext uri="{FF2B5EF4-FFF2-40B4-BE49-F238E27FC236}">
                <a16:creationId xmlns:a16="http://schemas.microsoft.com/office/drawing/2014/main" id="{7BFEF2FB-20C7-7B19-7879-E08BF624E4ED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6" name="!!SubTitle">
            <a:extLst>
              <a:ext uri="{FF2B5EF4-FFF2-40B4-BE49-F238E27FC236}">
                <a16:creationId xmlns:a16="http://schemas.microsoft.com/office/drawing/2014/main" id="{5B5EAB02-D5AF-E56D-ADB9-9C0A493ABD42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7" name="!!MainTitle1">
            <a:extLst>
              <a:ext uri="{FF2B5EF4-FFF2-40B4-BE49-F238E27FC236}">
                <a16:creationId xmlns:a16="http://schemas.microsoft.com/office/drawing/2014/main" id="{7197A462-0A75-1602-4310-5E8182E8088D}"/>
              </a:ext>
            </a:extLst>
          </p:cNvPr>
          <p:cNvSpPr txBox="1"/>
          <p:nvPr/>
        </p:nvSpPr>
        <p:spPr>
          <a:xfrm>
            <a:off x="7898215" y="1090280"/>
            <a:ext cx="858760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88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Goals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64392792-D8C0-E8F1-899D-AB2F70C8C9FB}"/>
              </a:ext>
            </a:extLst>
          </p:cNvPr>
          <p:cNvSpPr/>
          <p:nvPr/>
        </p:nvSpPr>
        <p:spPr>
          <a:xfrm flipV="1">
            <a:off x="5454784" y="6701689"/>
            <a:ext cx="1762594" cy="1908477"/>
          </a:xfrm>
          <a:custGeom>
            <a:avLst/>
            <a:gdLst>
              <a:gd name="connsiteX0" fmla="*/ 881297 w 1762594"/>
              <a:gd name="connsiteY0" fmla="*/ 1908477 h 1908477"/>
              <a:gd name="connsiteX1" fmla="*/ 1034470 w 1762594"/>
              <a:gd name="connsiteY1" fmla="*/ 1748419 h 1908477"/>
              <a:gd name="connsiteX2" fmla="*/ 1058909 w 1762594"/>
              <a:gd name="connsiteY2" fmla="*/ 1744689 h 1908477"/>
              <a:gd name="connsiteX3" fmla="*/ 1762594 w 1762594"/>
              <a:gd name="connsiteY3" fmla="*/ 881297 h 1908477"/>
              <a:gd name="connsiteX4" fmla="*/ 881297 w 1762594"/>
              <a:gd name="connsiteY4" fmla="*/ 0 h 1908477"/>
              <a:gd name="connsiteX5" fmla="*/ 0 w 1762594"/>
              <a:gd name="connsiteY5" fmla="*/ 881297 h 1908477"/>
              <a:gd name="connsiteX6" fmla="*/ 703685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7" y="1908477"/>
                </a:moveTo>
                <a:lnTo>
                  <a:pt x="1034470" y="1748419"/>
                </a:lnTo>
                <a:lnTo>
                  <a:pt x="1058909" y="1744689"/>
                </a:lnTo>
                <a:cubicBezTo>
                  <a:pt x="1460502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7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5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B46B663-4829-94C1-ECB8-FB1F7F1E51ED}"/>
              </a:ext>
            </a:extLst>
          </p:cNvPr>
          <p:cNvSpPr txBox="1"/>
          <p:nvPr/>
        </p:nvSpPr>
        <p:spPr>
          <a:xfrm>
            <a:off x="5195281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Nâng cao lợi nhuận bằng cách tối ưu chi phí và hiệu suất.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6A9A93B-51CE-6405-EBE2-C63781B674C8}"/>
              </a:ext>
            </a:extLst>
          </p:cNvPr>
          <p:cNvSpPr txBox="1"/>
          <p:nvPr/>
        </p:nvSpPr>
        <p:spPr>
          <a:xfrm>
            <a:off x="5195281" y="5797269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Profit Optimization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0031C09E-9E86-B690-360F-8D07998A4C9D}"/>
              </a:ext>
            </a:extLst>
          </p:cNvPr>
          <p:cNvSpPr/>
          <p:nvPr/>
        </p:nvSpPr>
        <p:spPr>
          <a:xfrm>
            <a:off x="8095882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1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5296D8B-4BB3-5D4F-C11C-9861EDE67A5E}"/>
              </a:ext>
            </a:extLst>
          </p:cNvPr>
          <p:cNvSpPr txBox="1"/>
          <p:nvPr/>
        </p:nvSpPr>
        <p:spPr>
          <a:xfrm rot="10800000" flipV="1">
            <a:off x="7836379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Duy </a:t>
            </a:r>
            <a:r>
              <a:rPr lang="en-US" sz="2000" dirty="0" err="1">
                <a:solidFill>
                  <a:schemeClr val="tx2"/>
                </a:solidFill>
              </a:rPr>
              <a:t>trì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và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gia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tăng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lòng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trung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thành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của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khách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hàng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hiện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tại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  <a:endParaRPr lang="vi-VN" sz="2000" dirty="0">
              <a:solidFill>
                <a:schemeClr val="tx2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3ECD406-B7EA-A8C2-4BEA-FD91E6C5931E}"/>
              </a:ext>
            </a:extLst>
          </p:cNvPr>
          <p:cNvSpPr txBox="1"/>
          <p:nvPr/>
        </p:nvSpPr>
        <p:spPr>
          <a:xfrm rot="10800000" flipV="1">
            <a:off x="7836379" y="8892167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Customer Retention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9AF82515-136D-88E2-8550-FDD3C010A474}"/>
              </a:ext>
            </a:extLst>
          </p:cNvPr>
          <p:cNvSpPr/>
          <p:nvPr/>
        </p:nvSpPr>
        <p:spPr>
          <a:xfrm flipV="1">
            <a:off x="10736980" y="6701689"/>
            <a:ext cx="1762594" cy="1908477"/>
          </a:xfrm>
          <a:custGeom>
            <a:avLst/>
            <a:gdLst>
              <a:gd name="connsiteX0" fmla="*/ 881297 w 1762594"/>
              <a:gd name="connsiteY0" fmla="*/ 1908477 h 1908477"/>
              <a:gd name="connsiteX1" fmla="*/ 1034470 w 1762594"/>
              <a:gd name="connsiteY1" fmla="*/ 1748419 h 1908477"/>
              <a:gd name="connsiteX2" fmla="*/ 1058909 w 1762594"/>
              <a:gd name="connsiteY2" fmla="*/ 1744689 h 1908477"/>
              <a:gd name="connsiteX3" fmla="*/ 1762594 w 1762594"/>
              <a:gd name="connsiteY3" fmla="*/ 881297 h 1908477"/>
              <a:gd name="connsiteX4" fmla="*/ 881297 w 1762594"/>
              <a:gd name="connsiteY4" fmla="*/ 0 h 1908477"/>
              <a:gd name="connsiteX5" fmla="*/ 0 w 1762594"/>
              <a:gd name="connsiteY5" fmla="*/ 881297 h 1908477"/>
              <a:gd name="connsiteX6" fmla="*/ 703685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7" y="1908477"/>
                </a:moveTo>
                <a:lnTo>
                  <a:pt x="1034470" y="1748419"/>
                </a:lnTo>
                <a:lnTo>
                  <a:pt x="1058909" y="1744689"/>
                </a:lnTo>
                <a:cubicBezTo>
                  <a:pt x="1460501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7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5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A9BA1DC-7306-3DD5-0233-B21FDB69FA61}"/>
              </a:ext>
            </a:extLst>
          </p:cNvPr>
          <p:cNvSpPr txBox="1"/>
          <p:nvPr/>
        </p:nvSpPr>
        <p:spPr>
          <a:xfrm>
            <a:off x="10477477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Xây dựng thương hiệu uy tín, khác biệt và đáng tin cậy.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FB5D66D-281D-0BE6-7C94-DEF0CFCCADF8}"/>
              </a:ext>
            </a:extLst>
          </p:cNvPr>
          <p:cNvSpPr txBox="1"/>
          <p:nvPr/>
        </p:nvSpPr>
        <p:spPr>
          <a:xfrm>
            <a:off x="10736982" y="5797269"/>
            <a:ext cx="176259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Brand Strength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BA965D26-F230-4129-91CC-DA8E19C9B8CC}"/>
              </a:ext>
            </a:extLst>
          </p:cNvPr>
          <p:cNvSpPr/>
          <p:nvPr/>
        </p:nvSpPr>
        <p:spPr>
          <a:xfrm>
            <a:off x="13378078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1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742FD19-355D-2891-7920-A0DE8E85D0B4}"/>
              </a:ext>
            </a:extLst>
          </p:cNvPr>
          <p:cNvSpPr txBox="1"/>
          <p:nvPr/>
        </p:nvSpPr>
        <p:spPr>
          <a:xfrm rot="10800000" flipV="1">
            <a:off x="13118575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Chuẩn hóa quy trình, cải thiện năng suất và chất lượng dịch vụ.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5BCB982-5ED3-293F-F6E3-53F3225EFB85}"/>
              </a:ext>
            </a:extLst>
          </p:cNvPr>
          <p:cNvSpPr txBox="1"/>
          <p:nvPr/>
        </p:nvSpPr>
        <p:spPr>
          <a:xfrm rot="10800000" flipV="1">
            <a:off x="12921252" y="8892167"/>
            <a:ext cx="2676248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Operational Excellence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72A26856-F9A0-AFB1-A0AE-5DBCBE1A81C1}"/>
              </a:ext>
            </a:extLst>
          </p:cNvPr>
          <p:cNvSpPr/>
          <p:nvPr/>
        </p:nvSpPr>
        <p:spPr>
          <a:xfrm flipV="1">
            <a:off x="16019178" y="6701689"/>
            <a:ext cx="1762594" cy="1908477"/>
          </a:xfrm>
          <a:custGeom>
            <a:avLst/>
            <a:gdLst>
              <a:gd name="connsiteX0" fmla="*/ 881298 w 1762594"/>
              <a:gd name="connsiteY0" fmla="*/ 1908477 h 1908477"/>
              <a:gd name="connsiteX1" fmla="*/ 1034470 w 1762594"/>
              <a:gd name="connsiteY1" fmla="*/ 1748419 h 1908477"/>
              <a:gd name="connsiteX2" fmla="*/ 1058910 w 1762594"/>
              <a:gd name="connsiteY2" fmla="*/ 1744689 h 1908477"/>
              <a:gd name="connsiteX3" fmla="*/ 1762594 w 1762594"/>
              <a:gd name="connsiteY3" fmla="*/ 881297 h 1908477"/>
              <a:gd name="connsiteX4" fmla="*/ 881298 w 1762594"/>
              <a:gd name="connsiteY4" fmla="*/ 0 h 1908477"/>
              <a:gd name="connsiteX5" fmla="*/ 0 w 1762594"/>
              <a:gd name="connsiteY5" fmla="*/ 881297 h 1908477"/>
              <a:gd name="connsiteX6" fmla="*/ 703686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8" y="1908477"/>
                </a:moveTo>
                <a:lnTo>
                  <a:pt x="1034470" y="1748419"/>
                </a:lnTo>
                <a:lnTo>
                  <a:pt x="1058910" y="1744689"/>
                </a:lnTo>
                <a:cubicBezTo>
                  <a:pt x="1460502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8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6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6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D64164A-1D9D-B5CD-6D88-610D66DEC5A3}"/>
              </a:ext>
            </a:extLst>
          </p:cNvPr>
          <p:cNvSpPr txBox="1"/>
          <p:nvPr/>
        </p:nvSpPr>
        <p:spPr>
          <a:xfrm>
            <a:off x="15759675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Phát triển bền vững gắn liền với trách nhiệm xã hội và môi trường.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F69B1D8-1D0F-2D49-4871-98EDA4EE0F75}"/>
              </a:ext>
            </a:extLst>
          </p:cNvPr>
          <p:cNvSpPr txBox="1"/>
          <p:nvPr/>
        </p:nvSpPr>
        <p:spPr>
          <a:xfrm>
            <a:off x="15759675" y="5797269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Sustainable Impact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416BCF4-2E79-17AC-43CB-7CDE92674A70}"/>
              </a:ext>
            </a:extLst>
          </p:cNvPr>
          <p:cNvCxnSpPr>
            <a:cxnSpLocks/>
          </p:cNvCxnSpPr>
          <p:nvPr/>
        </p:nvCxnSpPr>
        <p:spPr>
          <a:xfrm flipV="1">
            <a:off x="3694983" y="4732229"/>
            <a:ext cx="0" cy="1497136"/>
          </a:xfrm>
          <a:prstGeom prst="line">
            <a:avLst/>
          </a:prstGeom>
          <a:ln w="25400" cap="rnd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65E0CB26-5459-084B-B1E2-FEA7B3761580}"/>
              </a:ext>
            </a:extLst>
          </p:cNvPr>
          <p:cNvCxnSpPr>
            <a:cxnSpLocks/>
          </p:cNvCxnSpPr>
          <p:nvPr/>
        </p:nvCxnSpPr>
        <p:spPr>
          <a:xfrm flipV="1">
            <a:off x="8977179" y="4732229"/>
            <a:ext cx="0" cy="1497136"/>
          </a:xfrm>
          <a:prstGeom prst="line">
            <a:avLst/>
          </a:prstGeom>
          <a:ln w="254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ACEBEB7F-FB2A-352D-F8F8-351EFECE1806}"/>
              </a:ext>
            </a:extLst>
          </p:cNvPr>
          <p:cNvCxnSpPr>
            <a:cxnSpLocks/>
          </p:cNvCxnSpPr>
          <p:nvPr/>
        </p:nvCxnSpPr>
        <p:spPr>
          <a:xfrm flipV="1">
            <a:off x="14259375" y="4732229"/>
            <a:ext cx="0" cy="1497136"/>
          </a:xfrm>
          <a:prstGeom prst="line">
            <a:avLst/>
          </a:prstGeom>
          <a:ln w="254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0BC1D69A-9324-975C-2A76-CAB0BBC183F4}"/>
              </a:ext>
            </a:extLst>
          </p:cNvPr>
          <p:cNvCxnSpPr>
            <a:cxnSpLocks/>
          </p:cNvCxnSpPr>
          <p:nvPr/>
        </p:nvCxnSpPr>
        <p:spPr>
          <a:xfrm>
            <a:off x="6336081" y="9253649"/>
            <a:ext cx="0" cy="1497136"/>
          </a:xfrm>
          <a:prstGeom prst="line">
            <a:avLst/>
          </a:prstGeom>
          <a:ln w="25400" cap="rnd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14ADFBE2-F460-861D-BC88-6166C61D4A31}"/>
              </a:ext>
            </a:extLst>
          </p:cNvPr>
          <p:cNvCxnSpPr>
            <a:cxnSpLocks/>
          </p:cNvCxnSpPr>
          <p:nvPr/>
        </p:nvCxnSpPr>
        <p:spPr>
          <a:xfrm>
            <a:off x="11618277" y="9253649"/>
            <a:ext cx="0" cy="1497136"/>
          </a:xfrm>
          <a:prstGeom prst="line">
            <a:avLst/>
          </a:prstGeom>
          <a:ln w="254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2B3FFE7-2091-72BF-EC08-99AA2B40BC48}"/>
              </a:ext>
            </a:extLst>
          </p:cNvPr>
          <p:cNvCxnSpPr>
            <a:cxnSpLocks/>
          </p:cNvCxnSpPr>
          <p:nvPr/>
        </p:nvCxnSpPr>
        <p:spPr>
          <a:xfrm>
            <a:off x="16900475" y="9253649"/>
            <a:ext cx="0" cy="1497136"/>
          </a:xfrm>
          <a:prstGeom prst="line">
            <a:avLst/>
          </a:prstGeom>
          <a:ln w="254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9" name="Group 78">
            <a:extLst>
              <a:ext uri="{FF2B5EF4-FFF2-40B4-BE49-F238E27FC236}">
                <a16:creationId xmlns:a16="http://schemas.microsoft.com/office/drawing/2014/main" id="{7E27855E-D4AC-1995-9DB0-CFC9C373CE99}"/>
              </a:ext>
            </a:extLst>
          </p:cNvPr>
          <p:cNvGrpSpPr/>
          <p:nvPr/>
        </p:nvGrpSpPr>
        <p:grpSpPr>
          <a:xfrm>
            <a:off x="3368678" y="7454829"/>
            <a:ext cx="652612" cy="569136"/>
            <a:chOff x="1941513" y="1882774"/>
            <a:chExt cx="273051" cy="238125"/>
          </a:xfrm>
          <a:solidFill>
            <a:schemeClr val="bg2"/>
          </a:solidFill>
        </p:grpSpPr>
        <p:sp>
          <p:nvSpPr>
            <p:cNvPr id="80" name="Freeform 161">
              <a:extLst>
                <a:ext uri="{FF2B5EF4-FFF2-40B4-BE49-F238E27FC236}">
                  <a16:creationId xmlns:a16="http://schemas.microsoft.com/office/drawing/2014/main" id="{A53AD4F9-1F03-16BD-CB36-BC11B2009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4213" y="2038349"/>
              <a:ext cx="74613" cy="82550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28" y="36"/>
                </a:cxn>
                <a:cxn ang="0">
                  <a:pos x="5" y="36"/>
                </a:cxn>
                <a:cxn ang="0">
                  <a:pos x="0" y="30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8" y="0"/>
                </a:cxn>
                <a:cxn ang="0">
                  <a:pos x="33" y="5"/>
                </a:cxn>
                <a:cxn ang="0">
                  <a:pos x="33" y="30"/>
                </a:cxn>
              </a:cxnLst>
              <a:rect l="0" t="0" r="r" b="b"/>
              <a:pathLst>
                <a:path w="33" h="36">
                  <a:moveTo>
                    <a:pt x="33" y="30"/>
                  </a:moveTo>
                  <a:cubicBezTo>
                    <a:pt x="33" y="33"/>
                    <a:pt x="31" y="36"/>
                    <a:pt x="28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2" y="36"/>
                    <a:pt x="0" y="33"/>
                    <a:pt x="0" y="3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3" y="2"/>
                    <a:pt x="33" y="5"/>
                  </a:cubicBezTo>
                  <a:lnTo>
                    <a:pt x="33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1" name="Freeform 162">
              <a:extLst>
                <a:ext uri="{FF2B5EF4-FFF2-40B4-BE49-F238E27FC236}">
                  <a16:creationId xmlns:a16="http://schemas.microsoft.com/office/drawing/2014/main" id="{E8D938B7-D6B5-1993-2202-D4F66BE1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701" y="2009774"/>
              <a:ext cx="77788" cy="111125"/>
            </a:xfrm>
            <a:custGeom>
              <a:avLst/>
              <a:gdLst/>
              <a:ahLst/>
              <a:cxnLst>
                <a:cxn ang="0">
                  <a:pos x="34" y="43"/>
                </a:cxn>
                <a:cxn ang="0">
                  <a:pos x="28" y="49"/>
                </a:cxn>
                <a:cxn ang="0">
                  <a:pos x="6" y="49"/>
                </a:cxn>
                <a:cxn ang="0">
                  <a:pos x="0" y="43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28" y="0"/>
                </a:cxn>
                <a:cxn ang="0">
                  <a:pos x="34" y="5"/>
                </a:cxn>
                <a:cxn ang="0">
                  <a:pos x="34" y="43"/>
                </a:cxn>
              </a:cxnLst>
              <a:rect l="0" t="0" r="r" b="b"/>
              <a:pathLst>
                <a:path w="34" h="49">
                  <a:moveTo>
                    <a:pt x="34" y="43"/>
                  </a:moveTo>
                  <a:cubicBezTo>
                    <a:pt x="34" y="46"/>
                    <a:pt x="31" y="49"/>
                    <a:pt x="28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3" y="49"/>
                    <a:pt x="0" y="46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5"/>
                  </a:cubicBezTo>
                  <a:lnTo>
                    <a:pt x="34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2" name="Freeform 163">
              <a:extLst>
                <a:ext uri="{FF2B5EF4-FFF2-40B4-BE49-F238E27FC236}">
                  <a16:creationId xmlns:a16="http://schemas.microsoft.com/office/drawing/2014/main" id="{CEA5D3CC-0C9B-B4F4-4BDD-0D6B8ABF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6776" y="1974849"/>
              <a:ext cx="77788" cy="146050"/>
            </a:xfrm>
            <a:custGeom>
              <a:avLst/>
              <a:gdLst/>
              <a:ahLst/>
              <a:cxnLst>
                <a:cxn ang="0">
                  <a:pos x="34" y="58"/>
                </a:cxn>
                <a:cxn ang="0">
                  <a:pos x="28" y="64"/>
                </a:cxn>
                <a:cxn ang="0">
                  <a:pos x="6" y="64"/>
                </a:cxn>
                <a:cxn ang="0">
                  <a:pos x="0" y="58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28" y="0"/>
                </a:cxn>
                <a:cxn ang="0">
                  <a:pos x="34" y="6"/>
                </a:cxn>
                <a:cxn ang="0">
                  <a:pos x="34" y="58"/>
                </a:cxn>
              </a:cxnLst>
              <a:rect l="0" t="0" r="r" b="b"/>
              <a:pathLst>
                <a:path w="34" h="64">
                  <a:moveTo>
                    <a:pt x="34" y="58"/>
                  </a:moveTo>
                  <a:cubicBezTo>
                    <a:pt x="34" y="61"/>
                    <a:pt x="31" y="64"/>
                    <a:pt x="28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3" y="64"/>
                    <a:pt x="0" y="61"/>
                    <a:pt x="0" y="5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lnTo>
                    <a:pt x="34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3" name="Freeform 164">
              <a:extLst>
                <a:ext uri="{FF2B5EF4-FFF2-40B4-BE49-F238E27FC236}">
                  <a16:creationId xmlns:a16="http://schemas.microsoft.com/office/drawing/2014/main" id="{7162534E-A060-9BDA-F826-C717E9C6A7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513" y="1882774"/>
              <a:ext cx="268288" cy="127000"/>
            </a:xfrm>
            <a:custGeom>
              <a:avLst/>
              <a:gdLst/>
              <a:ahLst/>
              <a:cxnLst>
                <a:cxn ang="0">
                  <a:pos x="114" y="1"/>
                </a:cxn>
                <a:cxn ang="0">
                  <a:pos x="89" y="7"/>
                </a:cxn>
                <a:cxn ang="0">
                  <a:pos x="88" y="10"/>
                </a:cxn>
                <a:cxn ang="0">
                  <a:pos x="94" y="15"/>
                </a:cxn>
                <a:cxn ang="0">
                  <a:pos x="93" y="17"/>
                </a:cxn>
                <a:cxn ang="0">
                  <a:pos x="77" y="26"/>
                </a:cxn>
                <a:cxn ang="0">
                  <a:pos x="5" y="45"/>
                </a:cxn>
                <a:cxn ang="0">
                  <a:pos x="0" y="50"/>
                </a:cxn>
                <a:cxn ang="0">
                  <a:pos x="5" y="55"/>
                </a:cxn>
                <a:cxn ang="0">
                  <a:pos x="7" y="55"/>
                </a:cxn>
                <a:cxn ang="0">
                  <a:pos x="82" y="34"/>
                </a:cxn>
                <a:cxn ang="0">
                  <a:pos x="100" y="24"/>
                </a:cxn>
                <a:cxn ang="0">
                  <a:pos x="102" y="24"/>
                </a:cxn>
                <a:cxn ang="0">
                  <a:pos x="108" y="29"/>
                </a:cxn>
                <a:cxn ang="0">
                  <a:pos x="111" y="28"/>
                </a:cxn>
                <a:cxn ang="0">
                  <a:pos x="117" y="4"/>
                </a:cxn>
                <a:cxn ang="0">
                  <a:pos x="114" y="1"/>
                </a:cxn>
              </a:cxnLst>
              <a:rect l="0" t="0" r="r" b="b"/>
              <a:pathLst>
                <a:path w="117" h="55">
                  <a:moveTo>
                    <a:pt x="114" y="1"/>
                  </a:moveTo>
                  <a:cubicBezTo>
                    <a:pt x="89" y="7"/>
                    <a:pt x="89" y="7"/>
                    <a:pt x="89" y="7"/>
                  </a:cubicBezTo>
                  <a:cubicBezTo>
                    <a:pt x="87" y="7"/>
                    <a:pt x="87" y="9"/>
                    <a:pt x="88" y="10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4" y="16"/>
                    <a:pt x="94" y="17"/>
                    <a:pt x="93" y="17"/>
                  </a:cubicBezTo>
                  <a:cubicBezTo>
                    <a:pt x="90" y="19"/>
                    <a:pt x="85" y="22"/>
                    <a:pt x="77" y="26"/>
                  </a:cubicBezTo>
                  <a:cubicBezTo>
                    <a:pt x="38" y="47"/>
                    <a:pt x="6" y="45"/>
                    <a:pt x="5" y="45"/>
                  </a:cubicBezTo>
                  <a:cubicBezTo>
                    <a:pt x="3" y="45"/>
                    <a:pt x="0" y="47"/>
                    <a:pt x="0" y="50"/>
                  </a:cubicBezTo>
                  <a:cubicBezTo>
                    <a:pt x="0" y="52"/>
                    <a:pt x="2" y="55"/>
                    <a:pt x="5" y="55"/>
                  </a:cubicBezTo>
                  <a:cubicBezTo>
                    <a:pt x="5" y="55"/>
                    <a:pt x="6" y="55"/>
                    <a:pt x="7" y="55"/>
                  </a:cubicBezTo>
                  <a:cubicBezTo>
                    <a:pt x="15" y="55"/>
                    <a:pt x="46" y="53"/>
                    <a:pt x="82" y="34"/>
                  </a:cubicBezTo>
                  <a:cubicBezTo>
                    <a:pt x="90" y="30"/>
                    <a:pt x="96" y="26"/>
                    <a:pt x="100" y="24"/>
                  </a:cubicBezTo>
                  <a:cubicBezTo>
                    <a:pt x="100" y="23"/>
                    <a:pt x="101" y="23"/>
                    <a:pt x="102" y="24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9" y="31"/>
                    <a:pt x="111" y="30"/>
                    <a:pt x="111" y="28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2"/>
                    <a:pt x="116" y="0"/>
                    <a:pt x="11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82D8FBE-BE37-6034-24DF-023DE0835A9B}"/>
              </a:ext>
            </a:extLst>
          </p:cNvPr>
          <p:cNvGrpSpPr/>
          <p:nvPr/>
        </p:nvGrpSpPr>
        <p:grpSpPr>
          <a:xfrm>
            <a:off x="6010623" y="7439652"/>
            <a:ext cx="652612" cy="599492"/>
            <a:chOff x="1501775" y="2393949"/>
            <a:chExt cx="273050" cy="250825"/>
          </a:xfrm>
          <a:solidFill>
            <a:schemeClr val="bg2"/>
          </a:solidFill>
        </p:grpSpPr>
        <p:sp>
          <p:nvSpPr>
            <p:cNvPr id="85" name="Freeform 216">
              <a:extLst>
                <a:ext uri="{FF2B5EF4-FFF2-40B4-BE49-F238E27FC236}">
                  <a16:creationId xmlns:a16="http://schemas.microsoft.com/office/drawing/2014/main" id="{595A0CDF-4D4A-16D3-1474-9036F81C9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1775" y="2393949"/>
              <a:ext cx="273050" cy="250825"/>
            </a:xfrm>
            <a:custGeom>
              <a:avLst/>
              <a:gdLst/>
              <a:ahLst/>
              <a:cxnLst>
                <a:cxn ang="0">
                  <a:pos x="109" y="54"/>
                </a:cxn>
                <a:cxn ang="0">
                  <a:pos x="112" y="51"/>
                </a:cxn>
                <a:cxn ang="0">
                  <a:pos x="117" y="51"/>
                </a:cxn>
                <a:cxn ang="0">
                  <a:pos x="118" y="49"/>
                </a:cxn>
                <a:cxn ang="0">
                  <a:pos x="104" y="28"/>
                </a:cxn>
                <a:cxn ang="0">
                  <a:pos x="103" y="28"/>
                </a:cxn>
                <a:cxn ang="0">
                  <a:pos x="89" y="49"/>
                </a:cxn>
                <a:cxn ang="0">
                  <a:pos x="90" y="51"/>
                </a:cxn>
                <a:cxn ang="0">
                  <a:pos x="95" y="51"/>
                </a:cxn>
                <a:cxn ang="0">
                  <a:pos x="98" y="54"/>
                </a:cxn>
                <a:cxn ang="0">
                  <a:pos x="54" y="98"/>
                </a:cxn>
                <a:cxn ang="0">
                  <a:pos x="10" y="54"/>
                </a:cxn>
                <a:cxn ang="0">
                  <a:pos x="54" y="10"/>
                </a:cxn>
                <a:cxn ang="0">
                  <a:pos x="73" y="14"/>
                </a:cxn>
                <a:cxn ang="0">
                  <a:pos x="75" y="15"/>
                </a:cxn>
                <a:cxn ang="0">
                  <a:pos x="80" y="12"/>
                </a:cxn>
                <a:cxn ang="0">
                  <a:pos x="77" y="5"/>
                </a:cxn>
                <a:cxn ang="0">
                  <a:pos x="54" y="0"/>
                </a:cxn>
                <a:cxn ang="0">
                  <a:pos x="0" y="54"/>
                </a:cxn>
                <a:cxn ang="0">
                  <a:pos x="54" y="109"/>
                </a:cxn>
                <a:cxn ang="0">
                  <a:pos x="109" y="54"/>
                </a:cxn>
                <a:cxn ang="0">
                  <a:pos x="109" y="54"/>
                </a:cxn>
              </a:cxnLst>
              <a:rect l="0" t="0" r="r" b="b"/>
              <a:pathLst>
                <a:path w="119" h="109">
                  <a:moveTo>
                    <a:pt x="109" y="54"/>
                  </a:moveTo>
                  <a:cubicBezTo>
                    <a:pt x="109" y="53"/>
                    <a:pt x="109" y="51"/>
                    <a:pt x="112" y="51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9" y="51"/>
                    <a:pt x="118" y="49"/>
                    <a:pt x="118" y="49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8"/>
                    <a:pt x="103" y="27"/>
                    <a:pt x="103" y="28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9" y="49"/>
                    <a:pt x="88" y="51"/>
                    <a:pt x="90" y="51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6" y="51"/>
                    <a:pt x="98" y="52"/>
                    <a:pt x="98" y="54"/>
                  </a:cubicBezTo>
                  <a:cubicBezTo>
                    <a:pt x="98" y="79"/>
                    <a:pt x="78" y="98"/>
                    <a:pt x="54" y="98"/>
                  </a:cubicBezTo>
                  <a:cubicBezTo>
                    <a:pt x="30" y="98"/>
                    <a:pt x="10" y="78"/>
                    <a:pt x="10" y="54"/>
                  </a:cubicBezTo>
                  <a:cubicBezTo>
                    <a:pt x="10" y="30"/>
                    <a:pt x="30" y="10"/>
                    <a:pt x="54" y="10"/>
                  </a:cubicBezTo>
                  <a:cubicBezTo>
                    <a:pt x="61" y="10"/>
                    <a:pt x="67" y="12"/>
                    <a:pt x="73" y="14"/>
                  </a:cubicBezTo>
                  <a:cubicBezTo>
                    <a:pt x="73" y="15"/>
                    <a:pt x="74" y="15"/>
                    <a:pt x="75" y="15"/>
                  </a:cubicBezTo>
                  <a:cubicBezTo>
                    <a:pt x="77" y="15"/>
                    <a:pt x="79" y="14"/>
                    <a:pt x="80" y="12"/>
                  </a:cubicBezTo>
                  <a:cubicBezTo>
                    <a:pt x="81" y="9"/>
                    <a:pt x="80" y="6"/>
                    <a:pt x="77" y="5"/>
                  </a:cubicBezTo>
                  <a:cubicBezTo>
                    <a:pt x="70" y="1"/>
                    <a:pt x="62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4"/>
                    <a:pt x="24" y="109"/>
                    <a:pt x="54" y="109"/>
                  </a:cubicBezTo>
                  <a:cubicBezTo>
                    <a:pt x="84" y="109"/>
                    <a:pt x="109" y="84"/>
                    <a:pt x="109" y="54"/>
                  </a:cubicBezTo>
                  <a:cubicBezTo>
                    <a:pt x="109" y="54"/>
                    <a:pt x="109" y="54"/>
                    <a:pt x="109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6" name="Freeform 217">
              <a:extLst>
                <a:ext uri="{FF2B5EF4-FFF2-40B4-BE49-F238E27FC236}">
                  <a16:creationId xmlns:a16="http://schemas.microsoft.com/office/drawing/2014/main" id="{7B2B4476-BB03-E244-7E37-F948AAAB3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088" y="2443162"/>
              <a:ext cx="76200" cy="150813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0" y="21"/>
                </a:cxn>
                <a:cxn ang="0">
                  <a:pos x="17" y="15"/>
                </a:cxn>
                <a:cxn ang="0">
                  <a:pos x="26" y="17"/>
                </a:cxn>
                <a:cxn ang="0">
                  <a:pos x="27" y="18"/>
                </a:cxn>
                <a:cxn ang="0">
                  <a:pos x="29" y="16"/>
                </a:cxn>
                <a:cxn ang="0">
                  <a:pos x="31" y="13"/>
                </a:cxn>
                <a:cxn ang="0">
                  <a:pos x="29" y="10"/>
                </a:cxn>
                <a:cxn ang="0">
                  <a:pos x="21" y="8"/>
                </a:cxn>
                <a:cxn ang="0">
                  <a:pos x="21" y="7"/>
                </a:cxn>
                <a:cxn ang="0">
                  <a:pos x="20" y="3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3" y="3"/>
                </a:cxn>
                <a:cxn ang="0">
                  <a:pos x="13" y="8"/>
                </a:cxn>
                <a:cxn ang="0">
                  <a:pos x="12" y="8"/>
                </a:cxn>
                <a:cxn ang="0">
                  <a:pos x="1" y="22"/>
                </a:cxn>
                <a:cxn ang="0">
                  <a:pos x="15" y="36"/>
                </a:cxn>
                <a:cxn ang="0">
                  <a:pos x="23" y="44"/>
                </a:cxn>
                <a:cxn ang="0">
                  <a:pos x="15" y="51"/>
                </a:cxn>
                <a:cxn ang="0">
                  <a:pos x="5" y="48"/>
                </a:cxn>
                <a:cxn ang="0">
                  <a:pos x="4" y="48"/>
                </a:cxn>
                <a:cxn ang="0">
                  <a:pos x="2" y="49"/>
                </a:cxn>
                <a:cxn ang="0">
                  <a:pos x="0" y="53"/>
                </a:cxn>
                <a:cxn ang="0">
                  <a:pos x="2" y="55"/>
                </a:cxn>
                <a:cxn ang="0">
                  <a:pos x="12" y="58"/>
                </a:cxn>
                <a:cxn ang="0">
                  <a:pos x="12" y="59"/>
                </a:cxn>
                <a:cxn ang="0">
                  <a:pos x="12" y="64"/>
                </a:cxn>
                <a:cxn ang="0">
                  <a:pos x="15" y="66"/>
                </a:cxn>
                <a:cxn ang="0">
                  <a:pos x="17" y="66"/>
                </a:cxn>
                <a:cxn ang="0">
                  <a:pos x="20" y="64"/>
                </a:cxn>
                <a:cxn ang="0">
                  <a:pos x="20" y="58"/>
                </a:cxn>
                <a:cxn ang="0">
                  <a:pos x="20" y="58"/>
                </a:cxn>
                <a:cxn ang="0">
                  <a:pos x="33" y="44"/>
                </a:cxn>
                <a:cxn ang="0">
                  <a:pos x="19" y="28"/>
                </a:cxn>
              </a:cxnLst>
              <a:rect l="0" t="0" r="r" b="b"/>
              <a:pathLst>
                <a:path w="33" h="66">
                  <a:moveTo>
                    <a:pt x="19" y="28"/>
                  </a:moveTo>
                  <a:cubicBezTo>
                    <a:pt x="12" y="26"/>
                    <a:pt x="10" y="24"/>
                    <a:pt x="10" y="21"/>
                  </a:cubicBezTo>
                  <a:cubicBezTo>
                    <a:pt x="10" y="18"/>
                    <a:pt x="12" y="15"/>
                    <a:pt x="17" y="15"/>
                  </a:cubicBezTo>
                  <a:cubicBezTo>
                    <a:pt x="22" y="15"/>
                    <a:pt x="26" y="17"/>
                    <a:pt x="26" y="17"/>
                  </a:cubicBezTo>
                  <a:cubicBezTo>
                    <a:pt x="26" y="17"/>
                    <a:pt x="27" y="18"/>
                    <a:pt x="27" y="18"/>
                  </a:cubicBezTo>
                  <a:cubicBezTo>
                    <a:pt x="28" y="18"/>
                    <a:pt x="29" y="17"/>
                    <a:pt x="29" y="16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0" y="11"/>
                    <a:pt x="29" y="10"/>
                  </a:cubicBezTo>
                  <a:cubicBezTo>
                    <a:pt x="27" y="9"/>
                    <a:pt x="21" y="8"/>
                    <a:pt x="21" y="8"/>
                  </a:cubicBezTo>
                  <a:cubicBezTo>
                    <a:pt x="21" y="8"/>
                    <a:pt x="21" y="8"/>
                    <a:pt x="21" y="7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9" y="0"/>
                    <a:pt x="1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3" y="1"/>
                    <a:pt x="13" y="3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2" y="8"/>
                    <a:pt x="12" y="8"/>
                  </a:cubicBezTo>
                  <a:cubicBezTo>
                    <a:pt x="5" y="10"/>
                    <a:pt x="1" y="15"/>
                    <a:pt x="1" y="22"/>
                  </a:cubicBezTo>
                  <a:cubicBezTo>
                    <a:pt x="1" y="30"/>
                    <a:pt x="8" y="34"/>
                    <a:pt x="15" y="36"/>
                  </a:cubicBezTo>
                  <a:cubicBezTo>
                    <a:pt x="21" y="39"/>
                    <a:pt x="23" y="41"/>
                    <a:pt x="23" y="44"/>
                  </a:cubicBezTo>
                  <a:cubicBezTo>
                    <a:pt x="23" y="48"/>
                    <a:pt x="20" y="51"/>
                    <a:pt x="15" y="51"/>
                  </a:cubicBezTo>
                  <a:cubicBezTo>
                    <a:pt x="11" y="51"/>
                    <a:pt x="5" y="48"/>
                    <a:pt x="5" y="48"/>
                  </a:cubicBezTo>
                  <a:cubicBezTo>
                    <a:pt x="5" y="48"/>
                    <a:pt x="4" y="48"/>
                    <a:pt x="4" y="48"/>
                  </a:cubicBezTo>
                  <a:cubicBezTo>
                    <a:pt x="3" y="48"/>
                    <a:pt x="2" y="48"/>
                    <a:pt x="2" y="4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1" y="55"/>
                    <a:pt x="2" y="55"/>
                  </a:cubicBezTo>
                  <a:cubicBezTo>
                    <a:pt x="5" y="57"/>
                    <a:pt x="12" y="58"/>
                    <a:pt x="12" y="58"/>
                  </a:cubicBezTo>
                  <a:cubicBezTo>
                    <a:pt x="12" y="58"/>
                    <a:pt x="12" y="58"/>
                    <a:pt x="12" y="59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65"/>
                    <a:pt x="14" y="66"/>
                    <a:pt x="15" y="6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9" y="66"/>
                    <a:pt x="20" y="65"/>
                    <a:pt x="20" y="64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8" y="56"/>
                    <a:pt x="33" y="51"/>
                    <a:pt x="33" y="44"/>
                  </a:cubicBezTo>
                  <a:cubicBezTo>
                    <a:pt x="33" y="37"/>
                    <a:pt x="29" y="32"/>
                    <a:pt x="19" y="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17E9F45-DE59-E5E4-8FF9-1C3FAAAFC33A}"/>
              </a:ext>
            </a:extLst>
          </p:cNvPr>
          <p:cNvGrpSpPr/>
          <p:nvPr/>
        </p:nvGrpSpPr>
        <p:grpSpPr>
          <a:xfrm>
            <a:off x="8652349" y="7390327"/>
            <a:ext cx="648814" cy="698140"/>
            <a:chOff x="1066800" y="2373312"/>
            <a:chExt cx="271462" cy="292100"/>
          </a:xfrm>
          <a:solidFill>
            <a:schemeClr val="bg2"/>
          </a:solidFill>
        </p:grpSpPr>
        <p:sp>
          <p:nvSpPr>
            <p:cNvPr id="88" name="Oval 213">
              <a:extLst>
                <a:ext uri="{FF2B5EF4-FFF2-40B4-BE49-F238E27FC236}">
                  <a16:creationId xmlns:a16="http://schemas.microsoft.com/office/drawing/2014/main" id="{B93A0A17-4FA9-4098-4016-73AC74D8A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525" y="2373312"/>
              <a:ext cx="95250" cy="936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89" name="Freeform 214">
              <a:extLst>
                <a:ext uri="{FF2B5EF4-FFF2-40B4-BE49-F238E27FC236}">
                  <a16:creationId xmlns:a16="http://schemas.microsoft.com/office/drawing/2014/main" id="{9A1C8395-E8A7-CC46-4F89-65B8E7EE48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6013" y="2481262"/>
              <a:ext cx="165100" cy="109538"/>
            </a:xfrm>
            <a:custGeom>
              <a:avLst/>
              <a:gdLst/>
              <a:ahLst/>
              <a:cxnLst>
                <a:cxn ang="0">
                  <a:pos x="44" y="33"/>
                </a:cxn>
                <a:cxn ang="0">
                  <a:pos x="37" y="40"/>
                </a:cxn>
                <a:cxn ang="0">
                  <a:pos x="36" y="40"/>
                </a:cxn>
                <a:cxn ang="0">
                  <a:pos x="35" y="40"/>
                </a:cxn>
                <a:cxn ang="0">
                  <a:pos x="28" y="33"/>
                </a:cxn>
                <a:cxn ang="0">
                  <a:pos x="27" y="31"/>
                </a:cxn>
                <a:cxn ang="0">
                  <a:pos x="31" y="14"/>
                </a:cxn>
                <a:cxn ang="0">
                  <a:pos x="31" y="12"/>
                </a:cxn>
                <a:cxn ang="0">
                  <a:pos x="31" y="9"/>
                </a:cxn>
                <a:cxn ang="0">
                  <a:pos x="32" y="7"/>
                </a:cxn>
                <a:cxn ang="0">
                  <a:pos x="40" y="7"/>
                </a:cxn>
                <a:cxn ang="0">
                  <a:pos x="42" y="9"/>
                </a:cxn>
                <a:cxn ang="0">
                  <a:pos x="41" y="12"/>
                </a:cxn>
                <a:cxn ang="0">
                  <a:pos x="42" y="14"/>
                </a:cxn>
                <a:cxn ang="0">
                  <a:pos x="45" y="31"/>
                </a:cxn>
                <a:cxn ang="0">
                  <a:pos x="44" y="33"/>
                </a:cxn>
                <a:cxn ang="0">
                  <a:pos x="72" y="33"/>
                </a:cxn>
                <a:cxn ang="0">
                  <a:pos x="62" y="7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36" y="0"/>
                </a:cxn>
                <a:cxn ang="0">
                  <a:pos x="20" y="0"/>
                </a:cxn>
                <a:cxn ang="0">
                  <a:pos x="19" y="0"/>
                </a:cxn>
                <a:cxn ang="0">
                  <a:pos x="10" y="7"/>
                </a:cxn>
                <a:cxn ang="0">
                  <a:pos x="1" y="33"/>
                </a:cxn>
                <a:cxn ang="0">
                  <a:pos x="2" y="37"/>
                </a:cxn>
                <a:cxn ang="0">
                  <a:pos x="10" y="41"/>
                </a:cxn>
                <a:cxn ang="0">
                  <a:pos x="13" y="40"/>
                </a:cxn>
                <a:cxn ang="0">
                  <a:pos x="18" y="27"/>
                </a:cxn>
                <a:cxn ang="0">
                  <a:pos x="18" y="27"/>
                </a:cxn>
                <a:cxn ang="0">
                  <a:pos x="18" y="40"/>
                </a:cxn>
                <a:cxn ang="0">
                  <a:pos x="20" y="44"/>
                </a:cxn>
                <a:cxn ang="0">
                  <a:pos x="36" y="48"/>
                </a:cxn>
                <a:cxn ang="0">
                  <a:pos x="52" y="44"/>
                </a:cxn>
                <a:cxn ang="0">
                  <a:pos x="54" y="40"/>
                </a:cxn>
                <a:cxn ang="0">
                  <a:pos x="54" y="27"/>
                </a:cxn>
                <a:cxn ang="0">
                  <a:pos x="55" y="27"/>
                </a:cxn>
                <a:cxn ang="0">
                  <a:pos x="60" y="40"/>
                </a:cxn>
                <a:cxn ang="0">
                  <a:pos x="62" y="41"/>
                </a:cxn>
                <a:cxn ang="0">
                  <a:pos x="70" y="37"/>
                </a:cxn>
                <a:cxn ang="0">
                  <a:pos x="72" y="33"/>
                </a:cxn>
              </a:cxnLst>
              <a:rect l="0" t="0" r="r" b="b"/>
              <a:pathLst>
                <a:path w="72" h="48">
                  <a:moveTo>
                    <a:pt x="44" y="33"/>
                  </a:moveTo>
                  <a:cubicBezTo>
                    <a:pt x="37" y="40"/>
                    <a:pt x="37" y="40"/>
                    <a:pt x="37" y="40"/>
                  </a:cubicBezTo>
                  <a:cubicBezTo>
                    <a:pt x="37" y="40"/>
                    <a:pt x="37" y="40"/>
                    <a:pt x="36" y="40"/>
                  </a:cubicBezTo>
                  <a:cubicBezTo>
                    <a:pt x="36" y="40"/>
                    <a:pt x="35" y="40"/>
                    <a:pt x="35" y="4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7" y="33"/>
                    <a:pt x="27" y="32"/>
                    <a:pt x="27" y="31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3"/>
                    <a:pt x="31" y="12"/>
                    <a:pt x="31" y="12"/>
                  </a:cubicBezTo>
                  <a:cubicBezTo>
                    <a:pt x="31" y="11"/>
                    <a:pt x="31" y="9"/>
                    <a:pt x="31" y="9"/>
                  </a:cubicBezTo>
                  <a:cubicBezTo>
                    <a:pt x="31" y="8"/>
                    <a:pt x="31" y="7"/>
                    <a:pt x="32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7"/>
                    <a:pt x="42" y="8"/>
                    <a:pt x="42" y="9"/>
                  </a:cubicBezTo>
                  <a:cubicBezTo>
                    <a:pt x="42" y="9"/>
                    <a:pt x="42" y="11"/>
                    <a:pt x="41" y="12"/>
                  </a:cubicBezTo>
                  <a:cubicBezTo>
                    <a:pt x="41" y="12"/>
                    <a:pt x="42" y="13"/>
                    <a:pt x="42" y="14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2"/>
                    <a:pt x="45" y="33"/>
                    <a:pt x="44" y="33"/>
                  </a:cubicBezTo>
                  <a:moveTo>
                    <a:pt x="72" y="33"/>
                  </a:moveTo>
                  <a:cubicBezTo>
                    <a:pt x="62" y="7"/>
                    <a:pt x="62" y="7"/>
                    <a:pt x="62" y="7"/>
                  </a:cubicBezTo>
                  <a:cubicBezTo>
                    <a:pt x="62" y="7"/>
                    <a:pt x="60" y="0"/>
                    <a:pt x="5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0"/>
                    <a:pt x="36" y="0"/>
                  </a:cubicBezTo>
                  <a:cubicBezTo>
                    <a:pt x="28" y="0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11" y="7"/>
                    <a:pt x="10" y="7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4"/>
                    <a:pt x="1" y="36"/>
                    <a:pt x="2" y="37"/>
                  </a:cubicBezTo>
                  <a:cubicBezTo>
                    <a:pt x="4" y="39"/>
                    <a:pt x="7" y="41"/>
                    <a:pt x="10" y="41"/>
                  </a:cubicBezTo>
                  <a:cubicBezTo>
                    <a:pt x="12" y="41"/>
                    <a:pt x="13" y="40"/>
                    <a:pt x="13" y="40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4"/>
                    <a:pt x="18" y="27"/>
                  </a:cubicBezTo>
                  <a:cubicBezTo>
                    <a:pt x="18" y="30"/>
                    <a:pt x="18" y="36"/>
                    <a:pt x="18" y="40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6" y="48"/>
                    <a:pt x="30" y="48"/>
                    <a:pt x="36" y="48"/>
                  </a:cubicBezTo>
                  <a:cubicBezTo>
                    <a:pt x="42" y="48"/>
                    <a:pt x="47" y="48"/>
                    <a:pt x="52" y="44"/>
                  </a:cubicBezTo>
                  <a:cubicBezTo>
                    <a:pt x="54" y="43"/>
                    <a:pt x="54" y="42"/>
                    <a:pt x="54" y="40"/>
                  </a:cubicBezTo>
                  <a:cubicBezTo>
                    <a:pt x="54" y="36"/>
                    <a:pt x="54" y="30"/>
                    <a:pt x="54" y="27"/>
                  </a:cubicBezTo>
                  <a:cubicBezTo>
                    <a:pt x="54" y="24"/>
                    <a:pt x="55" y="27"/>
                    <a:pt x="55" y="27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1"/>
                    <a:pt x="62" y="41"/>
                  </a:cubicBezTo>
                  <a:cubicBezTo>
                    <a:pt x="65" y="41"/>
                    <a:pt x="68" y="39"/>
                    <a:pt x="70" y="37"/>
                  </a:cubicBezTo>
                  <a:cubicBezTo>
                    <a:pt x="72" y="36"/>
                    <a:pt x="72" y="34"/>
                    <a:pt x="72" y="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90" name="Freeform 215">
              <a:extLst>
                <a:ext uri="{FF2B5EF4-FFF2-40B4-BE49-F238E27FC236}">
                  <a16:creationId xmlns:a16="http://schemas.microsoft.com/office/drawing/2014/main" id="{2C30C5B2-80AE-1031-40E6-C609576DE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800" y="2562224"/>
              <a:ext cx="271462" cy="103188"/>
            </a:xfrm>
            <a:custGeom>
              <a:avLst/>
              <a:gdLst/>
              <a:ahLst/>
              <a:cxnLst>
                <a:cxn ang="0">
                  <a:pos x="113" y="9"/>
                </a:cxn>
                <a:cxn ang="0">
                  <a:pos x="112" y="9"/>
                </a:cxn>
                <a:cxn ang="0">
                  <a:pos x="111" y="9"/>
                </a:cxn>
                <a:cxn ang="0">
                  <a:pos x="105" y="2"/>
                </a:cxn>
                <a:cxn ang="0">
                  <a:pos x="100" y="0"/>
                </a:cxn>
                <a:cxn ang="0">
                  <a:pos x="98" y="3"/>
                </a:cxn>
                <a:cxn ang="0">
                  <a:pos x="58" y="20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4" y="2"/>
                </a:cxn>
                <a:cxn ang="0">
                  <a:pos x="7" y="9"/>
                </a:cxn>
                <a:cxn ang="0">
                  <a:pos x="6" y="9"/>
                </a:cxn>
                <a:cxn ang="0">
                  <a:pos x="5" y="9"/>
                </a:cxn>
                <a:cxn ang="0">
                  <a:pos x="0" y="15"/>
                </a:cxn>
                <a:cxn ang="0">
                  <a:pos x="5" y="20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13"/>
                </a:cxn>
                <a:cxn ang="0">
                  <a:pos x="14" y="10"/>
                </a:cxn>
                <a:cxn ang="0">
                  <a:pos x="16" y="10"/>
                </a:cxn>
                <a:cxn ang="0">
                  <a:pos x="54" y="26"/>
                </a:cxn>
                <a:cxn ang="0">
                  <a:pos x="56" y="27"/>
                </a:cxn>
                <a:cxn ang="0">
                  <a:pos x="56" y="34"/>
                </a:cxn>
                <a:cxn ang="0">
                  <a:pos x="55" y="35"/>
                </a:cxn>
                <a:cxn ang="0">
                  <a:pos x="53" y="39"/>
                </a:cxn>
                <a:cxn ang="0">
                  <a:pos x="59" y="45"/>
                </a:cxn>
                <a:cxn ang="0">
                  <a:pos x="64" y="39"/>
                </a:cxn>
                <a:cxn ang="0">
                  <a:pos x="62" y="35"/>
                </a:cxn>
                <a:cxn ang="0">
                  <a:pos x="62" y="34"/>
                </a:cxn>
                <a:cxn ang="0">
                  <a:pos x="62" y="27"/>
                </a:cxn>
                <a:cxn ang="0">
                  <a:pos x="63" y="26"/>
                </a:cxn>
                <a:cxn ang="0">
                  <a:pos x="101" y="9"/>
                </a:cxn>
                <a:cxn ang="0">
                  <a:pos x="103" y="9"/>
                </a:cxn>
                <a:cxn ang="0">
                  <a:pos x="107" y="13"/>
                </a:cxn>
                <a:cxn ang="0">
                  <a:pos x="108" y="15"/>
                </a:cxn>
                <a:cxn ang="0">
                  <a:pos x="108" y="15"/>
                </a:cxn>
                <a:cxn ang="0">
                  <a:pos x="113" y="20"/>
                </a:cxn>
                <a:cxn ang="0">
                  <a:pos x="119" y="15"/>
                </a:cxn>
                <a:cxn ang="0">
                  <a:pos x="113" y="9"/>
                </a:cxn>
              </a:cxnLst>
              <a:rect l="0" t="0" r="r" b="b"/>
              <a:pathLst>
                <a:path w="119" h="45">
                  <a:moveTo>
                    <a:pt x="113" y="9"/>
                  </a:moveTo>
                  <a:cubicBezTo>
                    <a:pt x="113" y="9"/>
                    <a:pt x="113" y="9"/>
                    <a:pt x="112" y="9"/>
                  </a:cubicBezTo>
                  <a:cubicBezTo>
                    <a:pt x="112" y="9"/>
                    <a:pt x="112" y="9"/>
                    <a:pt x="111" y="9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1"/>
                    <a:pt x="103" y="0"/>
                    <a:pt x="100" y="0"/>
                  </a:cubicBezTo>
                  <a:cubicBezTo>
                    <a:pt x="99" y="1"/>
                    <a:pt x="99" y="3"/>
                    <a:pt x="98" y="3"/>
                  </a:cubicBezTo>
                  <a:cubicBezTo>
                    <a:pt x="95" y="12"/>
                    <a:pt x="76" y="20"/>
                    <a:pt x="58" y="20"/>
                  </a:cubicBezTo>
                  <a:cubicBezTo>
                    <a:pt x="40" y="20"/>
                    <a:pt x="23" y="13"/>
                    <a:pt x="19" y="4"/>
                  </a:cubicBezTo>
                  <a:cubicBezTo>
                    <a:pt x="19" y="3"/>
                    <a:pt x="18" y="3"/>
                    <a:pt x="18" y="2"/>
                  </a:cubicBezTo>
                  <a:cubicBezTo>
                    <a:pt x="17" y="1"/>
                    <a:pt x="15" y="1"/>
                    <a:pt x="14" y="2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2" y="9"/>
                    <a:pt x="0" y="12"/>
                    <a:pt x="0" y="15"/>
                  </a:cubicBezTo>
                  <a:cubicBezTo>
                    <a:pt x="0" y="18"/>
                    <a:pt x="2" y="20"/>
                    <a:pt x="5" y="20"/>
                  </a:cubicBezTo>
                  <a:cubicBezTo>
                    <a:pt x="8" y="20"/>
                    <a:pt x="11" y="18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3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10"/>
                    <a:pt x="16" y="10"/>
                  </a:cubicBezTo>
                  <a:cubicBezTo>
                    <a:pt x="24" y="19"/>
                    <a:pt x="38" y="25"/>
                    <a:pt x="54" y="26"/>
                  </a:cubicBezTo>
                  <a:cubicBezTo>
                    <a:pt x="55" y="26"/>
                    <a:pt x="56" y="26"/>
                    <a:pt x="56" y="27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5"/>
                    <a:pt x="55" y="35"/>
                    <a:pt x="55" y="35"/>
                  </a:cubicBezTo>
                  <a:cubicBezTo>
                    <a:pt x="54" y="36"/>
                    <a:pt x="53" y="38"/>
                    <a:pt x="53" y="39"/>
                  </a:cubicBezTo>
                  <a:cubicBezTo>
                    <a:pt x="53" y="42"/>
                    <a:pt x="56" y="45"/>
                    <a:pt x="59" y="45"/>
                  </a:cubicBezTo>
                  <a:cubicBezTo>
                    <a:pt x="62" y="45"/>
                    <a:pt x="64" y="42"/>
                    <a:pt x="64" y="39"/>
                  </a:cubicBezTo>
                  <a:cubicBezTo>
                    <a:pt x="64" y="38"/>
                    <a:pt x="63" y="36"/>
                    <a:pt x="62" y="35"/>
                  </a:cubicBezTo>
                  <a:cubicBezTo>
                    <a:pt x="62" y="35"/>
                    <a:pt x="62" y="35"/>
                    <a:pt x="62" y="34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6"/>
                    <a:pt x="63" y="26"/>
                    <a:pt x="63" y="26"/>
                  </a:cubicBezTo>
                  <a:cubicBezTo>
                    <a:pt x="80" y="24"/>
                    <a:pt x="94" y="18"/>
                    <a:pt x="101" y="9"/>
                  </a:cubicBezTo>
                  <a:cubicBezTo>
                    <a:pt x="102" y="9"/>
                    <a:pt x="102" y="8"/>
                    <a:pt x="103" y="9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8" y="14"/>
                    <a:pt x="108" y="14"/>
                    <a:pt x="108" y="15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18"/>
                    <a:pt x="110" y="20"/>
                    <a:pt x="113" y="20"/>
                  </a:cubicBezTo>
                  <a:cubicBezTo>
                    <a:pt x="116" y="20"/>
                    <a:pt x="119" y="18"/>
                    <a:pt x="119" y="15"/>
                  </a:cubicBezTo>
                  <a:cubicBezTo>
                    <a:pt x="119" y="12"/>
                    <a:pt x="116" y="9"/>
                    <a:pt x="113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1AA86B8B-000E-AAD5-87D4-CECA3100D2DA}"/>
              </a:ext>
            </a:extLst>
          </p:cNvPr>
          <p:cNvGrpSpPr/>
          <p:nvPr/>
        </p:nvGrpSpPr>
        <p:grpSpPr>
          <a:xfrm>
            <a:off x="11290278" y="7388428"/>
            <a:ext cx="652612" cy="701938"/>
            <a:chOff x="7607301" y="1855786"/>
            <a:chExt cx="273050" cy="293688"/>
          </a:xfrm>
          <a:solidFill>
            <a:schemeClr val="bg2"/>
          </a:solidFill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227CD663-EF9C-1F81-D0E3-93D4CB1AB2E5}"/>
                </a:ext>
              </a:extLst>
            </p:cNvPr>
            <p:cNvGrpSpPr/>
            <p:nvPr/>
          </p:nvGrpSpPr>
          <p:grpSpPr>
            <a:xfrm>
              <a:off x="7607301" y="1855786"/>
              <a:ext cx="209550" cy="293688"/>
              <a:chOff x="7607301" y="1855786"/>
              <a:chExt cx="209550" cy="293688"/>
            </a:xfrm>
            <a:grpFill/>
          </p:grpSpPr>
          <p:sp>
            <p:nvSpPr>
              <p:cNvPr id="94" name="Freeform 197">
                <a:extLst>
                  <a:ext uri="{FF2B5EF4-FFF2-40B4-BE49-F238E27FC236}">
                    <a16:creationId xmlns:a16="http://schemas.microsoft.com/office/drawing/2014/main" id="{20408573-87C3-156D-1681-3EBD7B375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7301" y="1855786"/>
                <a:ext cx="119063" cy="119063"/>
              </a:xfrm>
              <a:custGeom>
                <a:avLst/>
                <a:gdLst/>
                <a:ahLst/>
                <a:cxnLst>
                  <a:cxn ang="0">
                    <a:pos x="50" y="36"/>
                  </a:cxn>
                  <a:cxn ang="0">
                    <a:pos x="50" y="42"/>
                  </a:cxn>
                  <a:cxn ang="0">
                    <a:pos x="42" y="51"/>
                  </a:cxn>
                  <a:cxn ang="0">
                    <a:pos x="35" y="51"/>
                  </a:cxn>
                  <a:cxn ang="0">
                    <a:pos x="1" y="17"/>
                  </a:cxn>
                  <a:cxn ang="0">
                    <a:pos x="1" y="10"/>
                  </a:cxn>
                  <a:cxn ang="0">
                    <a:pos x="10" y="2"/>
                  </a:cxn>
                  <a:cxn ang="0">
                    <a:pos x="16" y="2"/>
                  </a:cxn>
                  <a:cxn ang="0">
                    <a:pos x="50" y="36"/>
                  </a:cxn>
                </a:cxnLst>
                <a:rect l="0" t="0" r="r" b="b"/>
                <a:pathLst>
                  <a:path w="52" h="52">
                    <a:moveTo>
                      <a:pt x="50" y="36"/>
                    </a:moveTo>
                    <a:cubicBezTo>
                      <a:pt x="52" y="37"/>
                      <a:pt x="52" y="40"/>
                      <a:pt x="50" y="42"/>
                    </a:cubicBezTo>
                    <a:cubicBezTo>
                      <a:pt x="42" y="51"/>
                      <a:pt x="42" y="51"/>
                      <a:pt x="42" y="51"/>
                    </a:cubicBezTo>
                    <a:cubicBezTo>
                      <a:pt x="40" y="52"/>
                      <a:pt x="37" y="52"/>
                      <a:pt x="35" y="51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0"/>
                      <a:pt x="15" y="0"/>
                      <a:pt x="16" y="2"/>
                    </a:cubicBezTo>
                    <a:lnTo>
                      <a:pt x="50" y="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243777" tIns="121888" rIns="243777" bIns="12188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969"/>
              </a:p>
            </p:txBody>
          </p:sp>
          <p:sp>
            <p:nvSpPr>
              <p:cNvPr id="95" name="Freeform 198">
                <a:extLst>
                  <a:ext uri="{FF2B5EF4-FFF2-40B4-BE49-F238E27FC236}">
                    <a16:creationId xmlns:a16="http://schemas.microsoft.com/office/drawing/2014/main" id="{298CC96F-A9DC-DE5D-C1D6-0DB43337C2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69213" y="2000249"/>
                <a:ext cx="147638" cy="149225"/>
              </a:xfrm>
              <a:custGeom>
                <a:avLst/>
                <a:gdLst/>
                <a:ahLst/>
                <a:cxnLst>
                  <a:cxn ang="0">
                    <a:pos x="48" y="29"/>
                  </a:cxn>
                  <a:cxn ang="0">
                    <a:pos x="44" y="32"/>
                  </a:cxn>
                  <a:cxn ang="0">
                    <a:pos x="41" y="40"/>
                  </a:cxn>
                  <a:cxn ang="0">
                    <a:pos x="43" y="45"/>
                  </a:cxn>
                  <a:cxn ang="0">
                    <a:pos x="40" y="47"/>
                  </a:cxn>
                  <a:cxn ang="0">
                    <a:pos x="36" y="43"/>
                  </a:cxn>
                  <a:cxn ang="0">
                    <a:pos x="28" y="43"/>
                  </a:cxn>
                  <a:cxn ang="0">
                    <a:pos x="23" y="47"/>
                  </a:cxn>
                  <a:cxn ang="0">
                    <a:pos x="21" y="45"/>
                  </a:cxn>
                  <a:cxn ang="0">
                    <a:pos x="23" y="40"/>
                  </a:cxn>
                  <a:cxn ang="0">
                    <a:pos x="20" y="32"/>
                  </a:cxn>
                  <a:cxn ang="0">
                    <a:pos x="16" y="29"/>
                  </a:cxn>
                  <a:cxn ang="0">
                    <a:pos x="17" y="26"/>
                  </a:cxn>
                  <a:cxn ang="0">
                    <a:pos x="22" y="26"/>
                  </a:cxn>
                  <a:cxn ang="0">
                    <a:pos x="29" y="21"/>
                  </a:cxn>
                  <a:cxn ang="0">
                    <a:pos x="30" y="16"/>
                  </a:cxn>
                  <a:cxn ang="0">
                    <a:pos x="33" y="16"/>
                  </a:cxn>
                  <a:cxn ang="0">
                    <a:pos x="35" y="21"/>
                  </a:cxn>
                  <a:cxn ang="0">
                    <a:pos x="42" y="26"/>
                  </a:cxn>
                  <a:cxn ang="0">
                    <a:pos x="47" y="26"/>
                  </a:cxn>
                  <a:cxn ang="0">
                    <a:pos x="48" y="29"/>
                  </a:cxn>
                  <a:cxn ang="0">
                    <a:pos x="32" y="0"/>
                  </a:cxn>
                  <a:cxn ang="0">
                    <a:pos x="0" y="32"/>
                  </a:cxn>
                  <a:cxn ang="0">
                    <a:pos x="32" y="65"/>
                  </a:cxn>
                  <a:cxn ang="0">
                    <a:pos x="64" y="32"/>
                  </a:cxn>
                  <a:cxn ang="0">
                    <a:pos x="32" y="0"/>
                  </a:cxn>
                </a:cxnLst>
                <a:rect l="0" t="0" r="r" b="b"/>
                <a:pathLst>
                  <a:path w="64" h="65">
                    <a:moveTo>
                      <a:pt x="48" y="29"/>
                    </a:moveTo>
                    <a:cubicBezTo>
                      <a:pt x="44" y="32"/>
                      <a:pt x="44" y="32"/>
                      <a:pt x="44" y="32"/>
                    </a:cubicBezTo>
                    <a:cubicBezTo>
                      <a:pt x="41" y="34"/>
                      <a:pt x="40" y="37"/>
                      <a:pt x="41" y="40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4" y="48"/>
                      <a:pt x="43" y="48"/>
                      <a:pt x="40" y="47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4" y="42"/>
                      <a:pt x="30" y="42"/>
                      <a:pt x="28" y="43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21" y="48"/>
                      <a:pt x="20" y="48"/>
                      <a:pt x="21" y="45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37"/>
                      <a:pt x="22" y="34"/>
                      <a:pt x="20" y="32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3" y="27"/>
                      <a:pt x="14" y="26"/>
                      <a:pt x="17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5" y="26"/>
                      <a:pt x="28" y="24"/>
                      <a:pt x="29" y="21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1" y="13"/>
                      <a:pt x="33" y="13"/>
                      <a:pt x="33" y="16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6" y="24"/>
                      <a:pt x="39" y="26"/>
                      <a:pt x="42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50" y="26"/>
                      <a:pt x="50" y="27"/>
                      <a:pt x="48" y="29"/>
                    </a:cubicBezTo>
                    <a:moveTo>
                      <a:pt x="32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0" y="50"/>
                      <a:pt x="14" y="65"/>
                      <a:pt x="32" y="65"/>
                    </a:cubicBezTo>
                    <a:cubicBezTo>
                      <a:pt x="50" y="65"/>
                      <a:pt x="64" y="50"/>
                      <a:pt x="64" y="32"/>
                    </a:cubicBezTo>
                    <a:cubicBezTo>
                      <a:pt x="64" y="15"/>
                      <a:pt x="50" y="0"/>
                      <a:pt x="3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243777" tIns="121888" rIns="243777" bIns="12188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969"/>
              </a:p>
            </p:txBody>
          </p:sp>
        </p:grpSp>
        <p:sp>
          <p:nvSpPr>
            <p:cNvPr id="93" name="Freeform 199">
              <a:extLst>
                <a:ext uri="{FF2B5EF4-FFF2-40B4-BE49-F238E27FC236}">
                  <a16:creationId xmlns:a16="http://schemas.microsoft.com/office/drawing/2014/main" id="{B0A4355F-0294-E071-5998-9824A157C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5251" y="1855786"/>
              <a:ext cx="165100" cy="133350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62" y="2"/>
                </a:cxn>
                <a:cxn ang="0">
                  <a:pos x="55" y="2"/>
                </a:cxn>
                <a:cxn ang="0">
                  <a:pos x="4" y="53"/>
                </a:cxn>
                <a:cxn ang="0">
                  <a:pos x="6" y="55"/>
                </a:cxn>
                <a:cxn ang="0">
                  <a:pos x="13" y="54"/>
                </a:cxn>
                <a:cxn ang="0">
                  <a:pos x="27" y="57"/>
                </a:cxn>
                <a:cxn ang="0">
                  <a:pos x="30" y="56"/>
                </a:cxn>
                <a:cxn ang="0">
                  <a:pos x="70" y="17"/>
                </a:cxn>
                <a:cxn ang="0">
                  <a:pos x="70" y="10"/>
                </a:cxn>
              </a:cxnLst>
              <a:rect l="0" t="0" r="r" b="b"/>
              <a:pathLst>
                <a:path w="72" h="58">
                  <a:moveTo>
                    <a:pt x="70" y="10"/>
                  </a:moveTo>
                  <a:cubicBezTo>
                    <a:pt x="62" y="2"/>
                    <a:pt x="62" y="2"/>
                    <a:pt x="62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0" y="57"/>
                    <a:pt x="6" y="55"/>
                  </a:cubicBezTo>
                  <a:cubicBezTo>
                    <a:pt x="8" y="54"/>
                    <a:pt x="11" y="54"/>
                    <a:pt x="13" y="54"/>
                  </a:cubicBezTo>
                  <a:cubicBezTo>
                    <a:pt x="18" y="54"/>
                    <a:pt x="23" y="55"/>
                    <a:pt x="27" y="57"/>
                  </a:cubicBezTo>
                  <a:cubicBezTo>
                    <a:pt x="27" y="57"/>
                    <a:pt x="29" y="58"/>
                    <a:pt x="30" y="56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2" y="15"/>
                    <a:pt x="72" y="12"/>
                    <a:pt x="70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96" name="Freeform 363">
            <a:extLst>
              <a:ext uri="{FF2B5EF4-FFF2-40B4-BE49-F238E27FC236}">
                <a16:creationId xmlns:a16="http://schemas.microsoft.com/office/drawing/2014/main" id="{F2DF6F02-8519-4DEC-6057-46872DAB279A}"/>
              </a:ext>
            </a:extLst>
          </p:cNvPr>
          <p:cNvSpPr>
            <a:spLocks noEditPoints="1"/>
          </p:cNvSpPr>
          <p:nvPr/>
        </p:nvSpPr>
        <p:spPr bwMode="auto">
          <a:xfrm>
            <a:off x="13932223" y="7339104"/>
            <a:ext cx="652612" cy="800588"/>
          </a:xfrm>
          <a:custGeom>
            <a:avLst/>
            <a:gdLst/>
            <a:ahLst/>
            <a:cxnLst>
              <a:cxn ang="0">
                <a:pos x="19" y="108"/>
              </a:cxn>
              <a:cxn ang="0">
                <a:pos x="17" y="104"/>
              </a:cxn>
              <a:cxn ang="0">
                <a:pos x="58" y="102"/>
              </a:cxn>
              <a:cxn ang="0">
                <a:pos x="60" y="106"/>
              </a:cxn>
              <a:cxn ang="0">
                <a:pos x="62" y="90"/>
              </a:cxn>
              <a:cxn ang="0">
                <a:pos x="17" y="87"/>
              </a:cxn>
              <a:cxn ang="0">
                <a:pos x="19" y="83"/>
              </a:cxn>
              <a:cxn ang="0">
                <a:pos x="65" y="85"/>
              </a:cxn>
              <a:cxn ang="0">
                <a:pos x="62" y="90"/>
              </a:cxn>
              <a:cxn ang="0">
                <a:pos x="19" y="54"/>
              </a:cxn>
              <a:cxn ang="0">
                <a:pos x="17" y="50"/>
              </a:cxn>
              <a:cxn ang="0">
                <a:pos x="73" y="48"/>
              </a:cxn>
              <a:cxn ang="0">
                <a:pos x="75" y="52"/>
              </a:cxn>
              <a:cxn ang="0">
                <a:pos x="73" y="73"/>
              </a:cxn>
              <a:cxn ang="0">
                <a:pos x="17" y="71"/>
              </a:cxn>
              <a:cxn ang="0">
                <a:pos x="19" y="67"/>
              </a:cxn>
              <a:cxn ang="0">
                <a:pos x="75" y="69"/>
              </a:cxn>
              <a:cxn ang="0">
                <a:pos x="73" y="73"/>
              </a:cxn>
              <a:cxn ang="0">
                <a:pos x="93" y="132"/>
              </a:cxn>
              <a:cxn ang="0">
                <a:pos x="87" y="132"/>
              </a:cxn>
              <a:cxn ang="0">
                <a:pos x="76" y="118"/>
              </a:cxn>
              <a:cxn ang="0">
                <a:pos x="89" y="123"/>
              </a:cxn>
              <a:cxn ang="0">
                <a:pos x="109" y="107"/>
              </a:cxn>
              <a:cxn ang="0">
                <a:pos x="92" y="92"/>
              </a:cxn>
              <a:cxn ang="0">
                <a:pos x="92" y="146"/>
              </a:cxn>
              <a:cxn ang="0">
                <a:pos x="92" y="92"/>
              </a:cxn>
              <a:cxn ang="0">
                <a:pos x="8" y="131"/>
              </a:cxn>
              <a:cxn ang="0">
                <a:pos x="0" y="23"/>
              </a:cxn>
              <a:cxn ang="0">
                <a:pos x="23" y="15"/>
              </a:cxn>
              <a:cxn ang="0">
                <a:pos x="33" y="27"/>
              </a:cxn>
              <a:cxn ang="0">
                <a:pos x="71" y="17"/>
              </a:cxn>
              <a:cxn ang="0">
                <a:pos x="83" y="15"/>
              </a:cxn>
              <a:cxn ang="0">
                <a:pos x="94" y="86"/>
              </a:cxn>
              <a:cxn ang="0">
                <a:pos x="83" y="87"/>
              </a:cxn>
              <a:cxn ang="0">
                <a:pos x="11" y="38"/>
              </a:cxn>
              <a:cxn ang="0">
                <a:pos x="58" y="121"/>
              </a:cxn>
              <a:cxn ang="0">
                <a:pos x="47" y="11"/>
              </a:cxn>
              <a:cxn ang="0">
                <a:pos x="47" y="4"/>
              </a:cxn>
              <a:cxn ang="0">
                <a:pos x="47" y="11"/>
              </a:cxn>
              <a:cxn ang="0">
                <a:pos x="57" y="11"/>
              </a:cxn>
              <a:cxn ang="0">
                <a:pos x="54" y="7"/>
              </a:cxn>
              <a:cxn ang="0">
                <a:pos x="47" y="0"/>
              </a:cxn>
              <a:cxn ang="0">
                <a:pos x="40" y="7"/>
              </a:cxn>
              <a:cxn ang="0">
                <a:pos x="33" y="11"/>
              </a:cxn>
              <a:cxn ang="0">
                <a:pos x="27" y="17"/>
              </a:cxn>
              <a:cxn ang="0">
                <a:pos x="60" y="23"/>
              </a:cxn>
              <a:cxn ang="0">
                <a:pos x="67" y="17"/>
              </a:cxn>
            </a:cxnLst>
            <a:rect l="0" t="0" r="r" b="b"/>
            <a:pathLst>
              <a:path w="119" h="146">
                <a:moveTo>
                  <a:pt x="58" y="108"/>
                </a:moveTo>
                <a:cubicBezTo>
                  <a:pt x="19" y="108"/>
                  <a:pt x="19" y="108"/>
                  <a:pt x="19" y="108"/>
                </a:cubicBezTo>
                <a:cubicBezTo>
                  <a:pt x="18" y="108"/>
                  <a:pt x="17" y="107"/>
                  <a:pt x="17" y="106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17" y="103"/>
                  <a:pt x="18" y="102"/>
                  <a:pt x="19" y="102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59" y="102"/>
                  <a:pt x="60" y="103"/>
                  <a:pt x="60" y="104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0" y="107"/>
                  <a:pt x="59" y="108"/>
                  <a:pt x="58" y="108"/>
                </a:cubicBezTo>
                <a:moveTo>
                  <a:pt x="62" y="90"/>
                </a:moveTo>
                <a:cubicBezTo>
                  <a:pt x="19" y="90"/>
                  <a:pt x="19" y="90"/>
                  <a:pt x="19" y="90"/>
                </a:cubicBezTo>
                <a:cubicBezTo>
                  <a:pt x="18" y="90"/>
                  <a:pt x="17" y="89"/>
                  <a:pt x="17" y="87"/>
                </a:cubicBezTo>
                <a:cubicBezTo>
                  <a:pt x="17" y="85"/>
                  <a:pt x="17" y="85"/>
                  <a:pt x="17" y="85"/>
                </a:cubicBezTo>
                <a:cubicBezTo>
                  <a:pt x="17" y="84"/>
                  <a:pt x="18" y="83"/>
                  <a:pt x="19" y="83"/>
                </a:cubicBezTo>
                <a:cubicBezTo>
                  <a:pt x="62" y="83"/>
                  <a:pt x="62" y="83"/>
                  <a:pt x="62" y="83"/>
                </a:cubicBezTo>
                <a:cubicBezTo>
                  <a:pt x="64" y="83"/>
                  <a:pt x="65" y="84"/>
                  <a:pt x="65" y="85"/>
                </a:cubicBezTo>
                <a:cubicBezTo>
                  <a:pt x="65" y="87"/>
                  <a:pt x="65" y="87"/>
                  <a:pt x="65" y="87"/>
                </a:cubicBezTo>
                <a:cubicBezTo>
                  <a:pt x="65" y="89"/>
                  <a:pt x="64" y="90"/>
                  <a:pt x="62" y="90"/>
                </a:cubicBezTo>
                <a:moveTo>
                  <a:pt x="73" y="54"/>
                </a:moveTo>
                <a:cubicBezTo>
                  <a:pt x="19" y="54"/>
                  <a:pt x="19" y="54"/>
                  <a:pt x="19" y="54"/>
                </a:cubicBezTo>
                <a:cubicBezTo>
                  <a:pt x="18" y="54"/>
                  <a:pt x="17" y="53"/>
                  <a:pt x="17" y="52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49"/>
                  <a:pt x="18" y="48"/>
                  <a:pt x="19" y="48"/>
                </a:cubicBezTo>
                <a:cubicBezTo>
                  <a:pt x="73" y="48"/>
                  <a:pt x="73" y="48"/>
                  <a:pt x="73" y="48"/>
                </a:cubicBezTo>
                <a:cubicBezTo>
                  <a:pt x="74" y="48"/>
                  <a:pt x="75" y="49"/>
                  <a:pt x="75" y="50"/>
                </a:cubicBezTo>
                <a:cubicBezTo>
                  <a:pt x="75" y="52"/>
                  <a:pt x="75" y="52"/>
                  <a:pt x="75" y="52"/>
                </a:cubicBezTo>
                <a:cubicBezTo>
                  <a:pt x="75" y="53"/>
                  <a:pt x="74" y="54"/>
                  <a:pt x="73" y="54"/>
                </a:cubicBezTo>
                <a:moveTo>
                  <a:pt x="73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8" y="73"/>
                  <a:pt x="17" y="72"/>
                  <a:pt x="17" y="71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8"/>
                  <a:pt x="18" y="67"/>
                  <a:pt x="19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4" y="67"/>
                  <a:pt x="75" y="68"/>
                  <a:pt x="75" y="69"/>
                </a:cubicBezTo>
                <a:cubicBezTo>
                  <a:pt x="75" y="71"/>
                  <a:pt x="75" y="71"/>
                  <a:pt x="75" y="71"/>
                </a:cubicBezTo>
                <a:cubicBezTo>
                  <a:pt x="75" y="72"/>
                  <a:pt x="74" y="73"/>
                  <a:pt x="73" y="73"/>
                </a:cubicBezTo>
                <a:moveTo>
                  <a:pt x="109" y="113"/>
                </a:moveTo>
                <a:cubicBezTo>
                  <a:pt x="93" y="132"/>
                  <a:pt x="93" y="132"/>
                  <a:pt x="93" y="132"/>
                </a:cubicBezTo>
                <a:cubicBezTo>
                  <a:pt x="92" y="133"/>
                  <a:pt x="91" y="133"/>
                  <a:pt x="89" y="133"/>
                </a:cubicBezTo>
                <a:cubicBezTo>
                  <a:pt x="89" y="133"/>
                  <a:pt x="88" y="133"/>
                  <a:pt x="87" y="132"/>
                </a:cubicBezTo>
                <a:cubicBezTo>
                  <a:pt x="76" y="124"/>
                  <a:pt x="76" y="124"/>
                  <a:pt x="76" y="124"/>
                </a:cubicBezTo>
                <a:cubicBezTo>
                  <a:pt x="75" y="123"/>
                  <a:pt x="74" y="120"/>
                  <a:pt x="76" y="118"/>
                </a:cubicBezTo>
                <a:cubicBezTo>
                  <a:pt x="77" y="116"/>
                  <a:pt x="80" y="116"/>
                  <a:pt x="82" y="118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5" y="106"/>
                  <a:pt x="107" y="106"/>
                  <a:pt x="109" y="107"/>
                </a:cubicBezTo>
                <a:cubicBezTo>
                  <a:pt x="111" y="109"/>
                  <a:pt x="111" y="111"/>
                  <a:pt x="109" y="113"/>
                </a:cubicBezTo>
                <a:moveTo>
                  <a:pt x="92" y="92"/>
                </a:moveTo>
                <a:cubicBezTo>
                  <a:pt x="77" y="92"/>
                  <a:pt x="65" y="104"/>
                  <a:pt x="65" y="119"/>
                </a:cubicBezTo>
                <a:cubicBezTo>
                  <a:pt x="65" y="134"/>
                  <a:pt x="77" y="146"/>
                  <a:pt x="92" y="146"/>
                </a:cubicBezTo>
                <a:cubicBezTo>
                  <a:pt x="106" y="146"/>
                  <a:pt x="119" y="134"/>
                  <a:pt x="119" y="119"/>
                </a:cubicBezTo>
                <a:cubicBezTo>
                  <a:pt x="119" y="104"/>
                  <a:pt x="106" y="92"/>
                  <a:pt x="92" y="92"/>
                </a:cubicBezTo>
                <a:moveTo>
                  <a:pt x="61" y="131"/>
                </a:moveTo>
                <a:cubicBezTo>
                  <a:pt x="8" y="131"/>
                  <a:pt x="8" y="131"/>
                  <a:pt x="8" y="131"/>
                </a:cubicBezTo>
                <a:cubicBezTo>
                  <a:pt x="4" y="131"/>
                  <a:pt x="0" y="127"/>
                  <a:pt x="0" y="1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8"/>
                  <a:pt x="4" y="15"/>
                  <a:pt x="6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5"/>
                  <a:pt x="23" y="16"/>
                  <a:pt x="23" y="17"/>
                </a:cubicBezTo>
                <a:cubicBezTo>
                  <a:pt x="23" y="23"/>
                  <a:pt x="28" y="27"/>
                  <a:pt x="33" y="27"/>
                </a:cubicBezTo>
                <a:cubicBezTo>
                  <a:pt x="60" y="27"/>
                  <a:pt x="60" y="27"/>
                  <a:pt x="60" y="27"/>
                </a:cubicBezTo>
                <a:cubicBezTo>
                  <a:pt x="66" y="27"/>
                  <a:pt x="71" y="23"/>
                  <a:pt x="71" y="17"/>
                </a:cubicBezTo>
                <a:cubicBezTo>
                  <a:pt x="71" y="16"/>
                  <a:pt x="71" y="15"/>
                  <a:pt x="71" y="15"/>
                </a:cubicBezTo>
                <a:cubicBezTo>
                  <a:pt x="83" y="15"/>
                  <a:pt x="83" y="15"/>
                  <a:pt x="83" y="15"/>
                </a:cubicBezTo>
                <a:cubicBezTo>
                  <a:pt x="90" y="15"/>
                  <a:pt x="94" y="18"/>
                  <a:pt x="94" y="23"/>
                </a:cubicBezTo>
                <a:cubicBezTo>
                  <a:pt x="94" y="86"/>
                  <a:pt x="94" y="86"/>
                  <a:pt x="94" y="86"/>
                </a:cubicBezTo>
                <a:cubicBezTo>
                  <a:pt x="93" y="85"/>
                  <a:pt x="92" y="85"/>
                  <a:pt x="92" y="85"/>
                </a:cubicBezTo>
                <a:cubicBezTo>
                  <a:pt x="89" y="85"/>
                  <a:pt x="86" y="86"/>
                  <a:pt x="83" y="87"/>
                </a:cubicBezTo>
                <a:cubicBezTo>
                  <a:pt x="83" y="38"/>
                  <a:pt x="83" y="38"/>
                  <a:pt x="83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121"/>
                  <a:pt x="11" y="121"/>
                  <a:pt x="11" y="121"/>
                </a:cubicBezTo>
                <a:cubicBezTo>
                  <a:pt x="58" y="121"/>
                  <a:pt x="58" y="121"/>
                  <a:pt x="58" y="121"/>
                </a:cubicBezTo>
                <a:cubicBezTo>
                  <a:pt x="59" y="124"/>
                  <a:pt x="59" y="128"/>
                  <a:pt x="61" y="131"/>
                </a:cubicBezTo>
                <a:moveTo>
                  <a:pt x="47" y="11"/>
                </a:moveTo>
                <a:cubicBezTo>
                  <a:pt x="45" y="11"/>
                  <a:pt x="44" y="9"/>
                  <a:pt x="44" y="7"/>
                </a:cubicBezTo>
                <a:cubicBezTo>
                  <a:pt x="44" y="6"/>
                  <a:pt x="45" y="4"/>
                  <a:pt x="47" y="4"/>
                </a:cubicBezTo>
                <a:cubicBezTo>
                  <a:pt x="49" y="4"/>
                  <a:pt x="50" y="6"/>
                  <a:pt x="50" y="7"/>
                </a:cubicBezTo>
                <a:cubicBezTo>
                  <a:pt x="50" y="9"/>
                  <a:pt x="49" y="11"/>
                  <a:pt x="47" y="11"/>
                </a:cubicBezTo>
                <a:moveTo>
                  <a:pt x="60" y="11"/>
                </a:moveTo>
                <a:cubicBezTo>
                  <a:pt x="57" y="11"/>
                  <a:pt x="57" y="11"/>
                  <a:pt x="57" y="11"/>
                </a:cubicBezTo>
                <a:cubicBezTo>
                  <a:pt x="56" y="11"/>
                  <a:pt x="54" y="9"/>
                  <a:pt x="54" y="7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1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3" y="0"/>
                  <a:pt x="40" y="3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9"/>
                  <a:pt x="38" y="11"/>
                  <a:pt x="37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0" y="11"/>
                  <a:pt x="27" y="13"/>
                  <a:pt x="27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20"/>
                  <a:pt x="30" y="23"/>
                  <a:pt x="33" y="23"/>
                </a:cubicBezTo>
                <a:cubicBezTo>
                  <a:pt x="60" y="23"/>
                  <a:pt x="60" y="23"/>
                  <a:pt x="60" y="23"/>
                </a:cubicBezTo>
                <a:cubicBezTo>
                  <a:pt x="64" y="23"/>
                  <a:pt x="67" y="20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7" y="13"/>
                  <a:pt x="64" y="11"/>
                  <a:pt x="60" y="11"/>
                </a:cubicBezTo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97" name="Freeform 370">
            <a:extLst>
              <a:ext uri="{FF2B5EF4-FFF2-40B4-BE49-F238E27FC236}">
                <a16:creationId xmlns:a16="http://schemas.microsoft.com/office/drawing/2014/main" id="{1A8AA8D2-6501-86B1-FE18-2A16999639BB}"/>
              </a:ext>
            </a:extLst>
          </p:cNvPr>
          <p:cNvSpPr>
            <a:spLocks noEditPoints="1"/>
          </p:cNvSpPr>
          <p:nvPr/>
        </p:nvSpPr>
        <p:spPr bwMode="auto">
          <a:xfrm>
            <a:off x="16563505" y="7439650"/>
            <a:ext cx="673942" cy="599494"/>
          </a:xfrm>
          <a:custGeom>
            <a:avLst/>
            <a:gdLst/>
            <a:ahLst/>
            <a:cxnLst>
              <a:cxn ang="0">
                <a:pos x="23" y="94"/>
              </a:cxn>
              <a:cxn ang="0">
                <a:pos x="18" y="95"/>
              </a:cxn>
              <a:cxn ang="0">
                <a:pos x="9" y="83"/>
              </a:cxn>
              <a:cxn ang="0">
                <a:pos x="20" y="87"/>
              </a:cxn>
              <a:cxn ang="0">
                <a:pos x="37" y="74"/>
              </a:cxn>
              <a:cxn ang="0">
                <a:pos x="22" y="61"/>
              </a:cxn>
              <a:cxn ang="0">
                <a:pos x="22" y="106"/>
              </a:cxn>
              <a:cxn ang="0">
                <a:pos x="22" y="61"/>
              </a:cxn>
              <a:cxn ang="0">
                <a:pos x="112" y="72"/>
              </a:cxn>
              <a:cxn ang="0">
                <a:pos x="73" y="88"/>
              </a:cxn>
              <a:cxn ang="0">
                <a:pos x="73" y="86"/>
              </a:cxn>
              <a:cxn ang="0">
                <a:pos x="113" y="69"/>
              </a:cxn>
              <a:cxn ang="0">
                <a:pos x="75" y="62"/>
              </a:cxn>
              <a:cxn ang="0">
                <a:pos x="83" y="49"/>
              </a:cxn>
              <a:cxn ang="0">
                <a:pos x="87" y="58"/>
              </a:cxn>
              <a:cxn ang="0">
                <a:pos x="85" y="76"/>
              </a:cxn>
              <a:cxn ang="0">
                <a:pos x="80" y="79"/>
              </a:cxn>
              <a:cxn ang="0">
                <a:pos x="79" y="62"/>
              </a:cxn>
              <a:cxn ang="0">
                <a:pos x="75" y="62"/>
              </a:cxn>
              <a:cxn ang="0">
                <a:pos x="102" y="40"/>
              </a:cxn>
              <a:cxn ang="0">
                <a:pos x="110" y="45"/>
              </a:cxn>
              <a:cxn ang="0">
                <a:pos x="107" y="49"/>
              </a:cxn>
              <a:cxn ang="0">
                <a:pos x="105" y="69"/>
              </a:cxn>
              <a:cxn ang="0">
                <a:pos x="100" y="70"/>
              </a:cxn>
              <a:cxn ang="0">
                <a:pos x="98" y="54"/>
              </a:cxn>
              <a:cxn ang="0">
                <a:pos x="113" y="20"/>
              </a:cxn>
              <a:cxn ang="0">
                <a:pos x="45" y="37"/>
              </a:cxn>
              <a:cxn ang="0">
                <a:pos x="37" y="48"/>
              </a:cxn>
              <a:cxn ang="0">
                <a:pos x="88" y="9"/>
              </a:cxn>
              <a:cxn ang="0">
                <a:pos x="62" y="1"/>
              </a:cxn>
              <a:cxn ang="0">
                <a:pos x="14" y="30"/>
              </a:cxn>
              <a:cxn ang="0">
                <a:pos x="22" y="56"/>
              </a:cxn>
              <a:cxn ang="0">
                <a:pos x="47" y="95"/>
              </a:cxn>
              <a:cxn ang="0">
                <a:pos x="70" y="101"/>
              </a:cxn>
              <a:cxn ang="0">
                <a:pos x="119" y="73"/>
              </a:cxn>
              <a:cxn ang="0">
                <a:pos x="113" y="20"/>
              </a:cxn>
            </a:cxnLst>
            <a:rect l="0" t="0" r="r" b="b"/>
            <a:pathLst>
              <a:path w="119" h="106">
                <a:moveTo>
                  <a:pt x="37" y="79"/>
                </a:moveTo>
                <a:cubicBezTo>
                  <a:pt x="23" y="94"/>
                  <a:pt x="23" y="94"/>
                  <a:pt x="23" y="94"/>
                </a:cubicBezTo>
                <a:cubicBezTo>
                  <a:pt x="22" y="95"/>
                  <a:pt x="22" y="95"/>
                  <a:pt x="21" y="95"/>
                </a:cubicBezTo>
                <a:cubicBezTo>
                  <a:pt x="20" y="95"/>
                  <a:pt x="19" y="95"/>
                  <a:pt x="18" y="95"/>
                </a:cubicBezTo>
                <a:cubicBezTo>
                  <a:pt x="10" y="88"/>
                  <a:pt x="10" y="88"/>
                  <a:pt x="10" y="88"/>
                </a:cubicBezTo>
                <a:cubicBezTo>
                  <a:pt x="8" y="87"/>
                  <a:pt x="8" y="84"/>
                  <a:pt x="9" y="83"/>
                </a:cubicBezTo>
                <a:cubicBezTo>
                  <a:pt x="11" y="82"/>
                  <a:pt x="13" y="81"/>
                  <a:pt x="14" y="82"/>
                </a:cubicBezTo>
                <a:cubicBezTo>
                  <a:pt x="20" y="87"/>
                  <a:pt x="20" y="87"/>
                  <a:pt x="20" y="87"/>
                </a:cubicBezTo>
                <a:cubicBezTo>
                  <a:pt x="32" y="74"/>
                  <a:pt x="32" y="74"/>
                  <a:pt x="32" y="74"/>
                </a:cubicBezTo>
                <a:cubicBezTo>
                  <a:pt x="33" y="73"/>
                  <a:pt x="35" y="73"/>
                  <a:pt x="37" y="74"/>
                </a:cubicBezTo>
                <a:cubicBezTo>
                  <a:pt x="38" y="75"/>
                  <a:pt x="38" y="77"/>
                  <a:pt x="37" y="79"/>
                </a:cubicBezTo>
                <a:moveTo>
                  <a:pt x="22" y="61"/>
                </a:moveTo>
                <a:cubicBezTo>
                  <a:pt x="10" y="61"/>
                  <a:pt x="0" y="71"/>
                  <a:pt x="0" y="83"/>
                </a:cubicBezTo>
                <a:cubicBezTo>
                  <a:pt x="0" y="96"/>
                  <a:pt x="10" y="106"/>
                  <a:pt x="22" y="106"/>
                </a:cubicBezTo>
                <a:cubicBezTo>
                  <a:pt x="35" y="106"/>
                  <a:pt x="45" y="96"/>
                  <a:pt x="45" y="83"/>
                </a:cubicBezTo>
                <a:cubicBezTo>
                  <a:pt x="45" y="71"/>
                  <a:pt x="35" y="61"/>
                  <a:pt x="22" y="61"/>
                </a:cubicBezTo>
                <a:moveTo>
                  <a:pt x="113" y="71"/>
                </a:moveTo>
                <a:cubicBezTo>
                  <a:pt x="113" y="72"/>
                  <a:pt x="113" y="72"/>
                  <a:pt x="112" y="72"/>
                </a:cubicBezTo>
                <a:cubicBezTo>
                  <a:pt x="73" y="89"/>
                  <a:pt x="73" y="89"/>
                  <a:pt x="73" y="89"/>
                </a:cubicBezTo>
                <a:cubicBezTo>
                  <a:pt x="73" y="89"/>
                  <a:pt x="73" y="89"/>
                  <a:pt x="73" y="88"/>
                </a:cubicBezTo>
                <a:cubicBezTo>
                  <a:pt x="73" y="86"/>
                  <a:pt x="73" y="86"/>
                  <a:pt x="73" y="86"/>
                </a:cubicBezTo>
                <a:cubicBezTo>
                  <a:pt x="73" y="86"/>
                  <a:pt x="73" y="86"/>
                  <a:pt x="73" y="86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3" y="69"/>
                  <a:pt x="113" y="69"/>
                  <a:pt x="113" y="69"/>
                </a:cubicBezTo>
                <a:lnTo>
                  <a:pt x="113" y="71"/>
                </a:lnTo>
                <a:close/>
                <a:moveTo>
                  <a:pt x="75" y="62"/>
                </a:moveTo>
                <a:cubicBezTo>
                  <a:pt x="80" y="50"/>
                  <a:pt x="80" y="50"/>
                  <a:pt x="80" y="50"/>
                </a:cubicBezTo>
                <a:cubicBezTo>
                  <a:pt x="81" y="49"/>
                  <a:pt x="82" y="49"/>
                  <a:pt x="83" y="49"/>
                </a:cubicBezTo>
                <a:cubicBezTo>
                  <a:pt x="88" y="56"/>
                  <a:pt x="88" y="56"/>
                  <a:pt x="88" y="56"/>
                </a:cubicBezTo>
                <a:cubicBezTo>
                  <a:pt x="89" y="56"/>
                  <a:pt x="88" y="58"/>
                  <a:pt x="87" y="58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76"/>
                  <a:pt x="85" y="76"/>
                  <a:pt x="85" y="76"/>
                </a:cubicBezTo>
                <a:cubicBezTo>
                  <a:pt x="85" y="77"/>
                  <a:pt x="84" y="78"/>
                  <a:pt x="84" y="78"/>
                </a:cubicBezTo>
                <a:cubicBezTo>
                  <a:pt x="80" y="79"/>
                  <a:pt x="80" y="79"/>
                  <a:pt x="80" y="79"/>
                </a:cubicBezTo>
                <a:cubicBezTo>
                  <a:pt x="79" y="80"/>
                  <a:pt x="79" y="79"/>
                  <a:pt x="79" y="79"/>
                </a:cubicBezTo>
                <a:cubicBezTo>
                  <a:pt x="79" y="62"/>
                  <a:pt x="79" y="62"/>
                  <a:pt x="79" y="62"/>
                </a:cubicBezTo>
                <a:cubicBezTo>
                  <a:pt x="76" y="63"/>
                  <a:pt x="76" y="63"/>
                  <a:pt x="76" y="63"/>
                </a:cubicBezTo>
                <a:cubicBezTo>
                  <a:pt x="75" y="64"/>
                  <a:pt x="75" y="63"/>
                  <a:pt x="75" y="62"/>
                </a:cubicBezTo>
                <a:moveTo>
                  <a:pt x="96" y="52"/>
                </a:moveTo>
                <a:cubicBezTo>
                  <a:pt x="102" y="40"/>
                  <a:pt x="102" y="40"/>
                  <a:pt x="102" y="40"/>
                </a:cubicBezTo>
                <a:cubicBezTo>
                  <a:pt x="103" y="39"/>
                  <a:pt x="104" y="38"/>
                  <a:pt x="105" y="39"/>
                </a:cubicBezTo>
                <a:cubicBezTo>
                  <a:pt x="110" y="45"/>
                  <a:pt x="110" y="45"/>
                  <a:pt x="110" y="45"/>
                </a:cubicBezTo>
                <a:cubicBezTo>
                  <a:pt x="111" y="46"/>
                  <a:pt x="110" y="48"/>
                  <a:pt x="109" y="48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67"/>
                  <a:pt x="107" y="67"/>
                  <a:pt x="107" y="67"/>
                </a:cubicBezTo>
                <a:cubicBezTo>
                  <a:pt x="107" y="67"/>
                  <a:pt x="106" y="68"/>
                  <a:pt x="105" y="69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101" y="71"/>
                  <a:pt x="100" y="70"/>
                  <a:pt x="100" y="70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98" y="54"/>
                  <a:pt x="98" y="54"/>
                  <a:pt x="98" y="54"/>
                </a:cubicBezTo>
                <a:cubicBezTo>
                  <a:pt x="96" y="54"/>
                  <a:pt x="96" y="53"/>
                  <a:pt x="96" y="52"/>
                </a:cubicBezTo>
                <a:moveTo>
                  <a:pt x="113" y="20"/>
                </a:moveTo>
                <a:cubicBezTo>
                  <a:pt x="96" y="13"/>
                  <a:pt x="96" y="13"/>
                  <a:pt x="96" y="13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52"/>
                  <a:pt x="45" y="52"/>
                  <a:pt x="45" y="52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33"/>
                  <a:pt x="37" y="33"/>
                  <a:pt x="37" y="33"/>
                </a:cubicBezTo>
                <a:cubicBezTo>
                  <a:pt x="88" y="9"/>
                  <a:pt x="88" y="9"/>
                  <a:pt x="88" y="9"/>
                </a:cubicBezTo>
                <a:cubicBezTo>
                  <a:pt x="70" y="1"/>
                  <a:pt x="70" y="1"/>
                  <a:pt x="70" y="1"/>
                </a:cubicBezTo>
                <a:cubicBezTo>
                  <a:pt x="68" y="0"/>
                  <a:pt x="64" y="0"/>
                  <a:pt x="62" y="1"/>
                </a:cubicBezTo>
                <a:cubicBezTo>
                  <a:pt x="20" y="20"/>
                  <a:pt x="20" y="20"/>
                  <a:pt x="20" y="20"/>
                </a:cubicBezTo>
                <a:cubicBezTo>
                  <a:pt x="17" y="22"/>
                  <a:pt x="14" y="26"/>
                  <a:pt x="14" y="30"/>
                </a:cubicBezTo>
                <a:cubicBezTo>
                  <a:pt x="14" y="57"/>
                  <a:pt x="14" y="57"/>
                  <a:pt x="14" y="57"/>
                </a:cubicBezTo>
                <a:cubicBezTo>
                  <a:pt x="17" y="56"/>
                  <a:pt x="19" y="56"/>
                  <a:pt x="22" y="56"/>
                </a:cubicBezTo>
                <a:cubicBezTo>
                  <a:pt x="37" y="56"/>
                  <a:pt x="50" y="68"/>
                  <a:pt x="50" y="83"/>
                </a:cubicBezTo>
                <a:cubicBezTo>
                  <a:pt x="50" y="87"/>
                  <a:pt x="49" y="91"/>
                  <a:pt x="47" y="95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64" y="102"/>
                  <a:pt x="68" y="102"/>
                  <a:pt x="70" y="101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6" y="81"/>
                  <a:pt x="119" y="77"/>
                  <a:pt x="119" y="73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19" y="26"/>
                  <a:pt x="116" y="22"/>
                  <a:pt x="113" y="20"/>
                </a:cubicBezTo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8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4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52" grpId="0" animBg="1"/>
          <p:bldP spid="53" grpId="0"/>
          <p:bldP spid="54" grpId="0"/>
          <p:bldP spid="56" grpId="0"/>
          <p:bldP spid="57" grpId="0"/>
          <p:bldP spid="58" grpId="0" animBg="1"/>
          <p:bldP spid="59" grpId="0"/>
          <p:bldP spid="60" grpId="0"/>
          <p:bldP spid="61" grpId="0" animBg="1"/>
          <p:bldP spid="62" grpId="0"/>
          <p:bldP spid="63" grpId="0"/>
          <p:bldP spid="64" grpId="0" animBg="1"/>
          <p:bldP spid="65" grpId="0"/>
          <p:bldP spid="66" grpId="0"/>
          <p:bldP spid="67" grpId="0" animBg="1"/>
          <p:bldP spid="68" grpId="0"/>
          <p:bldP spid="69" grpId="0"/>
          <p:bldP spid="70" grpId="0" animBg="1"/>
          <p:bldP spid="71" grpId="0"/>
          <p:bldP spid="72" grpId="0"/>
          <p:bldP spid="96" grpId="0" animBg="1"/>
          <p:bldP spid="9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8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4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52" grpId="0" animBg="1"/>
          <p:bldP spid="53" grpId="0"/>
          <p:bldP spid="54" grpId="0"/>
          <p:bldP spid="56" grpId="0"/>
          <p:bldP spid="57" grpId="0"/>
          <p:bldP spid="58" grpId="0" animBg="1"/>
          <p:bldP spid="59" grpId="0"/>
          <p:bldP spid="60" grpId="0"/>
          <p:bldP spid="61" grpId="0" animBg="1"/>
          <p:bldP spid="62" grpId="0"/>
          <p:bldP spid="63" grpId="0"/>
          <p:bldP spid="64" grpId="0" animBg="1"/>
          <p:bldP spid="65" grpId="0"/>
          <p:bldP spid="66" grpId="0"/>
          <p:bldP spid="67" grpId="0" animBg="1"/>
          <p:bldP spid="68" grpId="0"/>
          <p:bldP spid="69" grpId="0"/>
          <p:bldP spid="70" grpId="0" animBg="1"/>
          <p:bldP spid="71" grpId="0"/>
          <p:bldP spid="72" grpId="0"/>
          <p:bldP spid="96" grpId="0" animBg="1"/>
          <p:bldP spid="97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ircle: Hollow 127">
            <a:extLst>
              <a:ext uri="{FF2B5EF4-FFF2-40B4-BE49-F238E27FC236}">
                <a16:creationId xmlns:a16="http://schemas.microsoft.com/office/drawing/2014/main" id="{B7551115-63BB-4881-2E95-236B3F48889E}"/>
              </a:ext>
            </a:extLst>
          </p:cNvPr>
          <p:cNvSpPr/>
          <p:nvPr/>
        </p:nvSpPr>
        <p:spPr>
          <a:xfrm>
            <a:off x="18531242" y="5283200"/>
            <a:ext cx="4944035" cy="4944035"/>
          </a:xfrm>
          <a:prstGeom prst="donut">
            <a:avLst>
              <a:gd name="adj" fmla="val 925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9" name="Circle: Hollow 128">
            <a:extLst>
              <a:ext uri="{FF2B5EF4-FFF2-40B4-BE49-F238E27FC236}">
                <a16:creationId xmlns:a16="http://schemas.microsoft.com/office/drawing/2014/main" id="{878727D1-B77C-536D-E905-E14F65D201E8}"/>
              </a:ext>
            </a:extLst>
          </p:cNvPr>
          <p:cNvSpPr/>
          <p:nvPr/>
        </p:nvSpPr>
        <p:spPr>
          <a:xfrm>
            <a:off x="19322377" y="6074335"/>
            <a:ext cx="3361764" cy="3361764"/>
          </a:xfrm>
          <a:prstGeom prst="donut">
            <a:avLst>
              <a:gd name="adj" fmla="val 1186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0" name="Circle: Hollow 129">
            <a:extLst>
              <a:ext uri="{FF2B5EF4-FFF2-40B4-BE49-F238E27FC236}">
                <a16:creationId xmlns:a16="http://schemas.microsoft.com/office/drawing/2014/main" id="{8D3A8FEB-1D5B-FAD0-0FDB-5F2DE63C2668}"/>
              </a:ext>
            </a:extLst>
          </p:cNvPr>
          <p:cNvSpPr/>
          <p:nvPr/>
        </p:nvSpPr>
        <p:spPr>
          <a:xfrm>
            <a:off x="20103427" y="6855385"/>
            <a:ext cx="1799664" cy="1799664"/>
          </a:xfrm>
          <a:prstGeom prst="donut">
            <a:avLst>
              <a:gd name="adj" fmla="val 1957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550CE2FF-5EC5-CADA-CE2F-506465E32950}"/>
              </a:ext>
            </a:extLst>
          </p:cNvPr>
          <p:cNvSpPr/>
          <p:nvPr/>
        </p:nvSpPr>
        <p:spPr>
          <a:xfrm>
            <a:off x="20748791" y="7500749"/>
            <a:ext cx="508936" cy="50893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5DA775D5-9F15-8839-8BCA-8D123617E729}"/>
              </a:ext>
            </a:extLst>
          </p:cNvPr>
          <p:cNvGrpSpPr/>
          <p:nvPr/>
        </p:nvGrpSpPr>
        <p:grpSpPr>
          <a:xfrm>
            <a:off x="908723" y="7500750"/>
            <a:ext cx="20103091" cy="508934"/>
            <a:chOff x="908723" y="7500750"/>
            <a:chExt cx="20103091" cy="508934"/>
          </a:xfrm>
        </p:grpSpPr>
        <p:sp>
          <p:nvSpPr>
            <p:cNvPr id="133" name="Arrow: Chevron 132">
              <a:extLst>
                <a:ext uri="{FF2B5EF4-FFF2-40B4-BE49-F238E27FC236}">
                  <a16:creationId xmlns:a16="http://schemas.microsoft.com/office/drawing/2014/main" id="{2BE05BBC-9644-4FE6-67D4-85A5855A17FA}"/>
                </a:ext>
              </a:extLst>
            </p:cNvPr>
            <p:cNvSpPr/>
            <p:nvPr/>
          </p:nvSpPr>
          <p:spPr>
            <a:xfrm>
              <a:off x="908723" y="7500750"/>
              <a:ext cx="1041401" cy="508934"/>
            </a:xfrm>
            <a:prstGeom prst="chevron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40150BF5-CD07-C622-907D-FD2F8EE21672}"/>
                </a:ext>
              </a:extLst>
            </p:cNvPr>
            <p:cNvSpPr/>
            <p:nvPr/>
          </p:nvSpPr>
          <p:spPr>
            <a:xfrm>
              <a:off x="1159669" y="7720058"/>
              <a:ext cx="19739975" cy="7031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5" name="Flowchart: Extract 134">
              <a:extLst>
                <a:ext uri="{FF2B5EF4-FFF2-40B4-BE49-F238E27FC236}">
                  <a16:creationId xmlns:a16="http://schemas.microsoft.com/office/drawing/2014/main" id="{76ABB912-F139-CF95-63FF-4F1D6C4F7099}"/>
                </a:ext>
              </a:extLst>
            </p:cNvPr>
            <p:cNvSpPr/>
            <p:nvPr/>
          </p:nvSpPr>
          <p:spPr>
            <a:xfrm rot="5400000">
              <a:off x="20674328" y="7586474"/>
              <a:ext cx="337486" cy="337486"/>
            </a:xfrm>
            <a:prstGeom prst="flowChartExtra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165A8783-B7B1-382E-80B3-E792C6810499}"/>
              </a:ext>
            </a:extLst>
          </p:cNvPr>
          <p:cNvSpPr/>
          <p:nvPr/>
        </p:nvSpPr>
        <p:spPr>
          <a:xfrm>
            <a:off x="2813686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2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9E1954DA-5BF7-E2DA-FE3F-162F22672459}"/>
              </a:ext>
            </a:extLst>
          </p:cNvPr>
          <p:cNvSpPr txBox="1"/>
          <p:nvPr/>
        </p:nvSpPr>
        <p:spPr>
          <a:xfrm rot="10800000" flipV="1">
            <a:off x="2554183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Tăng doanh thu thông qua mở rộng thị trường và sản phẩm mới.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FA88CC43-28E4-D049-8CBB-5F4CFF3B2D6E}"/>
              </a:ext>
            </a:extLst>
          </p:cNvPr>
          <p:cNvSpPr txBox="1"/>
          <p:nvPr/>
        </p:nvSpPr>
        <p:spPr>
          <a:xfrm rot="10800000" flipV="1">
            <a:off x="2554183" y="8892167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Revenue Growth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39" name="!!SlideOcean">
            <a:extLst>
              <a:ext uri="{FF2B5EF4-FFF2-40B4-BE49-F238E27FC236}">
                <a16:creationId xmlns:a16="http://schemas.microsoft.com/office/drawing/2014/main" id="{A67D89FF-0E72-9F03-6F0F-3B9F65E71113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10000"/>
                    <a:lumOff val="90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10000"/>
                    <a:lumOff val="90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0" name="!!SubTitle">
            <a:extLst>
              <a:ext uri="{FF2B5EF4-FFF2-40B4-BE49-F238E27FC236}">
                <a16:creationId xmlns:a16="http://schemas.microsoft.com/office/drawing/2014/main" id="{8573C1CE-1620-D60E-650E-0F4FE03CE587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10000"/>
                    <a:lumOff val="90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1" name="!!MainTitle1">
            <a:extLst>
              <a:ext uri="{FF2B5EF4-FFF2-40B4-BE49-F238E27FC236}">
                <a16:creationId xmlns:a16="http://schemas.microsoft.com/office/drawing/2014/main" id="{D17B72F5-B476-76CC-16E2-0757AEF5F492}"/>
              </a:ext>
            </a:extLst>
          </p:cNvPr>
          <p:cNvSpPr txBox="1"/>
          <p:nvPr/>
        </p:nvSpPr>
        <p:spPr>
          <a:xfrm>
            <a:off x="7898215" y="1090280"/>
            <a:ext cx="858760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8800" noProof="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Goals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FCBBEFEB-11D1-244B-B80D-051FAB4F4550}"/>
              </a:ext>
            </a:extLst>
          </p:cNvPr>
          <p:cNvSpPr/>
          <p:nvPr/>
        </p:nvSpPr>
        <p:spPr>
          <a:xfrm flipV="1">
            <a:off x="5454784" y="6701689"/>
            <a:ext cx="1762594" cy="1908477"/>
          </a:xfrm>
          <a:custGeom>
            <a:avLst/>
            <a:gdLst>
              <a:gd name="connsiteX0" fmla="*/ 881297 w 1762594"/>
              <a:gd name="connsiteY0" fmla="*/ 1908477 h 1908477"/>
              <a:gd name="connsiteX1" fmla="*/ 1034470 w 1762594"/>
              <a:gd name="connsiteY1" fmla="*/ 1748419 h 1908477"/>
              <a:gd name="connsiteX2" fmla="*/ 1058909 w 1762594"/>
              <a:gd name="connsiteY2" fmla="*/ 1744689 h 1908477"/>
              <a:gd name="connsiteX3" fmla="*/ 1762594 w 1762594"/>
              <a:gd name="connsiteY3" fmla="*/ 881297 h 1908477"/>
              <a:gd name="connsiteX4" fmla="*/ 881297 w 1762594"/>
              <a:gd name="connsiteY4" fmla="*/ 0 h 1908477"/>
              <a:gd name="connsiteX5" fmla="*/ 0 w 1762594"/>
              <a:gd name="connsiteY5" fmla="*/ 881297 h 1908477"/>
              <a:gd name="connsiteX6" fmla="*/ 703685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7" y="1908477"/>
                </a:moveTo>
                <a:lnTo>
                  <a:pt x="1034470" y="1748419"/>
                </a:lnTo>
                <a:lnTo>
                  <a:pt x="1058909" y="1744689"/>
                </a:lnTo>
                <a:cubicBezTo>
                  <a:pt x="1460502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7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5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F79A6BF1-0BF5-F7C1-FF87-32383B43B8D6}"/>
              </a:ext>
            </a:extLst>
          </p:cNvPr>
          <p:cNvSpPr txBox="1"/>
          <p:nvPr/>
        </p:nvSpPr>
        <p:spPr>
          <a:xfrm>
            <a:off x="5195281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Nâng cao lợi nhuận bằng cách tối ưu chi phí và hiệu suất.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E0EDAD9C-88A0-FEE2-7587-93DBBCC4DC29}"/>
              </a:ext>
            </a:extLst>
          </p:cNvPr>
          <p:cNvSpPr txBox="1"/>
          <p:nvPr/>
        </p:nvSpPr>
        <p:spPr>
          <a:xfrm>
            <a:off x="5195281" y="5797269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Profit Optimization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A3FDE18C-E7FA-0A0F-B61A-C4F889C96B2B}"/>
              </a:ext>
            </a:extLst>
          </p:cNvPr>
          <p:cNvSpPr/>
          <p:nvPr/>
        </p:nvSpPr>
        <p:spPr>
          <a:xfrm>
            <a:off x="8095882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1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4EF40595-65A0-2C43-8F01-78ECF7134005}"/>
              </a:ext>
            </a:extLst>
          </p:cNvPr>
          <p:cNvSpPr txBox="1"/>
          <p:nvPr/>
        </p:nvSpPr>
        <p:spPr>
          <a:xfrm rot="10800000" flipV="1">
            <a:off x="7836379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Duy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trì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và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gia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tăng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lòng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trung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thành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của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khách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hàng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hiện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tại</a:t>
            </a:r>
            <a:r>
              <a:rPr lang="en-US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.</a:t>
            </a:r>
            <a:endParaRPr lang="vi-VN" sz="2000" dirty="0">
              <a:solidFill>
                <a:schemeClr val="tx1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DE7AD744-1C38-093D-8CDD-78C366A25BA0}"/>
              </a:ext>
            </a:extLst>
          </p:cNvPr>
          <p:cNvSpPr txBox="1"/>
          <p:nvPr/>
        </p:nvSpPr>
        <p:spPr>
          <a:xfrm rot="10800000" flipV="1">
            <a:off x="7836379" y="8892167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Customer Retention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55682588-3BE9-FA75-6888-BA67CC42A28F}"/>
              </a:ext>
            </a:extLst>
          </p:cNvPr>
          <p:cNvSpPr/>
          <p:nvPr/>
        </p:nvSpPr>
        <p:spPr>
          <a:xfrm flipV="1">
            <a:off x="10736980" y="6701689"/>
            <a:ext cx="1762594" cy="1908477"/>
          </a:xfrm>
          <a:custGeom>
            <a:avLst/>
            <a:gdLst>
              <a:gd name="connsiteX0" fmla="*/ 881297 w 1762594"/>
              <a:gd name="connsiteY0" fmla="*/ 1908477 h 1908477"/>
              <a:gd name="connsiteX1" fmla="*/ 1034470 w 1762594"/>
              <a:gd name="connsiteY1" fmla="*/ 1748419 h 1908477"/>
              <a:gd name="connsiteX2" fmla="*/ 1058909 w 1762594"/>
              <a:gd name="connsiteY2" fmla="*/ 1744689 h 1908477"/>
              <a:gd name="connsiteX3" fmla="*/ 1762594 w 1762594"/>
              <a:gd name="connsiteY3" fmla="*/ 881297 h 1908477"/>
              <a:gd name="connsiteX4" fmla="*/ 881297 w 1762594"/>
              <a:gd name="connsiteY4" fmla="*/ 0 h 1908477"/>
              <a:gd name="connsiteX5" fmla="*/ 0 w 1762594"/>
              <a:gd name="connsiteY5" fmla="*/ 881297 h 1908477"/>
              <a:gd name="connsiteX6" fmla="*/ 703685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7" y="1908477"/>
                </a:moveTo>
                <a:lnTo>
                  <a:pt x="1034470" y="1748419"/>
                </a:lnTo>
                <a:lnTo>
                  <a:pt x="1058909" y="1744689"/>
                </a:lnTo>
                <a:cubicBezTo>
                  <a:pt x="1460501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7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5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2B45F163-2268-71DD-14F4-2D7A1FFF9FE4}"/>
              </a:ext>
            </a:extLst>
          </p:cNvPr>
          <p:cNvSpPr txBox="1"/>
          <p:nvPr/>
        </p:nvSpPr>
        <p:spPr>
          <a:xfrm>
            <a:off x="10477477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Xây dựng thương hiệu uy tín, khác biệt và đáng tin cậy.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7BD9B9C9-EFAF-123D-2D56-6A560F5D68BC}"/>
              </a:ext>
            </a:extLst>
          </p:cNvPr>
          <p:cNvSpPr txBox="1"/>
          <p:nvPr/>
        </p:nvSpPr>
        <p:spPr>
          <a:xfrm>
            <a:off x="10736982" y="5797269"/>
            <a:ext cx="176259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Brand Strength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A968B81C-4DD3-9C22-8A42-D9BFB70FCFDA}"/>
              </a:ext>
            </a:extLst>
          </p:cNvPr>
          <p:cNvSpPr/>
          <p:nvPr/>
        </p:nvSpPr>
        <p:spPr>
          <a:xfrm>
            <a:off x="13378078" y="6872848"/>
            <a:ext cx="1762594" cy="1908477"/>
          </a:xfrm>
          <a:custGeom>
            <a:avLst/>
            <a:gdLst>
              <a:gd name="connsiteX0" fmla="*/ 881297 w 1762594"/>
              <a:gd name="connsiteY0" fmla="*/ 0 h 1908477"/>
              <a:gd name="connsiteX1" fmla="*/ 1762594 w 1762594"/>
              <a:gd name="connsiteY1" fmla="*/ 881297 h 1908477"/>
              <a:gd name="connsiteX2" fmla="*/ 1058909 w 1762594"/>
              <a:gd name="connsiteY2" fmla="*/ 1744689 h 1908477"/>
              <a:gd name="connsiteX3" fmla="*/ 1034470 w 1762594"/>
              <a:gd name="connsiteY3" fmla="*/ 1748419 h 1908477"/>
              <a:gd name="connsiteX4" fmla="*/ 881297 w 1762594"/>
              <a:gd name="connsiteY4" fmla="*/ 1908477 h 1908477"/>
              <a:gd name="connsiteX5" fmla="*/ 728124 w 1762594"/>
              <a:gd name="connsiteY5" fmla="*/ 1748419 h 1908477"/>
              <a:gd name="connsiteX6" fmla="*/ 703685 w 1762594"/>
              <a:gd name="connsiteY6" fmla="*/ 1744689 h 1908477"/>
              <a:gd name="connsiteX7" fmla="*/ 0 w 1762594"/>
              <a:gd name="connsiteY7" fmla="*/ 881297 h 1908477"/>
              <a:gd name="connsiteX8" fmla="*/ 881297 w 1762594"/>
              <a:gd name="connsiteY8" fmla="*/ 0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594" h="1908477">
                <a:moveTo>
                  <a:pt x="881297" y="0"/>
                </a:moveTo>
                <a:cubicBezTo>
                  <a:pt x="1368024" y="0"/>
                  <a:pt x="1762594" y="394570"/>
                  <a:pt x="1762594" y="881297"/>
                </a:cubicBezTo>
                <a:cubicBezTo>
                  <a:pt x="1762594" y="1307183"/>
                  <a:pt x="1460501" y="1662512"/>
                  <a:pt x="1058909" y="1744689"/>
                </a:cubicBezTo>
                <a:lnTo>
                  <a:pt x="1034470" y="1748419"/>
                </a:lnTo>
                <a:lnTo>
                  <a:pt x="881297" y="1908477"/>
                </a:lnTo>
                <a:lnTo>
                  <a:pt x="728124" y="1748419"/>
                </a:lnTo>
                <a:lnTo>
                  <a:pt x="703685" y="1744689"/>
                </a:lnTo>
                <a:cubicBezTo>
                  <a:pt x="302093" y="1662512"/>
                  <a:pt x="0" y="1307183"/>
                  <a:pt x="0" y="881297"/>
                </a:cubicBezTo>
                <a:cubicBezTo>
                  <a:pt x="0" y="394570"/>
                  <a:pt x="394570" y="0"/>
                  <a:pt x="881297" y="0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605B979B-0A4F-2BF3-66A3-C13A891F02EE}"/>
              </a:ext>
            </a:extLst>
          </p:cNvPr>
          <p:cNvSpPr txBox="1"/>
          <p:nvPr/>
        </p:nvSpPr>
        <p:spPr>
          <a:xfrm rot="10800000" flipV="1">
            <a:off x="13118575" y="9834007"/>
            <a:ext cx="228160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Chuẩn hóa quy trình, cải thiện năng suất và chất lượng dịch vụ.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7ED93E81-EA3C-0730-CD3F-AF0D64728BDF}"/>
              </a:ext>
            </a:extLst>
          </p:cNvPr>
          <p:cNvSpPr txBox="1"/>
          <p:nvPr/>
        </p:nvSpPr>
        <p:spPr>
          <a:xfrm rot="10800000" flipV="1">
            <a:off x="12921252" y="8892167"/>
            <a:ext cx="2676248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Operational Excellence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AA9BCFDB-53D7-BA78-0689-18FE491BC303}"/>
              </a:ext>
            </a:extLst>
          </p:cNvPr>
          <p:cNvSpPr/>
          <p:nvPr/>
        </p:nvSpPr>
        <p:spPr>
          <a:xfrm flipV="1">
            <a:off x="16019178" y="6701689"/>
            <a:ext cx="1762594" cy="1908477"/>
          </a:xfrm>
          <a:custGeom>
            <a:avLst/>
            <a:gdLst>
              <a:gd name="connsiteX0" fmla="*/ 881298 w 1762594"/>
              <a:gd name="connsiteY0" fmla="*/ 1908477 h 1908477"/>
              <a:gd name="connsiteX1" fmla="*/ 1034470 w 1762594"/>
              <a:gd name="connsiteY1" fmla="*/ 1748419 h 1908477"/>
              <a:gd name="connsiteX2" fmla="*/ 1058910 w 1762594"/>
              <a:gd name="connsiteY2" fmla="*/ 1744689 h 1908477"/>
              <a:gd name="connsiteX3" fmla="*/ 1762594 w 1762594"/>
              <a:gd name="connsiteY3" fmla="*/ 881297 h 1908477"/>
              <a:gd name="connsiteX4" fmla="*/ 881298 w 1762594"/>
              <a:gd name="connsiteY4" fmla="*/ 0 h 1908477"/>
              <a:gd name="connsiteX5" fmla="*/ 0 w 1762594"/>
              <a:gd name="connsiteY5" fmla="*/ 881297 h 1908477"/>
              <a:gd name="connsiteX6" fmla="*/ 703686 w 1762594"/>
              <a:gd name="connsiteY6" fmla="*/ 1744689 h 1908477"/>
              <a:gd name="connsiteX7" fmla="*/ 728124 w 1762594"/>
              <a:gd name="connsiteY7" fmla="*/ 1748419 h 19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2594" h="1908477">
                <a:moveTo>
                  <a:pt x="881298" y="1908477"/>
                </a:moveTo>
                <a:lnTo>
                  <a:pt x="1034470" y="1748419"/>
                </a:lnTo>
                <a:lnTo>
                  <a:pt x="1058910" y="1744689"/>
                </a:lnTo>
                <a:cubicBezTo>
                  <a:pt x="1460502" y="1662512"/>
                  <a:pt x="1762594" y="1307183"/>
                  <a:pt x="1762594" y="881297"/>
                </a:cubicBezTo>
                <a:cubicBezTo>
                  <a:pt x="1762594" y="394570"/>
                  <a:pt x="1368024" y="0"/>
                  <a:pt x="881298" y="0"/>
                </a:cubicBezTo>
                <a:cubicBezTo>
                  <a:pt x="394570" y="0"/>
                  <a:pt x="0" y="394570"/>
                  <a:pt x="0" y="881297"/>
                </a:cubicBezTo>
                <a:cubicBezTo>
                  <a:pt x="0" y="1307183"/>
                  <a:pt x="302093" y="1662512"/>
                  <a:pt x="703686" y="1744689"/>
                </a:cubicBezTo>
                <a:lnTo>
                  <a:pt x="728124" y="1748419"/>
                </a:lnTo>
                <a:close/>
              </a:path>
            </a:pathLst>
          </a:custGeom>
          <a:solidFill>
            <a:schemeClr val="accent6"/>
          </a:solidFill>
          <a:ln>
            <a:solidFill>
              <a:schemeClr val="bg2"/>
            </a:solidFill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9D08328C-82F2-B52F-392F-0C5710D6B3A5}"/>
              </a:ext>
            </a:extLst>
          </p:cNvPr>
          <p:cNvSpPr txBox="1"/>
          <p:nvPr/>
        </p:nvSpPr>
        <p:spPr>
          <a:xfrm>
            <a:off x="15759675" y="4142223"/>
            <a:ext cx="22816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Phát triển bền vững gắn liền với trách nhiệm xã hội và môi trường.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A2224CFE-D81F-600D-E011-F45FEAB2D83B}"/>
              </a:ext>
            </a:extLst>
          </p:cNvPr>
          <p:cNvSpPr txBox="1"/>
          <p:nvPr/>
        </p:nvSpPr>
        <p:spPr>
          <a:xfrm>
            <a:off x="15759675" y="5797269"/>
            <a:ext cx="2281602" cy="83099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Sustainable Impact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4B72EFF5-2F72-4AE5-03EE-444ADB9BD9D9}"/>
              </a:ext>
            </a:extLst>
          </p:cNvPr>
          <p:cNvCxnSpPr>
            <a:cxnSpLocks/>
          </p:cNvCxnSpPr>
          <p:nvPr/>
        </p:nvCxnSpPr>
        <p:spPr>
          <a:xfrm flipV="1">
            <a:off x="3694983" y="4732229"/>
            <a:ext cx="0" cy="1497136"/>
          </a:xfrm>
          <a:prstGeom prst="line">
            <a:avLst/>
          </a:prstGeom>
          <a:ln w="25400" cap="rnd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2AD53CB2-C392-272F-66A3-38BEDFEAC889}"/>
              </a:ext>
            </a:extLst>
          </p:cNvPr>
          <p:cNvCxnSpPr>
            <a:cxnSpLocks/>
          </p:cNvCxnSpPr>
          <p:nvPr/>
        </p:nvCxnSpPr>
        <p:spPr>
          <a:xfrm flipV="1">
            <a:off x="8977179" y="4732229"/>
            <a:ext cx="0" cy="1497136"/>
          </a:xfrm>
          <a:prstGeom prst="line">
            <a:avLst/>
          </a:prstGeom>
          <a:ln w="254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0A671600-171A-646D-FBC6-D00040274B33}"/>
              </a:ext>
            </a:extLst>
          </p:cNvPr>
          <p:cNvCxnSpPr>
            <a:cxnSpLocks/>
          </p:cNvCxnSpPr>
          <p:nvPr/>
        </p:nvCxnSpPr>
        <p:spPr>
          <a:xfrm flipV="1">
            <a:off x="14259375" y="4732229"/>
            <a:ext cx="0" cy="1497136"/>
          </a:xfrm>
          <a:prstGeom prst="line">
            <a:avLst/>
          </a:prstGeom>
          <a:ln w="254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14B30237-ACD5-7DE5-408A-8FF9A5F20F86}"/>
              </a:ext>
            </a:extLst>
          </p:cNvPr>
          <p:cNvCxnSpPr>
            <a:cxnSpLocks/>
          </p:cNvCxnSpPr>
          <p:nvPr/>
        </p:nvCxnSpPr>
        <p:spPr>
          <a:xfrm>
            <a:off x="6336081" y="9253649"/>
            <a:ext cx="0" cy="1497136"/>
          </a:xfrm>
          <a:prstGeom prst="line">
            <a:avLst/>
          </a:prstGeom>
          <a:ln w="25400" cap="rnd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986A293D-F6CD-DB4C-ED7B-F2DD5542B875}"/>
              </a:ext>
            </a:extLst>
          </p:cNvPr>
          <p:cNvCxnSpPr>
            <a:cxnSpLocks/>
          </p:cNvCxnSpPr>
          <p:nvPr/>
        </p:nvCxnSpPr>
        <p:spPr>
          <a:xfrm>
            <a:off x="11618277" y="9253649"/>
            <a:ext cx="0" cy="1497136"/>
          </a:xfrm>
          <a:prstGeom prst="line">
            <a:avLst/>
          </a:prstGeom>
          <a:ln w="254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CDF5985B-AB06-45E9-7C86-41EFA9CF562D}"/>
              </a:ext>
            </a:extLst>
          </p:cNvPr>
          <p:cNvCxnSpPr>
            <a:cxnSpLocks/>
          </p:cNvCxnSpPr>
          <p:nvPr/>
        </p:nvCxnSpPr>
        <p:spPr>
          <a:xfrm>
            <a:off x="16900475" y="9253649"/>
            <a:ext cx="0" cy="1497136"/>
          </a:xfrm>
          <a:prstGeom prst="line">
            <a:avLst/>
          </a:prstGeom>
          <a:ln w="254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11B67017-D18D-AA25-077B-01B9AC4F7C91}"/>
              </a:ext>
            </a:extLst>
          </p:cNvPr>
          <p:cNvGrpSpPr/>
          <p:nvPr/>
        </p:nvGrpSpPr>
        <p:grpSpPr>
          <a:xfrm>
            <a:off x="3368678" y="7454829"/>
            <a:ext cx="652612" cy="569136"/>
            <a:chOff x="1941513" y="1882774"/>
            <a:chExt cx="273051" cy="238125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164" name="Freeform 161">
              <a:extLst>
                <a:ext uri="{FF2B5EF4-FFF2-40B4-BE49-F238E27FC236}">
                  <a16:creationId xmlns:a16="http://schemas.microsoft.com/office/drawing/2014/main" id="{362E6ADF-6415-6AB3-3541-69451712A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4213" y="2038349"/>
              <a:ext cx="74613" cy="82550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28" y="36"/>
                </a:cxn>
                <a:cxn ang="0">
                  <a:pos x="5" y="36"/>
                </a:cxn>
                <a:cxn ang="0">
                  <a:pos x="0" y="30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8" y="0"/>
                </a:cxn>
                <a:cxn ang="0">
                  <a:pos x="33" y="5"/>
                </a:cxn>
                <a:cxn ang="0">
                  <a:pos x="33" y="30"/>
                </a:cxn>
              </a:cxnLst>
              <a:rect l="0" t="0" r="r" b="b"/>
              <a:pathLst>
                <a:path w="33" h="36">
                  <a:moveTo>
                    <a:pt x="33" y="30"/>
                  </a:moveTo>
                  <a:cubicBezTo>
                    <a:pt x="33" y="33"/>
                    <a:pt x="31" y="36"/>
                    <a:pt x="28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2" y="36"/>
                    <a:pt x="0" y="33"/>
                    <a:pt x="0" y="3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3" y="2"/>
                    <a:pt x="33" y="5"/>
                  </a:cubicBezTo>
                  <a:lnTo>
                    <a:pt x="33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65" name="Freeform 162">
              <a:extLst>
                <a:ext uri="{FF2B5EF4-FFF2-40B4-BE49-F238E27FC236}">
                  <a16:creationId xmlns:a16="http://schemas.microsoft.com/office/drawing/2014/main" id="{8CDA7401-7E36-7EAC-05EF-DC687AEB4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701" y="2009774"/>
              <a:ext cx="77788" cy="111125"/>
            </a:xfrm>
            <a:custGeom>
              <a:avLst/>
              <a:gdLst/>
              <a:ahLst/>
              <a:cxnLst>
                <a:cxn ang="0">
                  <a:pos x="34" y="43"/>
                </a:cxn>
                <a:cxn ang="0">
                  <a:pos x="28" y="49"/>
                </a:cxn>
                <a:cxn ang="0">
                  <a:pos x="6" y="49"/>
                </a:cxn>
                <a:cxn ang="0">
                  <a:pos x="0" y="43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28" y="0"/>
                </a:cxn>
                <a:cxn ang="0">
                  <a:pos x="34" y="5"/>
                </a:cxn>
                <a:cxn ang="0">
                  <a:pos x="34" y="43"/>
                </a:cxn>
              </a:cxnLst>
              <a:rect l="0" t="0" r="r" b="b"/>
              <a:pathLst>
                <a:path w="34" h="49">
                  <a:moveTo>
                    <a:pt x="34" y="43"/>
                  </a:moveTo>
                  <a:cubicBezTo>
                    <a:pt x="34" y="46"/>
                    <a:pt x="31" y="49"/>
                    <a:pt x="28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3" y="49"/>
                    <a:pt x="0" y="46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5"/>
                  </a:cubicBezTo>
                  <a:lnTo>
                    <a:pt x="34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66" name="Freeform 163">
              <a:extLst>
                <a:ext uri="{FF2B5EF4-FFF2-40B4-BE49-F238E27FC236}">
                  <a16:creationId xmlns:a16="http://schemas.microsoft.com/office/drawing/2014/main" id="{8815A79F-0620-E803-9DFA-20A2E36E82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6776" y="1974849"/>
              <a:ext cx="77788" cy="146050"/>
            </a:xfrm>
            <a:custGeom>
              <a:avLst/>
              <a:gdLst/>
              <a:ahLst/>
              <a:cxnLst>
                <a:cxn ang="0">
                  <a:pos x="34" y="58"/>
                </a:cxn>
                <a:cxn ang="0">
                  <a:pos x="28" y="64"/>
                </a:cxn>
                <a:cxn ang="0">
                  <a:pos x="6" y="64"/>
                </a:cxn>
                <a:cxn ang="0">
                  <a:pos x="0" y="58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28" y="0"/>
                </a:cxn>
                <a:cxn ang="0">
                  <a:pos x="34" y="6"/>
                </a:cxn>
                <a:cxn ang="0">
                  <a:pos x="34" y="58"/>
                </a:cxn>
              </a:cxnLst>
              <a:rect l="0" t="0" r="r" b="b"/>
              <a:pathLst>
                <a:path w="34" h="64">
                  <a:moveTo>
                    <a:pt x="34" y="58"/>
                  </a:moveTo>
                  <a:cubicBezTo>
                    <a:pt x="34" y="61"/>
                    <a:pt x="31" y="64"/>
                    <a:pt x="28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3" y="64"/>
                    <a:pt x="0" y="61"/>
                    <a:pt x="0" y="5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lnTo>
                    <a:pt x="34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67" name="Freeform 164">
              <a:extLst>
                <a:ext uri="{FF2B5EF4-FFF2-40B4-BE49-F238E27FC236}">
                  <a16:creationId xmlns:a16="http://schemas.microsoft.com/office/drawing/2014/main" id="{FAA95A4C-1B8A-F30E-5AC5-FCCC926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513" y="1882774"/>
              <a:ext cx="268288" cy="127000"/>
            </a:xfrm>
            <a:custGeom>
              <a:avLst/>
              <a:gdLst/>
              <a:ahLst/>
              <a:cxnLst>
                <a:cxn ang="0">
                  <a:pos x="114" y="1"/>
                </a:cxn>
                <a:cxn ang="0">
                  <a:pos x="89" y="7"/>
                </a:cxn>
                <a:cxn ang="0">
                  <a:pos x="88" y="10"/>
                </a:cxn>
                <a:cxn ang="0">
                  <a:pos x="94" y="15"/>
                </a:cxn>
                <a:cxn ang="0">
                  <a:pos x="93" y="17"/>
                </a:cxn>
                <a:cxn ang="0">
                  <a:pos x="77" y="26"/>
                </a:cxn>
                <a:cxn ang="0">
                  <a:pos x="5" y="45"/>
                </a:cxn>
                <a:cxn ang="0">
                  <a:pos x="0" y="50"/>
                </a:cxn>
                <a:cxn ang="0">
                  <a:pos x="5" y="55"/>
                </a:cxn>
                <a:cxn ang="0">
                  <a:pos x="7" y="55"/>
                </a:cxn>
                <a:cxn ang="0">
                  <a:pos x="82" y="34"/>
                </a:cxn>
                <a:cxn ang="0">
                  <a:pos x="100" y="24"/>
                </a:cxn>
                <a:cxn ang="0">
                  <a:pos x="102" y="24"/>
                </a:cxn>
                <a:cxn ang="0">
                  <a:pos x="108" y="29"/>
                </a:cxn>
                <a:cxn ang="0">
                  <a:pos x="111" y="28"/>
                </a:cxn>
                <a:cxn ang="0">
                  <a:pos x="117" y="4"/>
                </a:cxn>
                <a:cxn ang="0">
                  <a:pos x="114" y="1"/>
                </a:cxn>
              </a:cxnLst>
              <a:rect l="0" t="0" r="r" b="b"/>
              <a:pathLst>
                <a:path w="117" h="55">
                  <a:moveTo>
                    <a:pt x="114" y="1"/>
                  </a:moveTo>
                  <a:cubicBezTo>
                    <a:pt x="89" y="7"/>
                    <a:pt x="89" y="7"/>
                    <a:pt x="89" y="7"/>
                  </a:cubicBezTo>
                  <a:cubicBezTo>
                    <a:pt x="87" y="7"/>
                    <a:pt x="87" y="9"/>
                    <a:pt x="88" y="10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4" y="16"/>
                    <a:pt x="94" y="17"/>
                    <a:pt x="93" y="17"/>
                  </a:cubicBezTo>
                  <a:cubicBezTo>
                    <a:pt x="90" y="19"/>
                    <a:pt x="85" y="22"/>
                    <a:pt x="77" y="26"/>
                  </a:cubicBezTo>
                  <a:cubicBezTo>
                    <a:pt x="38" y="47"/>
                    <a:pt x="6" y="45"/>
                    <a:pt x="5" y="45"/>
                  </a:cubicBezTo>
                  <a:cubicBezTo>
                    <a:pt x="3" y="45"/>
                    <a:pt x="0" y="47"/>
                    <a:pt x="0" y="50"/>
                  </a:cubicBezTo>
                  <a:cubicBezTo>
                    <a:pt x="0" y="52"/>
                    <a:pt x="2" y="55"/>
                    <a:pt x="5" y="55"/>
                  </a:cubicBezTo>
                  <a:cubicBezTo>
                    <a:pt x="5" y="55"/>
                    <a:pt x="6" y="55"/>
                    <a:pt x="7" y="55"/>
                  </a:cubicBezTo>
                  <a:cubicBezTo>
                    <a:pt x="15" y="55"/>
                    <a:pt x="46" y="53"/>
                    <a:pt x="82" y="34"/>
                  </a:cubicBezTo>
                  <a:cubicBezTo>
                    <a:pt x="90" y="30"/>
                    <a:pt x="96" y="26"/>
                    <a:pt x="100" y="24"/>
                  </a:cubicBezTo>
                  <a:cubicBezTo>
                    <a:pt x="100" y="23"/>
                    <a:pt x="101" y="23"/>
                    <a:pt x="102" y="24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9" y="31"/>
                    <a:pt x="111" y="30"/>
                    <a:pt x="111" y="28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2"/>
                    <a:pt x="116" y="0"/>
                    <a:pt x="11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D51C65D7-EE6B-2967-E7CB-6DE39A194DFC}"/>
              </a:ext>
            </a:extLst>
          </p:cNvPr>
          <p:cNvGrpSpPr/>
          <p:nvPr/>
        </p:nvGrpSpPr>
        <p:grpSpPr>
          <a:xfrm>
            <a:off x="6010623" y="7439652"/>
            <a:ext cx="652612" cy="599492"/>
            <a:chOff x="1501775" y="2393949"/>
            <a:chExt cx="273050" cy="250825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169" name="Freeform 216">
              <a:extLst>
                <a:ext uri="{FF2B5EF4-FFF2-40B4-BE49-F238E27FC236}">
                  <a16:creationId xmlns:a16="http://schemas.microsoft.com/office/drawing/2014/main" id="{93200B24-7C60-3C61-1F7D-1FF8AA9DB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1775" y="2393949"/>
              <a:ext cx="273050" cy="250825"/>
            </a:xfrm>
            <a:custGeom>
              <a:avLst/>
              <a:gdLst/>
              <a:ahLst/>
              <a:cxnLst>
                <a:cxn ang="0">
                  <a:pos x="109" y="54"/>
                </a:cxn>
                <a:cxn ang="0">
                  <a:pos x="112" y="51"/>
                </a:cxn>
                <a:cxn ang="0">
                  <a:pos x="117" y="51"/>
                </a:cxn>
                <a:cxn ang="0">
                  <a:pos x="118" y="49"/>
                </a:cxn>
                <a:cxn ang="0">
                  <a:pos x="104" y="28"/>
                </a:cxn>
                <a:cxn ang="0">
                  <a:pos x="103" y="28"/>
                </a:cxn>
                <a:cxn ang="0">
                  <a:pos x="89" y="49"/>
                </a:cxn>
                <a:cxn ang="0">
                  <a:pos x="90" y="51"/>
                </a:cxn>
                <a:cxn ang="0">
                  <a:pos x="95" y="51"/>
                </a:cxn>
                <a:cxn ang="0">
                  <a:pos x="98" y="54"/>
                </a:cxn>
                <a:cxn ang="0">
                  <a:pos x="54" y="98"/>
                </a:cxn>
                <a:cxn ang="0">
                  <a:pos x="10" y="54"/>
                </a:cxn>
                <a:cxn ang="0">
                  <a:pos x="54" y="10"/>
                </a:cxn>
                <a:cxn ang="0">
                  <a:pos x="73" y="14"/>
                </a:cxn>
                <a:cxn ang="0">
                  <a:pos x="75" y="15"/>
                </a:cxn>
                <a:cxn ang="0">
                  <a:pos x="80" y="12"/>
                </a:cxn>
                <a:cxn ang="0">
                  <a:pos x="77" y="5"/>
                </a:cxn>
                <a:cxn ang="0">
                  <a:pos x="54" y="0"/>
                </a:cxn>
                <a:cxn ang="0">
                  <a:pos x="0" y="54"/>
                </a:cxn>
                <a:cxn ang="0">
                  <a:pos x="54" y="109"/>
                </a:cxn>
                <a:cxn ang="0">
                  <a:pos x="109" y="54"/>
                </a:cxn>
                <a:cxn ang="0">
                  <a:pos x="109" y="54"/>
                </a:cxn>
              </a:cxnLst>
              <a:rect l="0" t="0" r="r" b="b"/>
              <a:pathLst>
                <a:path w="119" h="109">
                  <a:moveTo>
                    <a:pt x="109" y="54"/>
                  </a:moveTo>
                  <a:cubicBezTo>
                    <a:pt x="109" y="53"/>
                    <a:pt x="109" y="51"/>
                    <a:pt x="112" y="51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9" y="51"/>
                    <a:pt x="118" y="49"/>
                    <a:pt x="118" y="49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8"/>
                    <a:pt x="103" y="27"/>
                    <a:pt x="103" y="28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9" y="49"/>
                    <a:pt x="88" y="51"/>
                    <a:pt x="90" y="51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6" y="51"/>
                    <a:pt x="98" y="52"/>
                    <a:pt x="98" y="54"/>
                  </a:cubicBezTo>
                  <a:cubicBezTo>
                    <a:pt x="98" y="79"/>
                    <a:pt x="78" y="98"/>
                    <a:pt x="54" y="98"/>
                  </a:cubicBezTo>
                  <a:cubicBezTo>
                    <a:pt x="30" y="98"/>
                    <a:pt x="10" y="78"/>
                    <a:pt x="10" y="54"/>
                  </a:cubicBezTo>
                  <a:cubicBezTo>
                    <a:pt x="10" y="30"/>
                    <a:pt x="30" y="10"/>
                    <a:pt x="54" y="10"/>
                  </a:cubicBezTo>
                  <a:cubicBezTo>
                    <a:pt x="61" y="10"/>
                    <a:pt x="67" y="12"/>
                    <a:pt x="73" y="14"/>
                  </a:cubicBezTo>
                  <a:cubicBezTo>
                    <a:pt x="73" y="15"/>
                    <a:pt x="74" y="15"/>
                    <a:pt x="75" y="15"/>
                  </a:cubicBezTo>
                  <a:cubicBezTo>
                    <a:pt x="77" y="15"/>
                    <a:pt x="79" y="14"/>
                    <a:pt x="80" y="12"/>
                  </a:cubicBezTo>
                  <a:cubicBezTo>
                    <a:pt x="81" y="9"/>
                    <a:pt x="80" y="6"/>
                    <a:pt x="77" y="5"/>
                  </a:cubicBezTo>
                  <a:cubicBezTo>
                    <a:pt x="70" y="1"/>
                    <a:pt x="62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4"/>
                    <a:pt x="24" y="109"/>
                    <a:pt x="54" y="109"/>
                  </a:cubicBezTo>
                  <a:cubicBezTo>
                    <a:pt x="84" y="109"/>
                    <a:pt x="109" y="84"/>
                    <a:pt x="109" y="54"/>
                  </a:cubicBezTo>
                  <a:cubicBezTo>
                    <a:pt x="109" y="54"/>
                    <a:pt x="109" y="54"/>
                    <a:pt x="109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70" name="Freeform 217">
              <a:extLst>
                <a:ext uri="{FF2B5EF4-FFF2-40B4-BE49-F238E27FC236}">
                  <a16:creationId xmlns:a16="http://schemas.microsoft.com/office/drawing/2014/main" id="{B3482F69-520A-981B-C2BF-8878D4CF59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088" y="2443162"/>
              <a:ext cx="76200" cy="150813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0" y="21"/>
                </a:cxn>
                <a:cxn ang="0">
                  <a:pos x="17" y="15"/>
                </a:cxn>
                <a:cxn ang="0">
                  <a:pos x="26" y="17"/>
                </a:cxn>
                <a:cxn ang="0">
                  <a:pos x="27" y="18"/>
                </a:cxn>
                <a:cxn ang="0">
                  <a:pos x="29" y="16"/>
                </a:cxn>
                <a:cxn ang="0">
                  <a:pos x="31" y="13"/>
                </a:cxn>
                <a:cxn ang="0">
                  <a:pos x="29" y="10"/>
                </a:cxn>
                <a:cxn ang="0">
                  <a:pos x="21" y="8"/>
                </a:cxn>
                <a:cxn ang="0">
                  <a:pos x="21" y="7"/>
                </a:cxn>
                <a:cxn ang="0">
                  <a:pos x="20" y="3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3" y="3"/>
                </a:cxn>
                <a:cxn ang="0">
                  <a:pos x="13" y="8"/>
                </a:cxn>
                <a:cxn ang="0">
                  <a:pos x="12" y="8"/>
                </a:cxn>
                <a:cxn ang="0">
                  <a:pos x="1" y="22"/>
                </a:cxn>
                <a:cxn ang="0">
                  <a:pos x="15" y="36"/>
                </a:cxn>
                <a:cxn ang="0">
                  <a:pos x="23" y="44"/>
                </a:cxn>
                <a:cxn ang="0">
                  <a:pos x="15" y="51"/>
                </a:cxn>
                <a:cxn ang="0">
                  <a:pos x="5" y="48"/>
                </a:cxn>
                <a:cxn ang="0">
                  <a:pos x="4" y="48"/>
                </a:cxn>
                <a:cxn ang="0">
                  <a:pos x="2" y="49"/>
                </a:cxn>
                <a:cxn ang="0">
                  <a:pos x="0" y="53"/>
                </a:cxn>
                <a:cxn ang="0">
                  <a:pos x="2" y="55"/>
                </a:cxn>
                <a:cxn ang="0">
                  <a:pos x="12" y="58"/>
                </a:cxn>
                <a:cxn ang="0">
                  <a:pos x="12" y="59"/>
                </a:cxn>
                <a:cxn ang="0">
                  <a:pos x="12" y="64"/>
                </a:cxn>
                <a:cxn ang="0">
                  <a:pos x="15" y="66"/>
                </a:cxn>
                <a:cxn ang="0">
                  <a:pos x="17" y="66"/>
                </a:cxn>
                <a:cxn ang="0">
                  <a:pos x="20" y="64"/>
                </a:cxn>
                <a:cxn ang="0">
                  <a:pos x="20" y="58"/>
                </a:cxn>
                <a:cxn ang="0">
                  <a:pos x="20" y="58"/>
                </a:cxn>
                <a:cxn ang="0">
                  <a:pos x="33" y="44"/>
                </a:cxn>
                <a:cxn ang="0">
                  <a:pos x="19" y="28"/>
                </a:cxn>
              </a:cxnLst>
              <a:rect l="0" t="0" r="r" b="b"/>
              <a:pathLst>
                <a:path w="33" h="66">
                  <a:moveTo>
                    <a:pt x="19" y="28"/>
                  </a:moveTo>
                  <a:cubicBezTo>
                    <a:pt x="12" y="26"/>
                    <a:pt x="10" y="24"/>
                    <a:pt x="10" y="21"/>
                  </a:cubicBezTo>
                  <a:cubicBezTo>
                    <a:pt x="10" y="18"/>
                    <a:pt x="12" y="15"/>
                    <a:pt x="17" y="15"/>
                  </a:cubicBezTo>
                  <a:cubicBezTo>
                    <a:pt x="22" y="15"/>
                    <a:pt x="26" y="17"/>
                    <a:pt x="26" y="17"/>
                  </a:cubicBezTo>
                  <a:cubicBezTo>
                    <a:pt x="26" y="17"/>
                    <a:pt x="27" y="18"/>
                    <a:pt x="27" y="18"/>
                  </a:cubicBezTo>
                  <a:cubicBezTo>
                    <a:pt x="28" y="18"/>
                    <a:pt x="29" y="17"/>
                    <a:pt x="29" y="16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0" y="11"/>
                    <a:pt x="29" y="10"/>
                  </a:cubicBezTo>
                  <a:cubicBezTo>
                    <a:pt x="27" y="9"/>
                    <a:pt x="21" y="8"/>
                    <a:pt x="21" y="8"/>
                  </a:cubicBezTo>
                  <a:cubicBezTo>
                    <a:pt x="21" y="8"/>
                    <a:pt x="21" y="8"/>
                    <a:pt x="21" y="7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9" y="0"/>
                    <a:pt x="1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3" y="1"/>
                    <a:pt x="13" y="3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2" y="8"/>
                    <a:pt x="12" y="8"/>
                  </a:cubicBezTo>
                  <a:cubicBezTo>
                    <a:pt x="5" y="10"/>
                    <a:pt x="1" y="15"/>
                    <a:pt x="1" y="22"/>
                  </a:cubicBezTo>
                  <a:cubicBezTo>
                    <a:pt x="1" y="30"/>
                    <a:pt x="8" y="34"/>
                    <a:pt x="15" y="36"/>
                  </a:cubicBezTo>
                  <a:cubicBezTo>
                    <a:pt x="21" y="39"/>
                    <a:pt x="23" y="41"/>
                    <a:pt x="23" y="44"/>
                  </a:cubicBezTo>
                  <a:cubicBezTo>
                    <a:pt x="23" y="48"/>
                    <a:pt x="20" y="51"/>
                    <a:pt x="15" y="51"/>
                  </a:cubicBezTo>
                  <a:cubicBezTo>
                    <a:pt x="11" y="51"/>
                    <a:pt x="5" y="48"/>
                    <a:pt x="5" y="48"/>
                  </a:cubicBezTo>
                  <a:cubicBezTo>
                    <a:pt x="5" y="48"/>
                    <a:pt x="4" y="48"/>
                    <a:pt x="4" y="48"/>
                  </a:cubicBezTo>
                  <a:cubicBezTo>
                    <a:pt x="3" y="48"/>
                    <a:pt x="2" y="48"/>
                    <a:pt x="2" y="4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1" y="55"/>
                    <a:pt x="2" y="55"/>
                  </a:cubicBezTo>
                  <a:cubicBezTo>
                    <a:pt x="5" y="57"/>
                    <a:pt x="12" y="58"/>
                    <a:pt x="12" y="58"/>
                  </a:cubicBezTo>
                  <a:cubicBezTo>
                    <a:pt x="12" y="58"/>
                    <a:pt x="12" y="58"/>
                    <a:pt x="12" y="59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65"/>
                    <a:pt x="14" y="66"/>
                    <a:pt x="15" y="6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9" y="66"/>
                    <a:pt x="20" y="65"/>
                    <a:pt x="20" y="64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8" y="56"/>
                    <a:pt x="33" y="51"/>
                    <a:pt x="33" y="44"/>
                  </a:cubicBezTo>
                  <a:cubicBezTo>
                    <a:pt x="33" y="37"/>
                    <a:pt x="29" y="32"/>
                    <a:pt x="19" y="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CA5981CC-C426-F472-6AC0-E370FB4305E1}"/>
              </a:ext>
            </a:extLst>
          </p:cNvPr>
          <p:cNvGrpSpPr/>
          <p:nvPr/>
        </p:nvGrpSpPr>
        <p:grpSpPr>
          <a:xfrm>
            <a:off x="8652349" y="7390327"/>
            <a:ext cx="648814" cy="698140"/>
            <a:chOff x="1066800" y="2373312"/>
            <a:chExt cx="271462" cy="292100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172" name="Oval 213">
              <a:extLst>
                <a:ext uri="{FF2B5EF4-FFF2-40B4-BE49-F238E27FC236}">
                  <a16:creationId xmlns:a16="http://schemas.microsoft.com/office/drawing/2014/main" id="{A791FDE2-1B7A-FFC0-460E-4C3A19441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525" y="2373312"/>
              <a:ext cx="95250" cy="936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73" name="Freeform 214">
              <a:extLst>
                <a:ext uri="{FF2B5EF4-FFF2-40B4-BE49-F238E27FC236}">
                  <a16:creationId xmlns:a16="http://schemas.microsoft.com/office/drawing/2014/main" id="{BB043ADE-4B14-798A-E8F3-AE9196E7B5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6013" y="2481262"/>
              <a:ext cx="165100" cy="109538"/>
            </a:xfrm>
            <a:custGeom>
              <a:avLst/>
              <a:gdLst/>
              <a:ahLst/>
              <a:cxnLst>
                <a:cxn ang="0">
                  <a:pos x="44" y="33"/>
                </a:cxn>
                <a:cxn ang="0">
                  <a:pos x="37" y="40"/>
                </a:cxn>
                <a:cxn ang="0">
                  <a:pos x="36" y="40"/>
                </a:cxn>
                <a:cxn ang="0">
                  <a:pos x="35" y="40"/>
                </a:cxn>
                <a:cxn ang="0">
                  <a:pos x="28" y="33"/>
                </a:cxn>
                <a:cxn ang="0">
                  <a:pos x="27" y="31"/>
                </a:cxn>
                <a:cxn ang="0">
                  <a:pos x="31" y="14"/>
                </a:cxn>
                <a:cxn ang="0">
                  <a:pos x="31" y="12"/>
                </a:cxn>
                <a:cxn ang="0">
                  <a:pos x="31" y="9"/>
                </a:cxn>
                <a:cxn ang="0">
                  <a:pos x="32" y="7"/>
                </a:cxn>
                <a:cxn ang="0">
                  <a:pos x="40" y="7"/>
                </a:cxn>
                <a:cxn ang="0">
                  <a:pos x="42" y="9"/>
                </a:cxn>
                <a:cxn ang="0">
                  <a:pos x="41" y="12"/>
                </a:cxn>
                <a:cxn ang="0">
                  <a:pos x="42" y="14"/>
                </a:cxn>
                <a:cxn ang="0">
                  <a:pos x="45" y="31"/>
                </a:cxn>
                <a:cxn ang="0">
                  <a:pos x="44" y="33"/>
                </a:cxn>
                <a:cxn ang="0">
                  <a:pos x="72" y="33"/>
                </a:cxn>
                <a:cxn ang="0">
                  <a:pos x="62" y="7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36" y="0"/>
                </a:cxn>
                <a:cxn ang="0">
                  <a:pos x="20" y="0"/>
                </a:cxn>
                <a:cxn ang="0">
                  <a:pos x="19" y="0"/>
                </a:cxn>
                <a:cxn ang="0">
                  <a:pos x="10" y="7"/>
                </a:cxn>
                <a:cxn ang="0">
                  <a:pos x="1" y="33"/>
                </a:cxn>
                <a:cxn ang="0">
                  <a:pos x="2" y="37"/>
                </a:cxn>
                <a:cxn ang="0">
                  <a:pos x="10" y="41"/>
                </a:cxn>
                <a:cxn ang="0">
                  <a:pos x="13" y="40"/>
                </a:cxn>
                <a:cxn ang="0">
                  <a:pos x="18" y="27"/>
                </a:cxn>
                <a:cxn ang="0">
                  <a:pos x="18" y="27"/>
                </a:cxn>
                <a:cxn ang="0">
                  <a:pos x="18" y="40"/>
                </a:cxn>
                <a:cxn ang="0">
                  <a:pos x="20" y="44"/>
                </a:cxn>
                <a:cxn ang="0">
                  <a:pos x="36" y="48"/>
                </a:cxn>
                <a:cxn ang="0">
                  <a:pos x="52" y="44"/>
                </a:cxn>
                <a:cxn ang="0">
                  <a:pos x="54" y="40"/>
                </a:cxn>
                <a:cxn ang="0">
                  <a:pos x="54" y="27"/>
                </a:cxn>
                <a:cxn ang="0">
                  <a:pos x="55" y="27"/>
                </a:cxn>
                <a:cxn ang="0">
                  <a:pos x="60" y="40"/>
                </a:cxn>
                <a:cxn ang="0">
                  <a:pos x="62" y="41"/>
                </a:cxn>
                <a:cxn ang="0">
                  <a:pos x="70" y="37"/>
                </a:cxn>
                <a:cxn ang="0">
                  <a:pos x="72" y="33"/>
                </a:cxn>
              </a:cxnLst>
              <a:rect l="0" t="0" r="r" b="b"/>
              <a:pathLst>
                <a:path w="72" h="48">
                  <a:moveTo>
                    <a:pt x="44" y="33"/>
                  </a:moveTo>
                  <a:cubicBezTo>
                    <a:pt x="37" y="40"/>
                    <a:pt x="37" y="40"/>
                    <a:pt x="37" y="40"/>
                  </a:cubicBezTo>
                  <a:cubicBezTo>
                    <a:pt x="37" y="40"/>
                    <a:pt x="37" y="40"/>
                    <a:pt x="36" y="40"/>
                  </a:cubicBezTo>
                  <a:cubicBezTo>
                    <a:pt x="36" y="40"/>
                    <a:pt x="35" y="40"/>
                    <a:pt x="35" y="4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7" y="33"/>
                    <a:pt x="27" y="32"/>
                    <a:pt x="27" y="31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3"/>
                    <a:pt x="31" y="12"/>
                    <a:pt x="31" y="12"/>
                  </a:cubicBezTo>
                  <a:cubicBezTo>
                    <a:pt x="31" y="11"/>
                    <a:pt x="31" y="9"/>
                    <a:pt x="31" y="9"/>
                  </a:cubicBezTo>
                  <a:cubicBezTo>
                    <a:pt x="31" y="8"/>
                    <a:pt x="31" y="7"/>
                    <a:pt x="32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7"/>
                    <a:pt x="42" y="8"/>
                    <a:pt x="42" y="9"/>
                  </a:cubicBezTo>
                  <a:cubicBezTo>
                    <a:pt x="42" y="9"/>
                    <a:pt x="42" y="11"/>
                    <a:pt x="41" y="12"/>
                  </a:cubicBezTo>
                  <a:cubicBezTo>
                    <a:pt x="41" y="12"/>
                    <a:pt x="42" y="13"/>
                    <a:pt x="42" y="14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2"/>
                    <a:pt x="45" y="33"/>
                    <a:pt x="44" y="33"/>
                  </a:cubicBezTo>
                  <a:moveTo>
                    <a:pt x="72" y="33"/>
                  </a:moveTo>
                  <a:cubicBezTo>
                    <a:pt x="62" y="7"/>
                    <a:pt x="62" y="7"/>
                    <a:pt x="62" y="7"/>
                  </a:cubicBezTo>
                  <a:cubicBezTo>
                    <a:pt x="62" y="7"/>
                    <a:pt x="60" y="0"/>
                    <a:pt x="5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0"/>
                    <a:pt x="36" y="0"/>
                  </a:cubicBezTo>
                  <a:cubicBezTo>
                    <a:pt x="28" y="0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11" y="7"/>
                    <a:pt x="10" y="7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4"/>
                    <a:pt x="1" y="36"/>
                    <a:pt x="2" y="37"/>
                  </a:cubicBezTo>
                  <a:cubicBezTo>
                    <a:pt x="4" y="39"/>
                    <a:pt x="7" y="41"/>
                    <a:pt x="10" y="41"/>
                  </a:cubicBezTo>
                  <a:cubicBezTo>
                    <a:pt x="12" y="41"/>
                    <a:pt x="13" y="40"/>
                    <a:pt x="13" y="40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4"/>
                    <a:pt x="18" y="27"/>
                  </a:cubicBezTo>
                  <a:cubicBezTo>
                    <a:pt x="18" y="30"/>
                    <a:pt x="18" y="36"/>
                    <a:pt x="18" y="40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6" y="48"/>
                    <a:pt x="30" y="48"/>
                    <a:pt x="36" y="48"/>
                  </a:cubicBezTo>
                  <a:cubicBezTo>
                    <a:pt x="42" y="48"/>
                    <a:pt x="47" y="48"/>
                    <a:pt x="52" y="44"/>
                  </a:cubicBezTo>
                  <a:cubicBezTo>
                    <a:pt x="54" y="43"/>
                    <a:pt x="54" y="42"/>
                    <a:pt x="54" y="40"/>
                  </a:cubicBezTo>
                  <a:cubicBezTo>
                    <a:pt x="54" y="36"/>
                    <a:pt x="54" y="30"/>
                    <a:pt x="54" y="27"/>
                  </a:cubicBezTo>
                  <a:cubicBezTo>
                    <a:pt x="54" y="24"/>
                    <a:pt x="55" y="27"/>
                    <a:pt x="55" y="27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1"/>
                    <a:pt x="62" y="41"/>
                  </a:cubicBezTo>
                  <a:cubicBezTo>
                    <a:pt x="65" y="41"/>
                    <a:pt x="68" y="39"/>
                    <a:pt x="70" y="37"/>
                  </a:cubicBezTo>
                  <a:cubicBezTo>
                    <a:pt x="72" y="36"/>
                    <a:pt x="72" y="34"/>
                    <a:pt x="72" y="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74" name="Freeform 215">
              <a:extLst>
                <a:ext uri="{FF2B5EF4-FFF2-40B4-BE49-F238E27FC236}">
                  <a16:creationId xmlns:a16="http://schemas.microsoft.com/office/drawing/2014/main" id="{C5D72E54-D4F5-D674-0F97-4A1724D84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800" y="2562224"/>
              <a:ext cx="271462" cy="103188"/>
            </a:xfrm>
            <a:custGeom>
              <a:avLst/>
              <a:gdLst/>
              <a:ahLst/>
              <a:cxnLst>
                <a:cxn ang="0">
                  <a:pos x="113" y="9"/>
                </a:cxn>
                <a:cxn ang="0">
                  <a:pos x="112" y="9"/>
                </a:cxn>
                <a:cxn ang="0">
                  <a:pos x="111" y="9"/>
                </a:cxn>
                <a:cxn ang="0">
                  <a:pos x="105" y="2"/>
                </a:cxn>
                <a:cxn ang="0">
                  <a:pos x="100" y="0"/>
                </a:cxn>
                <a:cxn ang="0">
                  <a:pos x="98" y="3"/>
                </a:cxn>
                <a:cxn ang="0">
                  <a:pos x="58" y="20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4" y="2"/>
                </a:cxn>
                <a:cxn ang="0">
                  <a:pos x="7" y="9"/>
                </a:cxn>
                <a:cxn ang="0">
                  <a:pos x="6" y="9"/>
                </a:cxn>
                <a:cxn ang="0">
                  <a:pos x="5" y="9"/>
                </a:cxn>
                <a:cxn ang="0">
                  <a:pos x="0" y="15"/>
                </a:cxn>
                <a:cxn ang="0">
                  <a:pos x="5" y="20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13"/>
                </a:cxn>
                <a:cxn ang="0">
                  <a:pos x="14" y="10"/>
                </a:cxn>
                <a:cxn ang="0">
                  <a:pos x="16" y="10"/>
                </a:cxn>
                <a:cxn ang="0">
                  <a:pos x="54" y="26"/>
                </a:cxn>
                <a:cxn ang="0">
                  <a:pos x="56" y="27"/>
                </a:cxn>
                <a:cxn ang="0">
                  <a:pos x="56" y="34"/>
                </a:cxn>
                <a:cxn ang="0">
                  <a:pos x="55" y="35"/>
                </a:cxn>
                <a:cxn ang="0">
                  <a:pos x="53" y="39"/>
                </a:cxn>
                <a:cxn ang="0">
                  <a:pos x="59" y="45"/>
                </a:cxn>
                <a:cxn ang="0">
                  <a:pos x="64" y="39"/>
                </a:cxn>
                <a:cxn ang="0">
                  <a:pos x="62" y="35"/>
                </a:cxn>
                <a:cxn ang="0">
                  <a:pos x="62" y="34"/>
                </a:cxn>
                <a:cxn ang="0">
                  <a:pos x="62" y="27"/>
                </a:cxn>
                <a:cxn ang="0">
                  <a:pos x="63" y="26"/>
                </a:cxn>
                <a:cxn ang="0">
                  <a:pos x="101" y="9"/>
                </a:cxn>
                <a:cxn ang="0">
                  <a:pos x="103" y="9"/>
                </a:cxn>
                <a:cxn ang="0">
                  <a:pos x="107" y="13"/>
                </a:cxn>
                <a:cxn ang="0">
                  <a:pos x="108" y="15"/>
                </a:cxn>
                <a:cxn ang="0">
                  <a:pos x="108" y="15"/>
                </a:cxn>
                <a:cxn ang="0">
                  <a:pos x="113" y="20"/>
                </a:cxn>
                <a:cxn ang="0">
                  <a:pos x="119" y="15"/>
                </a:cxn>
                <a:cxn ang="0">
                  <a:pos x="113" y="9"/>
                </a:cxn>
              </a:cxnLst>
              <a:rect l="0" t="0" r="r" b="b"/>
              <a:pathLst>
                <a:path w="119" h="45">
                  <a:moveTo>
                    <a:pt x="113" y="9"/>
                  </a:moveTo>
                  <a:cubicBezTo>
                    <a:pt x="113" y="9"/>
                    <a:pt x="113" y="9"/>
                    <a:pt x="112" y="9"/>
                  </a:cubicBezTo>
                  <a:cubicBezTo>
                    <a:pt x="112" y="9"/>
                    <a:pt x="112" y="9"/>
                    <a:pt x="111" y="9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1"/>
                    <a:pt x="103" y="0"/>
                    <a:pt x="100" y="0"/>
                  </a:cubicBezTo>
                  <a:cubicBezTo>
                    <a:pt x="99" y="1"/>
                    <a:pt x="99" y="3"/>
                    <a:pt x="98" y="3"/>
                  </a:cubicBezTo>
                  <a:cubicBezTo>
                    <a:pt x="95" y="12"/>
                    <a:pt x="76" y="20"/>
                    <a:pt x="58" y="20"/>
                  </a:cubicBezTo>
                  <a:cubicBezTo>
                    <a:pt x="40" y="20"/>
                    <a:pt x="23" y="13"/>
                    <a:pt x="19" y="4"/>
                  </a:cubicBezTo>
                  <a:cubicBezTo>
                    <a:pt x="19" y="3"/>
                    <a:pt x="18" y="3"/>
                    <a:pt x="18" y="2"/>
                  </a:cubicBezTo>
                  <a:cubicBezTo>
                    <a:pt x="17" y="1"/>
                    <a:pt x="15" y="1"/>
                    <a:pt x="14" y="2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2" y="9"/>
                    <a:pt x="0" y="12"/>
                    <a:pt x="0" y="15"/>
                  </a:cubicBezTo>
                  <a:cubicBezTo>
                    <a:pt x="0" y="18"/>
                    <a:pt x="2" y="20"/>
                    <a:pt x="5" y="20"/>
                  </a:cubicBezTo>
                  <a:cubicBezTo>
                    <a:pt x="8" y="20"/>
                    <a:pt x="11" y="18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3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10"/>
                    <a:pt x="16" y="10"/>
                  </a:cubicBezTo>
                  <a:cubicBezTo>
                    <a:pt x="24" y="19"/>
                    <a:pt x="38" y="25"/>
                    <a:pt x="54" y="26"/>
                  </a:cubicBezTo>
                  <a:cubicBezTo>
                    <a:pt x="55" y="26"/>
                    <a:pt x="56" y="26"/>
                    <a:pt x="56" y="27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5"/>
                    <a:pt x="55" y="35"/>
                    <a:pt x="55" y="35"/>
                  </a:cubicBezTo>
                  <a:cubicBezTo>
                    <a:pt x="54" y="36"/>
                    <a:pt x="53" y="38"/>
                    <a:pt x="53" y="39"/>
                  </a:cubicBezTo>
                  <a:cubicBezTo>
                    <a:pt x="53" y="42"/>
                    <a:pt x="56" y="45"/>
                    <a:pt x="59" y="45"/>
                  </a:cubicBezTo>
                  <a:cubicBezTo>
                    <a:pt x="62" y="45"/>
                    <a:pt x="64" y="42"/>
                    <a:pt x="64" y="39"/>
                  </a:cubicBezTo>
                  <a:cubicBezTo>
                    <a:pt x="64" y="38"/>
                    <a:pt x="63" y="36"/>
                    <a:pt x="62" y="35"/>
                  </a:cubicBezTo>
                  <a:cubicBezTo>
                    <a:pt x="62" y="35"/>
                    <a:pt x="62" y="35"/>
                    <a:pt x="62" y="34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6"/>
                    <a:pt x="63" y="26"/>
                    <a:pt x="63" y="26"/>
                  </a:cubicBezTo>
                  <a:cubicBezTo>
                    <a:pt x="80" y="24"/>
                    <a:pt x="94" y="18"/>
                    <a:pt x="101" y="9"/>
                  </a:cubicBezTo>
                  <a:cubicBezTo>
                    <a:pt x="102" y="9"/>
                    <a:pt x="102" y="8"/>
                    <a:pt x="103" y="9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8" y="14"/>
                    <a:pt x="108" y="14"/>
                    <a:pt x="108" y="15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18"/>
                    <a:pt x="110" y="20"/>
                    <a:pt x="113" y="20"/>
                  </a:cubicBezTo>
                  <a:cubicBezTo>
                    <a:pt x="116" y="20"/>
                    <a:pt x="119" y="18"/>
                    <a:pt x="119" y="15"/>
                  </a:cubicBezTo>
                  <a:cubicBezTo>
                    <a:pt x="119" y="12"/>
                    <a:pt x="116" y="9"/>
                    <a:pt x="113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96EC32B8-E48E-1A1B-1F25-F3C0383D8C9C}"/>
              </a:ext>
            </a:extLst>
          </p:cNvPr>
          <p:cNvGrpSpPr/>
          <p:nvPr/>
        </p:nvGrpSpPr>
        <p:grpSpPr>
          <a:xfrm>
            <a:off x="11290278" y="7388428"/>
            <a:ext cx="652612" cy="701938"/>
            <a:chOff x="7607301" y="1855786"/>
            <a:chExt cx="273050" cy="293688"/>
          </a:xfrm>
          <a:solidFill>
            <a:schemeClr val="tx2">
              <a:lumMod val="10000"/>
              <a:lumOff val="90000"/>
            </a:schemeClr>
          </a:solidFill>
        </p:grpSpPr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D50ABB18-C441-BE44-5394-84822632BC6D}"/>
                </a:ext>
              </a:extLst>
            </p:cNvPr>
            <p:cNvGrpSpPr/>
            <p:nvPr/>
          </p:nvGrpSpPr>
          <p:grpSpPr>
            <a:xfrm>
              <a:off x="7607301" y="1855786"/>
              <a:ext cx="209550" cy="293688"/>
              <a:chOff x="7607301" y="1855786"/>
              <a:chExt cx="209550" cy="293688"/>
            </a:xfrm>
            <a:grpFill/>
          </p:grpSpPr>
          <p:sp>
            <p:nvSpPr>
              <p:cNvPr id="178" name="Freeform 197">
                <a:extLst>
                  <a:ext uri="{FF2B5EF4-FFF2-40B4-BE49-F238E27FC236}">
                    <a16:creationId xmlns:a16="http://schemas.microsoft.com/office/drawing/2014/main" id="{F968F0AD-395F-9EE0-AF5F-8114874BA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7301" y="1855786"/>
                <a:ext cx="119063" cy="119063"/>
              </a:xfrm>
              <a:custGeom>
                <a:avLst/>
                <a:gdLst/>
                <a:ahLst/>
                <a:cxnLst>
                  <a:cxn ang="0">
                    <a:pos x="50" y="36"/>
                  </a:cxn>
                  <a:cxn ang="0">
                    <a:pos x="50" y="42"/>
                  </a:cxn>
                  <a:cxn ang="0">
                    <a:pos x="42" y="51"/>
                  </a:cxn>
                  <a:cxn ang="0">
                    <a:pos x="35" y="51"/>
                  </a:cxn>
                  <a:cxn ang="0">
                    <a:pos x="1" y="17"/>
                  </a:cxn>
                  <a:cxn ang="0">
                    <a:pos x="1" y="10"/>
                  </a:cxn>
                  <a:cxn ang="0">
                    <a:pos x="10" y="2"/>
                  </a:cxn>
                  <a:cxn ang="0">
                    <a:pos x="16" y="2"/>
                  </a:cxn>
                  <a:cxn ang="0">
                    <a:pos x="50" y="36"/>
                  </a:cxn>
                </a:cxnLst>
                <a:rect l="0" t="0" r="r" b="b"/>
                <a:pathLst>
                  <a:path w="52" h="52">
                    <a:moveTo>
                      <a:pt x="50" y="36"/>
                    </a:moveTo>
                    <a:cubicBezTo>
                      <a:pt x="52" y="37"/>
                      <a:pt x="52" y="40"/>
                      <a:pt x="50" y="42"/>
                    </a:cubicBezTo>
                    <a:cubicBezTo>
                      <a:pt x="42" y="51"/>
                      <a:pt x="42" y="51"/>
                      <a:pt x="42" y="51"/>
                    </a:cubicBezTo>
                    <a:cubicBezTo>
                      <a:pt x="40" y="52"/>
                      <a:pt x="37" y="52"/>
                      <a:pt x="35" y="51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0"/>
                      <a:pt x="15" y="0"/>
                      <a:pt x="16" y="2"/>
                    </a:cubicBezTo>
                    <a:lnTo>
                      <a:pt x="50" y="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243777" tIns="121888" rIns="243777" bIns="12188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969"/>
              </a:p>
            </p:txBody>
          </p:sp>
          <p:sp>
            <p:nvSpPr>
              <p:cNvPr id="179" name="Freeform 198">
                <a:extLst>
                  <a:ext uri="{FF2B5EF4-FFF2-40B4-BE49-F238E27FC236}">
                    <a16:creationId xmlns:a16="http://schemas.microsoft.com/office/drawing/2014/main" id="{C87A8E84-4030-F80C-5EDB-197E42FA88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69213" y="2000249"/>
                <a:ext cx="147638" cy="149225"/>
              </a:xfrm>
              <a:custGeom>
                <a:avLst/>
                <a:gdLst/>
                <a:ahLst/>
                <a:cxnLst>
                  <a:cxn ang="0">
                    <a:pos x="48" y="29"/>
                  </a:cxn>
                  <a:cxn ang="0">
                    <a:pos x="44" y="32"/>
                  </a:cxn>
                  <a:cxn ang="0">
                    <a:pos x="41" y="40"/>
                  </a:cxn>
                  <a:cxn ang="0">
                    <a:pos x="43" y="45"/>
                  </a:cxn>
                  <a:cxn ang="0">
                    <a:pos x="40" y="47"/>
                  </a:cxn>
                  <a:cxn ang="0">
                    <a:pos x="36" y="43"/>
                  </a:cxn>
                  <a:cxn ang="0">
                    <a:pos x="28" y="43"/>
                  </a:cxn>
                  <a:cxn ang="0">
                    <a:pos x="23" y="47"/>
                  </a:cxn>
                  <a:cxn ang="0">
                    <a:pos x="21" y="45"/>
                  </a:cxn>
                  <a:cxn ang="0">
                    <a:pos x="23" y="40"/>
                  </a:cxn>
                  <a:cxn ang="0">
                    <a:pos x="20" y="32"/>
                  </a:cxn>
                  <a:cxn ang="0">
                    <a:pos x="16" y="29"/>
                  </a:cxn>
                  <a:cxn ang="0">
                    <a:pos x="17" y="26"/>
                  </a:cxn>
                  <a:cxn ang="0">
                    <a:pos x="22" y="26"/>
                  </a:cxn>
                  <a:cxn ang="0">
                    <a:pos x="29" y="21"/>
                  </a:cxn>
                  <a:cxn ang="0">
                    <a:pos x="30" y="16"/>
                  </a:cxn>
                  <a:cxn ang="0">
                    <a:pos x="33" y="16"/>
                  </a:cxn>
                  <a:cxn ang="0">
                    <a:pos x="35" y="21"/>
                  </a:cxn>
                  <a:cxn ang="0">
                    <a:pos x="42" y="26"/>
                  </a:cxn>
                  <a:cxn ang="0">
                    <a:pos x="47" y="26"/>
                  </a:cxn>
                  <a:cxn ang="0">
                    <a:pos x="48" y="29"/>
                  </a:cxn>
                  <a:cxn ang="0">
                    <a:pos x="32" y="0"/>
                  </a:cxn>
                  <a:cxn ang="0">
                    <a:pos x="0" y="32"/>
                  </a:cxn>
                  <a:cxn ang="0">
                    <a:pos x="32" y="65"/>
                  </a:cxn>
                  <a:cxn ang="0">
                    <a:pos x="64" y="32"/>
                  </a:cxn>
                  <a:cxn ang="0">
                    <a:pos x="32" y="0"/>
                  </a:cxn>
                </a:cxnLst>
                <a:rect l="0" t="0" r="r" b="b"/>
                <a:pathLst>
                  <a:path w="64" h="65">
                    <a:moveTo>
                      <a:pt x="48" y="29"/>
                    </a:moveTo>
                    <a:cubicBezTo>
                      <a:pt x="44" y="32"/>
                      <a:pt x="44" y="32"/>
                      <a:pt x="44" y="32"/>
                    </a:cubicBezTo>
                    <a:cubicBezTo>
                      <a:pt x="41" y="34"/>
                      <a:pt x="40" y="37"/>
                      <a:pt x="41" y="40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44" y="48"/>
                      <a:pt x="43" y="48"/>
                      <a:pt x="40" y="47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4" y="42"/>
                      <a:pt x="30" y="42"/>
                      <a:pt x="28" y="43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21" y="48"/>
                      <a:pt x="20" y="48"/>
                      <a:pt x="21" y="45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37"/>
                      <a:pt x="22" y="34"/>
                      <a:pt x="20" y="32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3" y="27"/>
                      <a:pt x="14" y="26"/>
                      <a:pt x="17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5" y="26"/>
                      <a:pt x="28" y="24"/>
                      <a:pt x="29" y="21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1" y="13"/>
                      <a:pt x="33" y="13"/>
                      <a:pt x="33" y="16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6" y="24"/>
                      <a:pt x="39" y="26"/>
                      <a:pt x="42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50" y="26"/>
                      <a:pt x="50" y="27"/>
                      <a:pt x="48" y="29"/>
                    </a:cubicBezTo>
                    <a:moveTo>
                      <a:pt x="32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0" y="50"/>
                      <a:pt x="14" y="65"/>
                      <a:pt x="32" y="65"/>
                    </a:cubicBezTo>
                    <a:cubicBezTo>
                      <a:pt x="50" y="65"/>
                      <a:pt x="64" y="50"/>
                      <a:pt x="64" y="32"/>
                    </a:cubicBezTo>
                    <a:cubicBezTo>
                      <a:pt x="64" y="15"/>
                      <a:pt x="50" y="0"/>
                      <a:pt x="3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243777" tIns="121888" rIns="243777" bIns="12188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969"/>
              </a:p>
            </p:txBody>
          </p:sp>
        </p:grpSp>
        <p:sp>
          <p:nvSpPr>
            <p:cNvPr id="177" name="Freeform 199">
              <a:extLst>
                <a:ext uri="{FF2B5EF4-FFF2-40B4-BE49-F238E27FC236}">
                  <a16:creationId xmlns:a16="http://schemas.microsoft.com/office/drawing/2014/main" id="{065FB82B-056F-F2BF-111D-354036F47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5251" y="1855786"/>
              <a:ext cx="165100" cy="133350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62" y="2"/>
                </a:cxn>
                <a:cxn ang="0">
                  <a:pos x="55" y="2"/>
                </a:cxn>
                <a:cxn ang="0">
                  <a:pos x="4" y="53"/>
                </a:cxn>
                <a:cxn ang="0">
                  <a:pos x="6" y="55"/>
                </a:cxn>
                <a:cxn ang="0">
                  <a:pos x="13" y="54"/>
                </a:cxn>
                <a:cxn ang="0">
                  <a:pos x="27" y="57"/>
                </a:cxn>
                <a:cxn ang="0">
                  <a:pos x="30" y="56"/>
                </a:cxn>
                <a:cxn ang="0">
                  <a:pos x="70" y="17"/>
                </a:cxn>
                <a:cxn ang="0">
                  <a:pos x="70" y="10"/>
                </a:cxn>
              </a:cxnLst>
              <a:rect l="0" t="0" r="r" b="b"/>
              <a:pathLst>
                <a:path w="72" h="58">
                  <a:moveTo>
                    <a:pt x="70" y="10"/>
                  </a:moveTo>
                  <a:cubicBezTo>
                    <a:pt x="62" y="2"/>
                    <a:pt x="62" y="2"/>
                    <a:pt x="62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0" y="57"/>
                    <a:pt x="6" y="55"/>
                  </a:cubicBezTo>
                  <a:cubicBezTo>
                    <a:pt x="8" y="54"/>
                    <a:pt x="11" y="54"/>
                    <a:pt x="13" y="54"/>
                  </a:cubicBezTo>
                  <a:cubicBezTo>
                    <a:pt x="18" y="54"/>
                    <a:pt x="23" y="55"/>
                    <a:pt x="27" y="57"/>
                  </a:cubicBezTo>
                  <a:cubicBezTo>
                    <a:pt x="27" y="57"/>
                    <a:pt x="29" y="58"/>
                    <a:pt x="30" y="56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2" y="15"/>
                    <a:pt x="72" y="12"/>
                    <a:pt x="70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180" name="Freeform 363">
            <a:extLst>
              <a:ext uri="{FF2B5EF4-FFF2-40B4-BE49-F238E27FC236}">
                <a16:creationId xmlns:a16="http://schemas.microsoft.com/office/drawing/2014/main" id="{02B242A6-891D-765E-9E07-BECE635441E1}"/>
              </a:ext>
            </a:extLst>
          </p:cNvPr>
          <p:cNvSpPr>
            <a:spLocks noEditPoints="1"/>
          </p:cNvSpPr>
          <p:nvPr/>
        </p:nvSpPr>
        <p:spPr bwMode="auto">
          <a:xfrm>
            <a:off x="13932223" y="7339104"/>
            <a:ext cx="652612" cy="800588"/>
          </a:xfrm>
          <a:custGeom>
            <a:avLst/>
            <a:gdLst/>
            <a:ahLst/>
            <a:cxnLst>
              <a:cxn ang="0">
                <a:pos x="19" y="108"/>
              </a:cxn>
              <a:cxn ang="0">
                <a:pos x="17" y="104"/>
              </a:cxn>
              <a:cxn ang="0">
                <a:pos x="58" y="102"/>
              </a:cxn>
              <a:cxn ang="0">
                <a:pos x="60" y="106"/>
              </a:cxn>
              <a:cxn ang="0">
                <a:pos x="62" y="90"/>
              </a:cxn>
              <a:cxn ang="0">
                <a:pos x="17" y="87"/>
              </a:cxn>
              <a:cxn ang="0">
                <a:pos x="19" y="83"/>
              </a:cxn>
              <a:cxn ang="0">
                <a:pos x="65" y="85"/>
              </a:cxn>
              <a:cxn ang="0">
                <a:pos x="62" y="90"/>
              </a:cxn>
              <a:cxn ang="0">
                <a:pos x="19" y="54"/>
              </a:cxn>
              <a:cxn ang="0">
                <a:pos x="17" y="50"/>
              </a:cxn>
              <a:cxn ang="0">
                <a:pos x="73" y="48"/>
              </a:cxn>
              <a:cxn ang="0">
                <a:pos x="75" y="52"/>
              </a:cxn>
              <a:cxn ang="0">
                <a:pos x="73" y="73"/>
              </a:cxn>
              <a:cxn ang="0">
                <a:pos x="17" y="71"/>
              </a:cxn>
              <a:cxn ang="0">
                <a:pos x="19" y="67"/>
              </a:cxn>
              <a:cxn ang="0">
                <a:pos x="75" y="69"/>
              </a:cxn>
              <a:cxn ang="0">
                <a:pos x="73" y="73"/>
              </a:cxn>
              <a:cxn ang="0">
                <a:pos x="93" y="132"/>
              </a:cxn>
              <a:cxn ang="0">
                <a:pos x="87" y="132"/>
              </a:cxn>
              <a:cxn ang="0">
                <a:pos x="76" y="118"/>
              </a:cxn>
              <a:cxn ang="0">
                <a:pos x="89" y="123"/>
              </a:cxn>
              <a:cxn ang="0">
                <a:pos x="109" y="107"/>
              </a:cxn>
              <a:cxn ang="0">
                <a:pos x="92" y="92"/>
              </a:cxn>
              <a:cxn ang="0">
                <a:pos x="92" y="146"/>
              </a:cxn>
              <a:cxn ang="0">
                <a:pos x="92" y="92"/>
              </a:cxn>
              <a:cxn ang="0">
                <a:pos x="8" y="131"/>
              </a:cxn>
              <a:cxn ang="0">
                <a:pos x="0" y="23"/>
              </a:cxn>
              <a:cxn ang="0">
                <a:pos x="23" y="15"/>
              </a:cxn>
              <a:cxn ang="0">
                <a:pos x="33" y="27"/>
              </a:cxn>
              <a:cxn ang="0">
                <a:pos x="71" y="17"/>
              </a:cxn>
              <a:cxn ang="0">
                <a:pos x="83" y="15"/>
              </a:cxn>
              <a:cxn ang="0">
                <a:pos x="94" y="86"/>
              </a:cxn>
              <a:cxn ang="0">
                <a:pos x="83" y="87"/>
              </a:cxn>
              <a:cxn ang="0">
                <a:pos x="11" y="38"/>
              </a:cxn>
              <a:cxn ang="0">
                <a:pos x="58" y="121"/>
              </a:cxn>
              <a:cxn ang="0">
                <a:pos x="47" y="11"/>
              </a:cxn>
              <a:cxn ang="0">
                <a:pos x="47" y="4"/>
              </a:cxn>
              <a:cxn ang="0">
                <a:pos x="47" y="11"/>
              </a:cxn>
              <a:cxn ang="0">
                <a:pos x="57" y="11"/>
              </a:cxn>
              <a:cxn ang="0">
                <a:pos x="54" y="7"/>
              </a:cxn>
              <a:cxn ang="0">
                <a:pos x="47" y="0"/>
              </a:cxn>
              <a:cxn ang="0">
                <a:pos x="40" y="7"/>
              </a:cxn>
              <a:cxn ang="0">
                <a:pos x="33" y="11"/>
              </a:cxn>
              <a:cxn ang="0">
                <a:pos x="27" y="17"/>
              </a:cxn>
              <a:cxn ang="0">
                <a:pos x="60" y="23"/>
              </a:cxn>
              <a:cxn ang="0">
                <a:pos x="67" y="17"/>
              </a:cxn>
            </a:cxnLst>
            <a:rect l="0" t="0" r="r" b="b"/>
            <a:pathLst>
              <a:path w="119" h="146">
                <a:moveTo>
                  <a:pt x="58" y="108"/>
                </a:moveTo>
                <a:cubicBezTo>
                  <a:pt x="19" y="108"/>
                  <a:pt x="19" y="108"/>
                  <a:pt x="19" y="108"/>
                </a:cubicBezTo>
                <a:cubicBezTo>
                  <a:pt x="18" y="108"/>
                  <a:pt x="17" y="107"/>
                  <a:pt x="17" y="106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17" y="103"/>
                  <a:pt x="18" y="102"/>
                  <a:pt x="19" y="102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59" y="102"/>
                  <a:pt x="60" y="103"/>
                  <a:pt x="60" y="104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0" y="107"/>
                  <a:pt x="59" y="108"/>
                  <a:pt x="58" y="108"/>
                </a:cubicBezTo>
                <a:moveTo>
                  <a:pt x="62" y="90"/>
                </a:moveTo>
                <a:cubicBezTo>
                  <a:pt x="19" y="90"/>
                  <a:pt x="19" y="90"/>
                  <a:pt x="19" y="90"/>
                </a:cubicBezTo>
                <a:cubicBezTo>
                  <a:pt x="18" y="90"/>
                  <a:pt x="17" y="89"/>
                  <a:pt x="17" y="87"/>
                </a:cubicBezTo>
                <a:cubicBezTo>
                  <a:pt x="17" y="85"/>
                  <a:pt x="17" y="85"/>
                  <a:pt x="17" y="85"/>
                </a:cubicBezTo>
                <a:cubicBezTo>
                  <a:pt x="17" y="84"/>
                  <a:pt x="18" y="83"/>
                  <a:pt x="19" y="83"/>
                </a:cubicBezTo>
                <a:cubicBezTo>
                  <a:pt x="62" y="83"/>
                  <a:pt x="62" y="83"/>
                  <a:pt x="62" y="83"/>
                </a:cubicBezTo>
                <a:cubicBezTo>
                  <a:pt x="64" y="83"/>
                  <a:pt x="65" y="84"/>
                  <a:pt x="65" y="85"/>
                </a:cubicBezTo>
                <a:cubicBezTo>
                  <a:pt x="65" y="87"/>
                  <a:pt x="65" y="87"/>
                  <a:pt x="65" y="87"/>
                </a:cubicBezTo>
                <a:cubicBezTo>
                  <a:pt x="65" y="89"/>
                  <a:pt x="64" y="90"/>
                  <a:pt x="62" y="90"/>
                </a:cubicBezTo>
                <a:moveTo>
                  <a:pt x="73" y="54"/>
                </a:moveTo>
                <a:cubicBezTo>
                  <a:pt x="19" y="54"/>
                  <a:pt x="19" y="54"/>
                  <a:pt x="19" y="54"/>
                </a:cubicBezTo>
                <a:cubicBezTo>
                  <a:pt x="18" y="54"/>
                  <a:pt x="17" y="53"/>
                  <a:pt x="17" y="52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49"/>
                  <a:pt x="18" y="48"/>
                  <a:pt x="19" y="48"/>
                </a:cubicBezTo>
                <a:cubicBezTo>
                  <a:pt x="73" y="48"/>
                  <a:pt x="73" y="48"/>
                  <a:pt x="73" y="48"/>
                </a:cubicBezTo>
                <a:cubicBezTo>
                  <a:pt x="74" y="48"/>
                  <a:pt x="75" y="49"/>
                  <a:pt x="75" y="50"/>
                </a:cubicBezTo>
                <a:cubicBezTo>
                  <a:pt x="75" y="52"/>
                  <a:pt x="75" y="52"/>
                  <a:pt x="75" y="52"/>
                </a:cubicBezTo>
                <a:cubicBezTo>
                  <a:pt x="75" y="53"/>
                  <a:pt x="74" y="54"/>
                  <a:pt x="73" y="54"/>
                </a:cubicBezTo>
                <a:moveTo>
                  <a:pt x="73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8" y="73"/>
                  <a:pt x="17" y="72"/>
                  <a:pt x="17" y="71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8"/>
                  <a:pt x="18" y="67"/>
                  <a:pt x="19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4" y="67"/>
                  <a:pt x="75" y="68"/>
                  <a:pt x="75" y="69"/>
                </a:cubicBezTo>
                <a:cubicBezTo>
                  <a:pt x="75" y="71"/>
                  <a:pt x="75" y="71"/>
                  <a:pt x="75" y="71"/>
                </a:cubicBezTo>
                <a:cubicBezTo>
                  <a:pt x="75" y="72"/>
                  <a:pt x="74" y="73"/>
                  <a:pt x="73" y="73"/>
                </a:cubicBezTo>
                <a:moveTo>
                  <a:pt x="109" y="113"/>
                </a:moveTo>
                <a:cubicBezTo>
                  <a:pt x="93" y="132"/>
                  <a:pt x="93" y="132"/>
                  <a:pt x="93" y="132"/>
                </a:cubicBezTo>
                <a:cubicBezTo>
                  <a:pt x="92" y="133"/>
                  <a:pt x="91" y="133"/>
                  <a:pt x="89" y="133"/>
                </a:cubicBezTo>
                <a:cubicBezTo>
                  <a:pt x="89" y="133"/>
                  <a:pt x="88" y="133"/>
                  <a:pt x="87" y="132"/>
                </a:cubicBezTo>
                <a:cubicBezTo>
                  <a:pt x="76" y="124"/>
                  <a:pt x="76" y="124"/>
                  <a:pt x="76" y="124"/>
                </a:cubicBezTo>
                <a:cubicBezTo>
                  <a:pt x="75" y="123"/>
                  <a:pt x="74" y="120"/>
                  <a:pt x="76" y="118"/>
                </a:cubicBezTo>
                <a:cubicBezTo>
                  <a:pt x="77" y="116"/>
                  <a:pt x="80" y="116"/>
                  <a:pt x="82" y="118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5" y="106"/>
                  <a:pt x="107" y="106"/>
                  <a:pt x="109" y="107"/>
                </a:cubicBezTo>
                <a:cubicBezTo>
                  <a:pt x="111" y="109"/>
                  <a:pt x="111" y="111"/>
                  <a:pt x="109" y="113"/>
                </a:cubicBezTo>
                <a:moveTo>
                  <a:pt x="92" y="92"/>
                </a:moveTo>
                <a:cubicBezTo>
                  <a:pt x="77" y="92"/>
                  <a:pt x="65" y="104"/>
                  <a:pt x="65" y="119"/>
                </a:cubicBezTo>
                <a:cubicBezTo>
                  <a:pt x="65" y="134"/>
                  <a:pt x="77" y="146"/>
                  <a:pt x="92" y="146"/>
                </a:cubicBezTo>
                <a:cubicBezTo>
                  <a:pt x="106" y="146"/>
                  <a:pt x="119" y="134"/>
                  <a:pt x="119" y="119"/>
                </a:cubicBezTo>
                <a:cubicBezTo>
                  <a:pt x="119" y="104"/>
                  <a:pt x="106" y="92"/>
                  <a:pt x="92" y="92"/>
                </a:cubicBezTo>
                <a:moveTo>
                  <a:pt x="61" y="131"/>
                </a:moveTo>
                <a:cubicBezTo>
                  <a:pt x="8" y="131"/>
                  <a:pt x="8" y="131"/>
                  <a:pt x="8" y="131"/>
                </a:cubicBezTo>
                <a:cubicBezTo>
                  <a:pt x="4" y="131"/>
                  <a:pt x="0" y="127"/>
                  <a:pt x="0" y="1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8"/>
                  <a:pt x="4" y="15"/>
                  <a:pt x="6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5"/>
                  <a:pt x="23" y="16"/>
                  <a:pt x="23" y="17"/>
                </a:cubicBezTo>
                <a:cubicBezTo>
                  <a:pt x="23" y="23"/>
                  <a:pt x="28" y="27"/>
                  <a:pt x="33" y="27"/>
                </a:cubicBezTo>
                <a:cubicBezTo>
                  <a:pt x="60" y="27"/>
                  <a:pt x="60" y="27"/>
                  <a:pt x="60" y="27"/>
                </a:cubicBezTo>
                <a:cubicBezTo>
                  <a:pt x="66" y="27"/>
                  <a:pt x="71" y="23"/>
                  <a:pt x="71" y="17"/>
                </a:cubicBezTo>
                <a:cubicBezTo>
                  <a:pt x="71" y="16"/>
                  <a:pt x="71" y="15"/>
                  <a:pt x="71" y="15"/>
                </a:cubicBezTo>
                <a:cubicBezTo>
                  <a:pt x="83" y="15"/>
                  <a:pt x="83" y="15"/>
                  <a:pt x="83" y="15"/>
                </a:cubicBezTo>
                <a:cubicBezTo>
                  <a:pt x="90" y="15"/>
                  <a:pt x="94" y="18"/>
                  <a:pt x="94" y="23"/>
                </a:cubicBezTo>
                <a:cubicBezTo>
                  <a:pt x="94" y="86"/>
                  <a:pt x="94" y="86"/>
                  <a:pt x="94" y="86"/>
                </a:cubicBezTo>
                <a:cubicBezTo>
                  <a:pt x="93" y="85"/>
                  <a:pt x="92" y="85"/>
                  <a:pt x="92" y="85"/>
                </a:cubicBezTo>
                <a:cubicBezTo>
                  <a:pt x="89" y="85"/>
                  <a:pt x="86" y="86"/>
                  <a:pt x="83" y="87"/>
                </a:cubicBezTo>
                <a:cubicBezTo>
                  <a:pt x="83" y="38"/>
                  <a:pt x="83" y="38"/>
                  <a:pt x="83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121"/>
                  <a:pt x="11" y="121"/>
                  <a:pt x="11" y="121"/>
                </a:cubicBezTo>
                <a:cubicBezTo>
                  <a:pt x="58" y="121"/>
                  <a:pt x="58" y="121"/>
                  <a:pt x="58" y="121"/>
                </a:cubicBezTo>
                <a:cubicBezTo>
                  <a:pt x="59" y="124"/>
                  <a:pt x="59" y="128"/>
                  <a:pt x="61" y="131"/>
                </a:cubicBezTo>
                <a:moveTo>
                  <a:pt x="47" y="11"/>
                </a:moveTo>
                <a:cubicBezTo>
                  <a:pt x="45" y="11"/>
                  <a:pt x="44" y="9"/>
                  <a:pt x="44" y="7"/>
                </a:cubicBezTo>
                <a:cubicBezTo>
                  <a:pt x="44" y="6"/>
                  <a:pt x="45" y="4"/>
                  <a:pt x="47" y="4"/>
                </a:cubicBezTo>
                <a:cubicBezTo>
                  <a:pt x="49" y="4"/>
                  <a:pt x="50" y="6"/>
                  <a:pt x="50" y="7"/>
                </a:cubicBezTo>
                <a:cubicBezTo>
                  <a:pt x="50" y="9"/>
                  <a:pt x="49" y="11"/>
                  <a:pt x="47" y="11"/>
                </a:cubicBezTo>
                <a:moveTo>
                  <a:pt x="60" y="11"/>
                </a:moveTo>
                <a:cubicBezTo>
                  <a:pt x="57" y="11"/>
                  <a:pt x="57" y="11"/>
                  <a:pt x="57" y="11"/>
                </a:cubicBezTo>
                <a:cubicBezTo>
                  <a:pt x="56" y="11"/>
                  <a:pt x="54" y="9"/>
                  <a:pt x="54" y="7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1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3" y="0"/>
                  <a:pt x="40" y="3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9"/>
                  <a:pt x="38" y="11"/>
                  <a:pt x="37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0" y="11"/>
                  <a:pt x="27" y="13"/>
                  <a:pt x="27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20"/>
                  <a:pt x="30" y="23"/>
                  <a:pt x="33" y="23"/>
                </a:cubicBezTo>
                <a:cubicBezTo>
                  <a:pt x="60" y="23"/>
                  <a:pt x="60" y="23"/>
                  <a:pt x="60" y="23"/>
                </a:cubicBezTo>
                <a:cubicBezTo>
                  <a:pt x="64" y="23"/>
                  <a:pt x="67" y="20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7" y="13"/>
                  <a:pt x="64" y="11"/>
                  <a:pt x="60" y="11"/>
                </a:cubicBezTo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181" name="Freeform 370">
            <a:extLst>
              <a:ext uri="{FF2B5EF4-FFF2-40B4-BE49-F238E27FC236}">
                <a16:creationId xmlns:a16="http://schemas.microsoft.com/office/drawing/2014/main" id="{24C0FC14-535C-F672-68B4-663CABA60CC3}"/>
              </a:ext>
            </a:extLst>
          </p:cNvPr>
          <p:cNvSpPr>
            <a:spLocks noEditPoints="1"/>
          </p:cNvSpPr>
          <p:nvPr/>
        </p:nvSpPr>
        <p:spPr bwMode="auto">
          <a:xfrm>
            <a:off x="16563505" y="7439650"/>
            <a:ext cx="673942" cy="599494"/>
          </a:xfrm>
          <a:custGeom>
            <a:avLst/>
            <a:gdLst/>
            <a:ahLst/>
            <a:cxnLst>
              <a:cxn ang="0">
                <a:pos x="23" y="94"/>
              </a:cxn>
              <a:cxn ang="0">
                <a:pos x="18" y="95"/>
              </a:cxn>
              <a:cxn ang="0">
                <a:pos x="9" y="83"/>
              </a:cxn>
              <a:cxn ang="0">
                <a:pos x="20" y="87"/>
              </a:cxn>
              <a:cxn ang="0">
                <a:pos x="37" y="74"/>
              </a:cxn>
              <a:cxn ang="0">
                <a:pos x="22" y="61"/>
              </a:cxn>
              <a:cxn ang="0">
                <a:pos x="22" y="106"/>
              </a:cxn>
              <a:cxn ang="0">
                <a:pos x="22" y="61"/>
              </a:cxn>
              <a:cxn ang="0">
                <a:pos x="112" y="72"/>
              </a:cxn>
              <a:cxn ang="0">
                <a:pos x="73" y="88"/>
              </a:cxn>
              <a:cxn ang="0">
                <a:pos x="73" y="86"/>
              </a:cxn>
              <a:cxn ang="0">
                <a:pos x="113" y="69"/>
              </a:cxn>
              <a:cxn ang="0">
                <a:pos x="75" y="62"/>
              </a:cxn>
              <a:cxn ang="0">
                <a:pos x="83" y="49"/>
              </a:cxn>
              <a:cxn ang="0">
                <a:pos x="87" y="58"/>
              </a:cxn>
              <a:cxn ang="0">
                <a:pos x="85" y="76"/>
              </a:cxn>
              <a:cxn ang="0">
                <a:pos x="80" y="79"/>
              </a:cxn>
              <a:cxn ang="0">
                <a:pos x="79" y="62"/>
              </a:cxn>
              <a:cxn ang="0">
                <a:pos x="75" y="62"/>
              </a:cxn>
              <a:cxn ang="0">
                <a:pos x="102" y="40"/>
              </a:cxn>
              <a:cxn ang="0">
                <a:pos x="110" y="45"/>
              </a:cxn>
              <a:cxn ang="0">
                <a:pos x="107" y="49"/>
              </a:cxn>
              <a:cxn ang="0">
                <a:pos x="105" y="69"/>
              </a:cxn>
              <a:cxn ang="0">
                <a:pos x="100" y="70"/>
              </a:cxn>
              <a:cxn ang="0">
                <a:pos x="98" y="54"/>
              </a:cxn>
              <a:cxn ang="0">
                <a:pos x="113" y="20"/>
              </a:cxn>
              <a:cxn ang="0">
                <a:pos x="45" y="37"/>
              </a:cxn>
              <a:cxn ang="0">
                <a:pos x="37" y="48"/>
              </a:cxn>
              <a:cxn ang="0">
                <a:pos x="88" y="9"/>
              </a:cxn>
              <a:cxn ang="0">
                <a:pos x="62" y="1"/>
              </a:cxn>
              <a:cxn ang="0">
                <a:pos x="14" y="30"/>
              </a:cxn>
              <a:cxn ang="0">
                <a:pos x="22" y="56"/>
              </a:cxn>
              <a:cxn ang="0">
                <a:pos x="47" y="95"/>
              </a:cxn>
              <a:cxn ang="0">
                <a:pos x="70" y="101"/>
              </a:cxn>
              <a:cxn ang="0">
                <a:pos x="119" y="73"/>
              </a:cxn>
              <a:cxn ang="0">
                <a:pos x="113" y="20"/>
              </a:cxn>
            </a:cxnLst>
            <a:rect l="0" t="0" r="r" b="b"/>
            <a:pathLst>
              <a:path w="119" h="106">
                <a:moveTo>
                  <a:pt x="37" y="79"/>
                </a:moveTo>
                <a:cubicBezTo>
                  <a:pt x="23" y="94"/>
                  <a:pt x="23" y="94"/>
                  <a:pt x="23" y="94"/>
                </a:cubicBezTo>
                <a:cubicBezTo>
                  <a:pt x="22" y="95"/>
                  <a:pt x="22" y="95"/>
                  <a:pt x="21" y="95"/>
                </a:cubicBezTo>
                <a:cubicBezTo>
                  <a:pt x="20" y="95"/>
                  <a:pt x="19" y="95"/>
                  <a:pt x="18" y="95"/>
                </a:cubicBezTo>
                <a:cubicBezTo>
                  <a:pt x="10" y="88"/>
                  <a:pt x="10" y="88"/>
                  <a:pt x="10" y="88"/>
                </a:cubicBezTo>
                <a:cubicBezTo>
                  <a:pt x="8" y="87"/>
                  <a:pt x="8" y="84"/>
                  <a:pt x="9" y="83"/>
                </a:cubicBezTo>
                <a:cubicBezTo>
                  <a:pt x="11" y="82"/>
                  <a:pt x="13" y="81"/>
                  <a:pt x="14" y="82"/>
                </a:cubicBezTo>
                <a:cubicBezTo>
                  <a:pt x="20" y="87"/>
                  <a:pt x="20" y="87"/>
                  <a:pt x="20" y="87"/>
                </a:cubicBezTo>
                <a:cubicBezTo>
                  <a:pt x="32" y="74"/>
                  <a:pt x="32" y="74"/>
                  <a:pt x="32" y="74"/>
                </a:cubicBezTo>
                <a:cubicBezTo>
                  <a:pt x="33" y="73"/>
                  <a:pt x="35" y="73"/>
                  <a:pt x="37" y="74"/>
                </a:cubicBezTo>
                <a:cubicBezTo>
                  <a:pt x="38" y="75"/>
                  <a:pt x="38" y="77"/>
                  <a:pt x="37" y="79"/>
                </a:cubicBezTo>
                <a:moveTo>
                  <a:pt x="22" y="61"/>
                </a:moveTo>
                <a:cubicBezTo>
                  <a:pt x="10" y="61"/>
                  <a:pt x="0" y="71"/>
                  <a:pt x="0" y="83"/>
                </a:cubicBezTo>
                <a:cubicBezTo>
                  <a:pt x="0" y="96"/>
                  <a:pt x="10" y="106"/>
                  <a:pt x="22" y="106"/>
                </a:cubicBezTo>
                <a:cubicBezTo>
                  <a:pt x="35" y="106"/>
                  <a:pt x="45" y="96"/>
                  <a:pt x="45" y="83"/>
                </a:cubicBezTo>
                <a:cubicBezTo>
                  <a:pt x="45" y="71"/>
                  <a:pt x="35" y="61"/>
                  <a:pt x="22" y="61"/>
                </a:cubicBezTo>
                <a:moveTo>
                  <a:pt x="113" y="71"/>
                </a:moveTo>
                <a:cubicBezTo>
                  <a:pt x="113" y="72"/>
                  <a:pt x="113" y="72"/>
                  <a:pt x="112" y="72"/>
                </a:cubicBezTo>
                <a:cubicBezTo>
                  <a:pt x="73" y="89"/>
                  <a:pt x="73" y="89"/>
                  <a:pt x="73" y="89"/>
                </a:cubicBezTo>
                <a:cubicBezTo>
                  <a:pt x="73" y="89"/>
                  <a:pt x="73" y="89"/>
                  <a:pt x="73" y="88"/>
                </a:cubicBezTo>
                <a:cubicBezTo>
                  <a:pt x="73" y="86"/>
                  <a:pt x="73" y="86"/>
                  <a:pt x="73" y="86"/>
                </a:cubicBezTo>
                <a:cubicBezTo>
                  <a:pt x="73" y="86"/>
                  <a:pt x="73" y="86"/>
                  <a:pt x="73" y="86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3" y="69"/>
                  <a:pt x="113" y="69"/>
                  <a:pt x="113" y="69"/>
                </a:cubicBezTo>
                <a:lnTo>
                  <a:pt x="113" y="71"/>
                </a:lnTo>
                <a:close/>
                <a:moveTo>
                  <a:pt x="75" y="62"/>
                </a:moveTo>
                <a:cubicBezTo>
                  <a:pt x="80" y="50"/>
                  <a:pt x="80" y="50"/>
                  <a:pt x="80" y="50"/>
                </a:cubicBezTo>
                <a:cubicBezTo>
                  <a:pt x="81" y="49"/>
                  <a:pt x="82" y="49"/>
                  <a:pt x="83" y="49"/>
                </a:cubicBezTo>
                <a:cubicBezTo>
                  <a:pt x="88" y="56"/>
                  <a:pt x="88" y="56"/>
                  <a:pt x="88" y="56"/>
                </a:cubicBezTo>
                <a:cubicBezTo>
                  <a:pt x="89" y="56"/>
                  <a:pt x="88" y="58"/>
                  <a:pt x="87" y="58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76"/>
                  <a:pt x="85" y="76"/>
                  <a:pt x="85" y="76"/>
                </a:cubicBezTo>
                <a:cubicBezTo>
                  <a:pt x="85" y="77"/>
                  <a:pt x="84" y="78"/>
                  <a:pt x="84" y="78"/>
                </a:cubicBezTo>
                <a:cubicBezTo>
                  <a:pt x="80" y="79"/>
                  <a:pt x="80" y="79"/>
                  <a:pt x="80" y="79"/>
                </a:cubicBezTo>
                <a:cubicBezTo>
                  <a:pt x="79" y="80"/>
                  <a:pt x="79" y="79"/>
                  <a:pt x="79" y="79"/>
                </a:cubicBezTo>
                <a:cubicBezTo>
                  <a:pt x="79" y="62"/>
                  <a:pt x="79" y="62"/>
                  <a:pt x="79" y="62"/>
                </a:cubicBezTo>
                <a:cubicBezTo>
                  <a:pt x="76" y="63"/>
                  <a:pt x="76" y="63"/>
                  <a:pt x="76" y="63"/>
                </a:cubicBezTo>
                <a:cubicBezTo>
                  <a:pt x="75" y="64"/>
                  <a:pt x="75" y="63"/>
                  <a:pt x="75" y="62"/>
                </a:cubicBezTo>
                <a:moveTo>
                  <a:pt x="96" y="52"/>
                </a:moveTo>
                <a:cubicBezTo>
                  <a:pt x="102" y="40"/>
                  <a:pt x="102" y="40"/>
                  <a:pt x="102" y="40"/>
                </a:cubicBezTo>
                <a:cubicBezTo>
                  <a:pt x="103" y="39"/>
                  <a:pt x="104" y="38"/>
                  <a:pt x="105" y="39"/>
                </a:cubicBezTo>
                <a:cubicBezTo>
                  <a:pt x="110" y="45"/>
                  <a:pt x="110" y="45"/>
                  <a:pt x="110" y="45"/>
                </a:cubicBezTo>
                <a:cubicBezTo>
                  <a:pt x="111" y="46"/>
                  <a:pt x="110" y="48"/>
                  <a:pt x="109" y="48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67"/>
                  <a:pt x="107" y="67"/>
                  <a:pt x="107" y="67"/>
                </a:cubicBezTo>
                <a:cubicBezTo>
                  <a:pt x="107" y="67"/>
                  <a:pt x="106" y="68"/>
                  <a:pt x="105" y="69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101" y="71"/>
                  <a:pt x="100" y="70"/>
                  <a:pt x="100" y="70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98" y="54"/>
                  <a:pt x="98" y="54"/>
                  <a:pt x="98" y="54"/>
                </a:cubicBezTo>
                <a:cubicBezTo>
                  <a:pt x="96" y="54"/>
                  <a:pt x="96" y="53"/>
                  <a:pt x="96" y="52"/>
                </a:cubicBezTo>
                <a:moveTo>
                  <a:pt x="113" y="20"/>
                </a:moveTo>
                <a:cubicBezTo>
                  <a:pt x="96" y="13"/>
                  <a:pt x="96" y="13"/>
                  <a:pt x="96" y="13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52"/>
                  <a:pt x="45" y="52"/>
                  <a:pt x="45" y="52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33"/>
                  <a:pt x="37" y="33"/>
                  <a:pt x="37" y="33"/>
                </a:cubicBezTo>
                <a:cubicBezTo>
                  <a:pt x="88" y="9"/>
                  <a:pt x="88" y="9"/>
                  <a:pt x="88" y="9"/>
                </a:cubicBezTo>
                <a:cubicBezTo>
                  <a:pt x="70" y="1"/>
                  <a:pt x="70" y="1"/>
                  <a:pt x="70" y="1"/>
                </a:cubicBezTo>
                <a:cubicBezTo>
                  <a:pt x="68" y="0"/>
                  <a:pt x="64" y="0"/>
                  <a:pt x="62" y="1"/>
                </a:cubicBezTo>
                <a:cubicBezTo>
                  <a:pt x="20" y="20"/>
                  <a:pt x="20" y="20"/>
                  <a:pt x="20" y="20"/>
                </a:cubicBezTo>
                <a:cubicBezTo>
                  <a:pt x="17" y="22"/>
                  <a:pt x="14" y="26"/>
                  <a:pt x="14" y="30"/>
                </a:cubicBezTo>
                <a:cubicBezTo>
                  <a:pt x="14" y="57"/>
                  <a:pt x="14" y="57"/>
                  <a:pt x="14" y="57"/>
                </a:cubicBezTo>
                <a:cubicBezTo>
                  <a:pt x="17" y="56"/>
                  <a:pt x="19" y="56"/>
                  <a:pt x="22" y="56"/>
                </a:cubicBezTo>
                <a:cubicBezTo>
                  <a:pt x="37" y="56"/>
                  <a:pt x="50" y="68"/>
                  <a:pt x="50" y="83"/>
                </a:cubicBezTo>
                <a:cubicBezTo>
                  <a:pt x="50" y="87"/>
                  <a:pt x="49" y="91"/>
                  <a:pt x="47" y="95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64" y="102"/>
                  <a:pt x="68" y="102"/>
                  <a:pt x="70" y="101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6" y="81"/>
                  <a:pt x="119" y="77"/>
                  <a:pt x="119" y="73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19" y="26"/>
                  <a:pt x="116" y="22"/>
                  <a:pt x="113" y="20"/>
                </a:cubicBezTo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8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1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4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8" grpId="0" animBg="1"/>
          <p:bldP spid="129" grpId="0" animBg="1"/>
          <p:bldP spid="130" grpId="0" animBg="1"/>
          <p:bldP spid="131" grpId="0" animBg="1"/>
          <p:bldP spid="136" grpId="0" animBg="1"/>
          <p:bldP spid="137" grpId="0"/>
          <p:bldP spid="138" grpId="0"/>
          <p:bldP spid="140" grpId="0"/>
          <p:bldP spid="141" grpId="0"/>
          <p:bldP spid="142" grpId="0" animBg="1"/>
          <p:bldP spid="143" grpId="0"/>
          <p:bldP spid="144" grpId="0"/>
          <p:bldP spid="145" grpId="0" animBg="1"/>
          <p:bldP spid="146" grpId="0"/>
          <p:bldP spid="147" grpId="0"/>
          <p:bldP spid="148" grpId="0" animBg="1"/>
          <p:bldP spid="149" grpId="0"/>
          <p:bldP spid="150" grpId="0"/>
          <p:bldP spid="151" grpId="0" animBg="1"/>
          <p:bldP spid="152" grpId="0"/>
          <p:bldP spid="153" grpId="0"/>
          <p:bldP spid="154" grpId="0" animBg="1"/>
          <p:bldP spid="155" grpId="0"/>
          <p:bldP spid="156" grpId="0"/>
          <p:bldP spid="180" grpId="0" animBg="1"/>
          <p:bldP spid="18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8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1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4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75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7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8" grpId="0" animBg="1"/>
          <p:bldP spid="129" grpId="0" animBg="1"/>
          <p:bldP spid="130" grpId="0" animBg="1"/>
          <p:bldP spid="131" grpId="0" animBg="1"/>
          <p:bldP spid="136" grpId="0" animBg="1"/>
          <p:bldP spid="137" grpId="0"/>
          <p:bldP spid="138" grpId="0"/>
          <p:bldP spid="140" grpId="0"/>
          <p:bldP spid="141" grpId="0"/>
          <p:bldP spid="142" grpId="0" animBg="1"/>
          <p:bldP spid="143" grpId="0"/>
          <p:bldP spid="144" grpId="0"/>
          <p:bldP spid="145" grpId="0" animBg="1"/>
          <p:bldP spid="146" grpId="0"/>
          <p:bldP spid="147" grpId="0"/>
          <p:bldP spid="148" grpId="0" animBg="1"/>
          <p:bldP spid="149" grpId="0"/>
          <p:bldP spid="150" grpId="0"/>
          <p:bldP spid="151" grpId="0" animBg="1"/>
          <p:bldP spid="152" grpId="0"/>
          <p:bldP spid="153" grpId="0"/>
          <p:bldP spid="154" grpId="0" animBg="1"/>
          <p:bldP spid="155" grpId="0"/>
          <p:bldP spid="156" grpId="0"/>
          <p:bldP spid="180" grpId="0" animBg="1"/>
          <p:bldP spid="181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D_8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NEU_L_06">
      <a:dk1>
        <a:srgbClr val="ACB0C0"/>
      </a:dk1>
      <a:lt1>
        <a:sysClr val="window" lastClr="FFFFFF"/>
      </a:lt1>
      <a:dk2>
        <a:srgbClr val="FFFFFF"/>
      </a:dk2>
      <a:lt2>
        <a:srgbClr val="EBECF0"/>
      </a:lt2>
      <a:accent1>
        <a:srgbClr val="9FA7C4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96">
      <a:dk1>
        <a:srgbClr val="E5E8EC"/>
      </a:dk1>
      <a:lt1>
        <a:srgbClr val="000000"/>
      </a:lt1>
      <a:dk2>
        <a:srgbClr val="D1E1F6"/>
      </a:dk2>
      <a:lt2>
        <a:srgbClr val="2E2DA1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SlideOcean - Light 93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4E7DDE"/>
      </a:accent1>
      <a:accent2>
        <a:srgbClr val="2CCCCF"/>
      </a:accent2>
      <a:accent3>
        <a:srgbClr val="CECED0"/>
      </a:accent3>
      <a:accent4>
        <a:srgbClr val="F35748"/>
      </a:accent4>
      <a:accent5>
        <a:srgbClr val="42456C"/>
      </a:accent5>
      <a:accent6>
        <a:srgbClr val="445469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L_83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SlideOcean - Light 45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10381</TotalTime>
  <Words>1080</Words>
  <Application>Microsoft Office PowerPoint</Application>
  <PresentationFormat>Custom</PresentationFormat>
  <Paragraphs>150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20</vt:i4>
      </vt:variant>
      <vt:variant>
        <vt:lpstr>Slide Titles</vt:lpstr>
      </vt:variant>
      <vt:variant>
        <vt:i4>10</vt:i4>
      </vt:variant>
    </vt:vector>
  </HeadingPairs>
  <TitlesOfParts>
    <vt:vector size="37" baseType="lpstr">
      <vt:lpstr>Aptos</vt:lpstr>
      <vt:lpstr>Arial</vt:lpstr>
      <vt:lpstr>Calibri</vt:lpstr>
      <vt:lpstr>Gobold</vt:lpstr>
      <vt:lpstr>Open Sans Light</vt:lpstr>
      <vt:lpstr>Ubuntu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75 - Business Goals</dc:title>
  <dc:creator>Slide Ocean</dc:creator>
  <cp:lastModifiedBy>SO</cp:lastModifiedBy>
  <cp:revision>2298</cp:revision>
  <dcterms:created xsi:type="dcterms:W3CDTF">2024-04-24T08:43:56Z</dcterms:created>
  <dcterms:modified xsi:type="dcterms:W3CDTF">2025-10-08T02:46:06Z</dcterms:modified>
</cp:coreProperties>
</file>