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4"/>
  </p:notesMasterIdLst>
  <p:handoutMasterIdLst>
    <p:handoutMasterId r:id="rId35"/>
  </p:handoutMasterIdLst>
  <p:sldIdLst>
    <p:sldId id="2147378191" r:id="rId20"/>
    <p:sldId id="2147378192" r:id="rId21"/>
    <p:sldId id="2147378189" r:id="rId22"/>
    <p:sldId id="2147378190" r:id="rId23"/>
    <p:sldId id="2147378188" r:id="rId24"/>
    <p:sldId id="2147378186" r:id="rId25"/>
    <p:sldId id="2147378159" r:id="rId26"/>
    <p:sldId id="2147378183" r:id="rId27"/>
    <p:sldId id="2147378185" r:id="rId28"/>
    <p:sldId id="2147378169" r:id="rId29"/>
    <p:sldId id="2147378164" r:id="rId30"/>
    <p:sldId id="2147378184" r:id="rId31"/>
    <p:sldId id="2147378147" r:id="rId32"/>
    <p:sldId id="2147378182" r:id="rId3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15" autoAdjust="0"/>
    <p:restoredTop sz="96247" autoAdjust="0"/>
  </p:normalViewPr>
  <p:slideViewPr>
    <p:cSldViewPr snapToGrid="0">
      <p:cViewPr>
        <p:scale>
          <a:sx n="25" d="100"/>
          <a:sy n="25" d="100"/>
        </p:scale>
        <p:origin x="2352" y="132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tableStyles" Target="tableStyles.xml"/><Relationship Id="rId21" Type="http://schemas.openxmlformats.org/officeDocument/2006/relationships/slide" Target="slides/slide2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">
            <a:extLst>
              <a:ext uri="{FF2B5EF4-FFF2-40B4-BE49-F238E27FC236}">
                <a16:creationId xmlns:a16="http://schemas.microsoft.com/office/drawing/2014/main" id="{C06D5711-5EC9-2FC1-CA92-06355FE46E10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3" name="!!SlideOcean">
            <a:extLst>
              <a:ext uri="{FF2B5EF4-FFF2-40B4-BE49-F238E27FC236}">
                <a16:creationId xmlns:a16="http://schemas.microsoft.com/office/drawing/2014/main" id="{12F06F81-5CD6-BB3A-2EC3-C3916811FA09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4844CB6A-A3DB-BF51-9F8B-8645E46012AD}"/>
              </a:ext>
            </a:extLst>
          </p:cNvPr>
          <p:cNvSpPr txBox="1"/>
          <p:nvPr/>
        </p:nvSpPr>
        <p:spPr>
          <a:xfrm>
            <a:off x="10483487" y="10001141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!!MainTitle">
            <a:extLst>
              <a:ext uri="{FF2B5EF4-FFF2-40B4-BE49-F238E27FC236}">
                <a16:creationId xmlns:a16="http://schemas.microsoft.com/office/drawing/2014/main" id="{E59D5875-F131-BBAA-B14E-8A837466A013}"/>
              </a:ext>
            </a:extLst>
          </p:cNvPr>
          <p:cNvSpPr txBox="1"/>
          <p:nvPr/>
        </p:nvSpPr>
        <p:spPr>
          <a:xfrm>
            <a:off x="8885666" y="9077811"/>
            <a:ext cx="661270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Arrow">
            <a:extLst>
              <a:ext uri="{FF2B5EF4-FFF2-40B4-BE49-F238E27FC236}">
                <a16:creationId xmlns:a16="http://schemas.microsoft.com/office/drawing/2014/main" id="{C861C030-5921-0CFB-3BDD-10E8965ED71E}"/>
              </a:ext>
            </a:extLst>
          </p:cNvPr>
          <p:cNvSpPr/>
          <p:nvPr/>
        </p:nvSpPr>
        <p:spPr>
          <a:xfrm>
            <a:off x="-13455541" y="6211523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Line1">
            <a:extLst>
              <a:ext uri="{FF2B5EF4-FFF2-40B4-BE49-F238E27FC236}">
                <a16:creationId xmlns:a16="http://schemas.microsoft.com/office/drawing/2014/main" id="{2D184584-3902-242C-56C0-EEF3FD8951AA}"/>
              </a:ext>
            </a:extLst>
          </p:cNvPr>
          <p:cNvSpPr/>
          <p:nvPr/>
        </p:nvSpPr>
        <p:spPr>
          <a:xfrm>
            <a:off x="-9936104" y="5350433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Line3">
            <a:extLst>
              <a:ext uri="{FF2B5EF4-FFF2-40B4-BE49-F238E27FC236}">
                <a16:creationId xmlns:a16="http://schemas.microsoft.com/office/drawing/2014/main" id="{6B69B403-FAB1-383C-BA1B-507725360855}"/>
              </a:ext>
            </a:extLst>
          </p:cNvPr>
          <p:cNvSpPr/>
          <p:nvPr/>
        </p:nvSpPr>
        <p:spPr>
          <a:xfrm>
            <a:off x="-9936104" y="9184635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Line2">
            <a:extLst>
              <a:ext uri="{FF2B5EF4-FFF2-40B4-BE49-F238E27FC236}">
                <a16:creationId xmlns:a16="http://schemas.microsoft.com/office/drawing/2014/main" id="{45198D78-F170-BE0A-9FFF-B20ECA7616ED}"/>
              </a:ext>
            </a:extLst>
          </p:cNvPr>
          <p:cNvSpPr/>
          <p:nvPr/>
        </p:nvSpPr>
        <p:spPr>
          <a:xfrm>
            <a:off x="-9936105" y="7259914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Knot4">
            <a:extLst>
              <a:ext uri="{FF2B5EF4-FFF2-40B4-BE49-F238E27FC236}">
                <a16:creationId xmlns:a16="http://schemas.microsoft.com/office/drawing/2014/main" id="{0DE33F3C-34D6-9485-6D12-A5EA4F30C370}"/>
              </a:ext>
            </a:extLst>
          </p:cNvPr>
          <p:cNvSpPr/>
          <p:nvPr/>
        </p:nvSpPr>
        <p:spPr>
          <a:xfrm rot="7200000">
            <a:off x="11100701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Knot5">
            <a:extLst>
              <a:ext uri="{FF2B5EF4-FFF2-40B4-BE49-F238E27FC236}">
                <a16:creationId xmlns:a16="http://schemas.microsoft.com/office/drawing/2014/main" id="{CBA84BBE-1F55-B07D-D60C-1F96D8B5955E}"/>
              </a:ext>
            </a:extLst>
          </p:cNvPr>
          <p:cNvSpPr/>
          <p:nvPr/>
        </p:nvSpPr>
        <p:spPr>
          <a:xfrm rot="18000000">
            <a:off x="12214223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Knot3">
            <a:extLst>
              <a:ext uri="{FF2B5EF4-FFF2-40B4-BE49-F238E27FC236}">
                <a16:creationId xmlns:a16="http://schemas.microsoft.com/office/drawing/2014/main" id="{CAA98BEF-8AFB-6F6C-B04E-6AF6AFAF96D8}"/>
              </a:ext>
            </a:extLst>
          </p:cNvPr>
          <p:cNvSpPr/>
          <p:nvPr/>
        </p:nvSpPr>
        <p:spPr>
          <a:xfrm rot="7200000">
            <a:off x="8872944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2">
            <a:extLst>
              <a:ext uri="{FF2B5EF4-FFF2-40B4-BE49-F238E27FC236}">
                <a16:creationId xmlns:a16="http://schemas.microsoft.com/office/drawing/2014/main" id="{6D875D8C-A0FC-FA68-4271-ECDBBD083740}"/>
              </a:ext>
            </a:extLst>
          </p:cNvPr>
          <p:cNvSpPr/>
          <p:nvPr/>
        </p:nvSpPr>
        <p:spPr>
          <a:xfrm rot="7200000">
            <a:off x="9986466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Knot1">
            <a:extLst>
              <a:ext uri="{FF2B5EF4-FFF2-40B4-BE49-F238E27FC236}">
                <a16:creationId xmlns:a16="http://schemas.microsoft.com/office/drawing/2014/main" id="{0C5A0DB2-EB99-4864-469B-63D30BBFE81D}"/>
              </a:ext>
            </a:extLst>
          </p:cNvPr>
          <p:cNvSpPr/>
          <p:nvPr/>
        </p:nvSpPr>
        <p:spPr>
          <a:xfrm rot="7200000">
            <a:off x="13327032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Dot1">
            <a:extLst>
              <a:ext uri="{FF2B5EF4-FFF2-40B4-BE49-F238E27FC236}">
                <a16:creationId xmlns:a16="http://schemas.microsoft.com/office/drawing/2014/main" id="{BAA3E1C3-9D47-DC37-E9A1-D64B58233D7D}"/>
              </a:ext>
            </a:extLst>
          </p:cNvPr>
          <p:cNvSpPr/>
          <p:nvPr/>
        </p:nvSpPr>
        <p:spPr>
          <a:xfrm>
            <a:off x="9442893" y="8221540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Dot2">
            <a:extLst>
              <a:ext uri="{FF2B5EF4-FFF2-40B4-BE49-F238E27FC236}">
                <a16:creationId xmlns:a16="http://schemas.microsoft.com/office/drawing/2014/main" id="{4B4F5AA8-92BA-2A2D-5FFE-A2746505E0E0}"/>
              </a:ext>
            </a:extLst>
          </p:cNvPr>
          <p:cNvSpPr/>
          <p:nvPr/>
        </p:nvSpPr>
        <p:spPr>
          <a:xfrm>
            <a:off x="11671703" y="8221540"/>
            <a:ext cx="367869" cy="367869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Dot3">
            <a:extLst>
              <a:ext uri="{FF2B5EF4-FFF2-40B4-BE49-F238E27FC236}">
                <a16:creationId xmlns:a16="http://schemas.microsoft.com/office/drawing/2014/main" id="{29B1B392-D988-3571-EFD3-1AC2FE91813B}"/>
              </a:ext>
            </a:extLst>
          </p:cNvPr>
          <p:cNvSpPr/>
          <p:nvPr/>
        </p:nvSpPr>
        <p:spPr>
          <a:xfrm>
            <a:off x="13900513" y="8221540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723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">
            <a:extLst>
              <a:ext uri="{FF2B5EF4-FFF2-40B4-BE49-F238E27FC236}">
                <a16:creationId xmlns:a16="http://schemas.microsoft.com/office/drawing/2014/main" id="{61D229B2-9430-8E99-852F-C7D1A7B7CFF8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accent6">
              <a:lumMod val="1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F81CAB1-7AE3-FF01-851D-334AAA3809F7}"/>
              </a:ext>
            </a:extLst>
          </p:cNvPr>
          <p:cNvGrpSpPr/>
          <p:nvPr/>
        </p:nvGrpSpPr>
        <p:grpSpPr>
          <a:xfrm>
            <a:off x="11486551" y="9170994"/>
            <a:ext cx="920991" cy="2218598"/>
            <a:chOff x="11486551" y="9170994"/>
            <a:chExt cx="920991" cy="2218598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E894D64-04D6-D1E3-09AE-7C3C8DB8AD2F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9170994"/>
              <a:ext cx="0" cy="2202346"/>
            </a:xfrm>
            <a:prstGeom prst="line">
              <a:avLst/>
            </a:prstGeom>
            <a:ln w="381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E620773-808C-022A-CCE1-B2F952B0D2D8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11389592"/>
              <a:ext cx="920991" cy="0"/>
            </a:xfrm>
            <a:prstGeom prst="line">
              <a:avLst/>
            </a:prstGeom>
            <a:ln w="381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F2BE382-2F77-636D-9DA6-6B0E6906FCC9}"/>
              </a:ext>
            </a:extLst>
          </p:cNvPr>
          <p:cNvGrpSpPr/>
          <p:nvPr/>
        </p:nvGrpSpPr>
        <p:grpSpPr>
          <a:xfrm>
            <a:off x="11528108" y="4210771"/>
            <a:ext cx="2828034" cy="2202346"/>
            <a:chOff x="11528108" y="4210771"/>
            <a:chExt cx="2828034" cy="220234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7032834-B02F-8E78-64A5-CA949F09A51D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0" cy="2202346"/>
            </a:xfrm>
            <a:prstGeom prst="line">
              <a:avLst/>
            </a:prstGeom>
            <a:ln w="381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2B4DFDE-1D00-EFAF-67EE-199C20D1243D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2828034" cy="0"/>
            </a:xfrm>
            <a:prstGeom prst="line">
              <a:avLst/>
            </a:prstGeom>
            <a:ln w="381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D8E43AC-5A56-3759-DB90-BF403E73BDF4}"/>
              </a:ext>
            </a:extLst>
          </p:cNvPr>
          <p:cNvGrpSpPr/>
          <p:nvPr/>
        </p:nvGrpSpPr>
        <p:grpSpPr>
          <a:xfrm>
            <a:off x="13984109" y="9020997"/>
            <a:ext cx="3468114" cy="2202346"/>
            <a:chOff x="13984109" y="9020997"/>
            <a:chExt cx="3468114" cy="2202346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04A4DE5-8DF4-399E-9BDA-1B48163B8344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109" y="9020997"/>
              <a:ext cx="3468114" cy="0"/>
            </a:xfrm>
            <a:prstGeom prst="line">
              <a:avLst/>
            </a:prstGeom>
            <a:ln w="381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FC9E111-EA35-D342-6427-383B16A6C91C}"/>
                </a:ext>
              </a:extLst>
            </p:cNvPr>
            <p:cNvCxnSpPr>
              <a:cxnSpLocks/>
            </p:cNvCxnSpPr>
            <p:nvPr/>
          </p:nvCxnSpPr>
          <p:spPr>
            <a:xfrm>
              <a:off x="17452223" y="9020997"/>
              <a:ext cx="0" cy="2202346"/>
            </a:xfrm>
            <a:prstGeom prst="line">
              <a:avLst/>
            </a:prstGeom>
            <a:ln w="38100" cap="rnd"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!!Line1">
            <a:extLst>
              <a:ext uri="{FF2B5EF4-FFF2-40B4-BE49-F238E27FC236}">
                <a16:creationId xmlns:a16="http://schemas.microsoft.com/office/drawing/2014/main" id="{1ACE8DF5-60C2-7035-CAA0-D9F4491D9A7E}"/>
              </a:ext>
            </a:extLst>
          </p:cNvPr>
          <p:cNvSpPr/>
          <p:nvPr/>
        </p:nvSpPr>
        <p:spPr>
          <a:xfrm>
            <a:off x="1219201" y="5336792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</a:t>
            </a:r>
            <a:r>
              <a:rPr lang="en-US" sz="3000" b="1" dirty="0">
                <a:solidFill>
                  <a:schemeClr val="tx2"/>
                </a:solidFill>
                <a:latin typeface="+mj-lt"/>
              </a:rPr>
              <a:t>STRATEGY</a:t>
            </a:r>
            <a:endParaRPr lang="en-US" sz="3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!!Line3">
            <a:extLst>
              <a:ext uri="{FF2B5EF4-FFF2-40B4-BE49-F238E27FC236}">
                <a16:creationId xmlns:a16="http://schemas.microsoft.com/office/drawing/2014/main" id="{8C6881DF-F12E-9D7C-5A1E-CCB5623A62F1}"/>
              </a:ext>
            </a:extLst>
          </p:cNvPr>
          <p:cNvSpPr/>
          <p:nvPr/>
        </p:nvSpPr>
        <p:spPr>
          <a:xfrm>
            <a:off x="1219201" y="9170994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EXECUTION</a:t>
            </a:r>
            <a:endParaRPr lang="en-US" sz="3000" dirty="0">
              <a:latin typeface="+mj-lt"/>
            </a:endParaRPr>
          </a:p>
        </p:txBody>
      </p:sp>
      <p:sp>
        <p:nvSpPr>
          <p:cNvPr id="5" name="!!Knot4">
            <a:extLst>
              <a:ext uri="{FF2B5EF4-FFF2-40B4-BE49-F238E27FC236}">
                <a16:creationId xmlns:a16="http://schemas.microsoft.com/office/drawing/2014/main" id="{9E28F8BB-CE14-BF8C-47F5-6A7DE1D2C402}"/>
              </a:ext>
            </a:extLst>
          </p:cNvPr>
          <p:cNvSpPr/>
          <p:nvPr/>
        </p:nvSpPr>
        <p:spPr>
          <a:xfrm rot="3600000">
            <a:off x="8279773" y="6292712"/>
            <a:ext cx="3280022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Knot5">
            <a:extLst>
              <a:ext uri="{FF2B5EF4-FFF2-40B4-BE49-F238E27FC236}">
                <a16:creationId xmlns:a16="http://schemas.microsoft.com/office/drawing/2014/main" id="{4CEBCAE7-8FAE-9D7E-C7BA-DAE3637CB75A}"/>
              </a:ext>
            </a:extLst>
          </p:cNvPr>
          <p:cNvSpPr/>
          <p:nvPr/>
        </p:nvSpPr>
        <p:spPr>
          <a:xfrm rot="18000000">
            <a:off x="8277023" y="8211455"/>
            <a:ext cx="329102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Arrow">
            <a:extLst>
              <a:ext uri="{FF2B5EF4-FFF2-40B4-BE49-F238E27FC236}">
                <a16:creationId xmlns:a16="http://schemas.microsoft.com/office/drawing/2014/main" id="{2A1CCE1D-3061-55B0-E529-6A2385508428}"/>
              </a:ext>
            </a:extLst>
          </p:cNvPr>
          <p:cNvSpPr/>
          <p:nvPr/>
        </p:nvSpPr>
        <p:spPr>
          <a:xfrm>
            <a:off x="9851283" y="6197882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600" b="1" dirty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sz="3600" dirty="0">
                <a:solidFill>
                  <a:schemeClr val="accent1"/>
                </a:solidFill>
                <a:latin typeface="+mj-lt"/>
              </a:rPr>
              <a:t> SUCCESS</a:t>
            </a:r>
          </a:p>
        </p:txBody>
      </p:sp>
      <p:sp>
        <p:nvSpPr>
          <p:cNvPr id="8" name="!!Line2">
            <a:extLst>
              <a:ext uri="{FF2B5EF4-FFF2-40B4-BE49-F238E27FC236}">
                <a16:creationId xmlns:a16="http://schemas.microsoft.com/office/drawing/2014/main" id="{C8257264-6FEC-1149-4C19-DC5259A734C5}"/>
              </a:ext>
            </a:extLst>
          </p:cNvPr>
          <p:cNvSpPr/>
          <p:nvPr/>
        </p:nvSpPr>
        <p:spPr>
          <a:xfrm>
            <a:off x="1219200" y="7246273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RESOURCE</a:t>
            </a:r>
            <a:endParaRPr lang="en-US" sz="3000" dirty="0">
              <a:latin typeface="+mj-lt"/>
            </a:endParaRPr>
          </a:p>
        </p:txBody>
      </p:sp>
      <p:sp>
        <p:nvSpPr>
          <p:cNvPr id="9" name="!!SlideOcean">
            <a:extLst>
              <a:ext uri="{FF2B5EF4-FFF2-40B4-BE49-F238E27FC236}">
                <a16:creationId xmlns:a16="http://schemas.microsoft.com/office/drawing/2014/main" id="{CCE2C335-C54F-EE1F-7165-3644055F436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" name="!!SubTitle">
            <a:extLst>
              <a:ext uri="{FF2B5EF4-FFF2-40B4-BE49-F238E27FC236}">
                <a16:creationId xmlns:a16="http://schemas.microsoft.com/office/drawing/2014/main" id="{9D8B97D4-4236-8A14-37C2-189DA2CF919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" name="!!MainTitle">
            <a:extLst>
              <a:ext uri="{FF2B5EF4-FFF2-40B4-BE49-F238E27FC236}">
                <a16:creationId xmlns:a16="http://schemas.microsoft.com/office/drawing/2014/main" id="{DDCB0630-78AF-99E4-B443-5937A12CADDD}"/>
              </a:ext>
            </a:extLst>
          </p:cNvPr>
          <p:cNvSpPr txBox="1"/>
          <p:nvPr/>
        </p:nvSpPr>
        <p:spPr>
          <a:xfrm>
            <a:off x="7513501" y="1174919"/>
            <a:ext cx="9357049" cy="127727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Knot3">
            <a:extLst>
              <a:ext uri="{FF2B5EF4-FFF2-40B4-BE49-F238E27FC236}">
                <a16:creationId xmlns:a16="http://schemas.microsoft.com/office/drawing/2014/main" id="{BC7E45C8-4CDE-3041-B9CA-592EB58EA748}"/>
              </a:ext>
            </a:extLst>
          </p:cNvPr>
          <p:cNvSpPr/>
          <p:nvPr/>
        </p:nvSpPr>
        <p:spPr>
          <a:xfrm rot="3900000">
            <a:off x="9546570" y="7254835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2">
            <a:extLst>
              <a:ext uri="{FF2B5EF4-FFF2-40B4-BE49-F238E27FC236}">
                <a16:creationId xmlns:a16="http://schemas.microsoft.com/office/drawing/2014/main" id="{62E4EE7A-DA83-A453-C530-D7B741FA90F1}"/>
              </a:ext>
            </a:extLst>
          </p:cNvPr>
          <p:cNvSpPr/>
          <p:nvPr/>
        </p:nvSpPr>
        <p:spPr>
          <a:xfrm rot="3900000">
            <a:off x="10731215" y="7254834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Knot1">
            <a:extLst>
              <a:ext uri="{FF2B5EF4-FFF2-40B4-BE49-F238E27FC236}">
                <a16:creationId xmlns:a16="http://schemas.microsoft.com/office/drawing/2014/main" id="{B827DF4D-FBF7-4555-7D8C-BDD666AB4D30}"/>
              </a:ext>
            </a:extLst>
          </p:cNvPr>
          <p:cNvSpPr/>
          <p:nvPr/>
        </p:nvSpPr>
        <p:spPr>
          <a:xfrm rot="3900000">
            <a:off x="11915861" y="7254833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Dot1">
            <a:extLst>
              <a:ext uri="{FF2B5EF4-FFF2-40B4-BE49-F238E27FC236}">
                <a16:creationId xmlns:a16="http://schemas.microsoft.com/office/drawing/2014/main" id="{3597F567-EBD9-3845-2FBC-7548B0F49D1A}"/>
              </a:ext>
            </a:extLst>
          </p:cNvPr>
          <p:cNvSpPr/>
          <p:nvPr/>
        </p:nvSpPr>
        <p:spPr>
          <a:xfrm>
            <a:off x="11307622" y="8818455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Dot2">
            <a:extLst>
              <a:ext uri="{FF2B5EF4-FFF2-40B4-BE49-F238E27FC236}">
                <a16:creationId xmlns:a16="http://schemas.microsoft.com/office/drawing/2014/main" id="{C3B68BE0-8A3E-EA8B-8114-064BEA3DB80B}"/>
              </a:ext>
            </a:extLst>
          </p:cNvPr>
          <p:cNvSpPr/>
          <p:nvPr/>
        </p:nvSpPr>
        <p:spPr>
          <a:xfrm>
            <a:off x="11351693" y="6362047"/>
            <a:ext cx="367869" cy="367869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Dot3">
            <a:extLst>
              <a:ext uri="{FF2B5EF4-FFF2-40B4-BE49-F238E27FC236}">
                <a16:creationId xmlns:a16="http://schemas.microsoft.com/office/drawing/2014/main" id="{4A9C9D6D-9370-B3E6-B8F9-A982BDEDECC6}"/>
              </a:ext>
            </a:extLst>
          </p:cNvPr>
          <p:cNvSpPr/>
          <p:nvPr/>
        </p:nvSpPr>
        <p:spPr>
          <a:xfrm>
            <a:off x="13703663" y="8818455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9AC12CD-F726-66E9-48A5-2375560CF3E5}"/>
              </a:ext>
            </a:extLst>
          </p:cNvPr>
          <p:cNvSpPr txBox="1"/>
          <p:nvPr/>
        </p:nvSpPr>
        <p:spPr>
          <a:xfrm rot="10800000" flipV="1">
            <a:off x="12531591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Xác định rõ tầm nhìn, mục tiêu và hướng đi chung cho toàn tổ chức.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8502B1-D070-01DE-C084-D3853B173D27}"/>
              </a:ext>
            </a:extLst>
          </p:cNvPr>
          <p:cNvSpPr txBox="1"/>
          <p:nvPr/>
        </p:nvSpPr>
        <p:spPr>
          <a:xfrm rot="10800000" flipV="1">
            <a:off x="12531592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ALIGNMENT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DE08B0-17F2-C1F0-5AE0-9D006CF5341E}"/>
              </a:ext>
            </a:extLst>
          </p:cNvPr>
          <p:cNvSpPr txBox="1"/>
          <p:nvPr/>
        </p:nvSpPr>
        <p:spPr>
          <a:xfrm rot="10800000" flipV="1">
            <a:off x="14503528" y="421077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/>
              <a:t>Kết hợp con người, công nghệ và tài chính để tạo sức mạnh tổng hợp.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F63CA5A-B68D-CE73-21A9-ACE56A9C4A32}"/>
              </a:ext>
            </a:extLst>
          </p:cNvPr>
          <p:cNvSpPr txBox="1"/>
          <p:nvPr/>
        </p:nvSpPr>
        <p:spPr>
          <a:xfrm rot="10800000" flipV="1">
            <a:off x="14503529" y="370886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INTEGRATION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07669DB-BE00-F826-A6A2-0398FCF2B77E}"/>
              </a:ext>
            </a:extLst>
          </p:cNvPr>
          <p:cNvSpPr txBox="1"/>
          <p:nvPr/>
        </p:nvSpPr>
        <p:spPr>
          <a:xfrm rot="10800000" flipV="1">
            <a:off x="17664759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Triển khai kế hoạch với kỷ luật, đo lường và cải tiến liên tục.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BB84888-1521-C357-85CD-79C10F17C632}"/>
              </a:ext>
            </a:extLst>
          </p:cNvPr>
          <p:cNvSpPr txBox="1"/>
          <p:nvPr/>
        </p:nvSpPr>
        <p:spPr>
          <a:xfrm rot="10800000" flipV="1">
            <a:off x="17664760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EXCELLENCE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6" grpId="0"/>
      <p:bldP spid="27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">
            <a:extLst>
              <a:ext uri="{FF2B5EF4-FFF2-40B4-BE49-F238E27FC236}">
                <a16:creationId xmlns:a16="http://schemas.microsoft.com/office/drawing/2014/main" id="{6CDFFCD1-4678-CF80-2BA6-922CF8E322DA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3" name="!!SlideOcean">
            <a:extLst>
              <a:ext uri="{FF2B5EF4-FFF2-40B4-BE49-F238E27FC236}">
                <a16:creationId xmlns:a16="http://schemas.microsoft.com/office/drawing/2014/main" id="{D7736D62-2122-E695-FCA6-7A1E24849CB8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02E1BE2A-6AC1-B0B4-CB3D-721B972DAB1B}"/>
              </a:ext>
            </a:extLst>
          </p:cNvPr>
          <p:cNvSpPr txBox="1"/>
          <p:nvPr/>
        </p:nvSpPr>
        <p:spPr>
          <a:xfrm>
            <a:off x="10483487" y="10001141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!!MainTitle">
            <a:extLst>
              <a:ext uri="{FF2B5EF4-FFF2-40B4-BE49-F238E27FC236}">
                <a16:creationId xmlns:a16="http://schemas.microsoft.com/office/drawing/2014/main" id="{998D120A-CA81-DA31-D4C1-3B445216D1A4}"/>
              </a:ext>
            </a:extLst>
          </p:cNvPr>
          <p:cNvSpPr txBox="1"/>
          <p:nvPr/>
        </p:nvSpPr>
        <p:spPr>
          <a:xfrm>
            <a:off x="8885666" y="9077811"/>
            <a:ext cx="661270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Arrow">
            <a:extLst>
              <a:ext uri="{FF2B5EF4-FFF2-40B4-BE49-F238E27FC236}">
                <a16:creationId xmlns:a16="http://schemas.microsoft.com/office/drawing/2014/main" id="{20D83A41-C221-C899-A6DF-247549896BB6}"/>
              </a:ext>
            </a:extLst>
          </p:cNvPr>
          <p:cNvSpPr/>
          <p:nvPr/>
        </p:nvSpPr>
        <p:spPr>
          <a:xfrm>
            <a:off x="-13455541" y="6211523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Line1">
            <a:extLst>
              <a:ext uri="{FF2B5EF4-FFF2-40B4-BE49-F238E27FC236}">
                <a16:creationId xmlns:a16="http://schemas.microsoft.com/office/drawing/2014/main" id="{A23B0961-B114-6895-DF3D-4B12963805AC}"/>
              </a:ext>
            </a:extLst>
          </p:cNvPr>
          <p:cNvSpPr/>
          <p:nvPr/>
        </p:nvSpPr>
        <p:spPr>
          <a:xfrm>
            <a:off x="-9936104" y="5350433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Line3">
            <a:extLst>
              <a:ext uri="{FF2B5EF4-FFF2-40B4-BE49-F238E27FC236}">
                <a16:creationId xmlns:a16="http://schemas.microsoft.com/office/drawing/2014/main" id="{859E9524-D7E1-E597-F490-F217BDDA965E}"/>
              </a:ext>
            </a:extLst>
          </p:cNvPr>
          <p:cNvSpPr/>
          <p:nvPr/>
        </p:nvSpPr>
        <p:spPr>
          <a:xfrm>
            <a:off x="-9936104" y="9184635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Line2">
            <a:extLst>
              <a:ext uri="{FF2B5EF4-FFF2-40B4-BE49-F238E27FC236}">
                <a16:creationId xmlns:a16="http://schemas.microsoft.com/office/drawing/2014/main" id="{30015154-C877-608A-8CDA-8A239C5F04CB}"/>
              </a:ext>
            </a:extLst>
          </p:cNvPr>
          <p:cNvSpPr/>
          <p:nvPr/>
        </p:nvSpPr>
        <p:spPr>
          <a:xfrm>
            <a:off x="-9936105" y="7259914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Knot4">
            <a:extLst>
              <a:ext uri="{FF2B5EF4-FFF2-40B4-BE49-F238E27FC236}">
                <a16:creationId xmlns:a16="http://schemas.microsoft.com/office/drawing/2014/main" id="{F1970D95-5F1C-66BA-E609-ACBDDCB3DC2A}"/>
              </a:ext>
            </a:extLst>
          </p:cNvPr>
          <p:cNvSpPr/>
          <p:nvPr/>
        </p:nvSpPr>
        <p:spPr>
          <a:xfrm rot="7200000">
            <a:off x="11100701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Knot5">
            <a:extLst>
              <a:ext uri="{FF2B5EF4-FFF2-40B4-BE49-F238E27FC236}">
                <a16:creationId xmlns:a16="http://schemas.microsoft.com/office/drawing/2014/main" id="{BAC93310-EF8C-6A58-E67C-760752806ED5}"/>
              </a:ext>
            </a:extLst>
          </p:cNvPr>
          <p:cNvSpPr/>
          <p:nvPr/>
        </p:nvSpPr>
        <p:spPr>
          <a:xfrm rot="18000000">
            <a:off x="12214223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Knot3">
            <a:extLst>
              <a:ext uri="{FF2B5EF4-FFF2-40B4-BE49-F238E27FC236}">
                <a16:creationId xmlns:a16="http://schemas.microsoft.com/office/drawing/2014/main" id="{6A294295-DD5C-D04E-2D62-8B217C40E5C1}"/>
              </a:ext>
            </a:extLst>
          </p:cNvPr>
          <p:cNvSpPr/>
          <p:nvPr/>
        </p:nvSpPr>
        <p:spPr>
          <a:xfrm rot="7200000">
            <a:off x="8872944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2">
            <a:extLst>
              <a:ext uri="{FF2B5EF4-FFF2-40B4-BE49-F238E27FC236}">
                <a16:creationId xmlns:a16="http://schemas.microsoft.com/office/drawing/2014/main" id="{97F510E7-8D41-2C28-6A17-C1941735B1BE}"/>
              </a:ext>
            </a:extLst>
          </p:cNvPr>
          <p:cNvSpPr/>
          <p:nvPr/>
        </p:nvSpPr>
        <p:spPr>
          <a:xfrm rot="7200000">
            <a:off x="9986466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Knot1">
            <a:extLst>
              <a:ext uri="{FF2B5EF4-FFF2-40B4-BE49-F238E27FC236}">
                <a16:creationId xmlns:a16="http://schemas.microsoft.com/office/drawing/2014/main" id="{CB8A33AB-ECC9-74DE-BEBB-23C3F4AE5326}"/>
              </a:ext>
            </a:extLst>
          </p:cNvPr>
          <p:cNvSpPr/>
          <p:nvPr/>
        </p:nvSpPr>
        <p:spPr>
          <a:xfrm rot="7200000">
            <a:off x="13327032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Dot1">
            <a:extLst>
              <a:ext uri="{FF2B5EF4-FFF2-40B4-BE49-F238E27FC236}">
                <a16:creationId xmlns:a16="http://schemas.microsoft.com/office/drawing/2014/main" id="{528A7791-DAF3-5F63-2853-0AFF4ACE9041}"/>
              </a:ext>
            </a:extLst>
          </p:cNvPr>
          <p:cNvSpPr/>
          <p:nvPr/>
        </p:nvSpPr>
        <p:spPr>
          <a:xfrm>
            <a:off x="9442893" y="8221540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Dot2">
            <a:extLst>
              <a:ext uri="{FF2B5EF4-FFF2-40B4-BE49-F238E27FC236}">
                <a16:creationId xmlns:a16="http://schemas.microsoft.com/office/drawing/2014/main" id="{B692877E-4DD7-450E-961E-B0B2B30D4835}"/>
              </a:ext>
            </a:extLst>
          </p:cNvPr>
          <p:cNvSpPr/>
          <p:nvPr/>
        </p:nvSpPr>
        <p:spPr>
          <a:xfrm>
            <a:off x="11671703" y="8221540"/>
            <a:ext cx="367869" cy="367869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Dot3">
            <a:extLst>
              <a:ext uri="{FF2B5EF4-FFF2-40B4-BE49-F238E27FC236}">
                <a16:creationId xmlns:a16="http://schemas.microsoft.com/office/drawing/2014/main" id="{AE912D3E-4C6C-CBF3-AE2D-DCFBED440B3B}"/>
              </a:ext>
            </a:extLst>
          </p:cNvPr>
          <p:cNvSpPr/>
          <p:nvPr/>
        </p:nvSpPr>
        <p:spPr>
          <a:xfrm>
            <a:off x="13900513" y="8221540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">
            <a:extLst>
              <a:ext uri="{FF2B5EF4-FFF2-40B4-BE49-F238E27FC236}">
                <a16:creationId xmlns:a16="http://schemas.microsoft.com/office/drawing/2014/main" id="{A7EC4B6E-3F16-726D-DB56-2E4B88AF3CA4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48ED97D-C012-7261-7CD6-A077CA77CD43}"/>
              </a:ext>
            </a:extLst>
          </p:cNvPr>
          <p:cNvGrpSpPr/>
          <p:nvPr/>
        </p:nvGrpSpPr>
        <p:grpSpPr>
          <a:xfrm>
            <a:off x="11486551" y="9170994"/>
            <a:ext cx="920991" cy="2218598"/>
            <a:chOff x="11486551" y="9170994"/>
            <a:chExt cx="920991" cy="2218598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57E6CF3-56A8-334D-EA73-4336D49B7AD0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9170994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9A1D8F9-9E99-2D14-667D-C3BF9325CC2D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11389592"/>
              <a:ext cx="92099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2AB459-64CF-62D1-FA99-F92212BC181E}"/>
              </a:ext>
            </a:extLst>
          </p:cNvPr>
          <p:cNvGrpSpPr/>
          <p:nvPr/>
        </p:nvGrpSpPr>
        <p:grpSpPr>
          <a:xfrm>
            <a:off x="11528108" y="4210771"/>
            <a:ext cx="2828034" cy="2202346"/>
            <a:chOff x="11528108" y="4210771"/>
            <a:chExt cx="2828034" cy="220234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15BBBFD-CA07-93F9-41CE-DE3AB9B87AA4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329E479-207F-5653-E323-47FB34D20378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2828034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2271C33-F157-4058-BAA3-226412D8E6F5}"/>
              </a:ext>
            </a:extLst>
          </p:cNvPr>
          <p:cNvGrpSpPr/>
          <p:nvPr/>
        </p:nvGrpSpPr>
        <p:grpSpPr>
          <a:xfrm>
            <a:off x="13984109" y="9020997"/>
            <a:ext cx="3468114" cy="2202346"/>
            <a:chOff x="13984109" y="9020997"/>
            <a:chExt cx="3468114" cy="2202346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BCF9E30-CCFC-FB92-982D-671BC4E2F60B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109" y="9020997"/>
              <a:ext cx="3468114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A012BDB-3467-0F0B-DF58-B175EF6D18D8}"/>
                </a:ext>
              </a:extLst>
            </p:cNvPr>
            <p:cNvCxnSpPr>
              <a:cxnSpLocks/>
            </p:cNvCxnSpPr>
            <p:nvPr/>
          </p:nvCxnSpPr>
          <p:spPr>
            <a:xfrm>
              <a:off x="17452223" y="9020997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!!Line1">
            <a:extLst>
              <a:ext uri="{FF2B5EF4-FFF2-40B4-BE49-F238E27FC236}">
                <a16:creationId xmlns:a16="http://schemas.microsoft.com/office/drawing/2014/main" id="{CD43A2B4-47B9-9BA7-ABF8-EE57AFF48D2A}"/>
              </a:ext>
            </a:extLst>
          </p:cNvPr>
          <p:cNvSpPr/>
          <p:nvPr/>
        </p:nvSpPr>
        <p:spPr>
          <a:xfrm>
            <a:off x="1219201" y="5336792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STRATEGY</a:t>
            </a:r>
            <a:endParaRPr lang="en-US" sz="3000" dirty="0">
              <a:latin typeface="+mj-lt"/>
            </a:endParaRPr>
          </a:p>
        </p:txBody>
      </p:sp>
      <p:sp>
        <p:nvSpPr>
          <p:cNvPr id="4" name="!!Line3">
            <a:extLst>
              <a:ext uri="{FF2B5EF4-FFF2-40B4-BE49-F238E27FC236}">
                <a16:creationId xmlns:a16="http://schemas.microsoft.com/office/drawing/2014/main" id="{50D1C6D9-CFB5-A704-C860-D371A6405608}"/>
              </a:ext>
            </a:extLst>
          </p:cNvPr>
          <p:cNvSpPr/>
          <p:nvPr/>
        </p:nvSpPr>
        <p:spPr>
          <a:xfrm>
            <a:off x="1219201" y="9170994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EXECUTION</a:t>
            </a:r>
            <a:endParaRPr lang="en-US" sz="3000" dirty="0">
              <a:latin typeface="+mj-lt"/>
            </a:endParaRPr>
          </a:p>
        </p:txBody>
      </p:sp>
      <p:sp>
        <p:nvSpPr>
          <p:cNvPr id="5" name="!!Knot4">
            <a:extLst>
              <a:ext uri="{FF2B5EF4-FFF2-40B4-BE49-F238E27FC236}">
                <a16:creationId xmlns:a16="http://schemas.microsoft.com/office/drawing/2014/main" id="{B647019F-F5FC-EEFA-C2CA-8C56FDE69067}"/>
              </a:ext>
            </a:extLst>
          </p:cNvPr>
          <p:cNvSpPr/>
          <p:nvPr/>
        </p:nvSpPr>
        <p:spPr>
          <a:xfrm rot="3600000">
            <a:off x="8279773" y="6292712"/>
            <a:ext cx="3280022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Knot5">
            <a:extLst>
              <a:ext uri="{FF2B5EF4-FFF2-40B4-BE49-F238E27FC236}">
                <a16:creationId xmlns:a16="http://schemas.microsoft.com/office/drawing/2014/main" id="{4CEC2B7D-532B-08F2-2583-E12C95C162FA}"/>
              </a:ext>
            </a:extLst>
          </p:cNvPr>
          <p:cNvSpPr/>
          <p:nvPr/>
        </p:nvSpPr>
        <p:spPr>
          <a:xfrm rot="18000000">
            <a:off x="8277023" y="8211455"/>
            <a:ext cx="329102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Arrow">
            <a:extLst>
              <a:ext uri="{FF2B5EF4-FFF2-40B4-BE49-F238E27FC236}">
                <a16:creationId xmlns:a16="http://schemas.microsoft.com/office/drawing/2014/main" id="{C11FAB64-0821-AF15-1711-1CA2395D8C4E}"/>
              </a:ext>
            </a:extLst>
          </p:cNvPr>
          <p:cNvSpPr/>
          <p:nvPr/>
        </p:nvSpPr>
        <p:spPr>
          <a:xfrm>
            <a:off x="9851283" y="6197882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600" b="1" dirty="0">
                <a:latin typeface="+mj-lt"/>
              </a:rPr>
              <a:t>BUSINESS</a:t>
            </a:r>
            <a:r>
              <a:rPr lang="en-US" sz="3600" dirty="0">
                <a:latin typeface="+mj-lt"/>
              </a:rPr>
              <a:t> SUCCESS</a:t>
            </a:r>
          </a:p>
        </p:txBody>
      </p:sp>
      <p:sp>
        <p:nvSpPr>
          <p:cNvPr id="8" name="!!Line2">
            <a:extLst>
              <a:ext uri="{FF2B5EF4-FFF2-40B4-BE49-F238E27FC236}">
                <a16:creationId xmlns:a16="http://schemas.microsoft.com/office/drawing/2014/main" id="{B7206A48-336C-3D4B-6D6A-9F272E599AB2}"/>
              </a:ext>
            </a:extLst>
          </p:cNvPr>
          <p:cNvSpPr/>
          <p:nvPr/>
        </p:nvSpPr>
        <p:spPr>
          <a:xfrm>
            <a:off x="1219200" y="7246273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RESOURCE</a:t>
            </a:r>
            <a:endParaRPr lang="en-US" sz="3000" dirty="0">
              <a:latin typeface="+mj-lt"/>
            </a:endParaRPr>
          </a:p>
        </p:txBody>
      </p:sp>
      <p:sp>
        <p:nvSpPr>
          <p:cNvPr id="9" name="!!SlideOcean">
            <a:extLst>
              <a:ext uri="{FF2B5EF4-FFF2-40B4-BE49-F238E27FC236}">
                <a16:creationId xmlns:a16="http://schemas.microsoft.com/office/drawing/2014/main" id="{8597614D-7804-FD14-0A55-C963693996CA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" name="!!SubTitle">
            <a:extLst>
              <a:ext uri="{FF2B5EF4-FFF2-40B4-BE49-F238E27FC236}">
                <a16:creationId xmlns:a16="http://schemas.microsoft.com/office/drawing/2014/main" id="{51985D3B-16DA-171A-3F2E-320B8C00B8AD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" name="!!MainTitle">
            <a:extLst>
              <a:ext uri="{FF2B5EF4-FFF2-40B4-BE49-F238E27FC236}">
                <a16:creationId xmlns:a16="http://schemas.microsoft.com/office/drawing/2014/main" id="{59A080A5-9697-88D8-2A6B-064C6352547D}"/>
              </a:ext>
            </a:extLst>
          </p:cNvPr>
          <p:cNvSpPr txBox="1"/>
          <p:nvPr/>
        </p:nvSpPr>
        <p:spPr>
          <a:xfrm>
            <a:off x="7513501" y="1174919"/>
            <a:ext cx="9357049" cy="127727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Knot3">
            <a:extLst>
              <a:ext uri="{FF2B5EF4-FFF2-40B4-BE49-F238E27FC236}">
                <a16:creationId xmlns:a16="http://schemas.microsoft.com/office/drawing/2014/main" id="{711F8F68-15AD-1ACB-A071-745D052E75F5}"/>
              </a:ext>
            </a:extLst>
          </p:cNvPr>
          <p:cNvSpPr/>
          <p:nvPr/>
        </p:nvSpPr>
        <p:spPr>
          <a:xfrm rot="3900000">
            <a:off x="9546570" y="7254835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2">
            <a:extLst>
              <a:ext uri="{FF2B5EF4-FFF2-40B4-BE49-F238E27FC236}">
                <a16:creationId xmlns:a16="http://schemas.microsoft.com/office/drawing/2014/main" id="{97EF6A5C-F5F4-D688-3130-1833871F6134}"/>
              </a:ext>
            </a:extLst>
          </p:cNvPr>
          <p:cNvSpPr/>
          <p:nvPr/>
        </p:nvSpPr>
        <p:spPr>
          <a:xfrm rot="3900000">
            <a:off x="10731215" y="7254834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Knot1">
            <a:extLst>
              <a:ext uri="{FF2B5EF4-FFF2-40B4-BE49-F238E27FC236}">
                <a16:creationId xmlns:a16="http://schemas.microsoft.com/office/drawing/2014/main" id="{6FC1A9B0-CEB0-94E2-50E1-6E4361A39172}"/>
              </a:ext>
            </a:extLst>
          </p:cNvPr>
          <p:cNvSpPr/>
          <p:nvPr/>
        </p:nvSpPr>
        <p:spPr>
          <a:xfrm rot="3900000">
            <a:off x="11915861" y="7254833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Dot1">
            <a:extLst>
              <a:ext uri="{FF2B5EF4-FFF2-40B4-BE49-F238E27FC236}">
                <a16:creationId xmlns:a16="http://schemas.microsoft.com/office/drawing/2014/main" id="{3F232D94-AA59-169B-CAA8-083EBC575F5D}"/>
              </a:ext>
            </a:extLst>
          </p:cNvPr>
          <p:cNvSpPr/>
          <p:nvPr/>
        </p:nvSpPr>
        <p:spPr>
          <a:xfrm>
            <a:off x="11307622" y="8818455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Dot2">
            <a:extLst>
              <a:ext uri="{FF2B5EF4-FFF2-40B4-BE49-F238E27FC236}">
                <a16:creationId xmlns:a16="http://schemas.microsoft.com/office/drawing/2014/main" id="{A09D1F4A-BD25-B258-826E-B369432F790F}"/>
              </a:ext>
            </a:extLst>
          </p:cNvPr>
          <p:cNvSpPr/>
          <p:nvPr/>
        </p:nvSpPr>
        <p:spPr>
          <a:xfrm>
            <a:off x="11351693" y="6362047"/>
            <a:ext cx="367869" cy="367869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Dot3">
            <a:extLst>
              <a:ext uri="{FF2B5EF4-FFF2-40B4-BE49-F238E27FC236}">
                <a16:creationId xmlns:a16="http://schemas.microsoft.com/office/drawing/2014/main" id="{2F13A03F-7B29-D661-82E6-8A59DD5F9C76}"/>
              </a:ext>
            </a:extLst>
          </p:cNvPr>
          <p:cNvSpPr/>
          <p:nvPr/>
        </p:nvSpPr>
        <p:spPr>
          <a:xfrm>
            <a:off x="13703663" y="8818455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4FA401-A632-8CDF-5994-78E8C7C006D6}"/>
              </a:ext>
            </a:extLst>
          </p:cNvPr>
          <p:cNvSpPr txBox="1"/>
          <p:nvPr/>
        </p:nvSpPr>
        <p:spPr>
          <a:xfrm rot="10800000" flipV="1">
            <a:off x="12531591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Xác định rõ tầm nhìn, mục tiêu và hướng đi chung cho toàn tổ chức.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78C122-F518-953E-0BB7-96B7CD9FEBFD}"/>
              </a:ext>
            </a:extLst>
          </p:cNvPr>
          <p:cNvSpPr txBox="1"/>
          <p:nvPr/>
        </p:nvSpPr>
        <p:spPr>
          <a:xfrm rot="10800000" flipV="1">
            <a:off x="12531592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ALIGNMENT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F135F3-A32E-C9D8-2E37-AA36F3CA60DF}"/>
              </a:ext>
            </a:extLst>
          </p:cNvPr>
          <p:cNvSpPr txBox="1"/>
          <p:nvPr/>
        </p:nvSpPr>
        <p:spPr>
          <a:xfrm rot="10800000" flipV="1">
            <a:off x="14503528" y="421077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/>
              <a:t>Kết hợp con người, công nghệ và tài chính để tạo sức mạnh tổng hợp.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3A30F64-7D0D-CE57-A678-43215B347B1E}"/>
              </a:ext>
            </a:extLst>
          </p:cNvPr>
          <p:cNvSpPr txBox="1"/>
          <p:nvPr/>
        </p:nvSpPr>
        <p:spPr>
          <a:xfrm rot="10800000" flipV="1">
            <a:off x="14503529" y="370886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INTEGRATION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A87A24-984F-5C60-09F5-A63783B3EB35}"/>
              </a:ext>
            </a:extLst>
          </p:cNvPr>
          <p:cNvSpPr txBox="1"/>
          <p:nvPr/>
        </p:nvSpPr>
        <p:spPr>
          <a:xfrm rot="10800000" flipV="1">
            <a:off x="17664759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Triển khai kế hoạch với kỷ luật, đo lường và cải tiến liên tục.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5D6713A-A2C1-6DFF-A249-78934B897BD6}"/>
              </a:ext>
            </a:extLst>
          </p:cNvPr>
          <p:cNvSpPr txBox="1"/>
          <p:nvPr/>
        </p:nvSpPr>
        <p:spPr>
          <a:xfrm rot="10800000" flipV="1">
            <a:off x="17664760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EXCELLENCE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6" grpId="0"/>
      <p:bldP spid="27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">
            <a:extLst>
              <a:ext uri="{FF2B5EF4-FFF2-40B4-BE49-F238E27FC236}">
                <a16:creationId xmlns:a16="http://schemas.microsoft.com/office/drawing/2014/main" id="{B2A0846F-D7F6-950D-C5B7-158BC374C094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3" name="!!SlideOcean">
            <a:extLst>
              <a:ext uri="{FF2B5EF4-FFF2-40B4-BE49-F238E27FC236}">
                <a16:creationId xmlns:a16="http://schemas.microsoft.com/office/drawing/2014/main" id="{EAFE18E7-4A39-90CD-DCAD-09AB2D2660D8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6629810B-413B-3113-C807-4F23B0C64EDA}"/>
              </a:ext>
            </a:extLst>
          </p:cNvPr>
          <p:cNvSpPr txBox="1"/>
          <p:nvPr/>
        </p:nvSpPr>
        <p:spPr>
          <a:xfrm>
            <a:off x="10483487" y="10001141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!!MainTitle">
            <a:extLst>
              <a:ext uri="{FF2B5EF4-FFF2-40B4-BE49-F238E27FC236}">
                <a16:creationId xmlns:a16="http://schemas.microsoft.com/office/drawing/2014/main" id="{5155D390-8351-F8C9-5E9F-53253178D971}"/>
              </a:ext>
            </a:extLst>
          </p:cNvPr>
          <p:cNvSpPr txBox="1"/>
          <p:nvPr/>
        </p:nvSpPr>
        <p:spPr>
          <a:xfrm>
            <a:off x="8885666" y="9077811"/>
            <a:ext cx="661270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Arrow">
            <a:extLst>
              <a:ext uri="{FF2B5EF4-FFF2-40B4-BE49-F238E27FC236}">
                <a16:creationId xmlns:a16="http://schemas.microsoft.com/office/drawing/2014/main" id="{F006E58E-965F-3C59-F57A-725E6738E1EB}"/>
              </a:ext>
            </a:extLst>
          </p:cNvPr>
          <p:cNvSpPr/>
          <p:nvPr/>
        </p:nvSpPr>
        <p:spPr>
          <a:xfrm>
            <a:off x="-13455541" y="6211523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Line1">
            <a:extLst>
              <a:ext uri="{FF2B5EF4-FFF2-40B4-BE49-F238E27FC236}">
                <a16:creationId xmlns:a16="http://schemas.microsoft.com/office/drawing/2014/main" id="{AD9806BF-A61B-17EB-652D-149B129CF6A7}"/>
              </a:ext>
            </a:extLst>
          </p:cNvPr>
          <p:cNvSpPr/>
          <p:nvPr/>
        </p:nvSpPr>
        <p:spPr>
          <a:xfrm>
            <a:off x="-9936104" y="5350433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Line3">
            <a:extLst>
              <a:ext uri="{FF2B5EF4-FFF2-40B4-BE49-F238E27FC236}">
                <a16:creationId xmlns:a16="http://schemas.microsoft.com/office/drawing/2014/main" id="{35B66915-D448-A912-0EDA-96480A501336}"/>
              </a:ext>
            </a:extLst>
          </p:cNvPr>
          <p:cNvSpPr/>
          <p:nvPr/>
        </p:nvSpPr>
        <p:spPr>
          <a:xfrm>
            <a:off x="-9936104" y="9184635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Line2">
            <a:extLst>
              <a:ext uri="{FF2B5EF4-FFF2-40B4-BE49-F238E27FC236}">
                <a16:creationId xmlns:a16="http://schemas.microsoft.com/office/drawing/2014/main" id="{CD5A0558-D4BD-AED0-91E2-35CFDA95406D}"/>
              </a:ext>
            </a:extLst>
          </p:cNvPr>
          <p:cNvSpPr/>
          <p:nvPr/>
        </p:nvSpPr>
        <p:spPr>
          <a:xfrm>
            <a:off x="-9936105" y="7259914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Knot4">
            <a:extLst>
              <a:ext uri="{FF2B5EF4-FFF2-40B4-BE49-F238E27FC236}">
                <a16:creationId xmlns:a16="http://schemas.microsoft.com/office/drawing/2014/main" id="{0C49E341-7904-0BA9-BA02-3E52291C3606}"/>
              </a:ext>
            </a:extLst>
          </p:cNvPr>
          <p:cNvSpPr/>
          <p:nvPr/>
        </p:nvSpPr>
        <p:spPr>
          <a:xfrm rot="7200000">
            <a:off x="11100701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Knot5">
            <a:extLst>
              <a:ext uri="{FF2B5EF4-FFF2-40B4-BE49-F238E27FC236}">
                <a16:creationId xmlns:a16="http://schemas.microsoft.com/office/drawing/2014/main" id="{96AEB9A9-4138-0286-1E08-D14B6D55FBE4}"/>
              </a:ext>
            </a:extLst>
          </p:cNvPr>
          <p:cNvSpPr/>
          <p:nvPr/>
        </p:nvSpPr>
        <p:spPr>
          <a:xfrm rot="18000000">
            <a:off x="12214223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Knot3">
            <a:extLst>
              <a:ext uri="{FF2B5EF4-FFF2-40B4-BE49-F238E27FC236}">
                <a16:creationId xmlns:a16="http://schemas.microsoft.com/office/drawing/2014/main" id="{6CEE7D1E-2F76-BA62-2B84-9F74979F7C51}"/>
              </a:ext>
            </a:extLst>
          </p:cNvPr>
          <p:cNvSpPr/>
          <p:nvPr/>
        </p:nvSpPr>
        <p:spPr>
          <a:xfrm rot="7200000">
            <a:off x="8872944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2">
            <a:extLst>
              <a:ext uri="{FF2B5EF4-FFF2-40B4-BE49-F238E27FC236}">
                <a16:creationId xmlns:a16="http://schemas.microsoft.com/office/drawing/2014/main" id="{5CCD75A9-1A40-36BB-7377-CF348C6F8E36}"/>
              </a:ext>
            </a:extLst>
          </p:cNvPr>
          <p:cNvSpPr/>
          <p:nvPr/>
        </p:nvSpPr>
        <p:spPr>
          <a:xfrm rot="7200000">
            <a:off x="9986466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Knot1">
            <a:extLst>
              <a:ext uri="{FF2B5EF4-FFF2-40B4-BE49-F238E27FC236}">
                <a16:creationId xmlns:a16="http://schemas.microsoft.com/office/drawing/2014/main" id="{62984CB5-02B1-85CF-767F-0AC9653EB049}"/>
              </a:ext>
            </a:extLst>
          </p:cNvPr>
          <p:cNvSpPr/>
          <p:nvPr/>
        </p:nvSpPr>
        <p:spPr>
          <a:xfrm rot="7200000">
            <a:off x="13327032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Dot1">
            <a:extLst>
              <a:ext uri="{FF2B5EF4-FFF2-40B4-BE49-F238E27FC236}">
                <a16:creationId xmlns:a16="http://schemas.microsoft.com/office/drawing/2014/main" id="{A017CA5D-308A-B266-2010-53E4B03D7549}"/>
              </a:ext>
            </a:extLst>
          </p:cNvPr>
          <p:cNvSpPr/>
          <p:nvPr/>
        </p:nvSpPr>
        <p:spPr>
          <a:xfrm>
            <a:off x="9442893" y="8221540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Dot2">
            <a:extLst>
              <a:ext uri="{FF2B5EF4-FFF2-40B4-BE49-F238E27FC236}">
                <a16:creationId xmlns:a16="http://schemas.microsoft.com/office/drawing/2014/main" id="{0EFFF762-FDCB-00C9-5EE1-A14D466E3024}"/>
              </a:ext>
            </a:extLst>
          </p:cNvPr>
          <p:cNvSpPr/>
          <p:nvPr/>
        </p:nvSpPr>
        <p:spPr>
          <a:xfrm>
            <a:off x="11671703" y="8221540"/>
            <a:ext cx="367869" cy="367869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Dot3">
            <a:extLst>
              <a:ext uri="{FF2B5EF4-FFF2-40B4-BE49-F238E27FC236}">
                <a16:creationId xmlns:a16="http://schemas.microsoft.com/office/drawing/2014/main" id="{045E16B6-5305-F681-8C22-8C4F501EF515}"/>
              </a:ext>
            </a:extLst>
          </p:cNvPr>
          <p:cNvSpPr/>
          <p:nvPr/>
        </p:nvSpPr>
        <p:spPr>
          <a:xfrm>
            <a:off x="13900513" y="8221540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!!BG">
            <a:extLst>
              <a:ext uri="{FF2B5EF4-FFF2-40B4-BE49-F238E27FC236}">
                <a16:creationId xmlns:a16="http://schemas.microsoft.com/office/drawing/2014/main" id="{CA711549-CE69-68AD-E18D-FF1573AAF429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74C39CD-597C-E612-4EA0-BDD473C71DFD}"/>
              </a:ext>
            </a:extLst>
          </p:cNvPr>
          <p:cNvGrpSpPr/>
          <p:nvPr/>
        </p:nvGrpSpPr>
        <p:grpSpPr>
          <a:xfrm>
            <a:off x="11486551" y="9170994"/>
            <a:ext cx="920991" cy="2218598"/>
            <a:chOff x="11486551" y="9170994"/>
            <a:chExt cx="920991" cy="2218598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2D22F0E-7FAE-7A4B-C232-54D6CA1611ED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9170994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5A70917-F7F1-349F-F969-9D9D4A8F0A75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11389592"/>
              <a:ext cx="92099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60AEA22-5193-3954-B4B8-53D5060C00BB}"/>
              </a:ext>
            </a:extLst>
          </p:cNvPr>
          <p:cNvGrpSpPr/>
          <p:nvPr/>
        </p:nvGrpSpPr>
        <p:grpSpPr>
          <a:xfrm>
            <a:off x="11528108" y="4210771"/>
            <a:ext cx="2828034" cy="2202346"/>
            <a:chOff x="11528108" y="4210771"/>
            <a:chExt cx="2828034" cy="2202346"/>
          </a:xfrm>
        </p:grpSpPr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8B79FE2-F327-1AC7-8D12-6ABB2BA24D57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5934C96-53AD-28C4-D01B-0E01EDAEE6D3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2828034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E00D054-CC9F-CFED-B383-5923BCEE708B}"/>
              </a:ext>
            </a:extLst>
          </p:cNvPr>
          <p:cNvGrpSpPr/>
          <p:nvPr/>
        </p:nvGrpSpPr>
        <p:grpSpPr>
          <a:xfrm>
            <a:off x="13984109" y="9020997"/>
            <a:ext cx="3468114" cy="2202346"/>
            <a:chOff x="13984109" y="9020997"/>
            <a:chExt cx="3468114" cy="2202346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B18A4B06-9CE6-ED1B-A0B0-3027C7728893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109" y="9020997"/>
              <a:ext cx="3468114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F6E166C-146E-BA57-C7E0-DE4B72199871}"/>
                </a:ext>
              </a:extLst>
            </p:cNvPr>
            <p:cNvCxnSpPr>
              <a:cxnSpLocks/>
            </p:cNvCxnSpPr>
            <p:nvPr/>
          </p:nvCxnSpPr>
          <p:spPr>
            <a:xfrm>
              <a:off x="17452223" y="9020997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!!Line1">
            <a:extLst>
              <a:ext uri="{FF2B5EF4-FFF2-40B4-BE49-F238E27FC236}">
                <a16:creationId xmlns:a16="http://schemas.microsoft.com/office/drawing/2014/main" id="{793C27EC-55F4-4296-489E-90EF55799662}"/>
              </a:ext>
            </a:extLst>
          </p:cNvPr>
          <p:cNvSpPr/>
          <p:nvPr/>
        </p:nvSpPr>
        <p:spPr>
          <a:xfrm>
            <a:off x="1219201" y="5336792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STRATEGY</a:t>
            </a:r>
            <a:endParaRPr lang="en-US" sz="3000" dirty="0">
              <a:latin typeface="+mj-lt"/>
            </a:endParaRPr>
          </a:p>
        </p:txBody>
      </p:sp>
      <p:sp>
        <p:nvSpPr>
          <p:cNvPr id="47" name="!!Line3">
            <a:extLst>
              <a:ext uri="{FF2B5EF4-FFF2-40B4-BE49-F238E27FC236}">
                <a16:creationId xmlns:a16="http://schemas.microsoft.com/office/drawing/2014/main" id="{6708FF6E-4F85-AEEA-AB41-782B2C0829B5}"/>
              </a:ext>
            </a:extLst>
          </p:cNvPr>
          <p:cNvSpPr/>
          <p:nvPr/>
        </p:nvSpPr>
        <p:spPr>
          <a:xfrm>
            <a:off x="1219201" y="9170994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</a:t>
            </a:r>
            <a:r>
              <a:rPr lang="en-US" sz="3000" b="1" dirty="0">
                <a:solidFill>
                  <a:schemeClr val="tx2"/>
                </a:solidFill>
                <a:latin typeface="+mj-lt"/>
              </a:rPr>
              <a:t>EXECUTION</a:t>
            </a:r>
            <a:endParaRPr lang="en-US" sz="3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8" name="!!Knot4">
            <a:extLst>
              <a:ext uri="{FF2B5EF4-FFF2-40B4-BE49-F238E27FC236}">
                <a16:creationId xmlns:a16="http://schemas.microsoft.com/office/drawing/2014/main" id="{5E7DADE1-A405-DDF9-F108-F64D61243222}"/>
              </a:ext>
            </a:extLst>
          </p:cNvPr>
          <p:cNvSpPr/>
          <p:nvPr/>
        </p:nvSpPr>
        <p:spPr>
          <a:xfrm rot="3600000">
            <a:off x="8279773" y="6292712"/>
            <a:ext cx="3280022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!!Knot5">
            <a:extLst>
              <a:ext uri="{FF2B5EF4-FFF2-40B4-BE49-F238E27FC236}">
                <a16:creationId xmlns:a16="http://schemas.microsoft.com/office/drawing/2014/main" id="{12F0DB80-D741-A7D5-0752-CD06DFFDD7B6}"/>
              </a:ext>
            </a:extLst>
          </p:cNvPr>
          <p:cNvSpPr/>
          <p:nvPr/>
        </p:nvSpPr>
        <p:spPr>
          <a:xfrm rot="18000000">
            <a:off x="8277023" y="8211455"/>
            <a:ext cx="329102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!!Arrow">
            <a:extLst>
              <a:ext uri="{FF2B5EF4-FFF2-40B4-BE49-F238E27FC236}">
                <a16:creationId xmlns:a16="http://schemas.microsoft.com/office/drawing/2014/main" id="{505D974B-0B4C-6A09-C1FF-F27A3C3739E7}"/>
              </a:ext>
            </a:extLst>
          </p:cNvPr>
          <p:cNvSpPr/>
          <p:nvPr/>
        </p:nvSpPr>
        <p:spPr>
          <a:xfrm>
            <a:off x="9851283" y="6197882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600" b="1" dirty="0">
                <a:latin typeface="+mj-lt"/>
              </a:rPr>
              <a:t>BUSINESS</a:t>
            </a:r>
            <a:r>
              <a:rPr lang="en-US" sz="3600" dirty="0">
                <a:latin typeface="+mj-lt"/>
              </a:rPr>
              <a:t> SUCCESS</a:t>
            </a:r>
          </a:p>
        </p:txBody>
      </p:sp>
      <p:sp>
        <p:nvSpPr>
          <p:cNvPr id="51" name="!!Line2">
            <a:extLst>
              <a:ext uri="{FF2B5EF4-FFF2-40B4-BE49-F238E27FC236}">
                <a16:creationId xmlns:a16="http://schemas.microsoft.com/office/drawing/2014/main" id="{963B2B6D-D3AF-7D53-84EE-82ABEEBA8D37}"/>
              </a:ext>
            </a:extLst>
          </p:cNvPr>
          <p:cNvSpPr/>
          <p:nvPr/>
        </p:nvSpPr>
        <p:spPr>
          <a:xfrm>
            <a:off x="1219200" y="7246273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RESOURCE</a:t>
            </a:r>
            <a:endParaRPr lang="en-US" sz="3000" dirty="0">
              <a:latin typeface="+mj-lt"/>
            </a:endParaRPr>
          </a:p>
        </p:txBody>
      </p:sp>
      <p:sp>
        <p:nvSpPr>
          <p:cNvPr id="52" name="!!SlideOcean">
            <a:extLst>
              <a:ext uri="{FF2B5EF4-FFF2-40B4-BE49-F238E27FC236}">
                <a16:creationId xmlns:a16="http://schemas.microsoft.com/office/drawing/2014/main" id="{EB14AAA7-5B32-274A-F921-B0AEA98B6F10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3" name="!!SubTitle">
            <a:extLst>
              <a:ext uri="{FF2B5EF4-FFF2-40B4-BE49-F238E27FC236}">
                <a16:creationId xmlns:a16="http://schemas.microsoft.com/office/drawing/2014/main" id="{96120B0D-B884-A351-A7DF-146D9432CF14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4" name="!!MainTitle">
            <a:extLst>
              <a:ext uri="{FF2B5EF4-FFF2-40B4-BE49-F238E27FC236}">
                <a16:creationId xmlns:a16="http://schemas.microsoft.com/office/drawing/2014/main" id="{56E46837-BB3A-47AD-7452-7E0F6F587B05}"/>
              </a:ext>
            </a:extLst>
          </p:cNvPr>
          <p:cNvSpPr txBox="1"/>
          <p:nvPr/>
        </p:nvSpPr>
        <p:spPr>
          <a:xfrm>
            <a:off x="7513501" y="1174919"/>
            <a:ext cx="9357049" cy="127727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5" name="!!Knot3">
            <a:extLst>
              <a:ext uri="{FF2B5EF4-FFF2-40B4-BE49-F238E27FC236}">
                <a16:creationId xmlns:a16="http://schemas.microsoft.com/office/drawing/2014/main" id="{C04781E8-F88C-D7AF-A21E-1B229AF4CA91}"/>
              </a:ext>
            </a:extLst>
          </p:cNvPr>
          <p:cNvSpPr/>
          <p:nvPr/>
        </p:nvSpPr>
        <p:spPr>
          <a:xfrm rot="3900000">
            <a:off x="9546570" y="7254835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!!Knot2">
            <a:extLst>
              <a:ext uri="{FF2B5EF4-FFF2-40B4-BE49-F238E27FC236}">
                <a16:creationId xmlns:a16="http://schemas.microsoft.com/office/drawing/2014/main" id="{6B17A313-0F37-2449-C549-2879B0C5991F}"/>
              </a:ext>
            </a:extLst>
          </p:cNvPr>
          <p:cNvSpPr/>
          <p:nvPr/>
        </p:nvSpPr>
        <p:spPr>
          <a:xfrm rot="3900000">
            <a:off x="10731215" y="7254834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!!Knot1">
            <a:extLst>
              <a:ext uri="{FF2B5EF4-FFF2-40B4-BE49-F238E27FC236}">
                <a16:creationId xmlns:a16="http://schemas.microsoft.com/office/drawing/2014/main" id="{968CF5AF-649D-5751-A5E5-27792D295075}"/>
              </a:ext>
            </a:extLst>
          </p:cNvPr>
          <p:cNvSpPr/>
          <p:nvPr/>
        </p:nvSpPr>
        <p:spPr>
          <a:xfrm rot="3900000">
            <a:off x="11915861" y="7254833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!!Dot1">
            <a:extLst>
              <a:ext uri="{FF2B5EF4-FFF2-40B4-BE49-F238E27FC236}">
                <a16:creationId xmlns:a16="http://schemas.microsoft.com/office/drawing/2014/main" id="{484303E5-A4A8-7A37-006D-3B8070C97BC6}"/>
              </a:ext>
            </a:extLst>
          </p:cNvPr>
          <p:cNvSpPr/>
          <p:nvPr/>
        </p:nvSpPr>
        <p:spPr>
          <a:xfrm>
            <a:off x="11307622" y="8818455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!!Dot2">
            <a:extLst>
              <a:ext uri="{FF2B5EF4-FFF2-40B4-BE49-F238E27FC236}">
                <a16:creationId xmlns:a16="http://schemas.microsoft.com/office/drawing/2014/main" id="{BE36C561-F162-8216-0D72-ED844A2AE1A2}"/>
              </a:ext>
            </a:extLst>
          </p:cNvPr>
          <p:cNvSpPr/>
          <p:nvPr/>
        </p:nvSpPr>
        <p:spPr>
          <a:xfrm>
            <a:off x="11351693" y="6362047"/>
            <a:ext cx="367869" cy="367869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!!Dot3">
            <a:extLst>
              <a:ext uri="{FF2B5EF4-FFF2-40B4-BE49-F238E27FC236}">
                <a16:creationId xmlns:a16="http://schemas.microsoft.com/office/drawing/2014/main" id="{B8B480D4-4069-E537-C387-409F50B6245C}"/>
              </a:ext>
            </a:extLst>
          </p:cNvPr>
          <p:cNvSpPr/>
          <p:nvPr/>
        </p:nvSpPr>
        <p:spPr>
          <a:xfrm>
            <a:off x="13703663" y="8818455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79BF77C-B5BC-0CC1-CB4E-F62A51AE42BE}"/>
              </a:ext>
            </a:extLst>
          </p:cNvPr>
          <p:cNvSpPr txBox="1"/>
          <p:nvPr/>
        </p:nvSpPr>
        <p:spPr>
          <a:xfrm rot="10800000" flipV="1">
            <a:off x="12531591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Xác định rõ tầm nhìn, mục tiêu và hướng đi chung cho toàn tổ chức.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DB08B17-A66C-62A1-892D-5DB8AAFEE1AE}"/>
              </a:ext>
            </a:extLst>
          </p:cNvPr>
          <p:cNvSpPr txBox="1"/>
          <p:nvPr/>
        </p:nvSpPr>
        <p:spPr>
          <a:xfrm rot="10800000" flipV="1">
            <a:off x="12531592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ALIGNMENT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5ADD92A-F0B8-F1E8-AF3E-1C36646CBAD9}"/>
              </a:ext>
            </a:extLst>
          </p:cNvPr>
          <p:cNvSpPr txBox="1"/>
          <p:nvPr/>
        </p:nvSpPr>
        <p:spPr>
          <a:xfrm rot="10800000" flipV="1">
            <a:off x="14503528" y="421077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/>
              <a:t>Kết hợp con người, công nghệ và tài chính để tạo sức mạnh tổng hợp.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6936E1E-0A38-DF8F-FF9F-9B26CEE43702}"/>
              </a:ext>
            </a:extLst>
          </p:cNvPr>
          <p:cNvSpPr txBox="1"/>
          <p:nvPr/>
        </p:nvSpPr>
        <p:spPr>
          <a:xfrm rot="10800000" flipV="1">
            <a:off x="14503529" y="370886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INTEGRATION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56E74CC-F50A-D5CF-EA93-6D827B31A9F6}"/>
              </a:ext>
            </a:extLst>
          </p:cNvPr>
          <p:cNvSpPr txBox="1"/>
          <p:nvPr/>
        </p:nvSpPr>
        <p:spPr>
          <a:xfrm rot="10800000" flipV="1">
            <a:off x="17664759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Triển khai kế hoạch với kỷ luật, đo lường và cải tiến liên tục.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E7956DA-D99B-5C87-6082-D6AC6E896C9B}"/>
              </a:ext>
            </a:extLst>
          </p:cNvPr>
          <p:cNvSpPr txBox="1"/>
          <p:nvPr/>
        </p:nvSpPr>
        <p:spPr>
          <a:xfrm rot="10800000" flipV="1">
            <a:off x="17664760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EXCELLENCE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9" grpId="0"/>
      <p:bldP spid="70" grpId="0"/>
      <p:bldP spid="74" grpId="0"/>
      <p:bldP spid="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!!BG">
            <a:extLst>
              <a:ext uri="{FF2B5EF4-FFF2-40B4-BE49-F238E27FC236}">
                <a16:creationId xmlns:a16="http://schemas.microsoft.com/office/drawing/2014/main" id="{C37728A3-D32B-ADBA-6FD7-8BD176D84A19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bg2"/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F3A1522-D74E-E30A-E95C-6BD97252DFC6}"/>
              </a:ext>
            </a:extLst>
          </p:cNvPr>
          <p:cNvGrpSpPr/>
          <p:nvPr/>
        </p:nvGrpSpPr>
        <p:grpSpPr>
          <a:xfrm>
            <a:off x="11486551" y="9170994"/>
            <a:ext cx="920991" cy="2218598"/>
            <a:chOff x="11486551" y="9170994"/>
            <a:chExt cx="920991" cy="2218598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9A790E1-91D9-4D34-E8B6-1D2C106D11DC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9170994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4E7A4DE-7D59-1A04-7EBA-699E2484982F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11389592"/>
              <a:ext cx="92099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440AABB-F512-5249-79AD-A0D875C0B689}"/>
              </a:ext>
            </a:extLst>
          </p:cNvPr>
          <p:cNvGrpSpPr/>
          <p:nvPr/>
        </p:nvGrpSpPr>
        <p:grpSpPr>
          <a:xfrm>
            <a:off x="11528108" y="4210771"/>
            <a:ext cx="2828034" cy="2202346"/>
            <a:chOff x="11528108" y="4210771"/>
            <a:chExt cx="2828034" cy="2202346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0A12FFB-3957-B016-8072-6EFFDF65588D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C50BEC4-CA05-B3FB-8917-337B28E27D6D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2828034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8F5C0D2-4A9A-8214-0024-97FB7E4A87BA}"/>
              </a:ext>
            </a:extLst>
          </p:cNvPr>
          <p:cNvGrpSpPr/>
          <p:nvPr/>
        </p:nvGrpSpPr>
        <p:grpSpPr>
          <a:xfrm>
            <a:off x="13984109" y="9020997"/>
            <a:ext cx="3468114" cy="2202346"/>
            <a:chOff x="13984109" y="9020997"/>
            <a:chExt cx="3468114" cy="2202346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7D5EF18-112C-8C4D-229C-730E65045B44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109" y="9020997"/>
              <a:ext cx="3468114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A395C6E-D655-FD3B-39DB-2888C39AA127}"/>
                </a:ext>
              </a:extLst>
            </p:cNvPr>
            <p:cNvCxnSpPr>
              <a:cxnSpLocks/>
            </p:cNvCxnSpPr>
            <p:nvPr/>
          </p:nvCxnSpPr>
          <p:spPr>
            <a:xfrm>
              <a:off x="17452223" y="9020997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!!Line1">
            <a:extLst>
              <a:ext uri="{FF2B5EF4-FFF2-40B4-BE49-F238E27FC236}">
                <a16:creationId xmlns:a16="http://schemas.microsoft.com/office/drawing/2014/main" id="{FF098777-4907-4BCF-C043-250C9FFE9CA1}"/>
              </a:ext>
            </a:extLst>
          </p:cNvPr>
          <p:cNvSpPr/>
          <p:nvPr/>
        </p:nvSpPr>
        <p:spPr>
          <a:xfrm>
            <a:off x="1219201" y="5336792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STRATEGY</a:t>
            </a:r>
            <a:endParaRPr lang="en-US" sz="3000" dirty="0">
              <a:latin typeface="+mj-lt"/>
            </a:endParaRPr>
          </a:p>
        </p:txBody>
      </p:sp>
      <p:sp>
        <p:nvSpPr>
          <p:cNvPr id="29" name="!!Line3">
            <a:extLst>
              <a:ext uri="{FF2B5EF4-FFF2-40B4-BE49-F238E27FC236}">
                <a16:creationId xmlns:a16="http://schemas.microsoft.com/office/drawing/2014/main" id="{215D221C-39D1-3ED3-C052-91FBFFBB4A20}"/>
              </a:ext>
            </a:extLst>
          </p:cNvPr>
          <p:cNvSpPr/>
          <p:nvPr/>
        </p:nvSpPr>
        <p:spPr>
          <a:xfrm>
            <a:off x="1219201" y="9170994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</a:t>
            </a:r>
            <a:r>
              <a:rPr lang="en-US" sz="3000" b="1" dirty="0">
                <a:solidFill>
                  <a:schemeClr val="tx2"/>
                </a:solidFill>
                <a:latin typeface="+mj-lt"/>
              </a:rPr>
              <a:t>EXECUTION</a:t>
            </a:r>
            <a:endParaRPr lang="en-US" sz="3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0" name="!!Knot4">
            <a:extLst>
              <a:ext uri="{FF2B5EF4-FFF2-40B4-BE49-F238E27FC236}">
                <a16:creationId xmlns:a16="http://schemas.microsoft.com/office/drawing/2014/main" id="{1EC9AF37-4F71-3512-75B4-0107266E8FF6}"/>
              </a:ext>
            </a:extLst>
          </p:cNvPr>
          <p:cNvSpPr/>
          <p:nvPr/>
        </p:nvSpPr>
        <p:spPr>
          <a:xfrm rot="3600000">
            <a:off x="8279773" y="6292712"/>
            <a:ext cx="3280022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!!Knot5">
            <a:extLst>
              <a:ext uri="{FF2B5EF4-FFF2-40B4-BE49-F238E27FC236}">
                <a16:creationId xmlns:a16="http://schemas.microsoft.com/office/drawing/2014/main" id="{BEE91C63-A5B6-E7B6-4E55-5824DF2AA369}"/>
              </a:ext>
            </a:extLst>
          </p:cNvPr>
          <p:cNvSpPr/>
          <p:nvPr/>
        </p:nvSpPr>
        <p:spPr>
          <a:xfrm rot="18000000">
            <a:off x="8277023" y="8211455"/>
            <a:ext cx="329102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!!Arrow">
            <a:extLst>
              <a:ext uri="{FF2B5EF4-FFF2-40B4-BE49-F238E27FC236}">
                <a16:creationId xmlns:a16="http://schemas.microsoft.com/office/drawing/2014/main" id="{F25177B0-EDD2-3A2B-D430-68E65EC1CB26}"/>
              </a:ext>
            </a:extLst>
          </p:cNvPr>
          <p:cNvSpPr/>
          <p:nvPr/>
        </p:nvSpPr>
        <p:spPr>
          <a:xfrm>
            <a:off x="9851283" y="6197882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600" b="1" dirty="0">
                <a:latin typeface="+mj-lt"/>
              </a:rPr>
              <a:t>BUSINESS</a:t>
            </a:r>
            <a:r>
              <a:rPr lang="en-US" sz="3600" dirty="0">
                <a:latin typeface="+mj-lt"/>
              </a:rPr>
              <a:t> SUCCESS</a:t>
            </a:r>
          </a:p>
        </p:txBody>
      </p:sp>
      <p:sp>
        <p:nvSpPr>
          <p:cNvPr id="33" name="!!Line2">
            <a:extLst>
              <a:ext uri="{FF2B5EF4-FFF2-40B4-BE49-F238E27FC236}">
                <a16:creationId xmlns:a16="http://schemas.microsoft.com/office/drawing/2014/main" id="{0C65BDB5-C5E0-0FE7-3062-CAC4DB5E7038}"/>
              </a:ext>
            </a:extLst>
          </p:cNvPr>
          <p:cNvSpPr/>
          <p:nvPr/>
        </p:nvSpPr>
        <p:spPr>
          <a:xfrm>
            <a:off x="1219200" y="7246273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RESOURCE</a:t>
            </a:r>
            <a:endParaRPr lang="en-US" sz="3000" dirty="0">
              <a:latin typeface="+mj-lt"/>
            </a:endParaRPr>
          </a:p>
        </p:txBody>
      </p:sp>
      <p:sp>
        <p:nvSpPr>
          <p:cNvPr id="34" name="!!SlideOcean">
            <a:extLst>
              <a:ext uri="{FF2B5EF4-FFF2-40B4-BE49-F238E27FC236}">
                <a16:creationId xmlns:a16="http://schemas.microsoft.com/office/drawing/2014/main" id="{67568CDE-0C26-921A-D452-E22D92A7615D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5" name="!!SubTitle">
            <a:extLst>
              <a:ext uri="{FF2B5EF4-FFF2-40B4-BE49-F238E27FC236}">
                <a16:creationId xmlns:a16="http://schemas.microsoft.com/office/drawing/2014/main" id="{38C3C608-5AD1-4439-A10A-0A4C9CE2E5D1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6" name="!!MainTitle">
            <a:extLst>
              <a:ext uri="{FF2B5EF4-FFF2-40B4-BE49-F238E27FC236}">
                <a16:creationId xmlns:a16="http://schemas.microsoft.com/office/drawing/2014/main" id="{9BBD2D97-3922-6812-9BE8-3F04FBE5F1E3}"/>
              </a:ext>
            </a:extLst>
          </p:cNvPr>
          <p:cNvSpPr txBox="1"/>
          <p:nvPr/>
        </p:nvSpPr>
        <p:spPr>
          <a:xfrm>
            <a:off x="7513501" y="1174919"/>
            <a:ext cx="9357049" cy="127727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!!Knot3">
            <a:extLst>
              <a:ext uri="{FF2B5EF4-FFF2-40B4-BE49-F238E27FC236}">
                <a16:creationId xmlns:a16="http://schemas.microsoft.com/office/drawing/2014/main" id="{54D948A2-5D4E-A1A3-76E7-AA9968787658}"/>
              </a:ext>
            </a:extLst>
          </p:cNvPr>
          <p:cNvSpPr/>
          <p:nvPr/>
        </p:nvSpPr>
        <p:spPr>
          <a:xfrm rot="3900000">
            <a:off x="9546570" y="7254835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!!Knot2">
            <a:extLst>
              <a:ext uri="{FF2B5EF4-FFF2-40B4-BE49-F238E27FC236}">
                <a16:creationId xmlns:a16="http://schemas.microsoft.com/office/drawing/2014/main" id="{0FE03CE2-7B6C-DD8A-77F5-BB649E7CBB01}"/>
              </a:ext>
            </a:extLst>
          </p:cNvPr>
          <p:cNvSpPr/>
          <p:nvPr/>
        </p:nvSpPr>
        <p:spPr>
          <a:xfrm rot="3900000">
            <a:off x="10731215" y="7254834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!!Knot1">
            <a:extLst>
              <a:ext uri="{FF2B5EF4-FFF2-40B4-BE49-F238E27FC236}">
                <a16:creationId xmlns:a16="http://schemas.microsoft.com/office/drawing/2014/main" id="{278BE7C9-9863-FBDA-F22D-A5805CD28A32}"/>
              </a:ext>
            </a:extLst>
          </p:cNvPr>
          <p:cNvSpPr/>
          <p:nvPr/>
        </p:nvSpPr>
        <p:spPr>
          <a:xfrm rot="3900000">
            <a:off x="11915861" y="7254833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Dot1">
            <a:extLst>
              <a:ext uri="{FF2B5EF4-FFF2-40B4-BE49-F238E27FC236}">
                <a16:creationId xmlns:a16="http://schemas.microsoft.com/office/drawing/2014/main" id="{D964D055-008A-17B0-D8D3-90C71A7D7CC8}"/>
              </a:ext>
            </a:extLst>
          </p:cNvPr>
          <p:cNvSpPr/>
          <p:nvPr/>
        </p:nvSpPr>
        <p:spPr>
          <a:xfrm>
            <a:off x="11307622" y="8818455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!!Dot2">
            <a:extLst>
              <a:ext uri="{FF2B5EF4-FFF2-40B4-BE49-F238E27FC236}">
                <a16:creationId xmlns:a16="http://schemas.microsoft.com/office/drawing/2014/main" id="{932D97EC-3495-3054-AB4D-43D9BBA3617B}"/>
              </a:ext>
            </a:extLst>
          </p:cNvPr>
          <p:cNvSpPr/>
          <p:nvPr/>
        </p:nvSpPr>
        <p:spPr>
          <a:xfrm>
            <a:off x="11351693" y="6362047"/>
            <a:ext cx="367869" cy="367869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!!Dot3">
            <a:extLst>
              <a:ext uri="{FF2B5EF4-FFF2-40B4-BE49-F238E27FC236}">
                <a16:creationId xmlns:a16="http://schemas.microsoft.com/office/drawing/2014/main" id="{B8E13A4C-D898-5A68-1BFF-F485F2058652}"/>
              </a:ext>
            </a:extLst>
          </p:cNvPr>
          <p:cNvSpPr/>
          <p:nvPr/>
        </p:nvSpPr>
        <p:spPr>
          <a:xfrm>
            <a:off x="13703663" y="8818455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789E2C0-15AE-E63C-2823-13396333423B}"/>
              </a:ext>
            </a:extLst>
          </p:cNvPr>
          <p:cNvSpPr txBox="1"/>
          <p:nvPr/>
        </p:nvSpPr>
        <p:spPr>
          <a:xfrm rot="10800000" flipV="1">
            <a:off x="12531591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Xác định rõ tầm nhìn, mục tiêu và hướng đi chung cho toàn tổ chức.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5408FF1-A28D-315F-F761-AE417D387B84}"/>
              </a:ext>
            </a:extLst>
          </p:cNvPr>
          <p:cNvSpPr txBox="1"/>
          <p:nvPr/>
        </p:nvSpPr>
        <p:spPr>
          <a:xfrm rot="10800000" flipV="1">
            <a:off x="12531592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ALIGNMENT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8F0E4E9-0C82-E1CE-17F8-8DEF4CD90DEF}"/>
              </a:ext>
            </a:extLst>
          </p:cNvPr>
          <p:cNvSpPr txBox="1"/>
          <p:nvPr/>
        </p:nvSpPr>
        <p:spPr>
          <a:xfrm rot="10800000" flipV="1">
            <a:off x="14503528" y="421077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/>
              <a:t>Kết hợp con người, công nghệ và tài chính để tạo sức mạnh tổng hợp.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EC6512-AAA6-DD82-BEDA-4C18B97C1570}"/>
              </a:ext>
            </a:extLst>
          </p:cNvPr>
          <p:cNvSpPr txBox="1"/>
          <p:nvPr/>
        </p:nvSpPr>
        <p:spPr>
          <a:xfrm rot="10800000" flipV="1">
            <a:off x="14503529" y="370886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INTEGRATION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19C1AD5-CA17-BCE6-C463-E93127E75714}"/>
              </a:ext>
            </a:extLst>
          </p:cNvPr>
          <p:cNvSpPr txBox="1"/>
          <p:nvPr/>
        </p:nvSpPr>
        <p:spPr>
          <a:xfrm rot="10800000" flipV="1">
            <a:off x="17664759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Triển khai kế hoạch với kỷ luật, đo lường và cải tiến liên tục.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3B73337-928C-F083-D24A-8309C49CE7F6}"/>
              </a:ext>
            </a:extLst>
          </p:cNvPr>
          <p:cNvSpPr txBox="1"/>
          <p:nvPr/>
        </p:nvSpPr>
        <p:spPr>
          <a:xfrm rot="10800000" flipV="1">
            <a:off x="17664760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EXCELLENCE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207554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">
            <a:extLst>
              <a:ext uri="{FF2B5EF4-FFF2-40B4-BE49-F238E27FC236}">
                <a16:creationId xmlns:a16="http://schemas.microsoft.com/office/drawing/2014/main" id="{80D4433F-1379-9345-6375-0E8FBBB0B950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accent1">
              <a:lumMod val="5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3" name="!!SlideOcean">
            <a:extLst>
              <a:ext uri="{FF2B5EF4-FFF2-40B4-BE49-F238E27FC236}">
                <a16:creationId xmlns:a16="http://schemas.microsoft.com/office/drawing/2014/main" id="{5E7C924F-2F58-3B09-5AC5-8F9D9C0E6ED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AE5F3625-0576-D01E-88D6-C0B1B6B15C22}"/>
              </a:ext>
            </a:extLst>
          </p:cNvPr>
          <p:cNvSpPr txBox="1"/>
          <p:nvPr/>
        </p:nvSpPr>
        <p:spPr>
          <a:xfrm>
            <a:off x="10483487" y="10001141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!!MainTitle">
            <a:extLst>
              <a:ext uri="{FF2B5EF4-FFF2-40B4-BE49-F238E27FC236}">
                <a16:creationId xmlns:a16="http://schemas.microsoft.com/office/drawing/2014/main" id="{7A539269-6FEF-5176-E514-CE2855E5E80C}"/>
              </a:ext>
            </a:extLst>
          </p:cNvPr>
          <p:cNvSpPr txBox="1"/>
          <p:nvPr/>
        </p:nvSpPr>
        <p:spPr>
          <a:xfrm>
            <a:off x="8885666" y="9077811"/>
            <a:ext cx="661270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Arrow">
            <a:extLst>
              <a:ext uri="{FF2B5EF4-FFF2-40B4-BE49-F238E27FC236}">
                <a16:creationId xmlns:a16="http://schemas.microsoft.com/office/drawing/2014/main" id="{E139BD1A-50D5-6F03-435B-760853018791}"/>
              </a:ext>
            </a:extLst>
          </p:cNvPr>
          <p:cNvSpPr/>
          <p:nvPr/>
        </p:nvSpPr>
        <p:spPr>
          <a:xfrm>
            <a:off x="-13455541" y="6211523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Line1">
            <a:extLst>
              <a:ext uri="{FF2B5EF4-FFF2-40B4-BE49-F238E27FC236}">
                <a16:creationId xmlns:a16="http://schemas.microsoft.com/office/drawing/2014/main" id="{31ACD425-70B7-82FB-8167-80572A50A500}"/>
              </a:ext>
            </a:extLst>
          </p:cNvPr>
          <p:cNvSpPr/>
          <p:nvPr/>
        </p:nvSpPr>
        <p:spPr>
          <a:xfrm>
            <a:off x="-9936104" y="5350433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Line3">
            <a:extLst>
              <a:ext uri="{FF2B5EF4-FFF2-40B4-BE49-F238E27FC236}">
                <a16:creationId xmlns:a16="http://schemas.microsoft.com/office/drawing/2014/main" id="{26D61169-B657-EA4E-12BC-6DEA858DAE3F}"/>
              </a:ext>
            </a:extLst>
          </p:cNvPr>
          <p:cNvSpPr/>
          <p:nvPr/>
        </p:nvSpPr>
        <p:spPr>
          <a:xfrm>
            <a:off x="-9936104" y="9184635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Line2">
            <a:extLst>
              <a:ext uri="{FF2B5EF4-FFF2-40B4-BE49-F238E27FC236}">
                <a16:creationId xmlns:a16="http://schemas.microsoft.com/office/drawing/2014/main" id="{6B07EB45-EAF8-E3E5-7793-39B3E9FD8592}"/>
              </a:ext>
            </a:extLst>
          </p:cNvPr>
          <p:cNvSpPr/>
          <p:nvPr/>
        </p:nvSpPr>
        <p:spPr>
          <a:xfrm>
            <a:off x="-9936105" y="7259914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Knot4">
            <a:extLst>
              <a:ext uri="{FF2B5EF4-FFF2-40B4-BE49-F238E27FC236}">
                <a16:creationId xmlns:a16="http://schemas.microsoft.com/office/drawing/2014/main" id="{7A648A4E-8172-495D-24E9-2BF351ED3B2F}"/>
              </a:ext>
            </a:extLst>
          </p:cNvPr>
          <p:cNvSpPr/>
          <p:nvPr/>
        </p:nvSpPr>
        <p:spPr>
          <a:xfrm rot="7200000">
            <a:off x="11100701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Knot5">
            <a:extLst>
              <a:ext uri="{FF2B5EF4-FFF2-40B4-BE49-F238E27FC236}">
                <a16:creationId xmlns:a16="http://schemas.microsoft.com/office/drawing/2014/main" id="{17078203-602F-DC15-2627-76BA02CBF701}"/>
              </a:ext>
            </a:extLst>
          </p:cNvPr>
          <p:cNvSpPr/>
          <p:nvPr/>
        </p:nvSpPr>
        <p:spPr>
          <a:xfrm rot="18000000">
            <a:off x="12214223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Knot3">
            <a:extLst>
              <a:ext uri="{FF2B5EF4-FFF2-40B4-BE49-F238E27FC236}">
                <a16:creationId xmlns:a16="http://schemas.microsoft.com/office/drawing/2014/main" id="{3CF46BDC-4C2D-4F52-F35B-AC74DFAB616A}"/>
              </a:ext>
            </a:extLst>
          </p:cNvPr>
          <p:cNvSpPr/>
          <p:nvPr/>
        </p:nvSpPr>
        <p:spPr>
          <a:xfrm rot="7200000">
            <a:off x="8872944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2">
            <a:extLst>
              <a:ext uri="{FF2B5EF4-FFF2-40B4-BE49-F238E27FC236}">
                <a16:creationId xmlns:a16="http://schemas.microsoft.com/office/drawing/2014/main" id="{84D78D2B-B6E5-DB75-C005-EDCAC38519A0}"/>
              </a:ext>
            </a:extLst>
          </p:cNvPr>
          <p:cNvSpPr/>
          <p:nvPr/>
        </p:nvSpPr>
        <p:spPr>
          <a:xfrm rot="7200000">
            <a:off x="9986466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Knot1">
            <a:extLst>
              <a:ext uri="{FF2B5EF4-FFF2-40B4-BE49-F238E27FC236}">
                <a16:creationId xmlns:a16="http://schemas.microsoft.com/office/drawing/2014/main" id="{257EE9F1-018C-315C-6654-ECD9F6E82D77}"/>
              </a:ext>
            </a:extLst>
          </p:cNvPr>
          <p:cNvSpPr/>
          <p:nvPr/>
        </p:nvSpPr>
        <p:spPr>
          <a:xfrm rot="7200000">
            <a:off x="13327032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Dot1">
            <a:extLst>
              <a:ext uri="{FF2B5EF4-FFF2-40B4-BE49-F238E27FC236}">
                <a16:creationId xmlns:a16="http://schemas.microsoft.com/office/drawing/2014/main" id="{8E2333B3-2505-6C46-5F1C-B5FA6F959366}"/>
              </a:ext>
            </a:extLst>
          </p:cNvPr>
          <p:cNvSpPr/>
          <p:nvPr/>
        </p:nvSpPr>
        <p:spPr>
          <a:xfrm>
            <a:off x="9442893" y="8221540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Dot2">
            <a:extLst>
              <a:ext uri="{FF2B5EF4-FFF2-40B4-BE49-F238E27FC236}">
                <a16:creationId xmlns:a16="http://schemas.microsoft.com/office/drawing/2014/main" id="{665E2D31-B169-A8C6-E281-0F35902FF9DA}"/>
              </a:ext>
            </a:extLst>
          </p:cNvPr>
          <p:cNvSpPr/>
          <p:nvPr/>
        </p:nvSpPr>
        <p:spPr>
          <a:xfrm>
            <a:off x="11671703" y="8221540"/>
            <a:ext cx="367869" cy="367869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Dot3">
            <a:extLst>
              <a:ext uri="{FF2B5EF4-FFF2-40B4-BE49-F238E27FC236}">
                <a16:creationId xmlns:a16="http://schemas.microsoft.com/office/drawing/2014/main" id="{C5A30041-CF3F-6744-DA9F-705C513DBF0F}"/>
              </a:ext>
            </a:extLst>
          </p:cNvPr>
          <p:cNvSpPr/>
          <p:nvPr/>
        </p:nvSpPr>
        <p:spPr>
          <a:xfrm>
            <a:off x="13900513" y="8221540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31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!!BG">
            <a:extLst>
              <a:ext uri="{FF2B5EF4-FFF2-40B4-BE49-F238E27FC236}">
                <a16:creationId xmlns:a16="http://schemas.microsoft.com/office/drawing/2014/main" id="{A053741B-F4B9-4714-BB12-F251CF3489B7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accent1">
              <a:lumMod val="5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2C56753-89DF-3399-6EFC-1768CC2572D9}"/>
              </a:ext>
            </a:extLst>
          </p:cNvPr>
          <p:cNvGrpSpPr/>
          <p:nvPr/>
        </p:nvGrpSpPr>
        <p:grpSpPr>
          <a:xfrm>
            <a:off x="11486551" y="9170994"/>
            <a:ext cx="920991" cy="2218598"/>
            <a:chOff x="11486551" y="9170994"/>
            <a:chExt cx="920991" cy="2218598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423D042-1614-C5C0-7369-F96263C2136F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9170994"/>
              <a:ext cx="0" cy="2202346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1013E07-B3CF-7B53-F32D-73A1E8001911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11389592"/>
              <a:ext cx="920991" cy="0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695DE48-5992-1AD8-7522-5B2105E0790A}"/>
              </a:ext>
            </a:extLst>
          </p:cNvPr>
          <p:cNvGrpSpPr/>
          <p:nvPr/>
        </p:nvGrpSpPr>
        <p:grpSpPr>
          <a:xfrm>
            <a:off x="11528108" y="4210771"/>
            <a:ext cx="2828034" cy="2202346"/>
            <a:chOff x="11528108" y="4210771"/>
            <a:chExt cx="2828034" cy="2202346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73A6901-A796-307E-33E0-3448D4E7F098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0" cy="2202346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4FD01A5-A2A5-CBAF-24DB-4728F2E94C9B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2828034" cy="0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60D9D71-9F3F-2FE4-8F64-E6D09E7063A6}"/>
              </a:ext>
            </a:extLst>
          </p:cNvPr>
          <p:cNvGrpSpPr/>
          <p:nvPr/>
        </p:nvGrpSpPr>
        <p:grpSpPr>
          <a:xfrm>
            <a:off x="13984109" y="9020997"/>
            <a:ext cx="3468114" cy="2202346"/>
            <a:chOff x="13984109" y="9020997"/>
            <a:chExt cx="3468114" cy="2202346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725B52D-1B19-AB49-F64E-0526E8E3C473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109" y="9020997"/>
              <a:ext cx="3468114" cy="0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4A90FF6-4F56-F0AA-F7DD-1505C7DD385C}"/>
                </a:ext>
              </a:extLst>
            </p:cNvPr>
            <p:cNvCxnSpPr>
              <a:cxnSpLocks/>
            </p:cNvCxnSpPr>
            <p:nvPr/>
          </p:nvCxnSpPr>
          <p:spPr>
            <a:xfrm>
              <a:off x="17452223" y="9020997"/>
              <a:ext cx="0" cy="2202346"/>
            </a:xfrm>
            <a:prstGeom prst="line">
              <a:avLst/>
            </a:prstGeom>
            <a:ln w="38100" cap="rnd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!!Line1">
            <a:extLst>
              <a:ext uri="{FF2B5EF4-FFF2-40B4-BE49-F238E27FC236}">
                <a16:creationId xmlns:a16="http://schemas.microsoft.com/office/drawing/2014/main" id="{D701C39D-06F4-3901-C991-66EE5CDAA193}"/>
              </a:ext>
            </a:extLst>
          </p:cNvPr>
          <p:cNvSpPr/>
          <p:nvPr/>
        </p:nvSpPr>
        <p:spPr>
          <a:xfrm>
            <a:off x="1219201" y="5336792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</a:t>
            </a:r>
            <a:r>
              <a:rPr lang="en-US" sz="3000" b="1" dirty="0">
                <a:solidFill>
                  <a:schemeClr val="tx2"/>
                </a:solidFill>
                <a:latin typeface="+mj-lt"/>
              </a:rPr>
              <a:t>STRATEGY</a:t>
            </a:r>
            <a:endParaRPr lang="en-US" sz="30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0" name="!!Line3">
            <a:extLst>
              <a:ext uri="{FF2B5EF4-FFF2-40B4-BE49-F238E27FC236}">
                <a16:creationId xmlns:a16="http://schemas.microsoft.com/office/drawing/2014/main" id="{ACA4B3D9-57B2-E9E9-C96C-D8E69A9895F1}"/>
              </a:ext>
            </a:extLst>
          </p:cNvPr>
          <p:cNvSpPr/>
          <p:nvPr/>
        </p:nvSpPr>
        <p:spPr>
          <a:xfrm>
            <a:off x="1219201" y="9170994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EXECUTION</a:t>
            </a:r>
            <a:endParaRPr lang="en-US" sz="3000" dirty="0">
              <a:latin typeface="+mj-lt"/>
            </a:endParaRPr>
          </a:p>
        </p:txBody>
      </p:sp>
      <p:sp>
        <p:nvSpPr>
          <p:cNvPr id="21" name="!!Knot4">
            <a:extLst>
              <a:ext uri="{FF2B5EF4-FFF2-40B4-BE49-F238E27FC236}">
                <a16:creationId xmlns:a16="http://schemas.microsoft.com/office/drawing/2014/main" id="{0D866AC9-9930-6844-68F8-27164A954D04}"/>
              </a:ext>
            </a:extLst>
          </p:cNvPr>
          <p:cNvSpPr/>
          <p:nvPr/>
        </p:nvSpPr>
        <p:spPr>
          <a:xfrm rot="3600000">
            <a:off x="8279773" y="6292712"/>
            <a:ext cx="3280022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Knot5">
            <a:extLst>
              <a:ext uri="{FF2B5EF4-FFF2-40B4-BE49-F238E27FC236}">
                <a16:creationId xmlns:a16="http://schemas.microsoft.com/office/drawing/2014/main" id="{58BCA6D4-A308-23DB-489E-4F8CFCC75466}"/>
              </a:ext>
            </a:extLst>
          </p:cNvPr>
          <p:cNvSpPr/>
          <p:nvPr/>
        </p:nvSpPr>
        <p:spPr>
          <a:xfrm rot="18000000">
            <a:off x="8277023" y="8211455"/>
            <a:ext cx="329102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Arrow">
            <a:extLst>
              <a:ext uri="{FF2B5EF4-FFF2-40B4-BE49-F238E27FC236}">
                <a16:creationId xmlns:a16="http://schemas.microsoft.com/office/drawing/2014/main" id="{A96F0534-DB4D-01FF-1B8F-0A67BECE4BAA}"/>
              </a:ext>
            </a:extLst>
          </p:cNvPr>
          <p:cNvSpPr/>
          <p:nvPr/>
        </p:nvSpPr>
        <p:spPr>
          <a:xfrm>
            <a:off x="9851283" y="6197882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600" b="1" dirty="0">
                <a:solidFill>
                  <a:schemeClr val="accent4"/>
                </a:solidFill>
                <a:latin typeface="+mj-lt"/>
              </a:rPr>
              <a:t>BUSINESS</a:t>
            </a:r>
            <a:r>
              <a:rPr lang="en-US" sz="3600" dirty="0">
                <a:solidFill>
                  <a:schemeClr val="accent4"/>
                </a:solidFill>
                <a:latin typeface="+mj-lt"/>
              </a:rPr>
              <a:t> SUCCESS</a:t>
            </a:r>
          </a:p>
        </p:txBody>
      </p:sp>
      <p:sp>
        <p:nvSpPr>
          <p:cNvPr id="24" name="!!Line2">
            <a:extLst>
              <a:ext uri="{FF2B5EF4-FFF2-40B4-BE49-F238E27FC236}">
                <a16:creationId xmlns:a16="http://schemas.microsoft.com/office/drawing/2014/main" id="{1DF7FA72-C9E2-653F-52D1-257C6DC14380}"/>
              </a:ext>
            </a:extLst>
          </p:cNvPr>
          <p:cNvSpPr/>
          <p:nvPr/>
        </p:nvSpPr>
        <p:spPr>
          <a:xfrm>
            <a:off x="1219200" y="7246273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RESOURCE</a:t>
            </a:r>
            <a:endParaRPr lang="en-US" sz="3000" dirty="0">
              <a:latin typeface="+mj-lt"/>
            </a:endParaRPr>
          </a:p>
        </p:txBody>
      </p:sp>
      <p:sp>
        <p:nvSpPr>
          <p:cNvPr id="25" name="!!SlideOcean">
            <a:extLst>
              <a:ext uri="{FF2B5EF4-FFF2-40B4-BE49-F238E27FC236}">
                <a16:creationId xmlns:a16="http://schemas.microsoft.com/office/drawing/2014/main" id="{A402010B-B4F8-E47C-BA77-1808C980166E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6" name="!!SubTitle">
            <a:extLst>
              <a:ext uri="{FF2B5EF4-FFF2-40B4-BE49-F238E27FC236}">
                <a16:creationId xmlns:a16="http://schemas.microsoft.com/office/drawing/2014/main" id="{ED5B6BC0-BF77-7A81-CA6C-0334C46DAAF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7" name="!!MainTitle">
            <a:extLst>
              <a:ext uri="{FF2B5EF4-FFF2-40B4-BE49-F238E27FC236}">
                <a16:creationId xmlns:a16="http://schemas.microsoft.com/office/drawing/2014/main" id="{6C4B4E2E-FEDB-5048-642D-A0618A24E768}"/>
              </a:ext>
            </a:extLst>
          </p:cNvPr>
          <p:cNvSpPr txBox="1"/>
          <p:nvPr/>
        </p:nvSpPr>
        <p:spPr>
          <a:xfrm>
            <a:off x="7513501" y="1174919"/>
            <a:ext cx="9357049" cy="127727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!!Knot3">
            <a:extLst>
              <a:ext uri="{FF2B5EF4-FFF2-40B4-BE49-F238E27FC236}">
                <a16:creationId xmlns:a16="http://schemas.microsoft.com/office/drawing/2014/main" id="{9E66D28C-69D0-6F7A-A251-4B4C9F80581F}"/>
              </a:ext>
            </a:extLst>
          </p:cNvPr>
          <p:cNvSpPr/>
          <p:nvPr/>
        </p:nvSpPr>
        <p:spPr>
          <a:xfrm rot="3900000">
            <a:off x="9546570" y="7254835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!!Knot2">
            <a:extLst>
              <a:ext uri="{FF2B5EF4-FFF2-40B4-BE49-F238E27FC236}">
                <a16:creationId xmlns:a16="http://schemas.microsoft.com/office/drawing/2014/main" id="{8F849006-4E7F-A569-30E0-B5A714947E54}"/>
              </a:ext>
            </a:extLst>
          </p:cNvPr>
          <p:cNvSpPr/>
          <p:nvPr/>
        </p:nvSpPr>
        <p:spPr>
          <a:xfrm rot="3900000">
            <a:off x="10731215" y="7254834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!!Knot1">
            <a:extLst>
              <a:ext uri="{FF2B5EF4-FFF2-40B4-BE49-F238E27FC236}">
                <a16:creationId xmlns:a16="http://schemas.microsoft.com/office/drawing/2014/main" id="{CAC1D445-22A0-CE3A-072C-43EF6D535E8D}"/>
              </a:ext>
            </a:extLst>
          </p:cNvPr>
          <p:cNvSpPr/>
          <p:nvPr/>
        </p:nvSpPr>
        <p:spPr>
          <a:xfrm rot="3900000">
            <a:off x="11915861" y="7254833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!!Dot1">
            <a:extLst>
              <a:ext uri="{FF2B5EF4-FFF2-40B4-BE49-F238E27FC236}">
                <a16:creationId xmlns:a16="http://schemas.microsoft.com/office/drawing/2014/main" id="{CE5B96F1-468E-DFE2-1133-C4DC085891A3}"/>
              </a:ext>
            </a:extLst>
          </p:cNvPr>
          <p:cNvSpPr/>
          <p:nvPr/>
        </p:nvSpPr>
        <p:spPr>
          <a:xfrm>
            <a:off x="11307622" y="8818455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!!Dot2">
            <a:extLst>
              <a:ext uri="{FF2B5EF4-FFF2-40B4-BE49-F238E27FC236}">
                <a16:creationId xmlns:a16="http://schemas.microsoft.com/office/drawing/2014/main" id="{74915579-8C55-F30D-47A7-7A14EE193033}"/>
              </a:ext>
            </a:extLst>
          </p:cNvPr>
          <p:cNvSpPr/>
          <p:nvPr/>
        </p:nvSpPr>
        <p:spPr>
          <a:xfrm>
            <a:off x="11351693" y="6362047"/>
            <a:ext cx="367869" cy="367869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!!Dot3">
            <a:extLst>
              <a:ext uri="{FF2B5EF4-FFF2-40B4-BE49-F238E27FC236}">
                <a16:creationId xmlns:a16="http://schemas.microsoft.com/office/drawing/2014/main" id="{4A9FE0BF-EB97-DEBC-4971-B4DDC177210A}"/>
              </a:ext>
            </a:extLst>
          </p:cNvPr>
          <p:cNvSpPr/>
          <p:nvPr/>
        </p:nvSpPr>
        <p:spPr>
          <a:xfrm>
            <a:off x="13703663" y="8818455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E63895-0487-EC4C-D4E5-8F3F4A278011}"/>
              </a:ext>
            </a:extLst>
          </p:cNvPr>
          <p:cNvSpPr txBox="1"/>
          <p:nvPr/>
        </p:nvSpPr>
        <p:spPr>
          <a:xfrm rot="10800000" flipV="1">
            <a:off x="12531591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Xác định rõ tầm nhìn, mục tiêu và hướng đi chung cho toàn tổ chức.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7CA4FC-8DBE-F49F-96A8-51F13205EF25}"/>
              </a:ext>
            </a:extLst>
          </p:cNvPr>
          <p:cNvSpPr txBox="1"/>
          <p:nvPr/>
        </p:nvSpPr>
        <p:spPr>
          <a:xfrm rot="10800000" flipV="1">
            <a:off x="12531592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ALIGNMENT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F1218F2-A2A2-78E0-9DBE-098A2DE01F00}"/>
              </a:ext>
            </a:extLst>
          </p:cNvPr>
          <p:cNvSpPr txBox="1"/>
          <p:nvPr/>
        </p:nvSpPr>
        <p:spPr>
          <a:xfrm rot="10800000" flipV="1">
            <a:off x="14503528" y="421077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/>
              <a:t>Kết hợp con người, công nghệ và tài chính để tạo sức mạnh tổng hợp.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0C0A9F6-644B-F0F3-8A67-DFFBBE1F246D}"/>
              </a:ext>
            </a:extLst>
          </p:cNvPr>
          <p:cNvSpPr txBox="1"/>
          <p:nvPr/>
        </p:nvSpPr>
        <p:spPr>
          <a:xfrm rot="10800000" flipV="1">
            <a:off x="14503529" y="370886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INTEGRATION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30886BE-B6BA-A4A4-E234-2AC7682A1BA8}"/>
              </a:ext>
            </a:extLst>
          </p:cNvPr>
          <p:cNvSpPr txBox="1"/>
          <p:nvPr/>
        </p:nvSpPr>
        <p:spPr>
          <a:xfrm rot="10800000" flipV="1">
            <a:off x="17664759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Triển khai kế hoạch với kỷ luật, đo lường và cải tiến liên tục.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C4C88FC-DC05-60E8-2A14-27B947AAF5CE}"/>
              </a:ext>
            </a:extLst>
          </p:cNvPr>
          <p:cNvSpPr txBox="1"/>
          <p:nvPr/>
        </p:nvSpPr>
        <p:spPr>
          <a:xfrm rot="10800000" flipV="1">
            <a:off x="17664760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EXCELLENCE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9536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2" grpId="0"/>
      <p:bldP spid="43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!!BG">
            <a:extLst>
              <a:ext uri="{FF2B5EF4-FFF2-40B4-BE49-F238E27FC236}">
                <a16:creationId xmlns:a16="http://schemas.microsoft.com/office/drawing/2014/main" id="{7B3A50F1-1453-82A1-57E0-E0E85D40E28D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11" name="!!SlideOcean">
            <a:extLst>
              <a:ext uri="{FF2B5EF4-FFF2-40B4-BE49-F238E27FC236}">
                <a16:creationId xmlns:a16="http://schemas.microsoft.com/office/drawing/2014/main" id="{3B1CBC84-0A7A-90D3-8D15-ACF20DC7A96E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5" name="!!SubTitle">
            <a:extLst>
              <a:ext uri="{FF2B5EF4-FFF2-40B4-BE49-F238E27FC236}">
                <a16:creationId xmlns:a16="http://schemas.microsoft.com/office/drawing/2014/main" id="{46E08B55-716D-BDB7-AF3D-A2FFA47B22A0}"/>
              </a:ext>
            </a:extLst>
          </p:cNvPr>
          <p:cNvSpPr txBox="1"/>
          <p:nvPr/>
        </p:nvSpPr>
        <p:spPr>
          <a:xfrm>
            <a:off x="10483487" y="10001141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" name="!!MainTitle">
            <a:extLst>
              <a:ext uri="{FF2B5EF4-FFF2-40B4-BE49-F238E27FC236}">
                <a16:creationId xmlns:a16="http://schemas.microsoft.com/office/drawing/2014/main" id="{338531F0-227B-FDF7-BEB5-34455D382C45}"/>
              </a:ext>
            </a:extLst>
          </p:cNvPr>
          <p:cNvSpPr txBox="1"/>
          <p:nvPr/>
        </p:nvSpPr>
        <p:spPr>
          <a:xfrm>
            <a:off x="8885666" y="9077811"/>
            <a:ext cx="661270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" name="!!Arrow">
            <a:extLst>
              <a:ext uri="{FF2B5EF4-FFF2-40B4-BE49-F238E27FC236}">
                <a16:creationId xmlns:a16="http://schemas.microsoft.com/office/drawing/2014/main" id="{243DBC05-7958-EB24-2975-BF8AF4DE85A7}"/>
              </a:ext>
            </a:extLst>
          </p:cNvPr>
          <p:cNvSpPr/>
          <p:nvPr/>
        </p:nvSpPr>
        <p:spPr>
          <a:xfrm>
            <a:off x="-13455541" y="6211523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Line1">
            <a:extLst>
              <a:ext uri="{FF2B5EF4-FFF2-40B4-BE49-F238E27FC236}">
                <a16:creationId xmlns:a16="http://schemas.microsoft.com/office/drawing/2014/main" id="{03ADD861-2209-DA43-0571-091B2FDA8C69}"/>
              </a:ext>
            </a:extLst>
          </p:cNvPr>
          <p:cNvSpPr/>
          <p:nvPr/>
        </p:nvSpPr>
        <p:spPr>
          <a:xfrm>
            <a:off x="-9936104" y="5350433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Line3">
            <a:extLst>
              <a:ext uri="{FF2B5EF4-FFF2-40B4-BE49-F238E27FC236}">
                <a16:creationId xmlns:a16="http://schemas.microsoft.com/office/drawing/2014/main" id="{2FF0B354-DAF7-2168-DF85-F7BFAEBC2D3E}"/>
              </a:ext>
            </a:extLst>
          </p:cNvPr>
          <p:cNvSpPr/>
          <p:nvPr/>
        </p:nvSpPr>
        <p:spPr>
          <a:xfrm>
            <a:off x="-9936104" y="9184635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Line2">
            <a:extLst>
              <a:ext uri="{FF2B5EF4-FFF2-40B4-BE49-F238E27FC236}">
                <a16:creationId xmlns:a16="http://schemas.microsoft.com/office/drawing/2014/main" id="{7C9DD31F-236A-7CD2-4E8F-C3EB39C817D7}"/>
              </a:ext>
            </a:extLst>
          </p:cNvPr>
          <p:cNvSpPr/>
          <p:nvPr/>
        </p:nvSpPr>
        <p:spPr>
          <a:xfrm>
            <a:off x="-9936105" y="7259914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Knot4">
            <a:extLst>
              <a:ext uri="{FF2B5EF4-FFF2-40B4-BE49-F238E27FC236}">
                <a16:creationId xmlns:a16="http://schemas.microsoft.com/office/drawing/2014/main" id="{BF98F486-4960-004B-54EC-BB9098A79BCE}"/>
              </a:ext>
            </a:extLst>
          </p:cNvPr>
          <p:cNvSpPr/>
          <p:nvPr/>
        </p:nvSpPr>
        <p:spPr>
          <a:xfrm rot="7200000">
            <a:off x="11100701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Knot5">
            <a:extLst>
              <a:ext uri="{FF2B5EF4-FFF2-40B4-BE49-F238E27FC236}">
                <a16:creationId xmlns:a16="http://schemas.microsoft.com/office/drawing/2014/main" id="{E8D31A5C-847E-ADF0-0C59-5A2E60608DDF}"/>
              </a:ext>
            </a:extLst>
          </p:cNvPr>
          <p:cNvSpPr/>
          <p:nvPr/>
        </p:nvSpPr>
        <p:spPr>
          <a:xfrm rot="18000000">
            <a:off x="12214223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Knot3">
            <a:extLst>
              <a:ext uri="{FF2B5EF4-FFF2-40B4-BE49-F238E27FC236}">
                <a16:creationId xmlns:a16="http://schemas.microsoft.com/office/drawing/2014/main" id="{9F2DA8F7-A466-7513-64E2-9DBEDE7417A8}"/>
              </a:ext>
            </a:extLst>
          </p:cNvPr>
          <p:cNvSpPr/>
          <p:nvPr/>
        </p:nvSpPr>
        <p:spPr>
          <a:xfrm rot="7200000">
            <a:off x="8872944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Knot2">
            <a:extLst>
              <a:ext uri="{FF2B5EF4-FFF2-40B4-BE49-F238E27FC236}">
                <a16:creationId xmlns:a16="http://schemas.microsoft.com/office/drawing/2014/main" id="{6B2D6CD8-BF33-4123-9DC5-EFCBC4218210}"/>
              </a:ext>
            </a:extLst>
          </p:cNvPr>
          <p:cNvSpPr/>
          <p:nvPr/>
        </p:nvSpPr>
        <p:spPr>
          <a:xfrm rot="7200000">
            <a:off x="9986466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1">
            <a:extLst>
              <a:ext uri="{FF2B5EF4-FFF2-40B4-BE49-F238E27FC236}">
                <a16:creationId xmlns:a16="http://schemas.microsoft.com/office/drawing/2014/main" id="{FBAFC228-C679-6083-B552-52669AE1F040}"/>
              </a:ext>
            </a:extLst>
          </p:cNvPr>
          <p:cNvSpPr/>
          <p:nvPr/>
        </p:nvSpPr>
        <p:spPr>
          <a:xfrm rot="7200000">
            <a:off x="13327032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Dot1">
            <a:extLst>
              <a:ext uri="{FF2B5EF4-FFF2-40B4-BE49-F238E27FC236}">
                <a16:creationId xmlns:a16="http://schemas.microsoft.com/office/drawing/2014/main" id="{F19F9014-42F3-7DA1-CF74-963A7D5C4D46}"/>
              </a:ext>
            </a:extLst>
          </p:cNvPr>
          <p:cNvSpPr/>
          <p:nvPr/>
        </p:nvSpPr>
        <p:spPr>
          <a:xfrm>
            <a:off x="9442893" y="8221540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!!Dot2">
            <a:extLst>
              <a:ext uri="{FF2B5EF4-FFF2-40B4-BE49-F238E27FC236}">
                <a16:creationId xmlns:a16="http://schemas.microsoft.com/office/drawing/2014/main" id="{59AD9BAA-5CB7-7253-E07E-75E30F3ED2B6}"/>
              </a:ext>
            </a:extLst>
          </p:cNvPr>
          <p:cNvSpPr/>
          <p:nvPr/>
        </p:nvSpPr>
        <p:spPr>
          <a:xfrm>
            <a:off x="11671703" y="8221540"/>
            <a:ext cx="367869" cy="367869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Dot3">
            <a:extLst>
              <a:ext uri="{FF2B5EF4-FFF2-40B4-BE49-F238E27FC236}">
                <a16:creationId xmlns:a16="http://schemas.microsoft.com/office/drawing/2014/main" id="{51692FFD-483D-0F0A-8FB3-E7C69FE8A322}"/>
              </a:ext>
            </a:extLst>
          </p:cNvPr>
          <p:cNvSpPr/>
          <p:nvPr/>
        </p:nvSpPr>
        <p:spPr>
          <a:xfrm>
            <a:off x="13900513" y="8221540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542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!!BG">
            <a:extLst>
              <a:ext uri="{FF2B5EF4-FFF2-40B4-BE49-F238E27FC236}">
                <a16:creationId xmlns:a16="http://schemas.microsoft.com/office/drawing/2014/main" id="{9C5ECD72-CD02-D9B0-60C0-719ABC609179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A62106B-327E-8AA6-64BB-A1214FEF8424}"/>
              </a:ext>
            </a:extLst>
          </p:cNvPr>
          <p:cNvGrpSpPr/>
          <p:nvPr/>
        </p:nvGrpSpPr>
        <p:grpSpPr>
          <a:xfrm>
            <a:off x="11486551" y="9170994"/>
            <a:ext cx="920991" cy="2218598"/>
            <a:chOff x="11486551" y="9170994"/>
            <a:chExt cx="920991" cy="2218598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76C2C5A-B108-2A9A-1F0E-0C38F9C5BDC0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9170994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C890116-52A2-5CF0-DA6B-93E989AADD1E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11389592"/>
              <a:ext cx="92099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6167B8C-6A07-1E71-53EE-7AEC4AE48017}"/>
              </a:ext>
            </a:extLst>
          </p:cNvPr>
          <p:cNvGrpSpPr/>
          <p:nvPr/>
        </p:nvGrpSpPr>
        <p:grpSpPr>
          <a:xfrm>
            <a:off x="11528108" y="4210771"/>
            <a:ext cx="2828034" cy="2202346"/>
            <a:chOff x="11528108" y="4210771"/>
            <a:chExt cx="2828034" cy="2202346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B9DA6AF-3CD3-F7C4-81CD-276DE3300C81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5536C98-B205-0946-782C-1CD9E35EA819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2828034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9781AA6-EFB1-4EFE-3122-23C9D5B25032}"/>
              </a:ext>
            </a:extLst>
          </p:cNvPr>
          <p:cNvGrpSpPr/>
          <p:nvPr/>
        </p:nvGrpSpPr>
        <p:grpSpPr>
          <a:xfrm>
            <a:off x="13984109" y="9020997"/>
            <a:ext cx="3468114" cy="2202346"/>
            <a:chOff x="13984109" y="9020997"/>
            <a:chExt cx="3468114" cy="2202346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016E7B9-F86B-36E1-E758-F0F2543C775F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109" y="9020997"/>
              <a:ext cx="3468114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9428911-534C-0DBD-1C89-993B1AAA4AC0}"/>
                </a:ext>
              </a:extLst>
            </p:cNvPr>
            <p:cNvCxnSpPr>
              <a:cxnSpLocks/>
            </p:cNvCxnSpPr>
            <p:nvPr/>
          </p:nvCxnSpPr>
          <p:spPr>
            <a:xfrm>
              <a:off x="17452223" y="9020997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!!Line1">
            <a:extLst>
              <a:ext uri="{FF2B5EF4-FFF2-40B4-BE49-F238E27FC236}">
                <a16:creationId xmlns:a16="http://schemas.microsoft.com/office/drawing/2014/main" id="{03ADD861-2209-DA43-0571-091B2FDA8C69}"/>
              </a:ext>
            </a:extLst>
          </p:cNvPr>
          <p:cNvSpPr/>
          <p:nvPr/>
        </p:nvSpPr>
        <p:spPr>
          <a:xfrm>
            <a:off x="1219201" y="5336792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STRATEGY</a:t>
            </a:r>
            <a:endParaRPr lang="en-US" sz="3000" dirty="0">
              <a:latin typeface="+mj-lt"/>
            </a:endParaRPr>
          </a:p>
        </p:txBody>
      </p:sp>
      <p:sp>
        <p:nvSpPr>
          <p:cNvPr id="7" name="!!Line3">
            <a:extLst>
              <a:ext uri="{FF2B5EF4-FFF2-40B4-BE49-F238E27FC236}">
                <a16:creationId xmlns:a16="http://schemas.microsoft.com/office/drawing/2014/main" id="{2FF0B354-DAF7-2168-DF85-F7BFAEBC2D3E}"/>
              </a:ext>
            </a:extLst>
          </p:cNvPr>
          <p:cNvSpPr/>
          <p:nvPr/>
        </p:nvSpPr>
        <p:spPr>
          <a:xfrm>
            <a:off x="1219201" y="9170994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EXECUTION</a:t>
            </a:r>
            <a:endParaRPr lang="en-US" sz="3000" dirty="0">
              <a:latin typeface="+mj-lt"/>
            </a:endParaRPr>
          </a:p>
        </p:txBody>
      </p:sp>
      <p:sp>
        <p:nvSpPr>
          <p:cNvPr id="8" name="!!Knot4">
            <a:extLst>
              <a:ext uri="{FF2B5EF4-FFF2-40B4-BE49-F238E27FC236}">
                <a16:creationId xmlns:a16="http://schemas.microsoft.com/office/drawing/2014/main" id="{BF98F486-4960-004B-54EC-BB9098A79BCE}"/>
              </a:ext>
            </a:extLst>
          </p:cNvPr>
          <p:cNvSpPr/>
          <p:nvPr/>
        </p:nvSpPr>
        <p:spPr>
          <a:xfrm rot="3600000">
            <a:off x="8279773" y="6292712"/>
            <a:ext cx="3280022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Knot5">
            <a:extLst>
              <a:ext uri="{FF2B5EF4-FFF2-40B4-BE49-F238E27FC236}">
                <a16:creationId xmlns:a16="http://schemas.microsoft.com/office/drawing/2014/main" id="{E8D31A5C-847E-ADF0-0C59-5A2E60608DDF}"/>
              </a:ext>
            </a:extLst>
          </p:cNvPr>
          <p:cNvSpPr/>
          <p:nvPr/>
        </p:nvSpPr>
        <p:spPr>
          <a:xfrm rot="18000000">
            <a:off x="8277023" y="8211455"/>
            <a:ext cx="329102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Arrow">
            <a:extLst>
              <a:ext uri="{FF2B5EF4-FFF2-40B4-BE49-F238E27FC236}">
                <a16:creationId xmlns:a16="http://schemas.microsoft.com/office/drawing/2014/main" id="{243DBC05-7958-EB24-2975-BF8AF4DE85A7}"/>
              </a:ext>
            </a:extLst>
          </p:cNvPr>
          <p:cNvSpPr/>
          <p:nvPr/>
        </p:nvSpPr>
        <p:spPr>
          <a:xfrm>
            <a:off x="9851283" y="6197882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600" b="1" dirty="0">
                <a:latin typeface="+mj-lt"/>
              </a:rPr>
              <a:t>BUSINESS</a:t>
            </a:r>
            <a:r>
              <a:rPr lang="en-US" sz="3600" dirty="0">
                <a:latin typeface="+mj-lt"/>
              </a:rPr>
              <a:t> SUCCESS</a:t>
            </a:r>
          </a:p>
        </p:txBody>
      </p:sp>
      <p:sp>
        <p:nvSpPr>
          <p:cNvPr id="6" name="!!Line2">
            <a:extLst>
              <a:ext uri="{FF2B5EF4-FFF2-40B4-BE49-F238E27FC236}">
                <a16:creationId xmlns:a16="http://schemas.microsoft.com/office/drawing/2014/main" id="{7C9DD31F-236A-7CD2-4E8F-C3EB39C817D7}"/>
              </a:ext>
            </a:extLst>
          </p:cNvPr>
          <p:cNvSpPr/>
          <p:nvPr/>
        </p:nvSpPr>
        <p:spPr>
          <a:xfrm>
            <a:off x="1219200" y="7246273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RESOURCE</a:t>
            </a:r>
            <a:endParaRPr lang="en-US" sz="3000" dirty="0">
              <a:latin typeface="+mj-lt"/>
            </a:endParaRPr>
          </a:p>
        </p:txBody>
      </p:sp>
      <p:sp>
        <p:nvSpPr>
          <p:cNvPr id="17" name="!!SlideOcean">
            <a:extLst>
              <a:ext uri="{FF2B5EF4-FFF2-40B4-BE49-F238E27FC236}">
                <a16:creationId xmlns:a16="http://schemas.microsoft.com/office/drawing/2014/main" id="{CFE5E660-0620-1F4A-AE49-4C637355BCA0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" name="!!SubTitle">
            <a:extLst>
              <a:ext uri="{FF2B5EF4-FFF2-40B4-BE49-F238E27FC236}">
                <a16:creationId xmlns:a16="http://schemas.microsoft.com/office/drawing/2014/main" id="{9F19ADA0-DF59-E3A3-A81E-D3C4BB89A2C0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" name="!!MainTitle">
            <a:extLst>
              <a:ext uri="{FF2B5EF4-FFF2-40B4-BE49-F238E27FC236}">
                <a16:creationId xmlns:a16="http://schemas.microsoft.com/office/drawing/2014/main" id="{827456EC-BF1C-9810-9633-5F40331C1884}"/>
              </a:ext>
            </a:extLst>
          </p:cNvPr>
          <p:cNvSpPr txBox="1"/>
          <p:nvPr/>
        </p:nvSpPr>
        <p:spPr>
          <a:xfrm>
            <a:off x="7513501" y="1174919"/>
            <a:ext cx="9357049" cy="127727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" name="!!Knot3">
            <a:extLst>
              <a:ext uri="{FF2B5EF4-FFF2-40B4-BE49-F238E27FC236}">
                <a16:creationId xmlns:a16="http://schemas.microsoft.com/office/drawing/2014/main" id="{9F2DA8F7-A466-7513-64E2-9DBEDE7417A8}"/>
              </a:ext>
            </a:extLst>
          </p:cNvPr>
          <p:cNvSpPr/>
          <p:nvPr/>
        </p:nvSpPr>
        <p:spPr>
          <a:xfrm rot="3900000">
            <a:off x="9546570" y="7254835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Knot2">
            <a:extLst>
              <a:ext uri="{FF2B5EF4-FFF2-40B4-BE49-F238E27FC236}">
                <a16:creationId xmlns:a16="http://schemas.microsoft.com/office/drawing/2014/main" id="{6B2D6CD8-BF33-4123-9DC5-EFCBC4218210}"/>
              </a:ext>
            </a:extLst>
          </p:cNvPr>
          <p:cNvSpPr/>
          <p:nvPr/>
        </p:nvSpPr>
        <p:spPr>
          <a:xfrm rot="3900000">
            <a:off x="10731215" y="7254834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1">
            <a:extLst>
              <a:ext uri="{FF2B5EF4-FFF2-40B4-BE49-F238E27FC236}">
                <a16:creationId xmlns:a16="http://schemas.microsoft.com/office/drawing/2014/main" id="{FBAFC228-C679-6083-B552-52669AE1F040}"/>
              </a:ext>
            </a:extLst>
          </p:cNvPr>
          <p:cNvSpPr/>
          <p:nvPr/>
        </p:nvSpPr>
        <p:spPr>
          <a:xfrm rot="3900000">
            <a:off x="11915861" y="7254833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Dot1">
            <a:extLst>
              <a:ext uri="{FF2B5EF4-FFF2-40B4-BE49-F238E27FC236}">
                <a16:creationId xmlns:a16="http://schemas.microsoft.com/office/drawing/2014/main" id="{1B0FD120-7F13-A0C5-7D77-83D2EDBCEA5F}"/>
              </a:ext>
            </a:extLst>
          </p:cNvPr>
          <p:cNvSpPr/>
          <p:nvPr/>
        </p:nvSpPr>
        <p:spPr>
          <a:xfrm>
            <a:off x="11307622" y="8818455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!!Dot2">
            <a:extLst>
              <a:ext uri="{FF2B5EF4-FFF2-40B4-BE49-F238E27FC236}">
                <a16:creationId xmlns:a16="http://schemas.microsoft.com/office/drawing/2014/main" id="{07440CA9-AF9F-2182-016D-AAA370DAD5E7}"/>
              </a:ext>
            </a:extLst>
          </p:cNvPr>
          <p:cNvSpPr/>
          <p:nvPr/>
        </p:nvSpPr>
        <p:spPr>
          <a:xfrm>
            <a:off x="11351693" y="6362047"/>
            <a:ext cx="367869" cy="367869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!!Dot3">
            <a:extLst>
              <a:ext uri="{FF2B5EF4-FFF2-40B4-BE49-F238E27FC236}">
                <a16:creationId xmlns:a16="http://schemas.microsoft.com/office/drawing/2014/main" id="{CAA533D7-543A-4758-6446-255D163ABBD2}"/>
              </a:ext>
            </a:extLst>
          </p:cNvPr>
          <p:cNvSpPr/>
          <p:nvPr/>
        </p:nvSpPr>
        <p:spPr>
          <a:xfrm>
            <a:off x="13703663" y="8818455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5241AC5-EE1A-7AFF-3C7B-923F46EE3747}"/>
              </a:ext>
            </a:extLst>
          </p:cNvPr>
          <p:cNvSpPr txBox="1"/>
          <p:nvPr/>
        </p:nvSpPr>
        <p:spPr>
          <a:xfrm rot="10800000" flipV="1">
            <a:off x="12531591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Xác định rõ tầm nhìn, mục tiêu và hướng đi chung cho toàn tổ chức.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63A8AD9-7B5F-BD3F-5FE1-C04B03D3E1B3}"/>
              </a:ext>
            </a:extLst>
          </p:cNvPr>
          <p:cNvSpPr txBox="1"/>
          <p:nvPr/>
        </p:nvSpPr>
        <p:spPr>
          <a:xfrm rot="10800000" flipV="1">
            <a:off x="12531592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ALIGNMENT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5ED653E-19C7-04ED-3429-F02E08FCCD4C}"/>
              </a:ext>
            </a:extLst>
          </p:cNvPr>
          <p:cNvSpPr txBox="1"/>
          <p:nvPr/>
        </p:nvSpPr>
        <p:spPr>
          <a:xfrm rot="10800000" flipV="1">
            <a:off x="14503528" y="421077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/>
              <a:t>Kết hợp con người, công nghệ và tài chính để tạo sức mạnh tổng hợp.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CAEE706-2408-7ADE-5C84-6DA6F590469B}"/>
              </a:ext>
            </a:extLst>
          </p:cNvPr>
          <p:cNvSpPr txBox="1"/>
          <p:nvPr/>
        </p:nvSpPr>
        <p:spPr>
          <a:xfrm rot="10800000" flipV="1">
            <a:off x="14503529" y="370886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INTEGRATION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5B1C757-932D-BACB-C27F-7C493DAB8228}"/>
              </a:ext>
            </a:extLst>
          </p:cNvPr>
          <p:cNvSpPr txBox="1"/>
          <p:nvPr/>
        </p:nvSpPr>
        <p:spPr>
          <a:xfrm rot="10800000" flipV="1">
            <a:off x="17664759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Triển khai kế hoạch với kỷ luật, đo lường và cải tiến liên tục.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4676BB4-2B7C-4C9E-72DB-289E3F34142D}"/>
              </a:ext>
            </a:extLst>
          </p:cNvPr>
          <p:cNvSpPr txBox="1"/>
          <p:nvPr/>
        </p:nvSpPr>
        <p:spPr>
          <a:xfrm rot="10800000" flipV="1">
            <a:off x="17664760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EXCELLENCE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05451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40" grpId="0"/>
      <p:bldP spid="41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">
            <a:extLst>
              <a:ext uri="{FF2B5EF4-FFF2-40B4-BE49-F238E27FC236}">
                <a16:creationId xmlns:a16="http://schemas.microsoft.com/office/drawing/2014/main" id="{7AD597E1-75B8-5F72-D17B-3800E0C59109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3" name="!!SlideOcean">
            <a:extLst>
              <a:ext uri="{FF2B5EF4-FFF2-40B4-BE49-F238E27FC236}">
                <a16:creationId xmlns:a16="http://schemas.microsoft.com/office/drawing/2014/main" id="{47FAC6E9-B105-89D4-6D0B-E3347A7DCB85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D1CF8477-F57B-DDF1-C280-67DB4CCC6464}"/>
              </a:ext>
            </a:extLst>
          </p:cNvPr>
          <p:cNvSpPr txBox="1"/>
          <p:nvPr/>
        </p:nvSpPr>
        <p:spPr>
          <a:xfrm>
            <a:off x="10483487" y="10001141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!!MainTitle">
            <a:extLst>
              <a:ext uri="{FF2B5EF4-FFF2-40B4-BE49-F238E27FC236}">
                <a16:creationId xmlns:a16="http://schemas.microsoft.com/office/drawing/2014/main" id="{AF1CD128-DFFA-9254-CA07-F49A9CC64D19}"/>
              </a:ext>
            </a:extLst>
          </p:cNvPr>
          <p:cNvSpPr txBox="1"/>
          <p:nvPr/>
        </p:nvSpPr>
        <p:spPr>
          <a:xfrm>
            <a:off x="8885666" y="9077811"/>
            <a:ext cx="661270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Arrow">
            <a:extLst>
              <a:ext uri="{FF2B5EF4-FFF2-40B4-BE49-F238E27FC236}">
                <a16:creationId xmlns:a16="http://schemas.microsoft.com/office/drawing/2014/main" id="{2F5B231A-650A-B5B1-F46A-106A256A5201}"/>
              </a:ext>
            </a:extLst>
          </p:cNvPr>
          <p:cNvSpPr/>
          <p:nvPr/>
        </p:nvSpPr>
        <p:spPr>
          <a:xfrm>
            <a:off x="-13455541" y="6211523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Line1">
            <a:extLst>
              <a:ext uri="{FF2B5EF4-FFF2-40B4-BE49-F238E27FC236}">
                <a16:creationId xmlns:a16="http://schemas.microsoft.com/office/drawing/2014/main" id="{7CD194DE-D543-4E2D-FAF4-F30298D97DFE}"/>
              </a:ext>
            </a:extLst>
          </p:cNvPr>
          <p:cNvSpPr/>
          <p:nvPr/>
        </p:nvSpPr>
        <p:spPr>
          <a:xfrm>
            <a:off x="-9936104" y="5350433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Line3">
            <a:extLst>
              <a:ext uri="{FF2B5EF4-FFF2-40B4-BE49-F238E27FC236}">
                <a16:creationId xmlns:a16="http://schemas.microsoft.com/office/drawing/2014/main" id="{C86C2000-E621-2B5F-C990-32C53D6568AD}"/>
              </a:ext>
            </a:extLst>
          </p:cNvPr>
          <p:cNvSpPr/>
          <p:nvPr/>
        </p:nvSpPr>
        <p:spPr>
          <a:xfrm>
            <a:off x="-9936104" y="9184635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Line2">
            <a:extLst>
              <a:ext uri="{FF2B5EF4-FFF2-40B4-BE49-F238E27FC236}">
                <a16:creationId xmlns:a16="http://schemas.microsoft.com/office/drawing/2014/main" id="{98C9B95E-09A7-B6D8-47FE-63A6B0462187}"/>
              </a:ext>
            </a:extLst>
          </p:cNvPr>
          <p:cNvSpPr/>
          <p:nvPr/>
        </p:nvSpPr>
        <p:spPr>
          <a:xfrm>
            <a:off x="-9936105" y="7259914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Knot4">
            <a:extLst>
              <a:ext uri="{FF2B5EF4-FFF2-40B4-BE49-F238E27FC236}">
                <a16:creationId xmlns:a16="http://schemas.microsoft.com/office/drawing/2014/main" id="{ECC8D226-6D4C-482C-BA88-41BB01CF2109}"/>
              </a:ext>
            </a:extLst>
          </p:cNvPr>
          <p:cNvSpPr/>
          <p:nvPr/>
        </p:nvSpPr>
        <p:spPr>
          <a:xfrm rot="7200000">
            <a:off x="11100701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Knot5">
            <a:extLst>
              <a:ext uri="{FF2B5EF4-FFF2-40B4-BE49-F238E27FC236}">
                <a16:creationId xmlns:a16="http://schemas.microsoft.com/office/drawing/2014/main" id="{CB53405B-9BC2-4CCB-FBDD-C21D0D8CCED9}"/>
              </a:ext>
            </a:extLst>
          </p:cNvPr>
          <p:cNvSpPr/>
          <p:nvPr/>
        </p:nvSpPr>
        <p:spPr>
          <a:xfrm rot="18000000">
            <a:off x="12214223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Knot3">
            <a:extLst>
              <a:ext uri="{FF2B5EF4-FFF2-40B4-BE49-F238E27FC236}">
                <a16:creationId xmlns:a16="http://schemas.microsoft.com/office/drawing/2014/main" id="{ED7A87D8-868A-A2BA-AF53-1595CC28B706}"/>
              </a:ext>
            </a:extLst>
          </p:cNvPr>
          <p:cNvSpPr/>
          <p:nvPr/>
        </p:nvSpPr>
        <p:spPr>
          <a:xfrm rot="7200000">
            <a:off x="8872944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2">
            <a:extLst>
              <a:ext uri="{FF2B5EF4-FFF2-40B4-BE49-F238E27FC236}">
                <a16:creationId xmlns:a16="http://schemas.microsoft.com/office/drawing/2014/main" id="{1BD77102-E7AB-D6AA-D4C1-CB198DC5B5DD}"/>
              </a:ext>
            </a:extLst>
          </p:cNvPr>
          <p:cNvSpPr/>
          <p:nvPr/>
        </p:nvSpPr>
        <p:spPr>
          <a:xfrm rot="7200000">
            <a:off x="9986466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Knot1">
            <a:extLst>
              <a:ext uri="{FF2B5EF4-FFF2-40B4-BE49-F238E27FC236}">
                <a16:creationId xmlns:a16="http://schemas.microsoft.com/office/drawing/2014/main" id="{EDFE4D49-6CC1-978C-812D-68A2F34BF016}"/>
              </a:ext>
            </a:extLst>
          </p:cNvPr>
          <p:cNvSpPr/>
          <p:nvPr/>
        </p:nvSpPr>
        <p:spPr>
          <a:xfrm rot="7200000">
            <a:off x="13327032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Dot1">
            <a:extLst>
              <a:ext uri="{FF2B5EF4-FFF2-40B4-BE49-F238E27FC236}">
                <a16:creationId xmlns:a16="http://schemas.microsoft.com/office/drawing/2014/main" id="{FDAE3533-F776-1A69-4C1E-280772C11C82}"/>
              </a:ext>
            </a:extLst>
          </p:cNvPr>
          <p:cNvSpPr/>
          <p:nvPr/>
        </p:nvSpPr>
        <p:spPr>
          <a:xfrm>
            <a:off x="9442893" y="8221540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Dot2">
            <a:extLst>
              <a:ext uri="{FF2B5EF4-FFF2-40B4-BE49-F238E27FC236}">
                <a16:creationId xmlns:a16="http://schemas.microsoft.com/office/drawing/2014/main" id="{080CBF0C-F4D3-0EE1-CAE2-8744EEF77FD1}"/>
              </a:ext>
            </a:extLst>
          </p:cNvPr>
          <p:cNvSpPr/>
          <p:nvPr/>
        </p:nvSpPr>
        <p:spPr>
          <a:xfrm>
            <a:off x="11671703" y="8221540"/>
            <a:ext cx="367869" cy="367869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Dot3">
            <a:extLst>
              <a:ext uri="{FF2B5EF4-FFF2-40B4-BE49-F238E27FC236}">
                <a16:creationId xmlns:a16="http://schemas.microsoft.com/office/drawing/2014/main" id="{2577688A-ACD7-477F-7DD7-BDFDC2FA3A6E}"/>
              </a:ext>
            </a:extLst>
          </p:cNvPr>
          <p:cNvSpPr/>
          <p:nvPr/>
        </p:nvSpPr>
        <p:spPr>
          <a:xfrm>
            <a:off x="13900513" y="8221540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">
            <a:extLst>
              <a:ext uri="{FF2B5EF4-FFF2-40B4-BE49-F238E27FC236}">
                <a16:creationId xmlns:a16="http://schemas.microsoft.com/office/drawing/2014/main" id="{D833B6F2-22D6-B794-37D7-39699647E5E7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889F95D-B24F-5A2B-608A-6D808AF86994}"/>
              </a:ext>
            </a:extLst>
          </p:cNvPr>
          <p:cNvGrpSpPr/>
          <p:nvPr/>
        </p:nvGrpSpPr>
        <p:grpSpPr>
          <a:xfrm>
            <a:off x="11486551" y="9170994"/>
            <a:ext cx="920991" cy="2218598"/>
            <a:chOff x="11486551" y="9170994"/>
            <a:chExt cx="920991" cy="2218598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382D4CA-E29A-4B20-20A9-68BF54936CCE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9170994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0796EF7-65B1-57F2-C654-3E99A0E5B1D5}"/>
                </a:ext>
              </a:extLst>
            </p:cNvPr>
            <p:cNvCxnSpPr>
              <a:cxnSpLocks/>
            </p:cNvCxnSpPr>
            <p:nvPr/>
          </p:nvCxnSpPr>
          <p:spPr>
            <a:xfrm>
              <a:off x="11486551" y="11389592"/>
              <a:ext cx="920991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F8A9203-7297-06DF-D0B6-E18CA6813E44}"/>
              </a:ext>
            </a:extLst>
          </p:cNvPr>
          <p:cNvGrpSpPr/>
          <p:nvPr/>
        </p:nvGrpSpPr>
        <p:grpSpPr>
          <a:xfrm>
            <a:off x="11528108" y="4210771"/>
            <a:ext cx="2828034" cy="2202346"/>
            <a:chOff x="11528108" y="4210771"/>
            <a:chExt cx="2828034" cy="2202346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EA1B444-3D3D-210A-82BD-F8D5B431CB49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A7157D1-1F9C-A39B-3EB4-D33D2711D992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108" y="4210771"/>
              <a:ext cx="2828034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36E8FD8-4F30-5B94-5902-CD92A4A7349D}"/>
              </a:ext>
            </a:extLst>
          </p:cNvPr>
          <p:cNvGrpSpPr/>
          <p:nvPr/>
        </p:nvGrpSpPr>
        <p:grpSpPr>
          <a:xfrm>
            <a:off x="13984109" y="9020997"/>
            <a:ext cx="3468114" cy="2202346"/>
            <a:chOff x="13984109" y="9020997"/>
            <a:chExt cx="3468114" cy="2202346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BE415C1-544D-F8A7-7E78-90424A42DD04}"/>
                </a:ext>
              </a:extLst>
            </p:cNvPr>
            <p:cNvCxnSpPr>
              <a:cxnSpLocks/>
            </p:cNvCxnSpPr>
            <p:nvPr/>
          </p:nvCxnSpPr>
          <p:spPr>
            <a:xfrm>
              <a:off x="13984109" y="9020997"/>
              <a:ext cx="3468114" cy="0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AD6D5F3-DF66-967D-9A61-A933F7859387}"/>
                </a:ext>
              </a:extLst>
            </p:cNvPr>
            <p:cNvCxnSpPr>
              <a:cxnSpLocks/>
            </p:cNvCxnSpPr>
            <p:nvPr/>
          </p:nvCxnSpPr>
          <p:spPr>
            <a:xfrm>
              <a:off x="17452223" y="9020997"/>
              <a:ext cx="0" cy="2202346"/>
            </a:xfrm>
            <a:prstGeom prst="line">
              <a:avLst/>
            </a:prstGeom>
            <a:ln w="38100" cap="rnd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!!Line1">
            <a:extLst>
              <a:ext uri="{FF2B5EF4-FFF2-40B4-BE49-F238E27FC236}">
                <a16:creationId xmlns:a16="http://schemas.microsoft.com/office/drawing/2014/main" id="{501DF4FD-D192-8E2A-8138-391A4A2140B3}"/>
              </a:ext>
            </a:extLst>
          </p:cNvPr>
          <p:cNvSpPr/>
          <p:nvPr/>
        </p:nvSpPr>
        <p:spPr>
          <a:xfrm>
            <a:off x="1219201" y="5336792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STRATEGY</a:t>
            </a:r>
            <a:endParaRPr lang="en-US" sz="3000" dirty="0">
              <a:latin typeface="+mj-lt"/>
            </a:endParaRPr>
          </a:p>
        </p:txBody>
      </p:sp>
      <p:sp>
        <p:nvSpPr>
          <p:cNvPr id="4" name="!!Line3">
            <a:extLst>
              <a:ext uri="{FF2B5EF4-FFF2-40B4-BE49-F238E27FC236}">
                <a16:creationId xmlns:a16="http://schemas.microsoft.com/office/drawing/2014/main" id="{2D3CA7C6-4F4B-4435-AF0D-D03FD017BBF2}"/>
              </a:ext>
            </a:extLst>
          </p:cNvPr>
          <p:cNvSpPr/>
          <p:nvPr/>
        </p:nvSpPr>
        <p:spPr>
          <a:xfrm>
            <a:off x="1219201" y="9170994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EXECUTION</a:t>
            </a:r>
            <a:endParaRPr lang="en-US" sz="3000" dirty="0">
              <a:latin typeface="+mj-lt"/>
            </a:endParaRPr>
          </a:p>
        </p:txBody>
      </p:sp>
      <p:sp>
        <p:nvSpPr>
          <p:cNvPr id="5" name="!!Knot4">
            <a:extLst>
              <a:ext uri="{FF2B5EF4-FFF2-40B4-BE49-F238E27FC236}">
                <a16:creationId xmlns:a16="http://schemas.microsoft.com/office/drawing/2014/main" id="{489652E6-B588-577D-787C-155A0DF416FE}"/>
              </a:ext>
            </a:extLst>
          </p:cNvPr>
          <p:cNvSpPr/>
          <p:nvPr/>
        </p:nvSpPr>
        <p:spPr>
          <a:xfrm rot="3600000">
            <a:off x="8279773" y="6292712"/>
            <a:ext cx="3280022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Knot5">
            <a:extLst>
              <a:ext uri="{FF2B5EF4-FFF2-40B4-BE49-F238E27FC236}">
                <a16:creationId xmlns:a16="http://schemas.microsoft.com/office/drawing/2014/main" id="{5AD41CBC-3FFD-4F11-78D6-E91F639DE441}"/>
              </a:ext>
            </a:extLst>
          </p:cNvPr>
          <p:cNvSpPr/>
          <p:nvPr/>
        </p:nvSpPr>
        <p:spPr>
          <a:xfrm rot="18000000">
            <a:off x="8277023" y="8211455"/>
            <a:ext cx="329102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Arrow">
            <a:extLst>
              <a:ext uri="{FF2B5EF4-FFF2-40B4-BE49-F238E27FC236}">
                <a16:creationId xmlns:a16="http://schemas.microsoft.com/office/drawing/2014/main" id="{98004ED2-BD72-854D-1B3E-2D491F47F718}"/>
              </a:ext>
            </a:extLst>
          </p:cNvPr>
          <p:cNvSpPr/>
          <p:nvPr/>
        </p:nvSpPr>
        <p:spPr>
          <a:xfrm>
            <a:off x="9851283" y="6197882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3600" b="1" dirty="0">
                <a:latin typeface="+mj-lt"/>
              </a:rPr>
              <a:t>BUSINESS</a:t>
            </a:r>
            <a:r>
              <a:rPr lang="en-US" sz="3600" dirty="0">
                <a:latin typeface="+mj-lt"/>
              </a:rPr>
              <a:t> SUCCESS</a:t>
            </a:r>
          </a:p>
        </p:txBody>
      </p:sp>
      <p:sp>
        <p:nvSpPr>
          <p:cNvPr id="8" name="!!Line2">
            <a:extLst>
              <a:ext uri="{FF2B5EF4-FFF2-40B4-BE49-F238E27FC236}">
                <a16:creationId xmlns:a16="http://schemas.microsoft.com/office/drawing/2014/main" id="{331B8066-7862-01FD-B809-9E4F256FC19A}"/>
              </a:ext>
            </a:extLst>
          </p:cNvPr>
          <p:cNvSpPr/>
          <p:nvPr/>
        </p:nvSpPr>
        <p:spPr>
          <a:xfrm>
            <a:off x="1219200" y="7246273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000" b="1" dirty="0">
                <a:latin typeface="+mj-lt"/>
              </a:rPr>
              <a:t>  RESOURCE</a:t>
            </a:r>
            <a:endParaRPr lang="en-US" sz="3000" dirty="0">
              <a:latin typeface="+mj-lt"/>
            </a:endParaRPr>
          </a:p>
        </p:txBody>
      </p:sp>
      <p:sp>
        <p:nvSpPr>
          <p:cNvPr id="9" name="!!SlideOcean">
            <a:extLst>
              <a:ext uri="{FF2B5EF4-FFF2-40B4-BE49-F238E27FC236}">
                <a16:creationId xmlns:a16="http://schemas.microsoft.com/office/drawing/2014/main" id="{FB28E959-D764-2D11-C71E-47494FCBA39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" name="!!SubTitle">
            <a:extLst>
              <a:ext uri="{FF2B5EF4-FFF2-40B4-BE49-F238E27FC236}">
                <a16:creationId xmlns:a16="http://schemas.microsoft.com/office/drawing/2014/main" id="{CA4C2213-1CC7-BA81-6CCB-D86E4C21CBFE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" name="!!MainTitle">
            <a:extLst>
              <a:ext uri="{FF2B5EF4-FFF2-40B4-BE49-F238E27FC236}">
                <a16:creationId xmlns:a16="http://schemas.microsoft.com/office/drawing/2014/main" id="{5B0976AF-E4FA-66EE-986F-0071C43D5402}"/>
              </a:ext>
            </a:extLst>
          </p:cNvPr>
          <p:cNvSpPr txBox="1"/>
          <p:nvPr/>
        </p:nvSpPr>
        <p:spPr>
          <a:xfrm>
            <a:off x="7513501" y="1174919"/>
            <a:ext cx="9357049" cy="127727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" name="!!Knot3">
            <a:extLst>
              <a:ext uri="{FF2B5EF4-FFF2-40B4-BE49-F238E27FC236}">
                <a16:creationId xmlns:a16="http://schemas.microsoft.com/office/drawing/2014/main" id="{BAD8C209-1921-3D61-A8F1-443E3B6D9980}"/>
              </a:ext>
            </a:extLst>
          </p:cNvPr>
          <p:cNvSpPr/>
          <p:nvPr/>
        </p:nvSpPr>
        <p:spPr>
          <a:xfrm rot="3900000">
            <a:off x="9546570" y="7254835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2">
            <a:extLst>
              <a:ext uri="{FF2B5EF4-FFF2-40B4-BE49-F238E27FC236}">
                <a16:creationId xmlns:a16="http://schemas.microsoft.com/office/drawing/2014/main" id="{26598464-F73B-4C1A-02E8-0120608DCA8A}"/>
              </a:ext>
            </a:extLst>
          </p:cNvPr>
          <p:cNvSpPr/>
          <p:nvPr/>
        </p:nvSpPr>
        <p:spPr>
          <a:xfrm rot="3900000">
            <a:off x="10731215" y="7254834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Knot1">
            <a:extLst>
              <a:ext uri="{FF2B5EF4-FFF2-40B4-BE49-F238E27FC236}">
                <a16:creationId xmlns:a16="http://schemas.microsoft.com/office/drawing/2014/main" id="{7559369A-484B-EA0E-B438-DC89E826E85D}"/>
              </a:ext>
            </a:extLst>
          </p:cNvPr>
          <p:cNvSpPr/>
          <p:nvPr/>
        </p:nvSpPr>
        <p:spPr>
          <a:xfrm rot="3900000">
            <a:off x="11915861" y="7254833"/>
            <a:ext cx="2744994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38100">
            <a:solidFill>
              <a:schemeClr val="bg2"/>
            </a:solidFill>
          </a:ln>
          <a:effectLst>
            <a:outerShdw blurRad="635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Dot1">
            <a:extLst>
              <a:ext uri="{FF2B5EF4-FFF2-40B4-BE49-F238E27FC236}">
                <a16:creationId xmlns:a16="http://schemas.microsoft.com/office/drawing/2014/main" id="{27B2118A-B75C-75E1-353E-A680D931D47C}"/>
              </a:ext>
            </a:extLst>
          </p:cNvPr>
          <p:cNvSpPr/>
          <p:nvPr/>
        </p:nvSpPr>
        <p:spPr>
          <a:xfrm>
            <a:off x="11307622" y="8818455"/>
            <a:ext cx="367869" cy="367869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Dot2">
            <a:extLst>
              <a:ext uri="{FF2B5EF4-FFF2-40B4-BE49-F238E27FC236}">
                <a16:creationId xmlns:a16="http://schemas.microsoft.com/office/drawing/2014/main" id="{1E99FCEB-4A2B-DDE1-F88E-E6D186AB9E7A}"/>
              </a:ext>
            </a:extLst>
          </p:cNvPr>
          <p:cNvSpPr/>
          <p:nvPr/>
        </p:nvSpPr>
        <p:spPr>
          <a:xfrm>
            <a:off x="11351693" y="6362047"/>
            <a:ext cx="367869" cy="367869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Dot3">
            <a:extLst>
              <a:ext uri="{FF2B5EF4-FFF2-40B4-BE49-F238E27FC236}">
                <a16:creationId xmlns:a16="http://schemas.microsoft.com/office/drawing/2014/main" id="{D4FB75B0-4832-C076-9A84-3F5192AFEAA7}"/>
              </a:ext>
            </a:extLst>
          </p:cNvPr>
          <p:cNvSpPr/>
          <p:nvPr/>
        </p:nvSpPr>
        <p:spPr>
          <a:xfrm>
            <a:off x="13703663" y="8818455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D276FC-2C87-B392-7802-6C9398516E23}"/>
              </a:ext>
            </a:extLst>
          </p:cNvPr>
          <p:cNvSpPr txBox="1"/>
          <p:nvPr/>
        </p:nvSpPr>
        <p:spPr>
          <a:xfrm rot="10800000" flipV="1">
            <a:off x="12531591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Xác định rõ tầm nhìn, mục tiêu và hướng đi chung cho toàn tổ chức.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233EF7-E273-BF1F-FB45-EF48CF7BA392}"/>
              </a:ext>
            </a:extLst>
          </p:cNvPr>
          <p:cNvSpPr txBox="1"/>
          <p:nvPr/>
        </p:nvSpPr>
        <p:spPr>
          <a:xfrm rot="10800000" flipV="1">
            <a:off x="12531592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ALIGNMENT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B6C27A-C7F7-033B-B4D0-3FF434CB7C22}"/>
              </a:ext>
            </a:extLst>
          </p:cNvPr>
          <p:cNvSpPr txBox="1"/>
          <p:nvPr/>
        </p:nvSpPr>
        <p:spPr>
          <a:xfrm rot="10800000" flipV="1">
            <a:off x="14503528" y="421077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/>
              <a:t>Kết hợp con người, công nghệ và tài chính để tạo sức mạnh tổng hợp.</a:t>
            </a:r>
            <a:endParaRPr lang="vi-VN" sz="20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5A3F14D-360C-9317-2434-56F9DF54641E}"/>
              </a:ext>
            </a:extLst>
          </p:cNvPr>
          <p:cNvSpPr txBox="1"/>
          <p:nvPr/>
        </p:nvSpPr>
        <p:spPr>
          <a:xfrm rot="10800000" flipV="1">
            <a:off x="14503529" y="370886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INTEGRATION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3E3F3F-AD89-88E6-7E3A-5CFAA3136E4A}"/>
              </a:ext>
            </a:extLst>
          </p:cNvPr>
          <p:cNvSpPr txBox="1"/>
          <p:nvPr/>
        </p:nvSpPr>
        <p:spPr>
          <a:xfrm rot="10800000" flipV="1">
            <a:off x="17664759" y="11373361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vi-VN" sz="2000" dirty="0">
                <a:solidFill>
                  <a:schemeClr val="tx2"/>
                </a:solidFill>
              </a:rPr>
              <a:t>Triển khai kế hoạch với kỷ luật, đo lường và cải tiến liên tục.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A6BA67C-4F78-5AA4-6906-CD38A955EBA5}"/>
              </a:ext>
            </a:extLst>
          </p:cNvPr>
          <p:cNvSpPr txBox="1"/>
          <p:nvPr/>
        </p:nvSpPr>
        <p:spPr>
          <a:xfrm rot="10800000" flipV="1">
            <a:off x="17664760" y="10871450"/>
            <a:ext cx="271201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sz="2000" b="1" dirty="0">
                <a:solidFill>
                  <a:schemeClr val="tx2"/>
                </a:solidFill>
                <a:latin typeface="+mj-lt"/>
              </a:rPr>
              <a:t>EXCELLENCE</a:t>
            </a:r>
            <a:endParaRPr lang="vi-VN" sz="20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3000">
        <p159:morph option="byObjec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6" grpId="0"/>
      <p:bldP spid="27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BG">
            <a:extLst>
              <a:ext uri="{FF2B5EF4-FFF2-40B4-BE49-F238E27FC236}">
                <a16:creationId xmlns:a16="http://schemas.microsoft.com/office/drawing/2014/main" id="{3B735D07-95F5-D942-81D0-A90C822B090B}"/>
              </a:ext>
            </a:extLst>
          </p:cNvPr>
          <p:cNvSpPr/>
          <p:nvPr/>
        </p:nvSpPr>
        <p:spPr>
          <a:xfrm>
            <a:off x="240150" y="276230"/>
            <a:ext cx="23903700" cy="13163540"/>
          </a:xfrm>
          <a:prstGeom prst="roundRect">
            <a:avLst>
              <a:gd name="adj" fmla="val 2828"/>
            </a:avLst>
          </a:prstGeom>
          <a:solidFill>
            <a:schemeClr val="accent6">
              <a:lumMod val="10000"/>
            </a:schemeClr>
          </a:solidFill>
          <a:ln w="9525">
            <a:solidFill>
              <a:schemeClr val="bg2"/>
            </a:solidFill>
          </a:ln>
          <a:effectLst>
            <a:outerShdw blurRad="6350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latin typeface="Albert Sans" pitchFamily="2" charset="77"/>
            </a:endParaRPr>
          </a:p>
        </p:txBody>
      </p:sp>
      <p:sp>
        <p:nvSpPr>
          <p:cNvPr id="3" name="!!SlideOcean">
            <a:extLst>
              <a:ext uri="{FF2B5EF4-FFF2-40B4-BE49-F238E27FC236}">
                <a16:creationId xmlns:a16="http://schemas.microsoft.com/office/drawing/2014/main" id="{B5105920-CC1C-54E7-B8F6-F17BA4E4443A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F70C6C1C-05E8-C5B7-6DDF-33F69C1D6165}"/>
              </a:ext>
            </a:extLst>
          </p:cNvPr>
          <p:cNvSpPr txBox="1"/>
          <p:nvPr/>
        </p:nvSpPr>
        <p:spPr>
          <a:xfrm>
            <a:off x="10483487" y="10001141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!!MainTitle">
            <a:extLst>
              <a:ext uri="{FF2B5EF4-FFF2-40B4-BE49-F238E27FC236}">
                <a16:creationId xmlns:a16="http://schemas.microsoft.com/office/drawing/2014/main" id="{BFB81B7D-E274-C1B5-9CB9-045F6DF221BF}"/>
              </a:ext>
            </a:extLst>
          </p:cNvPr>
          <p:cNvSpPr txBox="1"/>
          <p:nvPr/>
        </p:nvSpPr>
        <p:spPr>
          <a:xfrm>
            <a:off x="8885666" y="9077811"/>
            <a:ext cx="6612708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54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BUSINESS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SUCCESS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Arrow">
            <a:extLst>
              <a:ext uri="{FF2B5EF4-FFF2-40B4-BE49-F238E27FC236}">
                <a16:creationId xmlns:a16="http://schemas.microsoft.com/office/drawing/2014/main" id="{11EFABFA-F800-A550-36EC-28F8187732E1}"/>
              </a:ext>
            </a:extLst>
          </p:cNvPr>
          <p:cNvSpPr/>
          <p:nvPr/>
        </p:nvSpPr>
        <p:spPr>
          <a:xfrm>
            <a:off x="-13455541" y="6211523"/>
            <a:ext cx="13313518" cy="3161652"/>
          </a:xfrm>
          <a:prstGeom prst="rightArrow">
            <a:avLst>
              <a:gd name="adj1" fmla="val 33731"/>
              <a:gd name="adj2" fmla="val 6285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!!Line1">
            <a:extLst>
              <a:ext uri="{FF2B5EF4-FFF2-40B4-BE49-F238E27FC236}">
                <a16:creationId xmlns:a16="http://schemas.microsoft.com/office/drawing/2014/main" id="{71270ECD-003A-9B26-E389-0D2B3F643912}"/>
              </a:ext>
            </a:extLst>
          </p:cNvPr>
          <p:cNvSpPr/>
          <p:nvPr/>
        </p:nvSpPr>
        <p:spPr>
          <a:xfrm>
            <a:off x="-9936104" y="5350433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Line3">
            <a:extLst>
              <a:ext uri="{FF2B5EF4-FFF2-40B4-BE49-F238E27FC236}">
                <a16:creationId xmlns:a16="http://schemas.microsoft.com/office/drawing/2014/main" id="{A38DDB6C-F05A-7A2B-D5AB-AFFEF20022CF}"/>
              </a:ext>
            </a:extLst>
          </p:cNvPr>
          <p:cNvSpPr/>
          <p:nvPr/>
        </p:nvSpPr>
        <p:spPr>
          <a:xfrm>
            <a:off x="-9936104" y="9184635"/>
            <a:ext cx="8686800" cy="107632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Line2">
            <a:extLst>
              <a:ext uri="{FF2B5EF4-FFF2-40B4-BE49-F238E27FC236}">
                <a16:creationId xmlns:a16="http://schemas.microsoft.com/office/drawing/2014/main" id="{913CCAA3-2EA3-93FA-173A-ACF565A22507}"/>
              </a:ext>
            </a:extLst>
          </p:cNvPr>
          <p:cNvSpPr/>
          <p:nvPr/>
        </p:nvSpPr>
        <p:spPr>
          <a:xfrm>
            <a:off x="-9936105" y="7259914"/>
            <a:ext cx="9794082" cy="107632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Knot4">
            <a:extLst>
              <a:ext uri="{FF2B5EF4-FFF2-40B4-BE49-F238E27FC236}">
                <a16:creationId xmlns:a16="http://schemas.microsoft.com/office/drawing/2014/main" id="{8E398DBC-55C9-71B8-F4E5-94B1FBB803C9}"/>
              </a:ext>
            </a:extLst>
          </p:cNvPr>
          <p:cNvSpPr/>
          <p:nvPr/>
        </p:nvSpPr>
        <p:spPr>
          <a:xfrm rot="7200000">
            <a:off x="11100701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Knot5">
            <a:extLst>
              <a:ext uri="{FF2B5EF4-FFF2-40B4-BE49-F238E27FC236}">
                <a16:creationId xmlns:a16="http://schemas.microsoft.com/office/drawing/2014/main" id="{7DD82725-3D71-9372-17D0-48E81AF66A7E}"/>
              </a:ext>
            </a:extLst>
          </p:cNvPr>
          <p:cNvSpPr/>
          <p:nvPr/>
        </p:nvSpPr>
        <p:spPr>
          <a:xfrm rot="18000000">
            <a:off x="12214223" y="7378198"/>
            <a:ext cx="2182597" cy="85636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!!Knot3">
            <a:extLst>
              <a:ext uri="{FF2B5EF4-FFF2-40B4-BE49-F238E27FC236}">
                <a16:creationId xmlns:a16="http://schemas.microsoft.com/office/drawing/2014/main" id="{BCD16E36-074D-B90F-59FB-CEDC3929A9FE}"/>
              </a:ext>
            </a:extLst>
          </p:cNvPr>
          <p:cNvSpPr/>
          <p:nvPr/>
        </p:nvSpPr>
        <p:spPr>
          <a:xfrm rot="7200000">
            <a:off x="8872944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!!Knot2">
            <a:extLst>
              <a:ext uri="{FF2B5EF4-FFF2-40B4-BE49-F238E27FC236}">
                <a16:creationId xmlns:a16="http://schemas.microsoft.com/office/drawing/2014/main" id="{60A8ED61-F4FB-7F89-235F-E28BDA877338}"/>
              </a:ext>
            </a:extLst>
          </p:cNvPr>
          <p:cNvSpPr/>
          <p:nvPr/>
        </p:nvSpPr>
        <p:spPr>
          <a:xfrm rot="7200000">
            <a:off x="9986466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!!Knot1">
            <a:extLst>
              <a:ext uri="{FF2B5EF4-FFF2-40B4-BE49-F238E27FC236}">
                <a16:creationId xmlns:a16="http://schemas.microsoft.com/office/drawing/2014/main" id="{819EB660-EFAE-4460-7ECE-7A6B44E00AF5}"/>
              </a:ext>
            </a:extLst>
          </p:cNvPr>
          <p:cNvSpPr/>
          <p:nvPr/>
        </p:nvSpPr>
        <p:spPr>
          <a:xfrm rot="7200000">
            <a:off x="13327032" y="7378196"/>
            <a:ext cx="2184024" cy="85636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!!Dot1">
            <a:extLst>
              <a:ext uri="{FF2B5EF4-FFF2-40B4-BE49-F238E27FC236}">
                <a16:creationId xmlns:a16="http://schemas.microsoft.com/office/drawing/2014/main" id="{ACC6A281-A3E4-A7C2-2466-300567F7EB3F}"/>
              </a:ext>
            </a:extLst>
          </p:cNvPr>
          <p:cNvSpPr/>
          <p:nvPr/>
        </p:nvSpPr>
        <p:spPr>
          <a:xfrm>
            <a:off x="9442893" y="8221540"/>
            <a:ext cx="367869" cy="367869"/>
          </a:xfrm>
          <a:prstGeom prst="ellipse">
            <a:avLst/>
          </a:prstGeom>
          <a:solidFill>
            <a:schemeClr val="accent6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!!Dot2">
            <a:extLst>
              <a:ext uri="{FF2B5EF4-FFF2-40B4-BE49-F238E27FC236}">
                <a16:creationId xmlns:a16="http://schemas.microsoft.com/office/drawing/2014/main" id="{3257E8BF-D037-826D-1447-436A3720E926}"/>
              </a:ext>
            </a:extLst>
          </p:cNvPr>
          <p:cNvSpPr/>
          <p:nvPr/>
        </p:nvSpPr>
        <p:spPr>
          <a:xfrm>
            <a:off x="11671703" y="8221540"/>
            <a:ext cx="367869" cy="367869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!!Dot3">
            <a:extLst>
              <a:ext uri="{FF2B5EF4-FFF2-40B4-BE49-F238E27FC236}">
                <a16:creationId xmlns:a16="http://schemas.microsoft.com/office/drawing/2014/main" id="{091EBAF4-327D-662E-3CCB-14E3BFEBB301}"/>
              </a:ext>
            </a:extLst>
          </p:cNvPr>
          <p:cNvSpPr/>
          <p:nvPr/>
        </p:nvSpPr>
        <p:spPr>
          <a:xfrm>
            <a:off x="13900513" y="8221540"/>
            <a:ext cx="367869" cy="367869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662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65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342559"/>
      </a:accent1>
      <a:accent2>
        <a:srgbClr val="FD0076"/>
      </a:accent2>
      <a:accent3>
        <a:srgbClr val="E0C792"/>
      </a:accent3>
      <a:accent4>
        <a:srgbClr val="FFDD00"/>
      </a:accent4>
      <a:accent5>
        <a:srgbClr val="720136"/>
      </a:accent5>
      <a:accent6>
        <a:srgbClr val="FFE1E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9215</TotalTime>
  <Words>567</Words>
  <Application>Microsoft Office PowerPoint</Application>
  <PresentationFormat>Custom</PresentationFormat>
  <Paragraphs>112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14</vt:i4>
      </vt:variant>
    </vt:vector>
  </HeadingPairs>
  <TitlesOfParts>
    <vt:vector size="39" baseType="lpstr">
      <vt:lpstr>Albert Sans</vt:lpstr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61 - Business Success</dc:title>
  <dc:creator>Slide Ocean</dc:creator>
  <cp:lastModifiedBy>SO</cp:lastModifiedBy>
  <cp:revision>1867</cp:revision>
  <dcterms:created xsi:type="dcterms:W3CDTF">2024-04-24T08:43:56Z</dcterms:created>
  <dcterms:modified xsi:type="dcterms:W3CDTF">2025-09-26T03:38:17Z</dcterms:modified>
</cp:coreProperties>
</file>