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29"/>
  </p:notesMasterIdLst>
  <p:handoutMasterIdLst>
    <p:handoutMasterId r:id="rId30"/>
  </p:handoutMasterIdLst>
  <p:sldIdLst>
    <p:sldId id="2147378161" r:id="rId20"/>
    <p:sldId id="2147378147" r:id="rId21"/>
    <p:sldId id="2147378159" r:id="rId22"/>
    <p:sldId id="2147378120" r:id="rId23"/>
    <p:sldId id="2147378155" r:id="rId24"/>
    <p:sldId id="2147378169" r:id="rId25"/>
    <p:sldId id="2147378073" r:id="rId26"/>
    <p:sldId id="2147378164" r:id="rId27"/>
    <p:sldId id="2147378175" r:id="rId2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003366"/>
    <a:srgbClr val="445774"/>
    <a:srgbClr val="334257"/>
    <a:srgbClr val="BC8F00"/>
    <a:srgbClr val="ABBDC1"/>
    <a:srgbClr val="E3DFE9"/>
    <a:srgbClr val="F0EEF3"/>
    <a:srgbClr val="F1F1F1"/>
    <a:srgbClr val="FAF8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69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318" y="240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9322ABAC-B8B0-F249-3774-9B89E40EFA1D}"/>
              </a:ext>
            </a:extLst>
          </p:cNvPr>
          <p:cNvSpPr/>
          <p:nvPr/>
        </p:nvSpPr>
        <p:spPr>
          <a:xfrm>
            <a:off x="19185890" y="2292350"/>
            <a:ext cx="4442460" cy="5006340"/>
          </a:xfrm>
          <a:custGeom>
            <a:avLst/>
            <a:gdLst>
              <a:gd name="connsiteX0" fmla="*/ 2278380 w 4442460"/>
              <a:gd name="connsiteY0" fmla="*/ 5006340 h 5006340"/>
              <a:gd name="connsiteX1" fmla="*/ 4038600 w 4442460"/>
              <a:gd name="connsiteY1" fmla="*/ 1325880 h 5006340"/>
              <a:gd name="connsiteX2" fmla="*/ 4442460 w 4442460"/>
              <a:gd name="connsiteY2" fmla="*/ 1325880 h 5006340"/>
              <a:gd name="connsiteX3" fmla="*/ 4046220 w 4442460"/>
              <a:gd name="connsiteY3" fmla="*/ 0 h 5006340"/>
              <a:gd name="connsiteX4" fmla="*/ 2506980 w 4442460"/>
              <a:gd name="connsiteY4" fmla="*/ 1325880 h 5006340"/>
              <a:gd name="connsiteX5" fmla="*/ 2941320 w 4442460"/>
              <a:gd name="connsiteY5" fmla="*/ 1325880 h 5006340"/>
              <a:gd name="connsiteX6" fmla="*/ 0 w 4442460"/>
              <a:gd name="connsiteY6" fmla="*/ 4991100 h 5006340"/>
              <a:gd name="connsiteX7" fmla="*/ 2278380 w 4442460"/>
              <a:gd name="connsiteY7" fmla="*/ 5006340 h 5006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42460" h="5006340">
                <a:moveTo>
                  <a:pt x="2278380" y="5006340"/>
                </a:moveTo>
                <a:lnTo>
                  <a:pt x="4038600" y="1325880"/>
                </a:lnTo>
                <a:lnTo>
                  <a:pt x="4442460" y="1325880"/>
                </a:lnTo>
                <a:lnTo>
                  <a:pt x="4046220" y="0"/>
                </a:lnTo>
                <a:lnTo>
                  <a:pt x="2506980" y="1325880"/>
                </a:lnTo>
                <a:lnTo>
                  <a:pt x="2941320" y="1325880"/>
                </a:lnTo>
                <a:lnTo>
                  <a:pt x="0" y="4991100"/>
                </a:lnTo>
                <a:lnTo>
                  <a:pt x="2278380" y="500634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B7F6A341-B2C0-8ABB-1C28-DCFC6181CBC8}"/>
              </a:ext>
            </a:extLst>
          </p:cNvPr>
          <p:cNvSpPr txBox="1"/>
          <p:nvPr/>
        </p:nvSpPr>
        <p:spPr>
          <a:xfrm rot="10800000" flipV="1">
            <a:off x="5927890" y="7138933"/>
            <a:ext cx="4145256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Tương tác thường xuyên, mang lại trải nghiệm tích cực và cảm giác thân thuộc.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C7AF83C-32FA-F005-C315-344EE2BE6090}"/>
              </a:ext>
            </a:extLst>
          </p:cNvPr>
          <p:cNvSpPr txBox="1"/>
          <p:nvPr/>
        </p:nvSpPr>
        <p:spPr>
          <a:xfrm rot="10800000" flipV="1">
            <a:off x="6995174" y="6517785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accent3"/>
                </a:solidFill>
                <a:latin typeface="+mj-lt"/>
              </a:rPr>
              <a:t>ENGAGE</a:t>
            </a:r>
            <a:r>
              <a:rPr lang="en-US" sz="2800" dirty="0">
                <a:solidFill>
                  <a:schemeClr val="accent3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uLnTx/>
              <a:uFillTx/>
              <a:latin typeface="+mj-lt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3789494-6016-43BF-4880-3AA904D08C15}"/>
              </a:ext>
            </a:extLst>
          </p:cNvPr>
          <p:cNvSpPr txBox="1"/>
          <p:nvPr/>
        </p:nvSpPr>
        <p:spPr>
          <a:xfrm rot="10800000" flipV="1">
            <a:off x="19223715" y="11891649"/>
            <a:ext cx="4137729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Thuyết phục bằng sản phẩm chất lượng, giá trị rõ ràng và quy trình thuận tiện.</a:t>
            </a:r>
          </a:p>
          <a:p>
            <a:pPr lvl="0"/>
            <a:endParaRPr lang="vi-VN" sz="2400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83AF8B5-A91D-3B3C-463F-58253DE7A104}"/>
              </a:ext>
            </a:extLst>
          </p:cNvPr>
          <p:cNvSpPr txBox="1"/>
          <p:nvPr/>
        </p:nvSpPr>
        <p:spPr>
          <a:xfrm rot="10800000" flipV="1">
            <a:off x="19223717" y="11273712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3"/>
                </a:solidFill>
                <a:latin typeface="+mj-lt"/>
              </a:rPr>
              <a:t>CONVERT</a:t>
            </a:r>
            <a:r>
              <a:rPr lang="en-US" sz="2800" dirty="0">
                <a:solidFill>
                  <a:schemeClr val="accent3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uLnTx/>
              <a:uFillTx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AF86D945-A5CF-4953-AD9A-3A29F50BB004}"/>
              </a:ext>
            </a:extLst>
          </p:cNvPr>
          <p:cNvSpPr txBox="1"/>
          <p:nvPr/>
        </p:nvSpPr>
        <p:spPr>
          <a:xfrm rot="10800000" flipV="1">
            <a:off x="12003498" y="4642037"/>
            <a:ext cx="3796760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Duy trì hài lòng bằng dịch vụ chu đáo, chăm sóc tận tâm và cá nhân hóa.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8E744E48-FBA9-2CBB-04EC-670CC9D08390}"/>
              </a:ext>
            </a:extLst>
          </p:cNvPr>
          <p:cNvSpPr txBox="1"/>
          <p:nvPr/>
        </p:nvSpPr>
        <p:spPr>
          <a:xfrm rot="10800000" flipV="1">
            <a:off x="12722285" y="3971116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accent3"/>
                </a:solidFill>
                <a:latin typeface="+mj-lt"/>
              </a:rPr>
              <a:t>RETAIN</a:t>
            </a:r>
            <a:r>
              <a:rPr lang="en-US" sz="2800" dirty="0">
                <a:solidFill>
                  <a:schemeClr val="accent3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uLnTx/>
              <a:uFillTx/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3BEF5E8-54FE-7AF8-E442-0D9F6C789E67}"/>
              </a:ext>
            </a:extLst>
          </p:cNvPr>
          <p:cNvSpPr txBox="1"/>
          <p:nvPr/>
        </p:nvSpPr>
        <p:spPr>
          <a:xfrm rot="10800000" flipV="1">
            <a:off x="16271848" y="2338427"/>
            <a:ext cx="368131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Khuyến khích chia sẻ trải nghiệm tốt, lan tỏa thương hiệu đến cộng đồng rộng lớn.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1C72992-534F-D334-2601-1863BBFC6AC4}"/>
              </a:ext>
            </a:extLst>
          </p:cNvPr>
          <p:cNvSpPr txBox="1"/>
          <p:nvPr/>
        </p:nvSpPr>
        <p:spPr>
          <a:xfrm rot="10800000" flipV="1">
            <a:off x="16875189" y="1812343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accent3"/>
                </a:solidFill>
                <a:latin typeface="+mj-lt"/>
              </a:rPr>
              <a:t>ADVOCATE</a:t>
            </a:r>
            <a:r>
              <a:rPr lang="en-US" sz="2800" dirty="0">
                <a:solidFill>
                  <a:schemeClr val="accent3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uLnTx/>
              <a:uFillTx/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36B34DDC-5F28-74C1-0088-E6AA7088E17C}"/>
              </a:ext>
            </a:extLst>
          </p:cNvPr>
          <p:cNvGrpSpPr/>
          <p:nvPr/>
        </p:nvGrpSpPr>
        <p:grpSpPr>
          <a:xfrm>
            <a:off x="21847770" y="3141804"/>
            <a:ext cx="1228496" cy="941352"/>
            <a:chOff x="19474902" y="5082121"/>
            <a:chExt cx="3876190" cy="2970186"/>
          </a:xfrm>
        </p:grpSpPr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447796D8-A88E-5F64-D136-3CB167E5D93E}"/>
                </a:ext>
              </a:extLst>
            </p:cNvPr>
            <p:cNvSpPr/>
            <p:nvPr/>
          </p:nvSpPr>
          <p:spPr>
            <a:xfrm>
              <a:off x="19474902" y="7264567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996BBF53-71A6-F07D-FCE6-51F59FE72277}"/>
                </a:ext>
              </a:extLst>
            </p:cNvPr>
            <p:cNvSpPr/>
            <p:nvPr/>
          </p:nvSpPr>
          <p:spPr>
            <a:xfrm>
              <a:off x="20124767" y="5082121"/>
              <a:ext cx="2576461" cy="257646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0" dirty="0">
                <a:latin typeface="+mj-lt"/>
              </a:endParaRPr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3835A69D-85CD-829A-A6DE-432848565098}"/>
              </a:ext>
            </a:extLst>
          </p:cNvPr>
          <p:cNvSpPr txBox="1"/>
          <p:nvPr/>
        </p:nvSpPr>
        <p:spPr>
          <a:xfrm rot="10800000" flipV="1">
            <a:off x="22225478" y="3925537"/>
            <a:ext cx="834248" cy="4770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5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05</a:t>
            </a:r>
            <a:r>
              <a:rPr lang="en-US" sz="25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endParaRPr kumimoji="0" lang="en-US" sz="25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C92F303E-B1CC-D881-491A-FD8F60D3AAA4}"/>
              </a:ext>
            </a:extLst>
          </p:cNvPr>
          <p:cNvSpPr/>
          <p:nvPr/>
        </p:nvSpPr>
        <p:spPr>
          <a:xfrm>
            <a:off x="4811908" y="7285704"/>
            <a:ext cx="16661745" cy="6430297"/>
          </a:xfrm>
          <a:custGeom>
            <a:avLst/>
            <a:gdLst>
              <a:gd name="connsiteX0" fmla="*/ 14360997 w 16661745"/>
              <a:gd name="connsiteY0" fmla="*/ 0 h 6430297"/>
              <a:gd name="connsiteX1" fmla="*/ 16661745 w 16661745"/>
              <a:gd name="connsiteY1" fmla="*/ 0 h 6430297"/>
              <a:gd name="connsiteX2" fmla="*/ 7779216 w 16661745"/>
              <a:gd name="connsiteY2" fmla="*/ 6430297 h 6430297"/>
              <a:gd name="connsiteX3" fmla="*/ 0 w 16661745"/>
              <a:gd name="connsiteY3" fmla="*/ 6430297 h 6430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1745" h="6430297">
                <a:moveTo>
                  <a:pt x="14360997" y="0"/>
                </a:moveTo>
                <a:lnTo>
                  <a:pt x="16661745" y="0"/>
                </a:lnTo>
                <a:lnTo>
                  <a:pt x="7779216" y="6430297"/>
                </a:lnTo>
                <a:lnTo>
                  <a:pt x="0" y="643029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FBFDD74-6680-D0A1-36B7-208CDFB40409}"/>
              </a:ext>
            </a:extLst>
          </p:cNvPr>
          <p:cNvSpPr txBox="1"/>
          <p:nvPr/>
        </p:nvSpPr>
        <p:spPr>
          <a:xfrm rot="10800000" flipV="1">
            <a:off x="1745511" y="9902088"/>
            <a:ext cx="398472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Tạo nhận diện thương hiệu, thu hút khách hàng mới qua truyền thông hiệu quả.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6A0C2B8A-F40B-340D-F7CB-BE02E581758B}"/>
              </a:ext>
            </a:extLst>
          </p:cNvPr>
          <p:cNvSpPr txBox="1"/>
          <p:nvPr/>
        </p:nvSpPr>
        <p:spPr>
          <a:xfrm rot="10800000" flipV="1">
            <a:off x="2652267" y="9261137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accent3"/>
                </a:solidFill>
                <a:latin typeface="+mj-lt"/>
              </a:rPr>
              <a:t>ATTRACT</a:t>
            </a:r>
            <a:r>
              <a:rPr lang="en-US" sz="2800" dirty="0">
                <a:solidFill>
                  <a:schemeClr val="accent3"/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uLnTx/>
              <a:uFillTx/>
              <a:latin typeface="+mj-lt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4EF4B0E3-884D-6C3E-7A4D-7159B502CB05}"/>
              </a:ext>
            </a:extLst>
          </p:cNvPr>
          <p:cNvGrpSpPr/>
          <p:nvPr/>
        </p:nvGrpSpPr>
        <p:grpSpPr>
          <a:xfrm>
            <a:off x="18563470" y="6634162"/>
            <a:ext cx="1748875" cy="1340101"/>
            <a:chOff x="16243790" y="5970636"/>
            <a:chExt cx="3876190" cy="2970186"/>
          </a:xfrm>
        </p:grpSpPr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0F9A1381-F31F-3FD9-A596-C99887E01E9C}"/>
                </a:ext>
              </a:extLst>
            </p:cNvPr>
            <p:cNvSpPr/>
            <p:nvPr/>
          </p:nvSpPr>
          <p:spPr>
            <a:xfrm>
              <a:off x="16243790" y="815308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E97075B-55D8-D33B-57FE-CA73C5CEE26A}"/>
                </a:ext>
              </a:extLst>
            </p:cNvPr>
            <p:cNvSpPr/>
            <p:nvPr/>
          </p:nvSpPr>
          <p:spPr>
            <a:xfrm>
              <a:off x="16893655" y="5970636"/>
              <a:ext cx="2576461" cy="257646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200" dirty="0">
                <a:latin typeface="+mj-lt"/>
              </a:endParaRP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54C461F-57FB-66F7-A579-6F0C7C25D82C}"/>
              </a:ext>
            </a:extLst>
          </p:cNvPr>
          <p:cNvGrpSpPr/>
          <p:nvPr/>
        </p:nvGrpSpPr>
        <p:grpSpPr>
          <a:xfrm>
            <a:off x="12654687" y="8338159"/>
            <a:ext cx="3543321" cy="2715120"/>
            <a:chOff x="8305835" y="8020909"/>
            <a:chExt cx="3876190" cy="2970186"/>
          </a:xfrm>
        </p:grpSpPr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1BE06AF7-F982-34B0-E282-E6F073E2CD70}"/>
                </a:ext>
              </a:extLst>
            </p:cNvPr>
            <p:cNvSpPr/>
            <p:nvPr/>
          </p:nvSpPr>
          <p:spPr>
            <a:xfrm>
              <a:off x="8305835" y="10203355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B5AB520C-83C6-95E8-6759-BF6A03E6D08B}"/>
                </a:ext>
              </a:extLst>
            </p:cNvPr>
            <p:cNvSpPr/>
            <p:nvPr/>
          </p:nvSpPr>
          <p:spPr>
            <a:xfrm>
              <a:off x="8955700" y="8020909"/>
              <a:ext cx="2576461" cy="257646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00" dirty="0">
                <a:latin typeface="+mj-lt"/>
              </a:endParaRP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2FFE80F-8029-7E78-E0CB-6EE7429D173E}"/>
              </a:ext>
            </a:extLst>
          </p:cNvPr>
          <p:cNvGrpSpPr/>
          <p:nvPr/>
        </p:nvGrpSpPr>
        <p:grpSpPr>
          <a:xfrm>
            <a:off x="16139203" y="7380847"/>
            <a:ext cx="2477410" cy="1898350"/>
            <a:chOff x="12487363" y="6795612"/>
            <a:chExt cx="3876190" cy="2970186"/>
          </a:xfrm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3F71EEE1-F8B4-8DCA-384D-51D2A8202CB3}"/>
                </a:ext>
              </a:extLst>
            </p:cNvPr>
            <p:cNvSpPr/>
            <p:nvPr/>
          </p:nvSpPr>
          <p:spPr>
            <a:xfrm>
              <a:off x="12487363" y="8978058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6025D6D-8821-4B51-4EE0-EC8AB5B169FE}"/>
                </a:ext>
              </a:extLst>
            </p:cNvPr>
            <p:cNvSpPr/>
            <p:nvPr/>
          </p:nvSpPr>
          <p:spPr>
            <a:xfrm>
              <a:off x="13137228" y="6795612"/>
              <a:ext cx="2576461" cy="257646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4445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0" dirty="0">
                <a:latin typeface="+mj-lt"/>
              </a:endParaRP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F86D0333-AA4E-528D-5861-DB92966F7E94}"/>
              </a:ext>
            </a:extLst>
          </p:cNvPr>
          <p:cNvGrpSpPr/>
          <p:nvPr/>
        </p:nvGrpSpPr>
        <p:grpSpPr>
          <a:xfrm>
            <a:off x="7816671" y="9683955"/>
            <a:ext cx="4723116" cy="3619155"/>
            <a:chOff x="3326874" y="9110816"/>
            <a:chExt cx="3876190" cy="2970186"/>
          </a:xfrm>
        </p:grpSpPr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8A40FA4F-D677-A064-B6A9-5FF808E8F912}"/>
                </a:ext>
              </a:extLst>
            </p:cNvPr>
            <p:cNvSpPr/>
            <p:nvPr/>
          </p:nvSpPr>
          <p:spPr>
            <a:xfrm>
              <a:off x="3326874" y="1129326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8F4E5E55-9EC9-12FE-36C8-CF3F4A93AF56}"/>
                </a:ext>
              </a:extLst>
            </p:cNvPr>
            <p:cNvSpPr/>
            <p:nvPr/>
          </p:nvSpPr>
          <p:spPr>
            <a:xfrm>
              <a:off x="3976739" y="9110816"/>
              <a:ext cx="2576461" cy="2576461"/>
            </a:xfrm>
            <a:prstGeom prst="ellipse">
              <a:avLst/>
            </a:prstGeom>
            <a:ln>
              <a:noFill/>
            </a:ln>
            <a:effectLst>
              <a:innerShdw blurRad="762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500" dirty="0">
                <a:latin typeface="+mj-lt"/>
              </a:endParaRP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0A58F79D-436D-440E-734E-3A85668937F3}"/>
              </a:ext>
            </a:extLst>
          </p:cNvPr>
          <p:cNvGrpSpPr/>
          <p:nvPr/>
        </p:nvGrpSpPr>
        <p:grpSpPr>
          <a:xfrm>
            <a:off x="5899355" y="9343851"/>
            <a:ext cx="3332382" cy="593076"/>
            <a:chOff x="5899355" y="9343851"/>
            <a:chExt cx="3332382" cy="593076"/>
          </a:xfrm>
        </p:grpSpPr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6277A2F7-B247-EB84-C2FA-C503EBB28758}"/>
                </a:ext>
              </a:extLst>
            </p:cNvPr>
            <p:cNvCxnSpPr>
              <a:cxnSpLocks/>
            </p:cNvCxnSpPr>
            <p:nvPr/>
          </p:nvCxnSpPr>
          <p:spPr>
            <a:xfrm>
              <a:off x="5899355" y="9343851"/>
              <a:ext cx="2594978" cy="0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Circle: Hollow 119">
              <a:extLst>
                <a:ext uri="{FF2B5EF4-FFF2-40B4-BE49-F238E27FC236}">
                  <a16:creationId xmlns:a16="http://schemas.microsoft.com/office/drawing/2014/main" id="{0F956CED-CEE6-EE54-DCBB-38DE094D94B4}"/>
                </a:ext>
              </a:extLst>
            </p:cNvPr>
            <p:cNvSpPr/>
            <p:nvPr/>
          </p:nvSpPr>
          <p:spPr>
            <a:xfrm>
              <a:off x="8946758" y="9651948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3B30041C-A20B-F3AD-D6F6-0C96EA6B4B02}"/>
                </a:ext>
              </a:extLst>
            </p:cNvPr>
            <p:cNvCxnSpPr>
              <a:cxnSpLocks/>
              <a:endCxn id="120" idx="1"/>
            </p:cNvCxnSpPr>
            <p:nvPr/>
          </p:nvCxnSpPr>
          <p:spPr>
            <a:xfrm>
              <a:off x="8495908" y="9343851"/>
              <a:ext cx="492584" cy="349831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TextBox 121">
            <a:extLst>
              <a:ext uri="{FF2B5EF4-FFF2-40B4-BE49-F238E27FC236}">
                <a16:creationId xmlns:a16="http://schemas.microsoft.com/office/drawing/2014/main" id="{1E275111-EF98-EC32-9EAD-BA636DAC7DAF}"/>
              </a:ext>
            </a:extLst>
          </p:cNvPr>
          <p:cNvSpPr txBox="1"/>
          <p:nvPr/>
        </p:nvSpPr>
        <p:spPr>
          <a:xfrm rot="10800000" flipV="1">
            <a:off x="12003499" y="12343253"/>
            <a:ext cx="1461188" cy="120032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2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01</a:t>
            </a:r>
            <a:r>
              <a:rPr lang="en-US" sz="7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B9A95E19-1578-6106-999F-801EAA50D100}"/>
              </a:ext>
            </a:extLst>
          </p:cNvPr>
          <p:cNvSpPr txBox="1"/>
          <p:nvPr/>
        </p:nvSpPr>
        <p:spPr>
          <a:xfrm rot="10800000" flipV="1">
            <a:off x="15210048" y="10063536"/>
            <a:ext cx="1461188" cy="120032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6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02</a:t>
            </a:r>
            <a:r>
              <a:rPr lang="en-US" sz="7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6DEC7B2E-5414-E78D-B974-08F9A3350B66}"/>
              </a:ext>
            </a:extLst>
          </p:cNvPr>
          <p:cNvSpPr txBox="1"/>
          <p:nvPr/>
        </p:nvSpPr>
        <p:spPr>
          <a:xfrm rot="10800000" flipV="1">
            <a:off x="17448398" y="8876912"/>
            <a:ext cx="1461188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03</a:t>
            </a:r>
            <a:r>
              <a:rPr lang="en-US" sz="4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34FE6484-6375-19D5-161E-BF08AECB9630}"/>
              </a:ext>
            </a:extLst>
          </p:cNvPr>
          <p:cNvSpPr txBox="1"/>
          <p:nvPr/>
        </p:nvSpPr>
        <p:spPr>
          <a:xfrm rot="10800000" flipV="1">
            <a:off x="19645358" y="7460506"/>
            <a:ext cx="1040766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04</a:t>
            </a:r>
            <a:r>
              <a:rPr lang="en-US" sz="4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26" name="TextBox 48">
            <a:extLst>
              <a:ext uri="{FF2B5EF4-FFF2-40B4-BE49-F238E27FC236}">
                <a16:creationId xmlns:a16="http://schemas.microsoft.com/office/drawing/2014/main" id="{92A4FC72-8468-9735-C547-D75507FFC593}"/>
              </a:ext>
            </a:extLst>
          </p:cNvPr>
          <p:cNvSpPr txBox="1"/>
          <p:nvPr/>
        </p:nvSpPr>
        <p:spPr>
          <a:xfrm>
            <a:off x="1847499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27" name="TextBox 48">
            <a:extLst>
              <a:ext uri="{FF2B5EF4-FFF2-40B4-BE49-F238E27FC236}">
                <a16:creationId xmlns:a16="http://schemas.microsoft.com/office/drawing/2014/main" id="{C260EB74-88F9-4FF8-4725-CC20B9145714}"/>
              </a:ext>
            </a:extLst>
          </p:cNvPr>
          <p:cNvSpPr txBox="1"/>
          <p:nvPr/>
        </p:nvSpPr>
        <p:spPr>
          <a:xfrm>
            <a:off x="1759008" y="1176536"/>
            <a:ext cx="11777583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CUSTOMER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8" name="TextBox 25">
            <a:extLst>
              <a:ext uri="{FF2B5EF4-FFF2-40B4-BE49-F238E27FC236}">
                <a16:creationId xmlns:a16="http://schemas.microsoft.com/office/drawing/2014/main" id="{9ECBE362-872E-3D2E-97A8-0B49C9641DEF}"/>
              </a:ext>
            </a:extLst>
          </p:cNvPr>
          <p:cNvSpPr txBox="1"/>
          <p:nvPr/>
        </p:nvSpPr>
        <p:spPr>
          <a:xfrm>
            <a:off x="1759008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BDF21832-D721-3C85-1AA0-B678E6364A9D}"/>
              </a:ext>
            </a:extLst>
          </p:cNvPr>
          <p:cNvGrpSpPr/>
          <p:nvPr/>
        </p:nvGrpSpPr>
        <p:grpSpPr>
          <a:xfrm>
            <a:off x="10255806" y="6721783"/>
            <a:ext cx="3613987" cy="1728317"/>
            <a:chOff x="10255806" y="6721783"/>
            <a:chExt cx="3613987" cy="1728317"/>
          </a:xfrm>
        </p:grpSpPr>
        <p:sp>
          <p:nvSpPr>
            <p:cNvPr id="130" name="Circle: Hollow 129">
              <a:extLst>
                <a:ext uri="{FF2B5EF4-FFF2-40B4-BE49-F238E27FC236}">
                  <a16:creationId xmlns:a16="http://schemas.microsoft.com/office/drawing/2014/main" id="{E6995276-0C52-66DC-6726-272CDCF4F48E}"/>
                </a:ext>
              </a:extLst>
            </p:cNvPr>
            <p:cNvSpPr/>
            <p:nvPr/>
          </p:nvSpPr>
          <p:spPr>
            <a:xfrm>
              <a:off x="13584814" y="8165121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1D2B7EB1-398D-0C13-F0B7-237FA774C6D9}"/>
                </a:ext>
              </a:extLst>
            </p:cNvPr>
            <p:cNvCxnSpPr>
              <a:cxnSpLocks/>
              <a:endCxn id="130" idx="1"/>
            </p:cNvCxnSpPr>
            <p:nvPr/>
          </p:nvCxnSpPr>
          <p:spPr>
            <a:xfrm>
              <a:off x="12060194" y="6721783"/>
              <a:ext cx="1566354" cy="1485072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DB7B5262-15C6-D3F5-5DD2-C55F06C52EA0}"/>
                </a:ext>
              </a:extLst>
            </p:cNvPr>
            <p:cNvCxnSpPr>
              <a:cxnSpLocks/>
            </p:cNvCxnSpPr>
            <p:nvPr/>
          </p:nvCxnSpPr>
          <p:spPr>
            <a:xfrm>
              <a:off x="10255806" y="6721783"/>
              <a:ext cx="1804388" cy="0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FD0C1841-8A70-D19C-215E-241F66733C5B}"/>
              </a:ext>
            </a:extLst>
          </p:cNvPr>
          <p:cNvGrpSpPr/>
          <p:nvPr/>
        </p:nvGrpSpPr>
        <p:grpSpPr>
          <a:xfrm>
            <a:off x="18263697" y="8358262"/>
            <a:ext cx="1632937" cy="2695017"/>
            <a:chOff x="18263697" y="8358262"/>
            <a:chExt cx="1632937" cy="2695017"/>
          </a:xfrm>
        </p:grpSpPr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14D2DAD2-65F3-9231-0CA6-36A6A8D6CC13}"/>
                </a:ext>
              </a:extLst>
            </p:cNvPr>
            <p:cNvCxnSpPr>
              <a:cxnSpLocks/>
            </p:cNvCxnSpPr>
            <p:nvPr/>
          </p:nvCxnSpPr>
          <p:spPr>
            <a:xfrm>
              <a:off x="19896634" y="9646354"/>
              <a:ext cx="0" cy="1406925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Circle: Hollow 134">
              <a:extLst>
                <a:ext uri="{FF2B5EF4-FFF2-40B4-BE49-F238E27FC236}">
                  <a16:creationId xmlns:a16="http://schemas.microsoft.com/office/drawing/2014/main" id="{96146F2A-5901-B3DE-F843-FD3A013C1B4B}"/>
                </a:ext>
              </a:extLst>
            </p:cNvPr>
            <p:cNvSpPr/>
            <p:nvPr/>
          </p:nvSpPr>
          <p:spPr>
            <a:xfrm>
              <a:off x="18263697" y="8358262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B92DEF92-7DD0-B4C8-7D3D-1128353C4B66}"/>
                </a:ext>
              </a:extLst>
            </p:cNvPr>
            <p:cNvCxnSpPr>
              <a:cxnSpLocks/>
              <a:stCxn id="135" idx="5"/>
            </p:cNvCxnSpPr>
            <p:nvPr/>
          </p:nvCxnSpPr>
          <p:spPr>
            <a:xfrm>
              <a:off x="18506942" y="8601507"/>
              <a:ext cx="1389692" cy="1034183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6540A7CB-7B03-3D28-D52F-2E24B1E7860F}"/>
              </a:ext>
            </a:extLst>
          </p:cNvPr>
          <p:cNvGrpSpPr/>
          <p:nvPr/>
        </p:nvGrpSpPr>
        <p:grpSpPr>
          <a:xfrm>
            <a:off x="15860474" y="4128520"/>
            <a:ext cx="3172947" cy="2650144"/>
            <a:chOff x="15860474" y="4128520"/>
            <a:chExt cx="3172947" cy="2650144"/>
          </a:xfrm>
        </p:grpSpPr>
        <p:sp>
          <p:nvSpPr>
            <p:cNvPr id="138" name="Circle: Hollow 137">
              <a:extLst>
                <a:ext uri="{FF2B5EF4-FFF2-40B4-BE49-F238E27FC236}">
                  <a16:creationId xmlns:a16="http://schemas.microsoft.com/office/drawing/2014/main" id="{90582DD4-7F7B-7633-33A8-8BDCB7F0FFC0}"/>
                </a:ext>
              </a:extLst>
            </p:cNvPr>
            <p:cNvSpPr/>
            <p:nvPr/>
          </p:nvSpPr>
          <p:spPr>
            <a:xfrm>
              <a:off x="18748442" y="649368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5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A70DEBFD-A12C-AFA6-1506-7CFF5492B2AC}"/>
                </a:ext>
              </a:extLst>
            </p:cNvPr>
            <p:cNvCxnSpPr>
              <a:cxnSpLocks/>
              <a:endCxn id="138" idx="1"/>
            </p:cNvCxnSpPr>
            <p:nvPr/>
          </p:nvCxnSpPr>
          <p:spPr>
            <a:xfrm>
              <a:off x="16441886" y="4128520"/>
              <a:ext cx="2348290" cy="2406899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9ACBD573-F425-B4F7-A6B2-709334A723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860474" y="4137782"/>
              <a:ext cx="596336" cy="8142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F5DDB550-79F6-507A-8063-C4EB6CFEAC79}"/>
              </a:ext>
            </a:extLst>
          </p:cNvPr>
          <p:cNvGrpSpPr/>
          <p:nvPr/>
        </p:nvGrpSpPr>
        <p:grpSpPr>
          <a:xfrm>
            <a:off x="20165741" y="2072630"/>
            <a:ext cx="2032398" cy="1152606"/>
            <a:chOff x="20165741" y="2072630"/>
            <a:chExt cx="2032398" cy="1152606"/>
          </a:xfrm>
        </p:grpSpPr>
        <p:sp>
          <p:nvSpPr>
            <p:cNvPr id="142" name="Circle: Hollow 141">
              <a:extLst>
                <a:ext uri="{FF2B5EF4-FFF2-40B4-BE49-F238E27FC236}">
                  <a16:creationId xmlns:a16="http://schemas.microsoft.com/office/drawing/2014/main" id="{893C6960-4C58-26A9-48BB-B4BD0A2ECB7B}"/>
                </a:ext>
              </a:extLst>
            </p:cNvPr>
            <p:cNvSpPr/>
            <p:nvPr/>
          </p:nvSpPr>
          <p:spPr>
            <a:xfrm>
              <a:off x="21913160" y="2940257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6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196EF2F7-406A-9EB4-0FA2-F8FA7D8EF6FE}"/>
                </a:ext>
              </a:extLst>
            </p:cNvPr>
            <p:cNvCxnSpPr>
              <a:cxnSpLocks/>
            </p:cNvCxnSpPr>
            <p:nvPr/>
          </p:nvCxnSpPr>
          <p:spPr>
            <a:xfrm>
              <a:off x="20165741" y="2072630"/>
              <a:ext cx="755934" cy="0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D2539587-7AD7-E5FD-84AF-9BC5C6B63414}"/>
                </a:ext>
              </a:extLst>
            </p:cNvPr>
            <p:cNvCxnSpPr>
              <a:cxnSpLocks/>
              <a:endCxn id="142" idx="1"/>
            </p:cNvCxnSpPr>
            <p:nvPr/>
          </p:nvCxnSpPr>
          <p:spPr>
            <a:xfrm>
              <a:off x="20912078" y="2072630"/>
              <a:ext cx="1042816" cy="909361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5" name="Freeform 177">
            <a:extLst>
              <a:ext uri="{FF2B5EF4-FFF2-40B4-BE49-F238E27FC236}">
                <a16:creationId xmlns:a16="http://schemas.microsoft.com/office/drawing/2014/main" id="{1C35523E-C43B-40C7-8825-89E09901F6EF}"/>
              </a:ext>
            </a:extLst>
          </p:cNvPr>
          <p:cNvSpPr>
            <a:spLocks noEditPoints="1"/>
          </p:cNvSpPr>
          <p:nvPr/>
        </p:nvSpPr>
        <p:spPr bwMode="auto">
          <a:xfrm>
            <a:off x="9508463" y="10635228"/>
            <a:ext cx="1339532" cy="1452646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6" name="Freeform 109">
            <a:extLst>
              <a:ext uri="{FF2B5EF4-FFF2-40B4-BE49-F238E27FC236}">
                <a16:creationId xmlns:a16="http://schemas.microsoft.com/office/drawing/2014/main" id="{E326CE03-11C0-3EB3-6BE2-66133460D7E0}"/>
              </a:ext>
            </a:extLst>
          </p:cNvPr>
          <p:cNvSpPr>
            <a:spLocks noEditPoints="1"/>
          </p:cNvSpPr>
          <p:nvPr/>
        </p:nvSpPr>
        <p:spPr bwMode="auto">
          <a:xfrm>
            <a:off x="13989176" y="9067438"/>
            <a:ext cx="874342" cy="896648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7" name="Freeform 158">
            <a:extLst>
              <a:ext uri="{FF2B5EF4-FFF2-40B4-BE49-F238E27FC236}">
                <a16:creationId xmlns:a16="http://schemas.microsoft.com/office/drawing/2014/main" id="{BFC3E9FD-378F-7820-8F03-A1079E972F83}"/>
              </a:ext>
            </a:extLst>
          </p:cNvPr>
          <p:cNvSpPr>
            <a:spLocks noEditPoints="1"/>
          </p:cNvSpPr>
          <p:nvPr/>
        </p:nvSpPr>
        <p:spPr bwMode="auto">
          <a:xfrm>
            <a:off x="17040792" y="7852896"/>
            <a:ext cx="674232" cy="717810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8" name="Freeform 179">
            <a:extLst>
              <a:ext uri="{FF2B5EF4-FFF2-40B4-BE49-F238E27FC236}">
                <a16:creationId xmlns:a16="http://schemas.microsoft.com/office/drawing/2014/main" id="{9E4932B4-5F62-235D-FCD5-F1DD2F0DF531}"/>
              </a:ext>
            </a:extLst>
          </p:cNvPr>
          <p:cNvSpPr>
            <a:spLocks noEditPoints="1"/>
          </p:cNvSpPr>
          <p:nvPr/>
        </p:nvSpPr>
        <p:spPr bwMode="auto">
          <a:xfrm>
            <a:off x="19130137" y="6907911"/>
            <a:ext cx="612594" cy="61496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FFA133ED-FAA6-F0B6-5255-767D11D1C06C}"/>
              </a:ext>
            </a:extLst>
          </p:cNvPr>
          <p:cNvSpPr/>
          <p:nvPr/>
        </p:nvSpPr>
        <p:spPr>
          <a:xfrm>
            <a:off x="22225478" y="3408163"/>
            <a:ext cx="473080" cy="28384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824084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9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2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9" dur="1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0" grpId="0" animBg="1"/>
          <p:bldP spid="91" grpId="0"/>
          <p:bldP spid="92" grpId="0"/>
          <p:bldP spid="93" grpId="0"/>
          <p:bldP spid="94" grpId="0"/>
          <p:bldP spid="95" grpId="0"/>
          <p:bldP spid="96" grpId="0"/>
          <p:bldP spid="97" grpId="0"/>
          <p:bldP spid="98" grpId="0"/>
          <p:bldP spid="102" grpId="0"/>
          <p:bldP spid="103" grpId="0" animBg="1"/>
          <p:bldP spid="104" grpId="0"/>
          <p:bldP spid="105" grpId="0"/>
          <p:bldP spid="122" grpId="0"/>
          <p:bldP spid="123" grpId="0"/>
          <p:bldP spid="124" grpId="0"/>
          <p:bldP spid="125" grpId="0"/>
          <p:bldP spid="126" grpId="0"/>
          <p:bldP spid="127" grpId="0"/>
          <p:bldP spid="145" grpId="0" animBg="1"/>
          <p:bldP spid="146" grpId="0" animBg="1"/>
          <p:bldP spid="147" grpId="0" animBg="1"/>
          <p:bldP spid="148" grpId="0" animBg="1"/>
          <p:bldP spid="14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9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2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9" dur="1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0" grpId="0" animBg="1"/>
          <p:bldP spid="91" grpId="0"/>
          <p:bldP spid="92" grpId="0"/>
          <p:bldP spid="93" grpId="0"/>
          <p:bldP spid="94" grpId="0"/>
          <p:bldP spid="95" grpId="0"/>
          <p:bldP spid="96" grpId="0"/>
          <p:bldP spid="97" grpId="0"/>
          <p:bldP spid="98" grpId="0"/>
          <p:bldP spid="102" grpId="0"/>
          <p:bldP spid="103" grpId="0" animBg="1"/>
          <p:bldP spid="104" grpId="0"/>
          <p:bldP spid="105" grpId="0"/>
          <p:bldP spid="122" grpId="0"/>
          <p:bldP spid="123" grpId="0"/>
          <p:bldP spid="124" grpId="0"/>
          <p:bldP spid="125" grpId="0"/>
          <p:bldP spid="126" grpId="0"/>
          <p:bldP spid="127" grpId="0"/>
          <p:bldP spid="145" grpId="0" animBg="1"/>
          <p:bldP spid="146" grpId="0" animBg="1"/>
          <p:bldP spid="147" grpId="0" animBg="1"/>
          <p:bldP spid="148" grpId="0" animBg="1"/>
          <p:bldP spid="149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FC773162-E54F-F372-16C5-C40E14C69F1A}"/>
              </a:ext>
            </a:extLst>
          </p:cNvPr>
          <p:cNvSpPr/>
          <p:nvPr/>
        </p:nvSpPr>
        <p:spPr>
          <a:xfrm>
            <a:off x="19185890" y="2292350"/>
            <a:ext cx="4442460" cy="5006340"/>
          </a:xfrm>
          <a:custGeom>
            <a:avLst/>
            <a:gdLst>
              <a:gd name="connsiteX0" fmla="*/ 2278380 w 4442460"/>
              <a:gd name="connsiteY0" fmla="*/ 5006340 h 5006340"/>
              <a:gd name="connsiteX1" fmla="*/ 4038600 w 4442460"/>
              <a:gd name="connsiteY1" fmla="*/ 1325880 h 5006340"/>
              <a:gd name="connsiteX2" fmla="*/ 4442460 w 4442460"/>
              <a:gd name="connsiteY2" fmla="*/ 1325880 h 5006340"/>
              <a:gd name="connsiteX3" fmla="*/ 4046220 w 4442460"/>
              <a:gd name="connsiteY3" fmla="*/ 0 h 5006340"/>
              <a:gd name="connsiteX4" fmla="*/ 2506980 w 4442460"/>
              <a:gd name="connsiteY4" fmla="*/ 1325880 h 5006340"/>
              <a:gd name="connsiteX5" fmla="*/ 2941320 w 4442460"/>
              <a:gd name="connsiteY5" fmla="*/ 1325880 h 5006340"/>
              <a:gd name="connsiteX6" fmla="*/ 0 w 4442460"/>
              <a:gd name="connsiteY6" fmla="*/ 4991100 h 5006340"/>
              <a:gd name="connsiteX7" fmla="*/ 2278380 w 4442460"/>
              <a:gd name="connsiteY7" fmla="*/ 5006340 h 5006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42460" h="5006340">
                <a:moveTo>
                  <a:pt x="2278380" y="5006340"/>
                </a:moveTo>
                <a:lnTo>
                  <a:pt x="4038600" y="1325880"/>
                </a:lnTo>
                <a:lnTo>
                  <a:pt x="4442460" y="1325880"/>
                </a:lnTo>
                <a:lnTo>
                  <a:pt x="4046220" y="0"/>
                </a:lnTo>
                <a:lnTo>
                  <a:pt x="2506980" y="1325880"/>
                </a:lnTo>
                <a:lnTo>
                  <a:pt x="2941320" y="1325880"/>
                </a:lnTo>
                <a:lnTo>
                  <a:pt x="0" y="4991100"/>
                </a:lnTo>
                <a:lnTo>
                  <a:pt x="2278380" y="500634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A4AC10-FA71-AAB1-16EA-B9493E3C4081}"/>
              </a:ext>
            </a:extLst>
          </p:cNvPr>
          <p:cNvSpPr txBox="1"/>
          <p:nvPr/>
        </p:nvSpPr>
        <p:spPr>
          <a:xfrm rot="10800000" flipV="1">
            <a:off x="5927890" y="7138933"/>
            <a:ext cx="4145256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1">
                    <a:lumMod val="75000"/>
                  </a:schemeClr>
                </a:solidFill>
              </a:rPr>
              <a:t>Tương tác thường xuyên, mang lại trải nghiệm tích cực và cảm giác thân thuộc.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5F3A87-4C8A-224F-767D-01F7B3EEA587}"/>
              </a:ext>
            </a:extLst>
          </p:cNvPr>
          <p:cNvSpPr txBox="1"/>
          <p:nvPr/>
        </p:nvSpPr>
        <p:spPr>
          <a:xfrm rot="10800000" flipV="1">
            <a:off x="6995174" y="6517785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ENGAGE</a:t>
            </a:r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262DCD-CA8F-1862-3EA7-4CBAB8A781A5}"/>
              </a:ext>
            </a:extLst>
          </p:cNvPr>
          <p:cNvSpPr txBox="1"/>
          <p:nvPr/>
        </p:nvSpPr>
        <p:spPr>
          <a:xfrm rot="10800000" flipV="1">
            <a:off x="19223715" y="11891649"/>
            <a:ext cx="4137729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1">
                    <a:lumMod val="75000"/>
                  </a:schemeClr>
                </a:solidFill>
              </a:rPr>
              <a:t>Thuyết phục bằng sản phẩm chất lượng, giá trị rõ ràng và quy trình thuận tiện.</a:t>
            </a:r>
          </a:p>
          <a:p>
            <a:pPr lvl="0"/>
            <a:endParaRPr lang="vi-VN" sz="24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63FD46-2F21-5647-5AAC-8433EDAB280E}"/>
              </a:ext>
            </a:extLst>
          </p:cNvPr>
          <p:cNvSpPr txBox="1"/>
          <p:nvPr/>
        </p:nvSpPr>
        <p:spPr>
          <a:xfrm rot="10800000" flipV="1">
            <a:off x="19223717" y="11273712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CONVERT</a:t>
            </a:r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84BC3D-B0B2-5655-41D7-0FC7ACDFEB24}"/>
              </a:ext>
            </a:extLst>
          </p:cNvPr>
          <p:cNvSpPr txBox="1"/>
          <p:nvPr/>
        </p:nvSpPr>
        <p:spPr>
          <a:xfrm rot="10800000" flipV="1">
            <a:off x="12003498" y="4642037"/>
            <a:ext cx="3796760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1">
                    <a:lumMod val="75000"/>
                  </a:schemeClr>
                </a:solidFill>
              </a:rPr>
              <a:t>Duy trì hài lòng bằng dịch vụ chu đáo, chăm sóc tận tâm và cá nhân hóa.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E68805-CB77-7F67-5F25-57DDF2D4ED6A}"/>
              </a:ext>
            </a:extLst>
          </p:cNvPr>
          <p:cNvSpPr txBox="1"/>
          <p:nvPr/>
        </p:nvSpPr>
        <p:spPr>
          <a:xfrm rot="10800000" flipV="1">
            <a:off x="12722285" y="3971116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RETAIN</a:t>
            </a:r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4E3EE4-C89C-6D08-4D28-037E3068FC3F}"/>
              </a:ext>
            </a:extLst>
          </p:cNvPr>
          <p:cNvSpPr txBox="1"/>
          <p:nvPr/>
        </p:nvSpPr>
        <p:spPr>
          <a:xfrm rot="10800000" flipV="1">
            <a:off x="16271848" y="2338427"/>
            <a:ext cx="368131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1">
                    <a:lumMod val="75000"/>
                  </a:schemeClr>
                </a:solidFill>
              </a:rPr>
              <a:t>Khuyến khích chia sẻ trải nghiệm tốt, lan tỏa thương hiệu đến cộng đồng rộng lớn.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CB4167-055B-FD82-C7D2-7DD789D64C2B}"/>
              </a:ext>
            </a:extLst>
          </p:cNvPr>
          <p:cNvSpPr txBox="1"/>
          <p:nvPr/>
        </p:nvSpPr>
        <p:spPr>
          <a:xfrm rot="10800000" flipV="1">
            <a:off x="16875189" y="1812343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ADVOCATE</a:t>
            </a:r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DB648CD-85C3-D03B-83CA-BAFAD9AE5464}"/>
              </a:ext>
            </a:extLst>
          </p:cNvPr>
          <p:cNvGrpSpPr/>
          <p:nvPr/>
        </p:nvGrpSpPr>
        <p:grpSpPr>
          <a:xfrm>
            <a:off x="21847770" y="3141804"/>
            <a:ext cx="1228496" cy="941352"/>
            <a:chOff x="19474902" y="5082121"/>
            <a:chExt cx="3876190" cy="2970186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1FB9075-8AB9-6BFA-B268-A65F3AE31C62}"/>
                </a:ext>
              </a:extLst>
            </p:cNvPr>
            <p:cNvSpPr/>
            <p:nvPr/>
          </p:nvSpPr>
          <p:spPr>
            <a:xfrm>
              <a:off x="19474902" y="7264567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AEC7B82-8B8D-C265-0604-317D7A47C5D4}"/>
                </a:ext>
              </a:extLst>
            </p:cNvPr>
            <p:cNvSpPr/>
            <p:nvPr/>
          </p:nvSpPr>
          <p:spPr>
            <a:xfrm>
              <a:off x="20124767" y="5082121"/>
              <a:ext cx="2576461" cy="257646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0" dirty="0">
                <a:latin typeface="+mj-lt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E0EEAC47-86C0-3A47-AAAE-B724289E7D66}"/>
              </a:ext>
            </a:extLst>
          </p:cNvPr>
          <p:cNvSpPr txBox="1"/>
          <p:nvPr/>
        </p:nvSpPr>
        <p:spPr>
          <a:xfrm rot="10800000" flipV="1">
            <a:off x="22225478" y="3925537"/>
            <a:ext cx="834248" cy="4770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500" b="1" dirty="0">
                <a:solidFill>
                  <a:schemeClr val="bg2"/>
                </a:solidFill>
                <a:latin typeface="+mj-lt"/>
              </a:rPr>
              <a:t>05</a:t>
            </a:r>
            <a:r>
              <a:rPr lang="en-US" sz="2500" dirty="0">
                <a:solidFill>
                  <a:schemeClr val="bg2"/>
                </a:solidFill>
              </a:rPr>
              <a:t> </a:t>
            </a:r>
            <a:endParaRPr kumimoji="0" lang="en-US" sz="25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BC18E03-9993-C5CB-AAA8-55BAE9B2F74C}"/>
              </a:ext>
            </a:extLst>
          </p:cNvPr>
          <p:cNvSpPr/>
          <p:nvPr/>
        </p:nvSpPr>
        <p:spPr>
          <a:xfrm>
            <a:off x="4811908" y="7285704"/>
            <a:ext cx="16661745" cy="6430297"/>
          </a:xfrm>
          <a:custGeom>
            <a:avLst/>
            <a:gdLst>
              <a:gd name="connsiteX0" fmla="*/ 14360997 w 16661745"/>
              <a:gd name="connsiteY0" fmla="*/ 0 h 6430297"/>
              <a:gd name="connsiteX1" fmla="*/ 16661745 w 16661745"/>
              <a:gd name="connsiteY1" fmla="*/ 0 h 6430297"/>
              <a:gd name="connsiteX2" fmla="*/ 7779216 w 16661745"/>
              <a:gd name="connsiteY2" fmla="*/ 6430297 h 6430297"/>
              <a:gd name="connsiteX3" fmla="*/ 0 w 16661745"/>
              <a:gd name="connsiteY3" fmla="*/ 6430297 h 6430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1745" h="6430297">
                <a:moveTo>
                  <a:pt x="14360997" y="0"/>
                </a:moveTo>
                <a:lnTo>
                  <a:pt x="16661745" y="0"/>
                </a:lnTo>
                <a:lnTo>
                  <a:pt x="7779216" y="6430297"/>
                </a:lnTo>
                <a:lnTo>
                  <a:pt x="0" y="643029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18CD890-F10B-72AE-A508-96BFA3393982}"/>
              </a:ext>
            </a:extLst>
          </p:cNvPr>
          <p:cNvSpPr txBox="1"/>
          <p:nvPr/>
        </p:nvSpPr>
        <p:spPr>
          <a:xfrm rot="10800000" flipV="1">
            <a:off x="1745511" y="9902088"/>
            <a:ext cx="398472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1">
                    <a:lumMod val="75000"/>
                  </a:schemeClr>
                </a:solidFill>
              </a:rPr>
              <a:t>Tạo nhận diện thương hiệu, thu hút khách hàng mới qua truyền thông hiệu quả.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CC27E83-B6FF-751C-DEF1-039857296FD2}"/>
              </a:ext>
            </a:extLst>
          </p:cNvPr>
          <p:cNvSpPr txBox="1"/>
          <p:nvPr/>
        </p:nvSpPr>
        <p:spPr>
          <a:xfrm rot="10800000" flipV="1">
            <a:off x="2652267" y="9261137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ATTRACT</a:t>
            </a:r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DBBD52E-35A9-38E1-BC6E-67F46BD16464}"/>
              </a:ext>
            </a:extLst>
          </p:cNvPr>
          <p:cNvGrpSpPr/>
          <p:nvPr/>
        </p:nvGrpSpPr>
        <p:grpSpPr>
          <a:xfrm>
            <a:off x="18563470" y="6634162"/>
            <a:ext cx="1748875" cy="1340101"/>
            <a:chOff x="16243790" y="5970636"/>
            <a:chExt cx="3876190" cy="297018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C336ED2-3179-CE95-6C04-029FF44E0D4E}"/>
                </a:ext>
              </a:extLst>
            </p:cNvPr>
            <p:cNvSpPr/>
            <p:nvPr/>
          </p:nvSpPr>
          <p:spPr>
            <a:xfrm>
              <a:off x="16243790" y="815308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F958B95-7406-A54E-1353-82CC7D98CE9A}"/>
                </a:ext>
              </a:extLst>
            </p:cNvPr>
            <p:cNvSpPr/>
            <p:nvPr/>
          </p:nvSpPr>
          <p:spPr>
            <a:xfrm>
              <a:off x="16893655" y="5970636"/>
              <a:ext cx="2576461" cy="257646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200" dirty="0"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14C3B63-6052-4DFE-F05B-C087893913B7}"/>
              </a:ext>
            </a:extLst>
          </p:cNvPr>
          <p:cNvGrpSpPr/>
          <p:nvPr/>
        </p:nvGrpSpPr>
        <p:grpSpPr>
          <a:xfrm>
            <a:off x="12654687" y="8338159"/>
            <a:ext cx="3543321" cy="2715120"/>
            <a:chOff x="8305835" y="8020909"/>
            <a:chExt cx="3876190" cy="297018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59CDD61-A03F-F8DD-610B-FA7545E03E74}"/>
                </a:ext>
              </a:extLst>
            </p:cNvPr>
            <p:cNvSpPr/>
            <p:nvPr/>
          </p:nvSpPr>
          <p:spPr>
            <a:xfrm>
              <a:off x="8305835" y="10203355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C4F52C8-5E9B-DFB1-85F5-34006C4616F5}"/>
                </a:ext>
              </a:extLst>
            </p:cNvPr>
            <p:cNvSpPr/>
            <p:nvPr/>
          </p:nvSpPr>
          <p:spPr>
            <a:xfrm>
              <a:off x="8955700" y="8020909"/>
              <a:ext cx="2576461" cy="257646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00" dirty="0">
                <a:latin typeface="+mj-lt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6538E8-6E51-DBB4-C83C-532BAD90BC58}"/>
              </a:ext>
            </a:extLst>
          </p:cNvPr>
          <p:cNvGrpSpPr/>
          <p:nvPr/>
        </p:nvGrpSpPr>
        <p:grpSpPr>
          <a:xfrm>
            <a:off x="16139203" y="7380847"/>
            <a:ext cx="2477410" cy="1898350"/>
            <a:chOff x="12487363" y="6795612"/>
            <a:chExt cx="3876190" cy="297018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A15D314C-DBA3-F859-00A3-12C62E6C916D}"/>
                </a:ext>
              </a:extLst>
            </p:cNvPr>
            <p:cNvSpPr/>
            <p:nvPr/>
          </p:nvSpPr>
          <p:spPr>
            <a:xfrm>
              <a:off x="12487363" y="8978058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D7B2DA55-7D84-5931-CBF3-478E3ECC6DB9}"/>
                </a:ext>
              </a:extLst>
            </p:cNvPr>
            <p:cNvSpPr/>
            <p:nvPr/>
          </p:nvSpPr>
          <p:spPr>
            <a:xfrm>
              <a:off x="13137228" y="6795612"/>
              <a:ext cx="2576461" cy="257646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4445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0" dirty="0">
                <a:latin typeface="+mj-lt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4244CB5-4749-0738-6836-72AE2A596BEF}"/>
              </a:ext>
            </a:extLst>
          </p:cNvPr>
          <p:cNvGrpSpPr/>
          <p:nvPr/>
        </p:nvGrpSpPr>
        <p:grpSpPr>
          <a:xfrm>
            <a:off x="7816671" y="9683955"/>
            <a:ext cx="4723116" cy="3619155"/>
            <a:chOff x="3326874" y="9110816"/>
            <a:chExt cx="3876190" cy="297018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7D3B2C02-4964-75A1-0D01-8122DCA45EE2}"/>
                </a:ext>
              </a:extLst>
            </p:cNvPr>
            <p:cNvSpPr/>
            <p:nvPr/>
          </p:nvSpPr>
          <p:spPr>
            <a:xfrm>
              <a:off x="3326874" y="1129326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4E7A879-D544-3C0D-4EE3-F0FA153EDA1F}"/>
                </a:ext>
              </a:extLst>
            </p:cNvPr>
            <p:cNvSpPr/>
            <p:nvPr/>
          </p:nvSpPr>
          <p:spPr>
            <a:xfrm>
              <a:off x="3976739" y="9110816"/>
              <a:ext cx="2576461" cy="2576461"/>
            </a:xfrm>
            <a:prstGeom prst="ellipse">
              <a:avLst/>
            </a:prstGeom>
            <a:ln>
              <a:noFill/>
            </a:ln>
            <a:effectLst>
              <a:innerShdw blurRad="762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500" dirty="0">
                <a:latin typeface="+mj-lt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358B57F-C6DD-FA78-D0FB-1BEAFB2D1DB5}"/>
              </a:ext>
            </a:extLst>
          </p:cNvPr>
          <p:cNvGrpSpPr/>
          <p:nvPr/>
        </p:nvGrpSpPr>
        <p:grpSpPr>
          <a:xfrm>
            <a:off x="5899355" y="9343851"/>
            <a:ext cx="3332382" cy="593076"/>
            <a:chOff x="5899355" y="9343851"/>
            <a:chExt cx="3332382" cy="593076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09DA3AF-52E1-E9F9-37A8-2B6E24F90558}"/>
                </a:ext>
              </a:extLst>
            </p:cNvPr>
            <p:cNvCxnSpPr>
              <a:cxnSpLocks/>
            </p:cNvCxnSpPr>
            <p:nvPr/>
          </p:nvCxnSpPr>
          <p:spPr>
            <a:xfrm>
              <a:off x="5899355" y="9343851"/>
              <a:ext cx="2594978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Circle: Hollow 31">
              <a:extLst>
                <a:ext uri="{FF2B5EF4-FFF2-40B4-BE49-F238E27FC236}">
                  <a16:creationId xmlns:a16="http://schemas.microsoft.com/office/drawing/2014/main" id="{87007E76-CFA2-F06A-3ED9-83EDCF471B94}"/>
                </a:ext>
              </a:extLst>
            </p:cNvPr>
            <p:cNvSpPr/>
            <p:nvPr/>
          </p:nvSpPr>
          <p:spPr>
            <a:xfrm>
              <a:off x="8946758" y="9651948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1B1356B-E5E9-8A17-F3EE-904336C80E51}"/>
                </a:ext>
              </a:extLst>
            </p:cNvPr>
            <p:cNvCxnSpPr>
              <a:cxnSpLocks/>
              <a:endCxn id="32" idx="1"/>
            </p:cNvCxnSpPr>
            <p:nvPr/>
          </p:nvCxnSpPr>
          <p:spPr>
            <a:xfrm>
              <a:off x="8495908" y="9343851"/>
              <a:ext cx="492584" cy="349831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E46C6C49-ED8B-D0A6-4CF9-B45BBCF8DE49}"/>
              </a:ext>
            </a:extLst>
          </p:cNvPr>
          <p:cNvSpPr txBox="1"/>
          <p:nvPr/>
        </p:nvSpPr>
        <p:spPr>
          <a:xfrm rot="10800000" flipV="1">
            <a:off x="12003499" y="12343253"/>
            <a:ext cx="1461188" cy="120032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200" b="1" dirty="0">
                <a:solidFill>
                  <a:schemeClr val="bg2"/>
                </a:solidFill>
                <a:latin typeface="+mj-lt"/>
              </a:rPr>
              <a:t>01</a:t>
            </a:r>
            <a:r>
              <a:rPr lang="en-US" sz="7200" dirty="0">
                <a:solidFill>
                  <a:schemeClr val="bg2"/>
                </a:solidFill>
              </a:rPr>
              <a:t> 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079822F-2859-B7C6-75CF-823EAD9CA8A3}"/>
              </a:ext>
            </a:extLst>
          </p:cNvPr>
          <p:cNvSpPr txBox="1"/>
          <p:nvPr/>
        </p:nvSpPr>
        <p:spPr>
          <a:xfrm rot="10800000" flipV="1">
            <a:off x="15210048" y="10063536"/>
            <a:ext cx="1461188" cy="120032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600" b="1" dirty="0">
                <a:solidFill>
                  <a:schemeClr val="bg2"/>
                </a:solidFill>
                <a:latin typeface="+mj-lt"/>
              </a:rPr>
              <a:t>02</a:t>
            </a:r>
            <a:r>
              <a:rPr lang="en-US" sz="7200" dirty="0">
                <a:solidFill>
                  <a:schemeClr val="bg2"/>
                </a:solidFill>
              </a:rPr>
              <a:t> 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4F938DC-47A4-F996-9402-DADEB648FE02}"/>
              </a:ext>
            </a:extLst>
          </p:cNvPr>
          <p:cNvSpPr txBox="1"/>
          <p:nvPr/>
        </p:nvSpPr>
        <p:spPr>
          <a:xfrm rot="10800000" flipV="1">
            <a:off x="17448398" y="8876912"/>
            <a:ext cx="1461188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  <a:r>
              <a:rPr lang="en-US" sz="4400" dirty="0">
                <a:solidFill>
                  <a:schemeClr val="bg2"/>
                </a:solidFill>
              </a:rPr>
              <a:t> 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0B28C7-E4EE-4EFC-54E8-59331080F69A}"/>
              </a:ext>
            </a:extLst>
          </p:cNvPr>
          <p:cNvSpPr txBox="1"/>
          <p:nvPr/>
        </p:nvSpPr>
        <p:spPr>
          <a:xfrm rot="10800000" flipV="1">
            <a:off x="19645358" y="7460506"/>
            <a:ext cx="1040766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400" b="1" dirty="0">
                <a:solidFill>
                  <a:schemeClr val="bg2"/>
                </a:solidFill>
                <a:latin typeface="+mj-lt"/>
              </a:rPr>
              <a:t>04</a:t>
            </a:r>
            <a:r>
              <a:rPr lang="en-US" sz="4400" dirty="0">
                <a:solidFill>
                  <a:schemeClr val="bg2"/>
                </a:solidFill>
              </a:rPr>
              <a:t> 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38" name="TextBox 48">
            <a:extLst>
              <a:ext uri="{FF2B5EF4-FFF2-40B4-BE49-F238E27FC236}">
                <a16:creationId xmlns:a16="http://schemas.microsoft.com/office/drawing/2014/main" id="{592C09A8-2400-CA50-8841-8F9D0A0E8BEA}"/>
              </a:ext>
            </a:extLst>
          </p:cNvPr>
          <p:cNvSpPr txBox="1"/>
          <p:nvPr/>
        </p:nvSpPr>
        <p:spPr>
          <a:xfrm>
            <a:off x="1847499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9" name="TextBox 48">
            <a:extLst>
              <a:ext uri="{FF2B5EF4-FFF2-40B4-BE49-F238E27FC236}">
                <a16:creationId xmlns:a16="http://schemas.microsoft.com/office/drawing/2014/main" id="{3406E793-572C-3C90-0815-E79C8FFA2A09}"/>
              </a:ext>
            </a:extLst>
          </p:cNvPr>
          <p:cNvSpPr txBox="1"/>
          <p:nvPr/>
        </p:nvSpPr>
        <p:spPr>
          <a:xfrm>
            <a:off x="1759008" y="1176536"/>
            <a:ext cx="11777583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CUSTOMER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0" name="TextBox 25">
            <a:extLst>
              <a:ext uri="{FF2B5EF4-FFF2-40B4-BE49-F238E27FC236}">
                <a16:creationId xmlns:a16="http://schemas.microsoft.com/office/drawing/2014/main" id="{2B6834CB-EB4E-0285-681B-A13D61E7C7D5}"/>
              </a:ext>
            </a:extLst>
          </p:cNvPr>
          <p:cNvSpPr txBox="1"/>
          <p:nvPr/>
        </p:nvSpPr>
        <p:spPr>
          <a:xfrm>
            <a:off x="1759008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C35AA87-CFC2-207D-5386-4B76E3BB7D29}"/>
              </a:ext>
            </a:extLst>
          </p:cNvPr>
          <p:cNvGrpSpPr/>
          <p:nvPr/>
        </p:nvGrpSpPr>
        <p:grpSpPr>
          <a:xfrm>
            <a:off x="10255806" y="6721783"/>
            <a:ext cx="3613987" cy="1728317"/>
            <a:chOff x="10255806" y="6721783"/>
            <a:chExt cx="3613987" cy="1728317"/>
          </a:xfrm>
        </p:grpSpPr>
        <p:sp>
          <p:nvSpPr>
            <p:cNvPr id="42" name="Circle: Hollow 41">
              <a:extLst>
                <a:ext uri="{FF2B5EF4-FFF2-40B4-BE49-F238E27FC236}">
                  <a16:creationId xmlns:a16="http://schemas.microsoft.com/office/drawing/2014/main" id="{A4720F38-741E-5518-9192-08C3C037FC9A}"/>
                </a:ext>
              </a:extLst>
            </p:cNvPr>
            <p:cNvSpPr/>
            <p:nvPr/>
          </p:nvSpPr>
          <p:spPr>
            <a:xfrm>
              <a:off x="13584814" y="8165121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2FBF65B-4569-9B90-8BA6-5CE54E42AD45}"/>
                </a:ext>
              </a:extLst>
            </p:cNvPr>
            <p:cNvCxnSpPr>
              <a:cxnSpLocks/>
              <a:endCxn id="42" idx="1"/>
            </p:cNvCxnSpPr>
            <p:nvPr/>
          </p:nvCxnSpPr>
          <p:spPr>
            <a:xfrm>
              <a:off x="12060194" y="6721783"/>
              <a:ext cx="1566354" cy="1485072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A8BC5D4-7BD9-78D5-9FAB-9A039742908B}"/>
                </a:ext>
              </a:extLst>
            </p:cNvPr>
            <p:cNvCxnSpPr>
              <a:cxnSpLocks/>
            </p:cNvCxnSpPr>
            <p:nvPr/>
          </p:nvCxnSpPr>
          <p:spPr>
            <a:xfrm>
              <a:off x="10255806" y="6721783"/>
              <a:ext cx="1804388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80DBC25-348F-0161-BA2D-E0FBBFF153BE}"/>
              </a:ext>
            </a:extLst>
          </p:cNvPr>
          <p:cNvGrpSpPr/>
          <p:nvPr/>
        </p:nvGrpSpPr>
        <p:grpSpPr>
          <a:xfrm>
            <a:off x="18263697" y="8358262"/>
            <a:ext cx="1632937" cy="2695017"/>
            <a:chOff x="18263697" y="8358262"/>
            <a:chExt cx="1632937" cy="2695017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4B059E6C-5408-3939-6135-01E968DF5487}"/>
                </a:ext>
              </a:extLst>
            </p:cNvPr>
            <p:cNvCxnSpPr>
              <a:cxnSpLocks/>
            </p:cNvCxnSpPr>
            <p:nvPr/>
          </p:nvCxnSpPr>
          <p:spPr>
            <a:xfrm>
              <a:off x="19896634" y="9646354"/>
              <a:ext cx="0" cy="1406925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Circle: Hollow 46">
              <a:extLst>
                <a:ext uri="{FF2B5EF4-FFF2-40B4-BE49-F238E27FC236}">
                  <a16:creationId xmlns:a16="http://schemas.microsoft.com/office/drawing/2014/main" id="{0825D995-232F-CC1D-574C-A7F367B5F633}"/>
                </a:ext>
              </a:extLst>
            </p:cNvPr>
            <p:cNvSpPr/>
            <p:nvPr/>
          </p:nvSpPr>
          <p:spPr>
            <a:xfrm>
              <a:off x="18263697" y="8358262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D91A9821-6878-5BAD-DF35-1AFB0DE16B32}"/>
                </a:ext>
              </a:extLst>
            </p:cNvPr>
            <p:cNvCxnSpPr>
              <a:cxnSpLocks/>
              <a:stCxn id="47" idx="5"/>
            </p:cNvCxnSpPr>
            <p:nvPr/>
          </p:nvCxnSpPr>
          <p:spPr>
            <a:xfrm>
              <a:off x="18506942" y="8601507"/>
              <a:ext cx="1389692" cy="1034183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6D6E82D-0B29-8C2A-C23F-28D99EFABCE5}"/>
              </a:ext>
            </a:extLst>
          </p:cNvPr>
          <p:cNvGrpSpPr/>
          <p:nvPr/>
        </p:nvGrpSpPr>
        <p:grpSpPr>
          <a:xfrm>
            <a:off x="15860474" y="4128520"/>
            <a:ext cx="3172947" cy="2650144"/>
            <a:chOff x="15860474" y="4128520"/>
            <a:chExt cx="3172947" cy="2650144"/>
          </a:xfrm>
        </p:grpSpPr>
        <p:sp>
          <p:nvSpPr>
            <p:cNvPr id="50" name="Circle: Hollow 49">
              <a:extLst>
                <a:ext uri="{FF2B5EF4-FFF2-40B4-BE49-F238E27FC236}">
                  <a16:creationId xmlns:a16="http://schemas.microsoft.com/office/drawing/2014/main" id="{8B7E2930-ACE2-D876-65A5-9EE4A94B5AA9}"/>
                </a:ext>
              </a:extLst>
            </p:cNvPr>
            <p:cNvSpPr/>
            <p:nvPr/>
          </p:nvSpPr>
          <p:spPr>
            <a:xfrm>
              <a:off x="18748442" y="649368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5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781B908E-EF41-1B12-B28A-C9F7F8B60056}"/>
                </a:ext>
              </a:extLst>
            </p:cNvPr>
            <p:cNvCxnSpPr>
              <a:cxnSpLocks/>
              <a:endCxn id="50" idx="1"/>
            </p:cNvCxnSpPr>
            <p:nvPr/>
          </p:nvCxnSpPr>
          <p:spPr>
            <a:xfrm>
              <a:off x="16441886" y="4128520"/>
              <a:ext cx="2348290" cy="2406899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AA2C07F1-085B-E384-A4CF-8E311AC9EAA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860474" y="4137782"/>
              <a:ext cx="596336" cy="8142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32BC506-3B4C-010D-2A1F-D8BA95B87042}"/>
              </a:ext>
            </a:extLst>
          </p:cNvPr>
          <p:cNvGrpSpPr/>
          <p:nvPr/>
        </p:nvGrpSpPr>
        <p:grpSpPr>
          <a:xfrm>
            <a:off x="20165741" y="2072630"/>
            <a:ext cx="2032398" cy="1152606"/>
            <a:chOff x="20165741" y="2072630"/>
            <a:chExt cx="2032398" cy="1152606"/>
          </a:xfrm>
        </p:grpSpPr>
        <p:sp>
          <p:nvSpPr>
            <p:cNvPr id="54" name="Circle: Hollow 53">
              <a:extLst>
                <a:ext uri="{FF2B5EF4-FFF2-40B4-BE49-F238E27FC236}">
                  <a16:creationId xmlns:a16="http://schemas.microsoft.com/office/drawing/2014/main" id="{C98638D3-C2E2-341B-1D9B-336BC8EBFF5F}"/>
                </a:ext>
              </a:extLst>
            </p:cNvPr>
            <p:cNvSpPr/>
            <p:nvPr/>
          </p:nvSpPr>
          <p:spPr>
            <a:xfrm>
              <a:off x="21913160" y="2940257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6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18AA242-6501-00F4-0686-0C073934A574}"/>
                </a:ext>
              </a:extLst>
            </p:cNvPr>
            <p:cNvCxnSpPr>
              <a:cxnSpLocks/>
            </p:cNvCxnSpPr>
            <p:nvPr/>
          </p:nvCxnSpPr>
          <p:spPr>
            <a:xfrm>
              <a:off x="20165741" y="2072630"/>
              <a:ext cx="755934" cy="0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C9478FD4-FB90-16CC-C1AF-6EC0887AB5CB}"/>
                </a:ext>
              </a:extLst>
            </p:cNvPr>
            <p:cNvCxnSpPr>
              <a:cxnSpLocks/>
              <a:endCxn id="54" idx="1"/>
            </p:cNvCxnSpPr>
            <p:nvPr/>
          </p:nvCxnSpPr>
          <p:spPr>
            <a:xfrm>
              <a:off x="20912078" y="2072630"/>
              <a:ext cx="1042816" cy="909361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Freeform 177">
            <a:extLst>
              <a:ext uri="{FF2B5EF4-FFF2-40B4-BE49-F238E27FC236}">
                <a16:creationId xmlns:a16="http://schemas.microsoft.com/office/drawing/2014/main" id="{B3DFBCB6-8CA4-F7FD-262F-89BC1001669A}"/>
              </a:ext>
            </a:extLst>
          </p:cNvPr>
          <p:cNvSpPr>
            <a:spLocks noEditPoints="1"/>
          </p:cNvSpPr>
          <p:nvPr/>
        </p:nvSpPr>
        <p:spPr bwMode="auto">
          <a:xfrm>
            <a:off x="9508463" y="10635228"/>
            <a:ext cx="1339532" cy="1452646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8" name="Freeform 109">
            <a:extLst>
              <a:ext uri="{FF2B5EF4-FFF2-40B4-BE49-F238E27FC236}">
                <a16:creationId xmlns:a16="http://schemas.microsoft.com/office/drawing/2014/main" id="{AE284C88-BFB1-69BA-E947-2283130E24E8}"/>
              </a:ext>
            </a:extLst>
          </p:cNvPr>
          <p:cNvSpPr>
            <a:spLocks noEditPoints="1"/>
          </p:cNvSpPr>
          <p:nvPr/>
        </p:nvSpPr>
        <p:spPr bwMode="auto">
          <a:xfrm>
            <a:off x="13989176" y="9067438"/>
            <a:ext cx="874342" cy="896648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9" name="Freeform 158">
            <a:extLst>
              <a:ext uri="{FF2B5EF4-FFF2-40B4-BE49-F238E27FC236}">
                <a16:creationId xmlns:a16="http://schemas.microsoft.com/office/drawing/2014/main" id="{6BC9F8D1-4360-EC10-4CD0-F20C4DE1A3B7}"/>
              </a:ext>
            </a:extLst>
          </p:cNvPr>
          <p:cNvSpPr>
            <a:spLocks noEditPoints="1"/>
          </p:cNvSpPr>
          <p:nvPr/>
        </p:nvSpPr>
        <p:spPr bwMode="auto">
          <a:xfrm>
            <a:off x="17040792" y="7852896"/>
            <a:ext cx="674232" cy="717810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0" name="Freeform 179">
            <a:extLst>
              <a:ext uri="{FF2B5EF4-FFF2-40B4-BE49-F238E27FC236}">
                <a16:creationId xmlns:a16="http://schemas.microsoft.com/office/drawing/2014/main" id="{4BB66F7F-A5B8-5184-50A3-2DEB4C7B84D8}"/>
              </a:ext>
            </a:extLst>
          </p:cNvPr>
          <p:cNvSpPr>
            <a:spLocks noEditPoints="1"/>
          </p:cNvSpPr>
          <p:nvPr/>
        </p:nvSpPr>
        <p:spPr bwMode="auto">
          <a:xfrm>
            <a:off x="19130137" y="6907911"/>
            <a:ext cx="612594" cy="61496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C886167D-845C-896E-414E-5914B5F6DB31}"/>
              </a:ext>
            </a:extLst>
          </p:cNvPr>
          <p:cNvSpPr/>
          <p:nvPr/>
        </p:nvSpPr>
        <p:spPr>
          <a:xfrm>
            <a:off x="22225478" y="3408163"/>
            <a:ext cx="473080" cy="28384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1260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9" dur="1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/>
          <p:bldP spid="6" grpId="0"/>
          <p:bldP spid="7" grpId="0"/>
          <p:bldP spid="8" grpId="0"/>
          <p:bldP spid="9" grpId="0"/>
          <p:bldP spid="10" grpId="0"/>
          <p:bldP spid="14" grpId="0"/>
          <p:bldP spid="15" grpId="0" animBg="1"/>
          <p:bldP spid="16" grpId="0"/>
          <p:bldP spid="17" grpId="0"/>
          <p:bldP spid="34" grpId="0"/>
          <p:bldP spid="35" grpId="0"/>
          <p:bldP spid="36" grpId="0"/>
          <p:bldP spid="37" grpId="0"/>
          <p:bldP spid="38" grpId="0"/>
          <p:bldP spid="39" grpId="0"/>
          <p:bldP spid="57" grpId="0" animBg="1"/>
          <p:bldP spid="58" grpId="0" animBg="1"/>
          <p:bldP spid="59" grpId="0" animBg="1"/>
          <p:bldP spid="60" grpId="0" animBg="1"/>
          <p:bldP spid="6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9" dur="1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/>
          <p:bldP spid="6" grpId="0"/>
          <p:bldP spid="7" grpId="0"/>
          <p:bldP spid="8" grpId="0"/>
          <p:bldP spid="9" grpId="0"/>
          <p:bldP spid="10" grpId="0"/>
          <p:bldP spid="14" grpId="0"/>
          <p:bldP spid="15" grpId="0" animBg="1"/>
          <p:bldP spid="16" grpId="0"/>
          <p:bldP spid="17" grpId="0"/>
          <p:bldP spid="34" grpId="0"/>
          <p:bldP spid="35" grpId="0"/>
          <p:bldP spid="36" grpId="0"/>
          <p:bldP spid="37" grpId="0"/>
          <p:bldP spid="38" grpId="0"/>
          <p:bldP spid="39" grpId="0"/>
          <p:bldP spid="57" grpId="0" animBg="1"/>
          <p:bldP spid="58" grpId="0" animBg="1"/>
          <p:bldP spid="59" grpId="0" animBg="1"/>
          <p:bldP spid="60" grpId="0" animBg="1"/>
          <p:bldP spid="61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59136D94-E2AE-17D7-AD42-70D6C97C4758}"/>
              </a:ext>
            </a:extLst>
          </p:cNvPr>
          <p:cNvSpPr/>
          <p:nvPr/>
        </p:nvSpPr>
        <p:spPr>
          <a:xfrm>
            <a:off x="19185890" y="2292350"/>
            <a:ext cx="4442460" cy="5006340"/>
          </a:xfrm>
          <a:custGeom>
            <a:avLst/>
            <a:gdLst>
              <a:gd name="connsiteX0" fmla="*/ 2278380 w 4442460"/>
              <a:gd name="connsiteY0" fmla="*/ 5006340 h 5006340"/>
              <a:gd name="connsiteX1" fmla="*/ 4038600 w 4442460"/>
              <a:gd name="connsiteY1" fmla="*/ 1325880 h 5006340"/>
              <a:gd name="connsiteX2" fmla="*/ 4442460 w 4442460"/>
              <a:gd name="connsiteY2" fmla="*/ 1325880 h 5006340"/>
              <a:gd name="connsiteX3" fmla="*/ 4046220 w 4442460"/>
              <a:gd name="connsiteY3" fmla="*/ 0 h 5006340"/>
              <a:gd name="connsiteX4" fmla="*/ 2506980 w 4442460"/>
              <a:gd name="connsiteY4" fmla="*/ 1325880 h 5006340"/>
              <a:gd name="connsiteX5" fmla="*/ 2941320 w 4442460"/>
              <a:gd name="connsiteY5" fmla="*/ 1325880 h 5006340"/>
              <a:gd name="connsiteX6" fmla="*/ 0 w 4442460"/>
              <a:gd name="connsiteY6" fmla="*/ 4991100 h 5006340"/>
              <a:gd name="connsiteX7" fmla="*/ 2278380 w 4442460"/>
              <a:gd name="connsiteY7" fmla="*/ 5006340 h 5006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42460" h="5006340">
                <a:moveTo>
                  <a:pt x="2278380" y="5006340"/>
                </a:moveTo>
                <a:lnTo>
                  <a:pt x="4038600" y="1325880"/>
                </a:lnTo>
                <a:lnTo>
                  <a:pt x="4442460" y="1325880"/>
                </a:lnTo>
                <a:lnTo>
                  <a:pt x="4046220" y="0"/>
                </a:lnTo>
                <a:lnTo>
                  <a:pt x="2506980" y="1325880"/>
                </a:lnTo>
                <a:lnTo>
                  <a:pt x="2941320" y="1325880"/>
                </a:lnTo>
                <a:lnTo>
                  <a:pt x="0" y="4991100"/>
                </a:lnTo>
                <a:lnTo>
                  <a:pt x="2278380" y="5006340"/>
                </a:ln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C91BAFB-F60C-E62A-ACBF-1611F80713DD}"/>
              </a:ext>
            </a:extLst>
          </p:cNvPr>
          <p:cNvSpPr txBox="1"/>
          <p:nvPr/>
        </p:nvSpPr>
        <p:spPr>
          <a:xfrm rot="10800000" flipV="1">
            <a:off x="5927890" y="7138933"/>
            <a:ext cx="4145256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Tương tác thường xuyên, mang lại trải nghiệm tích cực và cảm giác thân thuộc.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ED207EBE-994E-80D2-EB97-2E0777FFD0FD}"/>
              </a:ext>
            </a:extLst>
          </p:cNvPr>
          <p:cNvSpPr txBox="1"/>
          <p:nvPr/>
        </p:nvSpPr>
        <p:spPr>
          <a:xfrm rot="10800000" flipV="1">
            <a:off x="6995174" y="6517785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ENGAGE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58B0E920-F8D1-CC6D-7C42-C0CE79C8AAF6}"/>
              </a:ext>
            </a:extLst>
          </p:cNvPr>
          <p:cNvSpPr txBox="1"/>
          <p:nvPr/>
        </p:nvSpPr>
        <p:spPr>
          <a:xfrm rot="10800000" flipV="1">
            <a:off x="19223715" y="11891649"/>
            <a:ext cx="4137729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/>
              <a:t>Thuyết phục bằng sản phẩm chất lượng, giá trị rõ ràng và quy trình thuận tiện.</a:t>
            </a:r>
          </a:p>
          <a:p>
            <a:pPr lvl="0"/>
            <a:endParaRPr lang="vi-VN" sz="2400" dirty="0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22EEE3F3-8AD4-066C-8DAB-7C7DBEACCA7F}"/>
              </a:ext>
            </a:extLst>
          </p:cNvPr>
          <p:cNvSpPr txBox="1"/>
          <p:nvPr/>
        </p:nvSpPr>
        <p:spPr>
          <a:xfrm rot="10800000" flipV="1">
            <a:off x="19223717" y="11273712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latin typeface="+mj-lt"/>
              </a:rPr>
              <a:t>CONVERT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A728365F-4D7F-0464-6946-1E166E6F8A85}"/>
              </a:ext>
            </a:extLst>
          </p:cNvPr>
          <p:cNvSpPr txBox="1"/>
          <p:nvPr/>
        </p:nvSpPr>
        <p:spPr>
          <a:xfrm rot="10800000" flipV="1">
            <a:off x="12003498" y="4642037"/>
            <a:ext cx="3796760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Duy trì hài lòng bằng dịch vụ chu đáo, chăm sóc tận tâm và cá nhân hóa.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6CED8482-94FC-6461-2B97-10B0A1FF4699}"/>
              </a:ext>
            </a:extLst>
          </p:cNvPr>
          <p:cNvSpPr txBox="1"/>
          <p:nvPr/>
        </p:nvSpPr>
        <p:spPr>
          <a:xfrm rot="10800000" flipV="1">
            <a:off x="12722285" y="3971116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RETAIN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167206AD-0405-636D-BD3B-276EF03F083B}"/>
              </a:ext>
            </a:extLst>
          </p:cNvPr>
          <p:cNvSpPr txBox="1"/>
          <p:nvPr/>
        </p:nvSpPr>
        <p:spPr>
          <a:xfrm rot="10800000" flipV="1">
            <a:off x="16271848" y="2338427"/>
            <a:ext cx="368131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Khuyến khích chia sẻ trải nghiệm tốt, lan tỏa thương hiệu đến cộng đồng rộng lớn.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A29E86D7-1081-8532-FB74-A7E5492C4E7B}"/>
              </a:ext>
            </a:extLst>
          </p:cNvPr>
          <p:cNvSpPr txBox="1"/>
          <p:nvPr/>
        </p:nvSpPr>
        <p:spPr>
          <a:xfrm rot="10800000" flipV="1">
            <a:off x="16875189" y="1812343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ADVOCATE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62EAC4A9-6F69-1A5D-3F00-F9362F853D4B}"/>
              </a:ext>
            </a:extLst>
          </p:cNvPr>
          <p:cNvGrpSpPr/>
          <p:nvPr/>
        </p:nvGrpSpPr>
        <p:grpSpPr>
          <a:xfrm>
            <a:off x="21847770" y="3141804"/>
            <a:ext cx="1228496" cy="941352"/>
            <a:chOff x="19474902" y="5082121"/>
            <a:chExt cx="3876190" cy="2970186"/>
          </a:xfrm>
        </p:grpSpPr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39E7BFD1-A292-C434-A0FB-78B6BFFD93EA}"/>
                </a:ext>
              </a:extLst>
            </p:cNvPr>
            <p:cNvSpPr/>
            <p:nvPr/>
          </p:nvSpPr>
          <p:spPr>
            <a:xfrm>
              <a:off x="19474902" y="7264567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DDA41393-9887-1357-E134-AB0006F0A751}"/>
                </a:ext>
              </a:extLst>
            </p:cNvPr>
            <p:cNvSpPr/>
            <p:nvPr/>
          </p:nvSpPr>
          <p:spPr>
            <a:xfrm>
              <a:off x="20124767" y="5082121"/>
              <a:ext cx="2576461" cy="257646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0" dirty="0">
                <a:latin typeface="+mj-lt"/>
              </a:endParaRPr>
            </a:p>
          </p:txBody>
        </p:sp>
      </p:grpSp>
      <p:sp>
        <p:nvSpPr>
          <p:cNvPr id="155" name="TextBox 154">
            <a:extLst>
              <a:ext uri="{FF2B5EF4-FFF2-40B4-BE49-F238E27FC236}">
                <a16:creationId xmlns:a16="http://schemas.microsoft.com/office/drawing/2014/main" id="{F8C4E92A-6D03-C34D-577E-46E29F01C2AD}"/>
              </a:ext>
            </a:extLst>
          </p:cNvPr>
          <p:cNvSpPr txBox="1"/>
          <p:nvPr/>
        </p:nvSpPr>
        <p:spPr>
          <a:xfrm rot="10800000" flipV="1">
            <a:off x="22225478" y="3925537"/>
            <a:ext cx="834248" cy="4770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500" b="1" dirty="0">
                <a:solidFill>
                  <a:schemeClr val="bg2"/>
                </a:solidFill>
                <a:latin typeface="+mj-lt"/>
              </a:rPr>
              <a:t>05</a:t>
            </a:r>
            <a:r>
              <a:rPr lang="en-US" sz="2500" dirty="0">
                <a:solidFill>
                  <a:schemeClr val="bg2"/>
                </a:solidFill>
              </a:rPr>
              <a:t> </a:t>
            </a:r>
            <a:endParaRPr kumimoji="0" lang="en-US" sz="25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AC9FDE46-B00C-734E-A0AC-5E20574625FB}"/>
              </a:ext>
            </a:extLst>
          </p:cNvPr>
          <p:cNvSpPr/>
          <p:nvPr/>
        </p:nvSpPr>
        <p:spPr>
          <a:xfrm>
            <a:off x="4811908" y="7285704"/>
            <a:ext cx="16661745" cy="6430297"/>
          </a:xfrm>
          <a:custGeom>
            <a:avLst/>
            <a:gdLst>
              <a:gd name="connsiteX0" fmla="*/ 14360997 w 16661745"/>
              <a:gd name="connsiteY0" fmla="*/ 0 h 6430297"/>
              <a:gd name="connsiteX1" fmla="*/ 16661745 w 16661745"/>
              <a:gd name="connsiteY1" fmla="*/ 0 h 6430297"/>
              <a:gd name="connsiteX2" fmla="*/ 7779216 w 16661745"/>
              <a:gd name="connsiteY2" fmla="*/ 6430297 h 6430297"/>
              <a:gd name="connsiteX3" fmla="*/ 0 w 16661745"/>
              <a:gd name="connsiteY3" fmla="*/ 6430297 h 6430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1745" h="6430297">
                <a:moveTo>
                  <a:pt x="14360997" y="0"/>
                </a:moveTo>
                <a:lnTo>
                  <a:pt x="16661745" y="0"/>
                </a:lnTo>
                <a:lnTo>
                  <a:pt x="7779216" y="6430297"/>
                </a:lnTo>
                <a:lnTo>
                  <a:pt x="0" y="6430297"/>
                </a:ln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E5743476-56DD-6443-C71C-789899F41CBD}"/>
              </a:ext>
            </a:extLst>
          </p:cNvPr>
          <p:cNvSpPr txBox="1"/>
          <p:nvPr/>
        </p:nvSpPr>
        <p:spPr>
          <a:xfrm rot="10800000" flipV="1">
            <a:off x="1745511" y="9902088"/>
            <a:ext cx="398472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Tạo nhận diện thương hiệu, thu hút khách hàng mới qua truyền thông hiệu quả.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95DFA439-90C6-06A2-F569-AF1771E4DAC1}"/>
              </a:ext>
            </a:extLst>
          </p:cNvPr>
          <p:cNvSpPr txBox="1"/>
          <p:nvPr/>
        </p:nvSpPr>
        <p:spPr>
          <a:xfrm rot="10800000" flipV="1">
            <a:off x="2652267" y="9261137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ATTRACT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910CAD55-9F21-9BB5-320F-210C9ED58001}"/>
              </a:ext>
            </a:extLst>
          </p:cNvPr>
          <p:cNvGrpSpPr/>
          <p:nvPr/>
        </p:nvGrpSpPr>
        <p:grpSpPr>
          <a:xfrm>
            <a:off x="18563470" y="6634162"/>
            <a:ext cx="1748875" cy="1340101"/>
            <a:chOff x="16243790" y="5970636"/>
            <a:chExt cx="3876190" cy="2970186"/>
          </a:xfrm>
        </p:grpSpPr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D6BB7DDE-6CAE-70C8-CB90-49A66D4EF433}"/>
                </a:ext>
              </a:extLst>
            </p:cNvPr>
            <p:cNvSpPr/>
            <p:nvPr/>
          </p:nvSpPr>
          <p:spPr>
            <a:xfrm>
              <a:off x="16243790" y="815308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E4DA431E-AC58-D745-ED3A-6499129AD6FD}"/>
                </a:ext>
              </a:extLst>
            </p:cNvPr>
            <p:cNvSpPr/>
            <p:nvPr/>
          </p:nvSpPr>
          <p:spPr>
            <a:xfrm>
              <a:off x="16893655" y="5970636"/>
              <a:ext cx="2576461" cy="257646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200" dirty="0">
                <a:latin typeface="+mj-lt"/>
              </a:endParaRPr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B39891DF-AE0F-D212-06FD-34C61A4D571F}"/>
              </a:ext>
            </a:extLst>
          </p:cNvPr>
          <p:cNvGrpSpPr/>
          <p:nvPr/>
        </p:nvGrpSpPr>
        <p:grpSpPr>
          <a:xfrm>
            <a:off x="12654687" y="8338159"/>
            <a:ext cx="3543321" cy="2715120"/>
            <a:chOff x="8305835" y="8020909"/>
            <a:chExt cx="3876190" cy="2970186"/>
          </a:xfrm>
        </p:grpSpPr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3F5F38A0-3CC4-A503-6085-84783F755B01}"/>
                </a:ext>
              </a:extLst>
            </p:cNvPr>
            <p:cNvSpPr/>
            <p:nvPr/>
          </p:nvSpPr>
          <p:spPr>
            <a:xfrm>
              <a:off x="8305835" y="10203355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037BF02B-A66B-8BD9-903E-BC27C2232093}"/>
                </a:ext>
              </a:extLst>
            </p:cNvPr>
            <p:cNvSpPr/>
            <p:nvPr/>
          </p:nvSpPr>
          <p:spPr>
            <a:xfrm>
              <a:off x="8955700" y="8020909"/>
              <a:ext cx="2576461" cy="257646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00" dirty="0">
                <a:latin typeface="+mj-lt"/>
              </a:endParaRPr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1F953437-7EBF-E632-C980-F2F14DF9ABFA}"/>
              </a:ext>
            </a:extLst>
          </p:cNvPr>
          <p:cNvGrpSpPr/>
          <p:nvPr/>
        </p:nvGrpSpPr>
        <p:grpSpPr>
          <a:xfrm>
            <a:off x="16139203" y="7380847"/>
            <a:ext cx="2477410" cy="1898350"/>
            <a:chOff x="12487363" y="6795612"/>
            <a:chExt cx="3876190" cy="2970186"/>
          </a:xfrm>
        </p:grpSpPr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D8A803B8-AF87-3D69-667F-CA163B5EC65B}"/>
                </a:ext>
              </a:extLst>
            </p:cNvPr>
            <p:cNvSpPr/>
            <p:nvPr/>
          </p:nvSpPr>
          <p:spPr>
            <a:xfrm>
              <a:off x="12487363" y="8978058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C5E7CAB0-8806-E33A-53C3-F51509BB29ED}"/>
                </a:ext>
              </a:extLst>
            </p:cNvPr>
            <p:cNvSpPr/>
            <p:nvPr/>
          </p:nvSpPr>
          <p:spPr>
            <a:xfrm>
              <a:off x="13137228" y="6795612"/>
              <a:ext cx="2576461" cy="257646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4445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0" dirty="0">
                <a:latin typeface="+mj-lt"/>
              </a:endParaRPr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061FC199-878D-C120-7DC9-60FE2F19BDBD}"/>
              </a:ext>
            </a:extLst>
          </p:cNvPr>
          <p:cNvGrpSpPr/>
          <p:nvPr/>
        </p:nvGrpSpPr>
        <p:grpSpPr>
          <a:xfrm>
            <a:off x="7816671" y="9683955"/>
            <a:ext cx="4723116" cy="3619155"/>
            <a:chOff x="3326874" y="9110816"/>
            <a:chExt cx="3876190" cy="2970186"/>
          </a:xfrm>
        </p:grpSpPr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510AF45D-AADE-6B72-B90A-80A5BDF7CA46}"/>
                </a:ext>
              </a:extLst>
            </p:cNvPr>
            <p:cNvSpPr/>
            <p:nvPr/>
          </p:nvSpPr>
          <p:spPr>
            <a:xfrm>
              <a:off x="3326874" y="1129326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3D2B1517-70B4-D0A7-BC6D-ACC2C6112313}"/>
                </a:ext>
              </a:extLst>
            </p:cNvPr>
            <p:cNvSpPr/>
            <p:nvPr/>
          </p:nvSpPr>
          <p:spPr>
            <a:xfrm>
              <a:off x="3976739" y="9110816"/>
              <a:ext cx="2576461" cy="2576461"/>
            </a:xfrm>
            <a:prstGeom prst="ellipse">
              <a:avLst/>
            </a:prstGeom>
            <a:ln>
              <a:noFill/>
            </a:ln>
            <a:effectLst>
              <a:innerShdw blurRad="762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500" dirty="0">
                <a:latin typeface="+mj-lt"/>
              </a:endParaRPr>
            </a:p>
          </p:txBody>
        </p:sp>
      </p:grp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B5E05622-6B83-DE23-60F3-B3A4B93AC7DF}"/>
              </a:ext>
            </a:extLst>
          </p:cNvPr>
          <p:cNvGrpSpPr/>
          <p:nvPr/>
        </p:nvGrpSpPr>
        <p:grpSpPr>
          <a:xfrm>
            <a:off x="5899355" y="9343851"/>
            <a:ext cx="3332382" cy="593076"/>
            <a:chOff x="5899355" y="9343851"/>
            <a:chExt cx="3332382" cy="593076"/>
          </a:xfrm>
        </p:grpSpPr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9958D6E5-8462-FB1E-E81F-6831A59C9679}"/>
                </a:ext>
              </a:extLst>
            </p:cNvPr>
            <p:cNvCxnSpPr>
              <a:cxnSpLocks/>
            </p:cNvCxnSpPr>
            <p:nvPr/>
          </p:nvCxnSpPr>
          <p:spPr>
            <a:xfrm>
              <a:off x="5899355" y="9343851"/>
              <a:ext cx="2594978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9" name="Circle: Hollow 178">
              <a:extLst>
                <a:ext uri="{FF2B5EF4-FFF2-40B4-BE49-F238E27FC236}">
                  <a16:creationId xmlns:a16="http://schemas.microsoft.com/office/drawing/2014/main" id="{EA4021DD-EF7F-BF40-76E7-798FF2EC5598}"/>
                </a:ext>
              </a:extLst>
            </p:cNvPr>
            <p:cNvSpPr/>
            <p:nvPr/>
          </p:nvSpPr>
          <p:spPr>
            <a:xfrm>
              <a:off x="8946758" y="9651948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C3A8050C-856D-DE3D-B36C-58F3E710D96E}"/>
                </a:ext>
              </a:extLst>
            </p:cNvPr>
            <p:cNvCxnSpPr>
              <a:cxnSpLocks/>
              <a:endCxn id="179" idx="1"/>
            </p:cNvCxnSpPr>
            <p:nvPr/>
          </p:nvCxnSpPr>
          <p:spPr>
            <a:xfrm>
              <a:off x="8495908" y="9343851"/>
              <a:ext cx="492584" cy="349831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1" name="TextBox 180">
            <a:extLst>
              <a:ext uri="{FF2B5EF4-FFF2-40B4-BE49-F238E27FC236}">
                <a16:creationId xmlns:a16="http://schemas.microsoft.com/office/drawing/2014/main" id="{F5BDF7AD-A571-CBBD-4D3B-3BDFF165795A}"/>
              </a:ext>
            </a:extLst>
          </p:cNvPr>
          <p:cNvSpPr txBox="1"/>
          <p:nvPr/>
        </p:nvSpPr>
        <p:spPr>
          <a:xfrm rot="10800000" flipV="1">
            <a:off x="12003499" y="12343253"/>
            <a:ext cx="1461188" cy="120032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200" b="1" dirty="0">
                <a:solidFill>
                  <a:schemeClr val="bg2"/>
                </a:solidFill>
                <a:latin typeface="+mj-lt"/>
              </a:rPr>
              <a:t>01</a:t>
            </a:r>
            <a:r>
              <a:rPr lang="en-US" sz="7200" dirty="0">
                <a:solidFill>
                  <a:schemeClr val="bg2"/>
                </a:solidFill>
              </a:rPr>
              <a:t> 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1C81C325-A530-855A-4FDF-5FBB18849B5F}"/>
              </a:ext>
            </a:extLst>
          </p:cNvPr>
          <p:cNvSpPr txBox="1"/>
          <p:nvPr/>
        </p:nvSpPr>
        <p:spPr>
          <a:xfrm rot="10800000" flipV="1">
            <a:off x="15210048" y="10063536"/>
            <a:ext cx="1461188" cy="120032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600" b="1" dirty="0">
                <a:solidFill>
                  <a:schemeClr val="bg2"/>
                </a:solidFill>
                <a:latin typeface="+mj-lt"/>
              </a:rPr>
              <a:t>02</a:t>
            </a:r>
            <a:r>
              <a:rPr lang="en-US" sz="7200" dirty="0">
                <a:solidFill>
                  <a:schemeClr val="bg2"/>
                </a:solidFill>
              </a:rPr>
              <a:t> 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F70490E0-0F82-EECD-66B9-479F2FAC610E}"/>
              </a:ext>
            </a:extLst>
          </p:cNvPr>
          <p:cNvSpPr txBox="1"/>
          <p:nvPr/>
        </p:nvSpPr>
        <p:spPr>
          <a:xfrm rot="10800000" flipV="1">
            <a:off x="17448398" y="8876912"/>
            <a:ext cx="1461188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  <a:r>
              <a:rPr lang="en-US" sz="4400" dirty="0">
                <a:solidFill>
                  <a:schemeClr val="bg2"/>
                </a:solidFill>
              </a:rPr>
              <a:t> 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C4A86FD3-EDA8-A4CF-9EFA-884DFC886D4D}"/>
              </a:ext>
            </a:extLst>
          </p:cNvPr>
          <p:cNvSpPr txBox="1"/>
          <p:nvPr/>
        </p:nvSpPr>
        <p:spPr>
          <a:xfrm rot="10800000" flipV="1">
            <a:off x="19645358" y="7460506"/>
            <a:ext cx="1040766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400" b="1" dirty="0">
                <a:solidFill>
                  <a:schemeClr val="bg2"/>
                </a:solidFill>
                <a:latin typeface="+mj-lt"/>
              </a:rPr>
              <a:t>04</a:t>
            </a:r>
            <a:r>
              <a:rPr lang="en-US" sz="4400" dirty="0">
                <a:solidFill>
                  <a:schemeClr val="bg2"/>
                </a:solidFill>
              </a:rPr>
              <a:t> 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185" name="TextBox 48">
            <a:extLst>
              <a:ext uri="{FF2B5EF4-FFF2-40B4-BE49-F238E27FC236}">
                <a16:creationId xmlns:a16="http://schemas.microsoft.com/office/drawing/2014/main" id="{E7802F58-D514-E0DD-250B-2009C19E1F81}"/>
              </a:ext>
            </a:extLst>
          </p:cNvPr>
          <p:cNvSpPr txBox="1"/>
          <p:nvPr/>
        </p:nvSpPr>
        <p:spPr>
          <a:xfrm>
            <a:off x="1847499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86" name="TextBox 48">
            <a:extLst>
              <a:ext uri="{FF2B5EF4-FFF2-40B4-BE49-F238E27FC236}">
                <a16:creationId xmlns:a16="http://schemas.microsoft.com/office/drawing/2014/main" id="{4E446FF3-BE8A-F517-1105-A4011BF12C6F}"/>
              </a:ext>
            </a:extLst>
          </p:cNvPr>
          <p:cNvSpPr txBox="1"/>
          <p:nvPr/>
        </p:nvSpPr>
        <p:spPr>
          <a:xfrm>
            <a:off x="1759008" y="1176536"/>
            <a:ext cx="11777583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CUSTOMER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87" name="TextBox 25">
            <a:extLst>
              <a:ext uri="{FF2B5EF4-FFF2-40B4-BE49-F238E27FC236}">
                <a16:creationId xmlns:a16="http://schemas.microsoft.com/office/drawing/2014/main" id="{0DEAE513-6654-E33A-BCC7-33A739810732}"/>
              </a:ext>
            </a:extLst>
          </p:cNvPr>
          <p:cNvSpPr txBox="1"/>
          <p:nvPr/>
        </p:nvSpPr>
        <p:spPr>
          <a:xfrm>
            <a:off x="1759008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EF3CB751-3D27-01F2-5711-E38F2C35507D}"/>
              </a:ext>
            </a:extLst>
          </p:cNvPr>
          <p:cNvGrpSpPr/>
          <p:nvPr/>
        </p:nvGrpSpPr>
        <p:grpSpPr>
          <a:xfrm>
            <a:off x="10255806" y="6721783"/>
            <a:ext cx="3613987" cy="1728317"/>
            <a:chOff x="10255806" y="6721783"/>
            <a:chExt cx="3613987" cy="1728317"/>
          </a:xfrm>
        </p:grpSpPr>
        <p:sp>
          <p:nvSpPr>
            <p:cNvPr id="189" name="Circle: Hollow 188">
              <a:extLst>
                <a:ext uri="{FF2B5EF4-FFF2-40B4-BE49-F238E27FC236}">
                  <a16:creationId xmlns:a16="http://schemas.microsoft.com/office/drawing/2014/main" id="{10DF1B23-81FD-5378-56FB-45FE4E93FDAF}"/>
                </a:ext>
              </a:extLst>
            </p:cNvPr>
            <p:cNvSpPr/>
            <p:nvPr/>
          </p:nvSpPr>
          <p:spPr>
            <a:xfrm>
              <a:off x="13584814" y="8165121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6F0D465A-D100-64A5-CDD1-B5656089F3D7}"/>
                </a:ext>
              </a:extLst>
            </p:cNvPr>
            <p:cNvCxnSpPr>
              <a:cxnSpLocks/>
              <a:endCxn id="189" idx="1"/>
            </p:cNvCxnSpPr>
            <p:nvPr/>
          </p:nvCxnSpPr>
          <p:spPr>
            <a:xfrm>
              <a:off x="12060194" y="6721783"/>
              <a:ext cx="1566354" cy="1485072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5B13322B-5566-D53B-0463-9F20B4154589}"/>
                </a:ext>
              </a:extLst>
            </p:cNvPr>
            <p:cNvCxnSpPr>
              <a:cxnSpLocks/>
            </p:cNvCxnSpPr>
            <p:nvPr/>
          </p:nvCxnSpPr>
          <p:spPr>
            <a:xfrm>
              <a:off x="10255806" y="6721783"/>
              <a:ext cx="1804388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52450939-3CBD-CDF9-6F57-24907410BBC1}"/>
              </a:ext>
            </a:extLst>
          </p:cNvPr>
          <p:cNvGrpSpPr/>
          <p:nvPr/>
        </p:nvGrpSpPr>
        <p:grpSpPr>
          <a:xfrm>
            <a:off x="18263697" y="8358262"/>
            <a:ext cx="1632937" cy="2695017"/>
            <a:chOff x="18263697" y="8358262"/>
            <a:chExt cx="1632937" cy="2695017"/>
          </a:xfrm>
        </p:grpSpPr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C803E09F-6FD2-414C-4C67-3E7838C1C2B5}"/>
                </a:ext>
              </a:extLst>
            </p:cNvPr>
            <p:cNvCxnSpPr>
              <a:cxnSpLocks/>
            </p:cNvCxnSpPr>
            <p:nvPr/>
          </p:nvCxnSpPr>
          <p:spPr>
            <a:xfrm>
              <a:off x="19896634" y="9646354"/>
              <a:ext cx="0" cy="1406925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Circle: Hollow 193">
              <a:extLst>
                <a:ext uri="{FF2B5EF4-FFF2-40B4-BE49-F238E27FC236}">
                  <a16:creationId xmlns:a16="http://schemas.microsoft.com/office/drawing/2014/main" id="{350BA5AD-3823-C5CC-F233-5DEC9E81EB8D}"/>
                </a:ext>
              </a:extLst>
            </p:cNvPr>
            <p:cNvSpPr/>
            <p:nvPr/>
          </p:nvSpPr>
          <p:spPr>
            <a:xfrm>
              <a:off x="18263697" y="8358262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D4DC3E96-73FF-33E6-4F16-96E4F7798158}"/>
                </a:ext>
              </a:extLst>
            </p:cNvPr>
            <p:cNvCxnSpPr>
              <a:cxnSpLocks/>
              <a:stCxn id="194" idx="5"/>
            </p:cNvCxnSpPr>
            <p:nvPr/>
          </p:nvCxnSpPr>
          <p:spPr>
            <a:xfrm>
              <a:off x="18506942" y="8601507"/>
              <a:ext cx="1389692" cy="1034183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ADFB47AE-98AF-8B76-5D9D-AE518457B74D}"/>
              </a:ext>
            </a:extLst>
          </p:cNvPr>
          <p:cNvGrpSpPr/>
          <p:nvPr/>
        </p:nvGrpSpPr>
        <p:grpSpPr>
          <a:xfrm>
            <a:off x="15860474" y="4128520"/>
            <a:ext cx="3172947" cy="2650144"/>
            <a:chOff x="15860474" y="4128520"/>
            <a:chExt cx="3172947" cy="2650144"/>
          </a:xfrm>
        </p:grpSpPr>
        <p:sp>
          <p:nvSpPr>
            <p:cNvPr id="197" name="Circle: Hollow 196">
              <a:extLst>
                <a:ext uri="{FF2B5EF4-FFF2-40B4-BE49-F238E27FC236}">
                  <a16:creationId xmlns:a16="http://schemas.microsoft.com/office/drawing/2014/main" id="{B1FD2B92-C33A-54D0-F2CA-9861D1EDB88B}"/>
                </a:ext>
              </a:extLst>
            </p:cNvPr>
            <p:cNvSpPr/>
            <p:nvPr/>
          </p:nvSpPr>
          <p:spPr>
            <a:xfrm>
              <a:off x="18748442" y="649368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5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055DAFD5-C6EE-2B68-F677-839AE68E341B}"/>
                </a:ext>
              </a:extLst>
            </p:cNvPr>
            <p:cNvCxnSpPr>
              <a:cxnSpLocks/>
              <a:endCxn id="197" idx="1"/>
            </p:cNvCxnSpPr>
            <p:nvPr/>
          </p:nvCxnSpPr>
          <p:spPr>
            <a:xfrm>
              <a:off x="16441886" y="4128520"/>
              <a:ext cx="2348290" cy="2406899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2EE3D7B8-D5B9-12D5-D1D2-B137919D8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860474" y="4137782"/>
              <a:ext cx="596336" cy="8142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1F15E7E4-9F18-1839-F58D-DADCBB5443C6}"/>
              </a:ext>
            </a:extLst>
          </p:cNvPr>
          <p:cNvGrpSpPr/>
          <p:nvPr/>
        </p:nvGrpSpPr>
        <p:grpSpPr>
          <a:xfrm>
            <a:off x="20165741" y="2072630"/>
            <a:ext cx="2032398" cy="1152606"/>
            <a:chOff x="20165741" y="2072630"/>
            <a:chExt cx="2032398" cy="1152606"/>
          </a:xfrm>
        </p:grpSpPr>
        <p:sp>
          <p:nvSpPr>
            <p:cNvPr id="201" name="Circle: Hollow 200">
              <a:extLst>
                <a:ext uri="{FF2B5EF4-FFF2-40B4-BE49-F238E27FC236}">
                  <a16:creationId xmlns:a16="http://schemas.microsoft.com/office/drawing/2014/main" id="{92F57518-7827-821D-FC5C-2A02291B5141}"/>
                </a:ext>
              </a:extLst>
            </p:cNvPr>
            <p:cNvSpPr/>
            <p:nvPr/>
          </p:nvSpPr>
          <p:spPr>
            <a:xfrm>
              <a:off x="21913160" y="2940257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6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044F18EB-3E44-3451-DA6A-554D46408007}"/>
                </a:ext>
              </a:extLst>
            </p:cNvPr>
            <p:cNvCxnSpPr>
              <a:cxnSpLocks/>
            </p:cNvCxnSpPr>
            <p:nvPr/>
          </p:nvCxnSpPr>
          <p:spPr>
            <a:xfrm>
              <a:off x="20165741" y="2072630"/>
              <a:ext cx="755934" cy="0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9B44C5CE-A811-9703-AAAD-AD470E040D5F}"/>
                </a:ext>
              </a:extLst>
            </p:cNvPr>
            <p:cNvCxnSpPr>
              <a:cxnSpLocks/>
              <a:endCxn id="201" idx="1"/>
            </p:cNvCxnSpPr>
            <p:nvPr/>
          </p:nvCxnSpPr>
          <p:spPr>
            <a:xfrm>
              <a:off x="20912078" y="2072630"/>
              <a:ext cx="1042816" cy="909361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4" name="Freeform 177">
            <a:extLst>
              <a:ext uri="{FF2B5EF4-FFF2-40B4-BE49-F238E27FC236}">
                <a16:creationId xmlns:a16="http://schemas.microsoft.com/office/drawing/2014/main" id="{5F54BC4C-37EE-CD4F-7DE0-B12A2C21ACFF}"/>
              </a:ext>
            </a:extLst>
          </p:cNvPr>
          <p:cNvSpPr>
            <a:spLocks noEditPoints="1"/>
          </p:cNvSpPr>
          <p:nvPr/>
        </p:nvSpPr>
        <p:spPr bwMode="auto">
          <a:xfrm>
            <a:off x="9508463" y="10635228"/>
            <a:ext cx="1339532" cy="1452646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5" name="Freeform 109">
            <a:extLst>
              <a:ext uri="{FF2B5EF4-FFF2-40B4-BE49-F238E27FC236}">
                <a16:creationId xmlns:a16="http://schemas.microsoft.com/office/drawing/2014/main" id="{CC3A51C4-1D32-61CD-AE15-BF39AFA9EB58}"/>
              </a:ext>
            </a:extLst>
          </p:cNvPr>
          <p:cNvSpPr>
            <a:spLocks noEditPoints="1"/>
          </p:cNvSpPr>
          <p:nvPr/>
        </p:nvSpPr>
        <p:spPr bwMode="auto">
          <a:xfrm>
            <a:off x="13989176" y="9067438"/>
            <a:ext cx="874342" cy="896648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6" name="Freeform 158">
            <a:extLst>
              <a:ext uri="{FF2B5EF4-FFF2-40B4-BE49-F238E27FC236}">
                <a16:creationId xmlns:a16="http://schemas.microsoft.com/office/drawing/2014/main" id="{AC032688-6B28-B63B-C724-7EAA2D62901B}"/>
              </a:ext>
            </a:extLst>
          </p:cNvPr>
          <p:cNvSpPr>
            <a:spLocks noEditPoints="1"/>
          </p:cNvSpPr>
          <p:nvPr/>
        </p:nvSpPr>
        <p:spPr bwMode="auto">
          <a:xfrm>
            <a:off x="17040792" y="7852896"/>
            <a:ext cx="674232" cy="717810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7" name="Freeform 179">
            <a:extLst>
              <a:ext uri="{FF2B5EF4-FFF2-40B4-BE49-F238E27FC236}">
                <a16:creationId xmlns:a16="http://schemas.microsoft.com/office/drawing/2014/main" id="{A6B1F02A-C58B-57CE-C8BC-10EB03FC2D38}"/>
              </a:ext>
            </a:extLst>
          </p:cNvPr>
          <p:cNvSpPr>
            <a:spLocks noEditPoints="1"/>
          </p:cNvSpPr>
          <p:nvPr/>
        </p:nvSpPr>
        <p:spPr bwMode="auto">
          <a:xfrm>
            <a:off x="19130137" y="6907911"/>
            <a:ext cx="612594" cy="61496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21D1993C-A10B-AE14-6B72-561C3245E1B6}"/>
              </a:ext>
            </a:extLst>
          </p:cNvPr>
          <p:cNvSpPr/>
          <p:nvPr/>
        </p:nvSpPr>
        <p:spPr>
          <a:xfrm>
            <a:off x="22225478" y="3408163"/>
            <a:ext cx="473080" cy="28384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903247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9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2" dur="75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2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2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9" dur="1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3" grpId="0" animBg="1"/>
          <p:bldP spid="144" grpId="0"/>
          <p:bldP spid="145" grpId="0"/>
          <p:bldP spid="146" grpId="0"/>
          <p:bldP spid="147" grpId="0"/>
          <p:bldP spid="148" grpId="0"/>
          <p:bldP spid="149" grpId="0"/>
          <p:bldP spid="150" grpId="0"/>
          <p:bldP spid="151" grpId="0"/>
          <p:bldP spid="155" grpId="0"/>
          <p:bldP spid="156" grpId="0" animBg="1"/>
          <p:bldP spid="157" grpId="0"/>
          <p:bldP spid="158" grpId="0"/>
          <p:bldP spid="181" grpId="0"/>
          <p:bldP spid="182" grpId="0"/>
          <p:bldP spid="183" grpId="0"/>
          <p:bldP spid="184" grpId="0"/>
          <p:bldP spid="185" grpId="0"/>
          <p:bldP spid="186" grpId="0"/>
          <p:bldP spid="204" grpId="0" animBg="1"/>
          <p:bldP spid="205" grpId="0" animBg="1"/>
          <p:bldP spid="206" grpId="0" animBg="1"/>
          <p:bldP spid="207" grpId="0" animBg="1"/>
          <p:bldP spid="20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9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2" dur="75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2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9" dur="1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3" grpId="0" animBg="1"/>
          <p:bldP spid="144" grpId="0"/>
          <p:bldP spid="145" grpId="0"/>
          <p:bldP spid="146" grpId="0"/>
          <p:bldP spid="147" grpId="0"/>
          <p:bldP spid="148" grpId="0"/>
          <p:bldP spid="149" grpId="0"/>
          <p:bldP spid="150" grpId="0"/>
          <p:bldP spid="151" grpId="0"/>
          <p:bldP spid="155" grpId="0"/>
          <p:bldP spid="156" grpId="0" animBg="1"/>
          <p:bldP spid="157" grpId="0"/>
          <p:bldP spid="158" grpId="0"/>
          <p:bldP spid="181" grpId="0"/>
          <p:bldP spid="182" grpId="0"/>
          <p:bldP spid="183" grpId="0"/>
          <p:bldP spid="184" grpId="0"/>
          <p:bldP spid="185" grpId="0"/>
          <p:bldP spid="186" grpId="0"/>
          <p:bldP spid="204" grpId="0" animBg="1"/>
          <p:bldP spid="205" grpId="0" animBg="1"/>
          <p:bldP spid="206" grpId="0" animBg="1"/>
          <p:bldP spid="207" grpId="0" animBg="1"/>
          <p:bldP spid="208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9C2F7ADF-B3A7-D9AD-9BFE-6393263B6A64}"/>
              </a:ext>
            </a:extLst>
          </p:cNvPr>
          <p:cNvSpPr/>
          <p:nvPr/>
        </p:nvSpPr>
        <p:spPr>
          <a:xfrm>
            <a:off x="19185890" y="2292350"/>
            <a:ext cx="4442460" cy="5006340"/>
          </a:xfrm>
          <a:custGeom>
            <a:avLst/>
            <a:gdLst>
              <a:gd name="connsiteX0" fmla="*/ 2278380 w 4442460"/>
              <a:gd name="connsiteY0" fmla="*/ 5006340 h 5006340"/>
              <a:gd name="connsiteX1" fmla="*/ 4038600 w 4442460"/>
              <a:gd name="connsiteY1" fmla="*/ 1325880 h 5006340"/>
              <a:gd name="connsiteX2" fmla="*/ 4442460 w 4442460"/>
              <a:gd name="connsiteY2" fmla="*/ 1325880 h 5006340"/>
              <a:gd name="connsiteX3" fmla="*/ 4046220 w 4442460"/>
              <a:gd name="connsiteY3" fmla="*/ 0 h 5006340"/>
              <a:gd name="connsiteX4" fmla="*/ 2506980 w 4442460"/>
              <a:gd name="connsiteY4" fmla="*/ 1325880 h 5006340"/>
              <a:gd name="connsiteX5" fmla="*/ 2941320 w 4442460"/>
              <a:gd name="connsiteY5" fmla="*/ 1325880 h 5006340"/>
              <a:gd name="connsiteX6" fmla="*/ 0 w 4442460"/>
              <a:gd name="connsiteY6" fmla="*/ 4991100 h 5006340"/>
              <a:gd name="connsiteX7" fmla="*/ 2278380 w 4442460"/>
              <a:gd name="connsiteY7" fmla="*/ 5006340 h 5006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42460" h="5006340">
                <a:moveTo>
                  <a:pt x="2278380" y="5006340"/>
                </a:moveTo>
                <a:lnTo>
                  <a:pt x="4038600" y="1325880"/>
                </a:lnTo>
                <a:lnTo>
                  <a:pt x="4442460" y="1325880"/>
                </a:lnTo>
                <a:lnTo>
                  <a:pt x="4046220" y="0"/>
                </a:lnTo>
                <a:lnTo>
                  <a:pt x="2506980" y="1325880"/>
                </a:lnTo>
                <a:lnTo>
                  <a:pt x="2941320" y="1325880"/>
                </a:lnTo>
                <a:lnTo>
                  <a:pt x="0" y="4991100"/>
                </a:lnTo>
                <a:lnTo>
                  <a:pt x="2278380" y="5006340"/>
                </a:ln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D9BCFB-542F-29B0-398C-DAD1672574E7}"/>
              </a:ext>
            </a:extLst>
          </p:cNvPr>
          <p:cNvSpPr txBox="1"/>
          <p:nvPr/>
        </p:nvSpPr>
        <p:spPr>
          <a:xfrm rot="10800000" flipV="1">
            <a:off x="5927890" y="7138933"/>
            <a:ext cx="4145256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Tương tác thường xuyên, mang lại trải nghiệm tích cực và cảm giác thân thuộc.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EABD66-1B6E-07FE-39BA-F76646538C16}"/>
              </a:ext>
            </a:extLst>
          </p:cNvPr>
          <p:cNvSpPr txBox="1"/>
          <p:nvPr/>
        </p:nvSpPr>
        <p:spPr>
          <a:xfrm rot="10800000" flipV="1">
            <a:off x="6995174" y="6517785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ENGAGE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19584F-5BC3-BAB0-AC98-FA1268E55DBA}"/>
              </a:ext>
            </a:extLst>
          </p:cNvPr>
          <p:cNvSpPr txBox="1"/>
          <p:nvPr/>
        </p:nvSpPr>
        <p:spPr>
          <a:xfrm rot="10800000" flipV="1">
            <a:off x="19223715" y="11891649"/>
            <a:ext cx="4137729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Thuyết phục bằng sản phẩm chất lượng, giá trị rõ ràng và quy trình thuận tiện.</a:t>
            </a:r>
          </a:p>
          <a:p>
            <a:pPr lvl="0"/>
            <a:endParaRPr lang="vi-VN" sz="2400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FE9357-7687-6474-91CC-CAE08E84FDCA}"/>
              </a:ext>
            </a:extLst>
          </p:cNvPr>
          <p:cNvSpPr txBox="1"/>
          <p:nvPr/>
        </p:nvSpPr>
        <p:spPr>
          <a:xfrm rot="10800000" flipV="1">
            <a:off x="19223717" y="11273712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latin typeface="+mj-lt"/>
              </a:rPr>
              <a:t>CONVERT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2A5217-41B2-96F0-6820-77217379C29C}"/>
              </a:ext>
            </a:extLst>
          </p:cNvPr>
          <p:cNvSpPr txBox="1"/>
          <p:nvPr/>
        </p:nvSpPr>
        <p:spPr>
          <a:xfrm rot="10800000" flipV="1">
            <a:off x="12003498" y="4642037"/>
            <a:ext cx="3796760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Duy trì hài lòng bằng dịch vụ chu đáo, chăm sóc tận tâm và cá nhân hóa.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5C6153-EB25-0107-4242-2230A5A1B147}"/>
              </a:ext>
            </a:extLst>
          </p:cNvPr>
          <p:cNvSpPr txBox="1"/>
          <p:nvPr/>
        </p:nvSpPr>
        <p:spPr>
          <a:xfrm rot="10800000" flipV="1">
            <a:off x="12722285" y="3971116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RETAIN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06844E-0C80-63A4-C600-9924364E8DA8}"/>
              </a:ext>
            </a:extLst>
          </p:cNvPr>
          <p:cNvSpPr txBox="1"/>
          <p:nvPr/>
        </p:nvSpPr>
        <p:spPr>
          <a:xfrm rot="10800000" flipV="1">
            <a:off x="16271848" y="2338427"/>
            <a:ext cx="368131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Khuyến khích chia sẻ trải nghiệm tốt, lan tỏa thương hiệu đến cộng đồng rộng lớn.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AA15BD-5038-F7E3-ECFE-9D8531EDA41A}"/>
              </a:ext>
            </a:extLst>
          </p:cNvPr>
          <p:cNvSpPr txBox="1"/>
          <p:nvPr/>
        </p:nvSpPr>
        <p:spPr>
          <a:xfrm rot="10800000" flipV="1">
            <a:off x="16875189" y="1812343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ADVOCATE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7C6E7F-15AF-605B-B40C-87AC2DC15B1B}"/>
              </a:ext>
            </a:extLst>
          </p:cNvPr>
          <p:cNvGrpSpPr/>
          <p:nvPr/>
        </p:nvGrpSpPr>
        <p:grpSpPr>
          <a:xfrm>
            <a:off x="21847770" y="3141804"/>
            <a:ext cx="1228496" cy="941352"/>
            <a:chOff x="19474902" y="5082121"/>
            <a:chExt cx="3876190" cy="2970186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30196E6-7E40-CCEB-BD30-D95387D84FDD}"/>
                </a:ext>
              </a:extLst>
            </p:cNvPr>
            <p:cNvSpPr/>
            <p:nvPr/>
          </p:nvSpPr>
          <p:spPr>
            <a:xfrm>
              <a:off x="19474902" y="7264567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2089738-CE2C-4745-472A-462E59803BFC}"/>
                </a:ext>
              </a:extLst>
            </p:cNvPr>
            <p:cNvSpPr/>
            <p:nvPr/>
          </p:nvSpPr>
          <p:spPr>
            <a:xfrm>
              <a:off x="20124767" y="5082121"/>
              <a:ext cx="2576461" cy="257646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0" dirty="0">
                <a:latin typeface="+mj-lt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1680507F-239D-96ED-97EC-1D928592477F}"/>
              </a:ext>
            </a:extLst>
          </p:cNvPr>
          <p:cNvSpPr txBox="1"/>
          <p:nvPr/>
        </p:nvSpPr>
        <p:spPr>
          <a:xfrm rot="10800000" flipV="1">
            <a:off x="22225478" y="3925537"/>
            <a:ext cx="834248" cy="4770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500" b="1" dirty="0">
                <a:solidFill>
                  <a:schemeClr val="bg2"/>
                </a:solidFill>
                <a:latin typeface="+mj-lt"/>
              </a:rPr>
              <a:t>05</a:t>
            </a:r>
            <a:r>
              <a:rPr lang="en-US" sz="2500" dirty="0">
                <a:solidFill>
                  <a:schemeClr val="bg2"/>
                </a:solidFill>
              </a:rPr>
              <a:t> </a:t>
            </a:r>
            <a:endParaRPr kumimoji="0" lang="en-US" sz="25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DD3859AA-C8F3-A0B2-FB42-B631CCDF53EF}"/>
              </a:ext>
            </a:extLst>
          </p:cNvPr>
          <p:cNvSpPr/>
          <p:nvPr/>
        </p:nvSpPr>
        <p:spPr>
          <a:xfrm>
            <a:off x="4811908" y="7285704"/>
            <a:ext cx="16661745" cy="6430297"/>
          </a:xfrm>
          <a:custGeom>
            <a:avLst/>
            <a:gdLst>
              <a:gd name="connsiteX0" fmla="*/ 14360997 w 16661745"/>
              <a:gd name="connsiteY0" fmla="*/ 0 h 6430297"/>
              <a:gd name="connsiteX1" fmla="*/ 16661745 w 16661745"/>
              <a:gd name="connsiteY1" fmla="*/ 0 h 6430297"/>
              <a:gd name="connsiteX2" fmla="*/ 7779216 w 16661745"/>
              <a:gd name="connsiteY2" fmla="*/ 6430297 h 6430297"/>
              <a:gd name="connsiteX3" fmla="*/ 0 w 16661745"/>
              <a:gd name="connsiteY3" fmla="*/ 6430297 h 6430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1745" h="6430297">
                <a:moveTo>
                  <a:pt x="14360997" y="0"/>
                </a:moveTo>
                <a:lnTo>
                  <a:pt x="16661745" y="0"/>
                </a:lnTo>
                <a:lnTo>
                  <a:pt x="7779216" y="6430297"/>
                </a:lnTo>
                <a:lnTo>
                  <a:pt x="0" y="643029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A5D77E7-4DFA-4C22-B7C1-6B1FF99F4FDC}"/>
              </a:ext>
            </a:extLst>
          </p:cNvPr>
          <p:cNvSpPr txBox="1"/>
          <p:nvPr/>
        </p:nvSpPr>
        <p:spPr>
          <a:xfrm rot="10800000" flipV="1">
            <a:off x="1745511" y="9902088"/>
            <a:ext cx="398472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Tạo nhận diện thương hiệu, thu hút khách hàng mới qua truyền thông hiệu quả.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8773769-D893-C37B-DD16-7531F5270399}"/>
              </a:ext>
            </a:extLst>
          </p:cNvPr>
          <p:cNvSpPr txBox="1"/>
          <p:nvPr/>
        </p:nvSpPr>
        <p:spPr>
          <a:xfrm rot="10800000" flipV="1">
            <a:off x="2652267" y="9261137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ATTRACT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CD69653-7E42-5C5D-0EB8-A3D7A7EA079E}"/>
              </a:ext>
            </a:extLst>
          </p:cNvPr>
          <p:cNvGrpSpPr/>
          <p:nvPr/>
        </p:nvGrpSpPr>
        <p:grpSpPr>
          <a:xfrm>
            <a:off x="18563470" y="6634162"/>
            <a:ext cx="1748875" cy="1340101"/>
            <a:chOff x="16243790" y="5970636"/>
            <a:chExt cx="3876190" cy="297018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370052EB-1113-33DA-84E1-348FD1C09EA9}"/>
                </a:ext>
              </a:extLst>
            </p:cNvPr>
            <p:cNvSpPr/>
            <p:nvPr/>
          </p:nvSpPr>
          <p:spPr>
            <a:xfrm>
              <a:off x="16243790" y="815308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2CD8888-BD19-9945-7B74-754EE8EB808A}"/>
                </a:ext>
              </a:extLst>
            </p:cNvPr>
            <p:cNvSpPr/>
            <p:nvPr/>
          </p:nvSpPr>
          <p:spPr>
            <a:xfrm>
              <a:off x="16893655" y="5970636"/>
              <a:ext cx="2576461" cy="257646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200" dirty="0"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3A8E8C0-8714-1307-41C5-3D565264F439}"/>
              </a:ext>
            </a:extLst>
          </p:cNvPr>
          <p:cNvGrpSpPr/>
          <p:nvPr/>
        </p:nvGrpSpPr>
        <p:grpSpPr>
          <a:xfrm>
            <a:off x="12654687" y="8338159"/>
            <a:ext cx="3543321" cy="2715120"/>
            <a:chOff x="8305835" y="8020909"/>
            <a:chExt cx="3876190" cy="297018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0F6D51F-907C-EF13-F28E-636C62DC7CF7}"/>
                </a:ext>
              </a:extLst>
            </p:cNvPr>
            <p:cNvSpPr/>
            <p:nvPr/>
          </p:nvSpPr>
          <p:spPr>
            <a:xfrm>
              <a:off x="8305835" y="10203355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F1AFCCF-B6D6-2C13-6335-A145BA4035F4}"/>
                </a:ext>
              </a:extLst>
            </p:cNvPr>
            <p:cNvSpPr/>
            <p:nvPr/>
          </p:nvSpPr>
          <p:spPr>
            <a:xfrm>
              <a:off x="8955700" y="8020909"/>
              <a:ext cx="2576461" cy="257646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00" dirty="0">
                <a:latin typeface="+mj-lt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19E8E91-CE50-910E-F696-BB8F66F9B4D5}"/>
              </a:ext>
            </a:extLst>
          </p:cNvPr>
          <p:cNvGrpSpPr/>
          <p:nvPr/>
        </p:nvGrpSpPr>
        <p:grpSpPr>
          <a:xfrm>
            <a:off x="16139203" y="7380847"/>
            <a:ext cx="2477410" cy="1898350"/>
            <a:chOff x="12487363" y="6795612"/>
            <a:chExt cx="3876190" cy="297018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769A3A0-372E-3125-7AA8-CAA08F53B136}"/>
                </a:ext>
              </a:extLst>
            </p:cNvPr>
            <p:cNvSpPr/>
            <p:nvPr/>
          </p:nvSpPr>
          <p:spPr>
            <a:xfrm>
              <a:off x="12487363" y="8978058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E1339E4-5C96-406D-6D73-4259E50948DF}"/>
                </a:ext>
              </a:extLst>
            </p:cNvPr>
            <p:cNvSpPr/>
            <p:nvPr/>
          </p:nvSpPr>
          <p:spPr>
            <a:xfrm>
              <a:off x="13137228" y="6795612"/>
              <a:ext cx="2576461" cy="257646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4445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0" dirty="0">
                <a:latin typeface="+mj-lt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96937D1-D4D4-183D-8680-8C38EFBB8FBA}"/>
              </a:ext>
            </a:extLst>
          </p:cNvPr>
          <p:cNvGrpSpPr/>
          <p:nvPr/>
        </p:nvGrpSpPr>
        <p:grpSpPr>
          <a:xfrm>
            <a:off x="7816671" y="9683955"/>
            <a:ext cx="4723116" cy="3619155"/>
            <a:chOff x="3326874" y="9110816"/>
            <a:chExt cx="3876190" cy="297018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E0F1E41-92BC-211E-A850-79CC4A54A280}"/>
                </a:ext>
              </a:extLst>
            </p:cNvPr>
            <p:cNvSpPr/>
            <p:nvPr/>
          </p:nvSpPr>
          <p:spPr>
            <a:xfrm>
              <a:off x="3326874" y="1129326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11DEBF64-76BB-BA2A-AFF0-87EA05354713}"/>
                </a:ext>
              </a:extLst>
            </p:cNvPr>
            <p:cNvSpPr/>
            <p:nvPr/>
          </p:nvSpPr>
          <p:spPr>
            <a:xfrm>
              <a:off x="3976739" y="9110816"/>
              <a:ext cx="2576461" cy="2576461"/>
            </a:xfrm>
            <a:prstGeom prst="ellipse">
              <a:avLst/>
            </a:prstGeom>
            <a:ln>
              <a:noFill/>
            </a:ln>
            <a:effectLst>
              <a:innerShdw blurRad="762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500" dirty="0">
                <a:latin typeface="+mj-lt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75C66AE-AF8F-BD26-BBC8-4B7CD1B16404}"/>
              </a:ext>
            </a:extLst>
          </p:cNvPr>
          <p:cNvGrpSpPr/>
          <p:nvPr/>
        </p:nvGrpSpPr>
        <p:grpSpPr>
          <a:xfrm>
            <a:off x="5899355" y="9343851"/>
            <a:ext cx="3332382" cy="593076"/>
            <a:chOff x="5899355" y="9343851"/>
            <a:chExt cx="3332382" cy="593076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27B7E60A-CE2D-1FB3-0E2F-148EA4024421}"/>
                </a:ext>
              </a:extLst>
            </p:cNvPr>
            <p:cNvCxnSpPr>
              <a:cxnSpLocks/>
            </p:cNvCxnSpPr>
            <p:nvPr/>
          </p:nvCxnSpPr>
          <p:spPr>
            <a:xfrm>
              <a:off x="5899355" y="9343851"/>
              <a:ext cx="2594978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Circle: Hollow 31">
              <a:extLst>
                <a:ext uri="{FF2B5EF4-FFF2-40B4-BE49-F238E27FC236}">
                  <a16:creationId xmlns:a16="http://schemas.microsoft.com/office/drawing/2014/main" id="{0B110507-9806-3761-648C-6451BE7A299B}"/>
                </a:ext>
              </a:extLst>
            </p:cNvPr>
            <p:cNvSpPr/>
            <p:nvPr/>
          </p:nvSpPr>
          <p:spPr>
            <a:xfrm>
              <a:off x="8946758" y="9651948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98085E4F-1B66-DB33-61C5-988D5E232008}"/>
                </a:ext>
              </a:extLst>
            </p:cNvPr>
            <p:cNvCxnSpPr>
              <a:cxnSpLocks/>
              <a:endCxn id="32" idx="1"/>
            </p:cNvCxnSpPr>
            <p:nvPr/>
          </p:nvCxnSpPr>
          <p:spPr>
            <a:xfrm>
              <a:off x="8495908" y="9343851"/>
              <a:ext cx="492584" cy="349831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425D0250-D90C-BBAA-7FDE-E09F7ADD6F68}"/>
              </a:ext>
            </a:extLst>
          </p:cNvPr>
          <p:cNvSpPr txBox="1"/>
          <p:nvPr/>
        </p:nvSpPr>
        <p:spPr>
          <a:xfrm rot="10800000" flipV="1">
            <a:off x="12003499" y="12343253"/>
            <a:ext cx="1461188" cy="120032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200" b="1" dirty="0">
                <a:solidFill>
                  <a:schemeClr val="bg2"/>
                </a:solidFill>
                <a:latin typeface="+mj-lt"/>
              </a:rPr>
              <a:t>01</a:t>
            </a:r>
            <a:r>
              <a:rPr lang="en-US" sz="7200" dirty="0">
                <a:solidFill>
                  <a:schemeClr val="bg2"/>
                </a:solidFill>
              </a:rPr>
              <a:t> 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5AB1009-374A-96CD-8D91-9889F282F095}"/>
              </a:ext>
            </a:extLst>
          </p:cNvPr>
          <p:cNvSpPr txBox="1"/>
          <p:nvPr/>
        </p:nvSpPr>
        <p:spPr>
          <a:xfrm rot="10800000" flipV="1">
            <a:off x="15210048" y="10063536"/>
            <a:ext cx="1461188" cy="120032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600" b="1" dirty="0">
                <a:solidFill>
                  <a:schemeClr val="bg2"/>
                </a:solidFill>
                <a:latin typeface="+mj-lt"/>
              </a:rPr>
              <a:t>02</a:t>
            </a:r>
            <a:r>
              <a:rPr lang="en-US" sz="7200" dirty="0">
                <a:solidFill>
                  <a:schemeClr val="bg2"/>
                </a:solidFill>
              </a:rPr>
              <a:t> 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017EED7-CBC9-7878-C245-69B58E62811F}"/>
              </a:ext>
            </a:extLst>
          </p:cNvPr>
          <p:cNvSpPr txBox="1"/>
          <p:nvPr/>
        </p:nvSpPr>
        <p:spPr>
          <a:xfrm rot="10800000" flipV="1">
            <a:off x="17448398" y="8876912"/>
            <a:ext cx="1461188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  <a:r>
              <a:rPr lang="en-US" sz="4400" dirty="0">
                <a:solidFill>
                  <a:schemeClr val="bg2"/>
                </a:solidFill>
              </a:rPr>
              <a:t> 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2AF23F3-BBF3-11FB-236F-B64F64661E7F}"/>
              </a:ext>
            </a:extLst>
          </p:cNvPr>
          <p:cNvSpPr txBox="1"/>
          <p:nvPr/>
        </p:nvSpPr>
        <p:spPr>
          <a:xfrm rot="10800000" flipV="1">
            <a:off x="19645358" y="7460506"/>
            <a:ext cx="1040766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400" b="1" dirty="0">
                <a:solidFill>
                  <a:schemeClr val="bg2"/>
                </a:solidFill>
                <a:latin typeface="+mj-lt"/>
              </a:rPr>
              <a:t>04</a:t>
            </a:r>
            <a:r>
              <a:rPr lang="en-US" sz="4400" dirty="0">
                <a:solidFill>
                  <a:schemeClr val="bg2"/>
                </a:solidFill>
              </a:rPr>
              <a:t> 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38" name="TextBox 48">
            <a:extLst>
              <a:ext uri="{FF2B5EF4-FFF2-40B4-BE49-F238E27FC236}">
                <a16:creationId xmlns:a16="http://schemas.microsoft.com/office/drawing/2014/main" id="{1789E7C5-DD33-B8AB-AF03-9B329A77EB6C}"/>
              </a:ext>
            </a:extLst>
          </p:cNvPr>
          <p:cNvSpPr txBox="1"/>
          <p:nvPr/>
        </p:nvSpPr>
        <p:spPr>
          <a:xfrm>
            <a:off x="1847499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9" name="TextBox 48">
            <a:extLst>
              <a:ext uri="{FF2B5EF4-FFF2-40B4-BE49-F238E27FC236}">
                <a16:creationId xmlns:a16="http://schemas.microsoft.com/office/drawing/2014/main" id="{86369915-E4C4-A91E-75EE-84A9F3118615}"/>
              </a:ext>
            </a:extLst>
          </p:cNvPr>
          <p:cNvSpPr txBox="1"/>
          <p:nvPr/>
        </p:nvSpPr>
        <p:spPr>
          <a:xfrm>
            <a:off x="1759008" y="1176536"/>
            <a:ext cx="11777583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CUSTOMER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0" name="TextBox 25">
            <a:extLst>
              <a:ext uri="{FF2B5EF4-FFF2-40B4-BE49-F238E27FC236}">
                <a16:creationId xmlns:a16="http://schemas.microsoft.com/office/drawing/2014/main" id="{6D32AD88-F743-AB4E-E876-77C108F63884}"/>
              </a:ext>
            </a:extLst>
          </p:cNvPr>
          <p:cNvSpPr txBox="1"/>
          <p:nvPr/>
        </p:nvSpPr>
        <p:spPr>
          <a:xfrm>
            <a:off x="1759008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6F3C76E-C55F-9BB0-032E-84211FC64AAC}"/>
              </a:ext>
            </a:extLst>
          </p:cNvPr>
          <p:cNvGrpSpPr/>
          <p:nvPr/>
        </p:nvGrpSpPr>
        <p:grpSpPr>
          <a:xfrm>
            <a:off x="10255806" y="6721783"/>
            <a:ext cx="3613987" cy="1728317"/>
            <a:chOff x="10255806" y="6721783"/>
            <a:chExt cx="3613987" cy="1728317"/>
          </a:xfrm>
        </p:grpSpPr>
        <p:sp>
          <p:nvSpPr>
            <p:cNvPr id="42" name="Circle: Hollow 41">
              <a:extLst>
                <a:ext uri="{FF2B5EF4-FFF2-40B4-BE49-F238E27FC236}">
                  <a16:creationId xmlns:a16="http://schemas.microsoft.com/office/drawing/2014/main" id="{9AC41755-59EA-447B-8DB1-BC7111D3D57A}"/>
                </a:ext>
              </a:extLst>
            </p:cNvPr>
            <p:cNvSpPr/>
            <p:nvPr/>
          </p:nvSpPr>
          <p:spPr>
            <a:xfrm>
              <a:off x="13584814" y="8165121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13E9173-E6D6-743A-B678-51CD2352870D}"/>
                </a:ext>
              </a:extLst>
            </p:cNvPr>
            <p:cNvCxnSpPr>
              <a:cxnSpLocks/>
              <a:endCxn id="42" idx="1"/>
            </p:cNvCxnSpPr>
            <p:nvPr/>
          </p:nvCxnSpPr>
          <p:spPr>
            <a:xfrm>
              <a:off x="12060194" y="6721783"/>
              <a:ext cx="1566354" cy="1485072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B3626246-E495-DE86-164F-F4B9F5DD7358}"/>
                </a:ext>
              </a:extLst>
            </p:cNvPr>
            <p:cNvCxnSpPr>
              <a:cxnSpLocks/>
            </p:cNvCxnSpPr>
            <p:nvPr/>
          </p:nvCxnSpPr>
          <p:spPr>
            <a:xfrm>
              <a:off x="10255806" y="6721783"/>
              <a:ext cx="1804388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15D60A8-7ACC-8CE4-2DDB-6719803B128B}"/>
              </a:ext>
            </a:extLst>
          </p:cNvPr>
          <p:cNvGrpSpPr/>
          <p:nvPr/>
        </p:nvGrpSpPr>
        <p:grpSpPr>
          <a:xfrm>
            <a:off x="18263697" y="8358262"/>
            <a:ext cx="1632937" cy="2695017"/>
            <a:chOff x="18263697" y="8358262"/>
            <a:chExt cx="1632937" cy="2695017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1C731D7C-AA55-CAD5-7FA4-FC0496E70854}"/>
                </a:ext>
              </a:extLst>
            </p:cNvPr>
            <p:cNvCxnSpPr>
              <a:cxnSpLocks/>
            </p:cNvCxnSpPr>
            <p:nvPr/>
          </p:nvCxnSpPr>
          <p:spPr>
            <a:xfrm>
              <a:off x="19896634" y="9646354"/>
              <a:ext cx="0" cy="1406925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Circle: Hollow 46">
              <a:extLst>
                <a:ext uri="{FF2B5EF4-FFF2-40B4-BE49-F238E27FC236}">
                  <a16:creationId xmlns:a16="http://schemas.microsoft.com/office/drawing/2014/main" id="{9889DB13-937B-A230-F2C6-4732154FFB80}"/>
                </a:ext>
              </a:extLst>
            </p:cNvPr>
            <p:cNvSpPr/>
            <p:nvPr/>
          </p:nvSpPr>
          <p:spPr>
            <a:xfrm>
              <a:off x="18263697" y="8358262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D51AD717-DA2E-312A-83AB-82CB6BF877B0}"/>
                </a:ext>
              </a:extLst>
            </p:cNvPr>
            <p:cNvCxnSpPr>
              <a:cxnSpLocks/>
              <a:stCxn id="47" idx="5"/>
            </p:cNvCxnSpPr>
            <p:nvPr/>
          </p:nvCxnSpPr>
          <p:spPr>
            <a:xfrm>
              <a:off x="18506942" y="8601507"/>
              <a:ext cx="1389692" cy="1034183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6A85EEF-4534-EC96-2011-3D9DECC90352}"/>
              </a:ext>
            </a:extLst>
          </p:cNvPr>
          <p:cNvGrpSpPr/>
          <p:nvPr/>
        </p:nvGrpSpPr>
        <p:grpSpPr>
          <a:xfrm>
            <a:off x="15860474" y="4128520"/>
            <a:ext cx="3172947" cy="2650144"/>
            <a:chOff x="15860474" y="4128520"/>
            <a:chExt cx="3172947" cy="2650144"/>
          </a:xfrm>
        </p:grpSpPr>
        <p:sp>
          <p:nvSpPr>
            <p:cNvPr id="50" name="Circle: Hollow 49">
              <a:extLst>
                <a:ext uri="{FF2B5EF4-FFF2-40B4-BE49-F238E27FC236}">
                  <a16:creationId xmlns:a16="http://schemas.microsoft.com/office/drawing/2014/main" id="{A9DB8A58-57C3-EAF5-B630-9B4A47D4B0E9}"/>
                </a:ext>
              </a:extLst>
            </p:cNvPr>
            <p:cNvSpPr/>
            <p:nvPr/>
          </p:nvSpPr>
          <p:spPr>
            <a:xfrm>
              <a:off x="18748442" y="649368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5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EF699604-0486-FD64-4FF0-AEA801B8170E}"/>
                </a:ext>
              </a:extLst>
            </p:cNvPr>
            <p:cNvCxnSpPr>
              <a:cxnSpLocks/>
              <a:endCxn id="50" idx="1"/>
            </p:cNvCxnSpPr>
            <p:nvPr/>
          </p:nvCxnSpPr>
          <p:spPr>
            <a:xfrm>
              <a:off x="16441886" y="4128520"/>
              <a:ext cx="2348290" cy="2406899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B2C29182-469B-4CF5-F7A0-BC2B226658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860474" y="4137782"/>
              <a:ext cx="596336" cy="8142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AFC1CE2-8B6A-AB62-D124-22BBBAD90EEC}"/>
              </a:ext>
            </a:extLst>
          </p:cNvPr>
          <p:cNvGrpSpPr/>
          <p:nvPr/>
        </p:nvGrpSpPr>
        <p:grpSpPr>
          <a:xfrm>
            <a:off x="20165741" y="2072630"/>
            <a:ext cx="2032398" cy="1152606"/>
            <a:chOff x="20165741" y="2072630"/>
            <a:chExt cx="2032398" cy="1152606"/>
          </a:xfrm>
        </p:grpSpPr>
        <p:sp>
          <p:nvSpPr>
            <p:cNvPr id="54" name="Circle: Hollow 53">
              <a:extLst>
                <a:ext uri="{FF2B5EF4-FFF2-40B4-BE49-F238E27FC236}">
                  <a16:creationId xmlns:a16="http://schemas.microsoft.com/office/drawing/2014/main" id="{6B60C7D6-BB5B-48C3-E0EE-78ADE9691E63}"/>
                </a:ext>
              </a:extLst>
            </p:cNvPr>
            <p:cNvSpPr/>
            <p:nvPr/>
          </p:nvSpPr>
          <p:spPr>
            <a:xfrm>
              <a:off x="21913160" y="2940257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6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D43E7599-C0C6-0BCB-59C4-9716C003B500}"/>
                </a:ext>
              </a:extLst>
            </p:cNvPr>
            <p:cNvCxnSpPr>
              <a:cxnSpLocks/>
            </p:cNvCxnSpPr>
            <p:nvPr/>
          </p:nvCxnSpPr>
          <p:spPr>
            <a:xfrm>
              <a:off x="20165741" y="2072630"/>
              <a:ext cx="755934" cy="0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ACBFF0ED-0295-95B3-B3AA-2A2F4EF0C37F}"/>
                </a:ext>
              </a:extLst>
            </p:cNvPr>
            <p:cNvCxnSpPr>
              <a:cxnSpLocks/>
              <a:endCxn id="54" idx="1"/>
            </p:cNvCxnSpPr>
            <p:nvPr/>
          </p:nvCxnSpPr>
          <p:spPr>
            <a:xfrm>
              <a:off x="20912078" y="2072630"/>
              <a:ext cx="1042816" cy="909361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Freeform 177">
            <a:extLst>
              <a:ext uri="{FF2B5EF4-FFF2-40B4-BE49-F238E27FC236}">
                <a16:creationId xmlns:a16="http://schemas.microsoft.com/office/drawing/2014/main" id="{E0791A3C-379B-5D87-5616-D59EC98922C5}"/>
              </a:ext>
            </a:extLst>
          </p:cNvPr>
          <p:cNvSpPr>
            <a:spLocks noEditPoints="1"/>
          </p:cNvSpPr>
          <p:nvPr/>
        </p:nvSpPr>
        <p:spPr bwMode="auto">
          <a:xfrm>
            <a:off x="9508463" y="10635228"/>
            <a:ext cx="1339532" cy="1452646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8" name="Freeform 109">
            <a:extLst>
              <a:ext uri="{FF2B5EF4-FFF2-40B4-BE49-F238E27FC236}">
                <a16:creationId xmlns:a16="http://schemas.microsoft.com/office/drawing/2014/main" id="{36C2363F-E1D4-8F32-7F64-F0CFF1267EDC}"/>
              </a:ext>
            </a:extLst>
          </p:cNvPr>
          <p:cNvSpPr>
            <a:spLocks noEditPoints="1"/>
          </p:cNvSpPr>
          <p:nvPr/>
        </p:nvSpPr>
        <p:spPr bwMode="auto">
          <a:xfrm>
            <a:off x="13989176" y="9067438"/>
            <a:ext cx="874342" cy="896648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9" name="Freeform 158">
            <a:extLst>
              <a:ext uri="{FF2B5EF4-FFF2-40B4-BE49-F238E27FC236}">
                <a16:creationId xmlns:a16="http://schemas.microsoft.com/office/drawing/2014/main" id="{6E1FB7FB-7331-4F4D-16CC-738118DA05AB}"/>
              </a:ext>
            </a:extLst>
          </p:cNvPr>
          <p:cNvSpPr>
            <a:spLocks noEditPoints="1"/>
          </p:cNvSpPr>
          <p:nvPr/>
        </p:nvSpPr>
        <p:spPr bwMode="auto">
          <a:xfrm>
            <a:off x="17040792" y="7852896"/>
            <a:ext cx="674232" cy="717810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0" name="Freeform 179">
            <a:extLst>
              <a:ext uri="{FF2B5EF4-FFF2-40B4-BE49-F238E27FC236}">
                <a16:creationId xmlns:a16="http://schemas.microsoft.com/office/drawing/2014/main" id="{8C18D66A-6804-0A13-7DE2-47F8AC815F12}"/>
              </a:ext>
            </a:extLst>
          </p:cNvPr>
          <p:cNvSpPr>
            <a:spLocks noEditPoints="1"/>
          </p:cNvSpPr>
          <p:nvPr/>
        </p:nvSpPr>
        <p:spPr bwMode="auto">
          <a:xfrm>
            <a:off x="19130137" y="6907911"/>
            <a:ext cx="612594" cy="61496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70735F52-9CA9-E60F-962B-02CC076E2F71}"/>
              </a:ext>
            </a:extLst>
          </p:cNvPr>
          <p:cNvSpPr/>
          <p:nvPr/>
        </p:nvSpPr>
        <p:spPr>
          <a:xfrm>
            <a:off x="22225478" y="3408163"/>
            <a:ext cx="473080" cy="28384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9" dur="1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/>
          <p:bldP spid="6" grpId="0"/>
          <p:bldP spid="7" grpId="0"/>
          <p:bldP spid="8" grpId="0"/>
          <p:bldP spid="9" grpId="0"/>
          <p:bldP spid="10" grpId="0"/>
          <p:bldP spid="14" grpId="0"/>
          <p:bldP spid="15" grpId="0" animBg="1"/>
          <p:bldP spid="16" grpId="0"/>
          <p:bldP spid="17" grpId="0"/>
          <p:bldP spid="34" grpId="0"/>
          <p:bldP spid="35" grpId="0"/>
          <p:bldP spid="36" grpId="0"/>
          <p:bldP spid="37" grpId="0"/>
          <p:bldP spid="38" grpId="0"/>
          <p:bldP spid="39" grpId="0"/>
          <p:bldP spid="57" grpId="0" animBg="1"/>
          <p:bldP spid="58" grpId="0" animBg="1"/>
          <p:bldP spid="59" grpId="0" animBg="1"/>
          <p:bldP spid="60" grpId="0" animBg="1"/>
          <p:bldP spid="6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9" dur="1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/>
          <p:bldP spid="6" grpId="0"/>
          <p:bldP spid="7" grpId="0"/>
          <p:bldP spid="8" grpId="0"/>
          <p:bldP spid="9" grpId="0"/>
          <p:bldP spid="10" grpId="0"/>
          <p:bldP spid="14" grpId="0"/>
          <p:bldP spid="15" grpId="0" animBg="1"/>
          <p:bldP spid="16" grpId="0"/>
          <p:bldP spid="17" grpId="0"/>
          <p:bldP spid="34" grpId="0"/>
          <p:bldP spid="35" grpId="0"/>
          <p:bldP spid="36" grpId="0"/>
          <p:bldP spid="37" grpId="0"/>
          <p:bldP spid="38" grpId="0"/>
          <p:bldP spid="39" grpId="0"/>
          <p:bldP spid="57" grpId="0" animBg="1"/>
          <p:bldP spid="58" grpId="0" animBg="1"/>
          <p:bldP spid="59" grpId="0" animBg="1"/>
          <p:bldP spid="60" grpId="0" animBg="1"/>
          <p:bldP spid="61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E31C0A4B-1DF3-F97A-1883-F862ABE18731}"/>
              </a:ext>
            </a:extLst>
          </p:cNvPr>
          <p:cNvSpPr/>
          <p:nvPr/>
        </p:nvSpPr>
        <p:spPr>
          <a:xfrm>
            <a:off x="19185890" y="2292350"/>
            <a:ext cx="4442460" cy="5006340"/>
          </a:xfrm>
          <a:custGeom>
            <a:avLst/>
            <a:gdLst>
              <a:gd name="connsiteX0" fmla="*/ 2278380 w 4442460"/>
              <a:gd name="connsiteY0" fmla="*/ 5006340 h 5006340"/>
              <a:gd name="connsiteX1" fmla="*/ 4038600 w 4442460"/>
              <a:gd name="connsiteY1" fmla="*/ 1325880 h 5006340"/>
              <a:gd name="connsiteX2" fmla="*/ 4442460 w 4442460"/>
              <a:gd name="connsiteY2" fmla="*/ 1325880 h 5006340"/>
              <a:gd name="connsiteX3" fmla="*/ 4046220 w 4442460"/>
              <a:gd name="connsiteY3" fmla="*/ 0 h 5006340"/>
              <a:gd name="connsiteX4" fmla="*/ 2506980 w 4442460"/>
              <a:gd name="connsiteY4" fmla="*/ 1325880 h 5006340"/>
              <a:gd name="connsiteX5" fmla="*/ 2941320 w 4442460"/>
              <a:gd name="connsiteY5" fmla="*/ 1325880 h 5006340"/>
              <a:gd name="connsiteX6" fmla="*/ 0 w 4442460"/>
              <a:gd name="connsiteY6" fmla="*/ 4991100 h 5006340"/>
              <a:gd name="connsiteX7" fmla="*/ 2278380 w 4442460"/>
              <a:gd name="connsiteY7" fmla="*/ 5006340 h 5006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42460" h="5006340">
                <a:moveTo>
                  <a:pt x="2278380" y="5006340"/>
                </a:moveTo>
                <a:lnTo>
                  <a:pt x="4038600" y="1325880"/>
                </a:lnTo>
                <a:lnTo>
                  <a:pt x="4442460" y="1325880"/>
                </a:lnTo>
                <a:lnTo>
                  <a:pt x="4046220" y="0"/>
                </a:lnTo>
                <a:lnTo>
                  <a:pt x="2506980" y="1325880"/>
                </a:lnTo>
                <a:lnTo>
                  <a:pt x="2941320" y="1325880"/>
                </a:lnTo>
                <a:lnTo>
                  <a:pt x="0" y="4991100"/>
                </a:lnTo>
                <a:lnTo>
                  <a:pt x="2278380" y="500634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3C19E49-677D-3BCA-C466-B79727FB6165}"/>
              </a:ext>
            </a:extLst>
          </p:cNvPr>
          <p:cNvSpPr txBox="1"/>
          <p:nvPr/>
        </p:nvSpPr>
        <p:spPr>
          <a:xfrm rot="10800000" flipV="1">
            <a:off x="5927890" y="7138933"/>
            <a:ext cx="4145256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1">
                    <a:lumMod val="75000"/>
                  </a:schemeClr>
                </a:solidFill>
              </a:rPr>
              <a:t>Tương tác thường xuyên, mang lại trải nghiệm tích cực và cảm giác thân thuộc.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305206A-35F0-1EA4-2801-BA2E78F5B3C1}"/>
              </a:ext>
            </a:extLst>
          </p:cNvPr>
          <p:cNvSpPr txBox="1"/>
          <p:nvPr/>
        </p:nvSpPr>
        <p:spPr>
          <a:xfrm rot="10800000" flipV="1">
            <a:off x="6995174" y="6517785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ENGAGE</a:t>
            </a:r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D25ABEC-E8FE-FE46-31B0-379C77002559}"/>
              </a:ext>
            </a:extLst>
          </p:cNvPr>
          <p:cNvSpPr txBox="1"/>
          <p:nvPr/>
        </p:nvSpPr>
        <p:spPr>
          <a:xfrm rot="10800000" flipV="1">
            <a:off x="19223715" y="11891649"/>
            <a:ext cx="4137729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1">
                    <a:lumMod val="75000"/>
                  </a:schemeClr>
                </a:solidFill>
              </a:rPr>
              <a:t>Thuyết phục bằng sản phẩm chất lượng, giá trị rõ ràng và quy trình thuận tiện.</a:t>
            </a:r>
          </a:p>
          <a:p>
            <a:pPr lvl="0"/>
            <a:endParaRPr lang="vi-VN" sz="24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D8F4C2-E7E3-5D60-3067-72725E991F20}"/>
              </a:ext>
            </a:extLst>
          </p:cNvPr>
          <p:cNvSpPr txBox="1"/>
          <p:nvPr/>
        </p:nvSpPr>
        <p:spPr>
          <a:xfrm rot="10800000" flipV="1">
            <a:off x="19223717" y="11273712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CONVERT</a:t>
            </a:r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426C819-0855-04FA-DE53-96597D19C8A7}"/>
              </a:ext>
            </a:extLst>
          </p:cNvPr>
          <p:cNvSpPr txBox="1"/>
          <p:nvPr/>
        </p:nvSpPr>
        <p:spPr>
          <a:xfrm rot="10800000" flipV="1">
            <a:off x="12003498" y="4642037"/>
            <a:ext cx="3796760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1">
                    <a:lumMod val="75000"/>
                  </a:schemeClr>
                </a:solidFill>
              </a:rPr>
              <a:t>Duy trì hài lòng bằng dịch vụ chu đáo, chăm sóc tận tâm và cá nhân hóa.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EFAAD62-6F35-E4F4-B684-54EBBBCE1C0C}"/>
              </a:ext>
            </a:extLst>
          </p:cNvPr>
          <p:cNvSpPr txBox="1"/>
          <p:nvPr/>
        </p:nvSpPr>
        <p:spPr>
          <a:xfrm rot="10800000" flipV="1">
            <a:off x="12722285" y="3971116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RETAIN</a:t>
            </a:r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94836FC-18D0-FC32-7DB5-A0B69B396DB4}"/>
              </a:ext>
            </a:extLst>
          </p:cNvPr>
          <p:cNvSpPr txBox="1"/>
          <p:nvPr/>
        </p:nvSpPr>
        <p:spPr>
          <a:xfrm rot="10800000" flipV="1">
            <a:off x="16271848" y="2338427"/>
            <a:ext cx="368131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1">
                    <a:lumMod val="75000"/>
                  </a:schemeClr>
                </a:solidFill>
              </a:rPr>
              <a:t>Khuyến khích chia sẻ trải nghiệm tốt, lan tỏa thương hiệu đến cộng đồng rộng lớn.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B1DF201-ACB8-365A-A2A9-56B75EC78DC2}"/>
              </a:ext>
            </a:extLst>
          </p:cNvPr>
          <p:cNvSpPr txBox="1"/>
          <p:nvPr/>
        </p:nvSpPr>
        <p:spPr>
          <a:xfrm rot="10800000" flipV="1">
            <a:off x="16875189" y="1812343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ADVOCATE</a:t>
            </a:r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3DDA6FD-0519-D26F-0C83-1EDE89449BF8}"/>
              </a:ext>
            </a:extLst>
          </p:cNvPr>
          <p:cNvGrpSpPr/>
          <p:nvPr/>
        </p:nvGrpSpPr>
        <p:grpSpPr>
          <a:xfrm>
            <a:off x="21847770" y="3141804"/>
            <a:ext cx="1228496" cy="941352"/>
            <a:chOff x="19474902" y="5082121"/>
            <a:chExt cx="3876190" cy="2970186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AF929D0-05FA-0135-1A8E-BCC0B82871B3}"/>
                </a:ext>
              </a:extLst>
            </p:cNvPr>
            <p:cNvSpPr/>
            <p:nvPr/>
          </p:nvSpPr>
          <p:spPr>
            <a:xfrm>
              <a:off x="19474902" y="7264567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49CD281-FA50-E84F-EC8B-515AFB40A859}"/>
                </a:ext>
              </a:extLst>
            </p:cNvPr>
            <p:cNvSpPr/>
            <p:nvPr/>
          </p:nvSpPr>
          <p:spPr>
            <a:xfrm>
              <a:off x="20124767" y="5082121"/>
              <a:ext cx="2576461" cy="257646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0" dirty="0">
                <a:latin typeface="+mj-lt"/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0B615DDC-FA30-4195-A9EC-DE0B61FD14B1}"/>
              </a:ext>
            </a:extLst>
          </p:cNvPr>
          <p:cNvSpPr txBox="1"/>
          <p:nvPr/>
        </p:nvSpPr>
        <p:spPr>
          <a:xfrm rot="10800000" flipV="1">
            <a:off x="22225478" y="3925537"/>
            <a:ext cx="834248" cy="4770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500" b="1" dirty="0">
                <a:solidFill>
                  <a:schemeClr val="bg2"/>
                </a:solidFill>
                <a:latin typeface="+mj-lt"/>
              </a:rPr>
              <a:t>05</a:t>
            </a:r>
            <a:r>
              <a:rPr lang="en-US" sz="2500" dirty="0">
                <a:solidFill>
                  <a:schemeClr val="bg2"/>
                </a:solidFill>
              </a:rPr>
              <a:t> </a:t>
            </a:r>
            <a:endParaRPr kumimoji="0" lang="en-US" sz="25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FC933DBD-AE95-D85C-2199-01B4622DDDDF}"/>
              </a:ext>
            </a:extLst>
          </p:cNvPr>
          <p:cNvSpPr/>
          <p:nvPr/>
        </p:nvSpPr>
        <p:spPr>
          <a:xfrm>
            <a:off x="4811908" y="7285704"/>
            <a:ext cx="16661745" cy="6430297"/>
          </a:xfrm>
          <a:custGeom>
            <a:avLst/>
            <a:gdLst>
              <a:gd name="connsiteX0" fmla="*/ 14360997 w 16661745"/>
              <a:gd name="connsiteY0" fmla="*/ 0 h 6430297"/>
              <a:gd name="connsiteX1" fmla="*/ 16661745 w 16661745"/>
              <a:gd name="connsiteY1" fmla="*/ 0 h 6430297"/>
              <a:gd name="connsiteX2" fmla="*/ 7779216 w 16661745"/>
              <a:gd name="connsiteY2" fmla="*/ 6430297 h 6430297"/>
              <a:gd name="connsiteX3" fmla="*/ 0 w 16661745"/>
              <a:gd name="connsiteY3" fmla="*/ 6430297 h 6430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1745" h="6430297">
                <a:moveTo>
                  <a:pt x="14360997" y="0"/>
                </a:moveTo>
                <a:lnTo>
                  <a:pt x="16661745" y="0"/>
                </a:lnTo>
                <a:lnTo>
                  <a:pt x="7779216" y="6430297"/>
                </a:lnTo>
                <a:lnTo>
                  <a:pt x="0" y="6430297"/>
                </a:ln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7E6496E-D226-2D61-B533-EA73A89751CC}"/>
              </a:ext>
            </a:extLst>
          </p:cNvPr>
          <p:cNvSpPr txBox="1"/>
          <p:nvPr/>
        </p:nvSpPr>
        <p:spPr>
          <a:xfrm rot="10800000" flipV="1">
            <a:off x="1745511" y="9902088"/>
            <a:ext cx="398472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1">
                    <a:lumMod val="75000"/>
                  </a:schemeClr>
                </a:solidFill>
              </a:rPr>
              <a:t>Tạo nhận diện thương hiệu, thu hút khách hàng mới qua truyền thông hiệu quả.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5A605A7-9919-94EC-0AD8-D76389A8A244}"/>
              </a:ext>
            </a:extLst>
          </p:cNvPr>
          <p:cNvSpPr txBox="1"/>
          <p:nvPr/>
        </p:nvSpPr>
        <p:spPr>
          <a:xfrm rot="10800000" flipV="1">
            <a:off x="2652267" y="9261137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ATTRACT</a:t>
            </a:r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2377936-F928-9E8E-EAC9-37CF56478D0A}"/>
              </a:ext>
            </a:extLst>
          </p:cNvPr>
          <p:cNvGrpSpPr/>
          <p:nvPr/>
        </p:nvGrpSpPr>
        <p:grpSpPr>
          <a:xfrm>
            <a:off x="18563470" y="6634162"/>
            <a:ext cx="1748875" cy="1340101"/>
            <a:chOff x="16243790" y="5970636"/>
            <a:chExt cx="3876190" cy="297018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09EEA56-575B-9577-691D-709943119475}"/>
                </a:ext>
              </a:extLst>
            </p:cNvPr>
            <p:cNvSpPr/>
            <p:nvPr/>
          </p:nvSpPr>
          <p:spPr>
            <a:xfrm>
              <a:off x="16243790" y="815308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BEFF72A6-5504-865B-D837-78EB47E4775C}"/>
                </a:ext>
              </a:extLst>
            </p:cNvPr>
            <p:cNvSpPr/>
            <p:nvPr/>
          </p:nvSpPr>
          <p:spPr>
            <a:xfrm>
              <a:off x="16893655" y="5970636"/>
              <a:ext cx="2576461" cy="257646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200" dirty="0">
                <a:latin typeface="+mj-lt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72856D8-BF76-83B8-DC41-1A8809C0B540}"/>
              </a:ext>
            </a:extLst>
          </p:cNvPr>
          <p:cNvGrpSpPr/>
          <p:nvPr/>
        </p:nvGrpSpPr>
        <p:grpSpPr>
          <a:xfrm>
            <a:off x="12654687" y="8338159"/>
            <a:ext cx="3543321" cy="2715120"/>
            <a:chOff x="8305835" y="8020909"/>
            <a:chExt cx="3876190" cy="2970186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297F679D-6E9C-C226-96EF-D96E9E4E538C}"/>
                </a:ext>
              </a:extLst>
            </p:cNvPr>
            <p:cNvSpPr/>
            <p:nvPr/>
          </p:nvSpPr>
          <p:spPr>
            <a:xfrm>
              <a:off x="8305835" y="10203355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4F607B75-B785-1AC8-5181-21635D23D7A3}"/>
                </a:ext>
              </a:extLst>
            </p:cNvPr>
            <p:cNvSpPr/>
            <p:nvPr/>
          </p:nvSpPr>
          <p:spPr>
            <a:xfrm>
              <a:off x="8955700" y="8020909"/>
              <a:ext cx="2576461" cy="257646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00" dirty="0">
                <a:latin typeface="+mj-lt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FCCA25E-1E16-AE8B-864B-87574C0A74A1}"/>
              </a:ext>
            </a:extLst>
          </p:cNvPr>
          <p:cNvGrpSpPr/>
          <p:nvPr/>
        </p:nvGrpSpPr>
        <p:grpSpPr>
          <a:xfrm>
            <a:off x="16139203" y="7380847"/>
            <a:ext cx="2477410" cy="1898350"/>
            <a:chOff x="12487363" y="6795612"/>
            <a:chExt cx="3876190" cy="2970186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A3BA5CE8-53CA-533A-E308-2F848EE00AAD}"/>
                </a:ext>
              </a:extLst>
            </p:cNvPr>
            <p:cNvSpPr/>
            <p:nvPr/>
          </p:nvSpPr>
          <p:spPr>
            <a:xfrm>
              <a:off x="12487363" y="8978058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CE5CFA61-722E-C9C3-9D8D-9B5ABE500977}"/>
                </a:ext>
              </a:extLst>
            </p:cNvPr>
            <p:cNvSpPr/>
            <p:nvPr/>
          </p:nvSpPr>
          <p:spPr>
            <a:xfrm>
              <a:off x="13137228" y="6795612"/>
              <a:ext cx="2576461" cy="257646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4445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0" dirty="0">
                <a:latin typeface="+mj-lt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798FA26-37DC-CA9E-0E85-0DFDFE297D31}"/>
              </a:ext>
            </a:extLst>
          </p:cNvPr>
          <p:cNvGrpSpPr/>
          <p:nvPr/>
        </p:nvGrpSpPr>
        <p:grpSpPr>
          <a:xfrm>
            <a:off x="7816671" y="9683955"/>
            <a:ext cx="4723116" cy="3619155"/>
            <a:chOff x="3326874" y="9110816"/>
            <a:chExt cx="3876190" cy="2970186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B15C51F1-12CF-9C51-4006-0D59699C6650}"/>
                </a:ext>
              </a:extLst>
            </p:cNvPr>
            <p:cNvSpPr/>
            <p:nvPr/>
          </p:nvSpPr>
          <p:spPr>
            <a:xfrm>
              <a:off x="3326874" y="1129326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7864F009-05A8-1916-0B5D-7485FAB590E9}"/>
                </a:ext>
              </a:extLst>
            </p:cNvPr>
            <p:cNvSpPr/>
            <p:nvPr/>
          </p:nvSpPr>
          <p:spPr>
            <a:xfrm>
              <a:off x="3976739" y="9110816"/>
              <a:ext cx="2576461" cy="2576461"/>
            </a:xfrm>
            <a:prstGeom prst="ellipse">
              <a:avLst/>
            </a:prstGeom>
            <a:ln>
              <a:noFill/>
            </a:ln>
            <a:effectLst>
              <a:innerShdw blurRad="762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500" dirty="0">
                <a:latin typeface="+mj-lt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93F77609-78F9-BBE5-2207-3589D696085F}"/>
              </a:ext>
            </a:extLst>
          </p:cNvPr>
          <p:cNvGrpSpPr/>
          <p:nvPr/>
        </p:nvGrpSpPr>
        <p:grpSpPr>
          <a:xfrm>
            <a:off x="5899355" y="9343851"/>
            <a:ext cx="3332382" cy="593076"/>
            <a:chOff x="5899355" y="9343851"/>
            <a:chExt cx="3332382" cy="593076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B881049D-ED5A-142D-6D35-4386C3B2A476}"/>
                </a:ext>
              </a:extLst>
            </p:cNvPr>
            <p:cNvCxnSpPr>
              <a:cxnSpLocks/>
            </p:cNvCxnSpPr>
            <p:nvPr/>
          </p:nvCxnSpPr>
          <p:spPr>
            <a:xfrm>
              <a:off x="5899355" y="9343851"/>
              <a:ext cx="2594978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Circle: Hollow 59">
              <a:extLst>
                <a:ext uri="{FF2B5EF4-FFF2-40B4-BE49-F238E27FC236}">
                  <a16:creationId xmlns:a16="http://schemas.microsoft.com/office/drawing/2014/main" id="{AFCFF7EE-6C31-2275-0D36-BDA90DAE607B}"/>
                </a:ext>
              </a:extLst>
            </p:cNvPr>
            <p:cNvSpPr/>
            <p:nvPr/>
          </p:nvSpPr>
          <p:spPr>
            <a:xfrm>
              <a:off x="8946758" y="9651948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5D761022-BA73-E95C-5979-349D6F05C758}"/>
                </a:ext>
              </a:extLst>
            </p:cNvPr>
            <p:cNvCxnSpPr>
              <a:cxnSpLocks/>
              <a:endCxn id="60" idx="1"/>
            </p:cNvCxnSpPr>
            <p:nvPr/>
          </p:nvCxnSpPr>
          <p:spPr>
            <a:xfrm>
              <a:off x="8495908" y="9343851"/>
              <a:ext cx="492584" cy="349831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5CA3070A-8FB8-498F-3B31-FE145F10F498}"/>
              </a:ext>
            </a:extLst>
          </p:cNvPr>
          <p:cNvSpPr txBox="1"/>
          <p:nvPr/>
        </p:nvSpPr>
        <p:spPr>
          <a:xfrm rot="10800000" flipV="1">
            <a:off x="12003499" y="12343253"/>
            <a:ext cx="1461188" cy="120032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200" b="1" dirty="0">
                <a:solidFill>
                  <a:schemeClr val="bg2"/>
                </a:solidFill>
                <a:latin typeface="+mj-lt"/>
              </a:rPr>
              <a:t>01</a:t>
            </a:r>
            <a:r>
              <a:rPr lang="en-US" sz="7200" dirty="0">
                <a:solidFill>
                  <a:schemeClr val="bg2"/>
                </a:solidFill>
              </a:rPr>
              <a:t> 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AB4C6F9-4272-1531-3FA5-3F5A48E5557F}"/>
              </a:ext>
            </a:extLst>
          </p:cNvPr>
          <p:cNvSpPr txBox="1"/>
          <p:nvPr/>
        </p:nvSpPr>
        <p:spPr>
          <a:xfrm rot="10800000" flipV="1">
            <a:off x="15210048" y="10063536"/>
            <a:ext cx="1461188" cy="120032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600" b="1" dirty="0">
                <a:solidFill>
                  <a:schemeClr val="bg2"/>
                </a:solidFill>
                <a:latin typeface="+mj-lt"/>
              </a:rPr>
              <a:t>02</a:t>
            </a:r>
            <a:r>
              <a:rPr lang="en-US" sz="7200" dirty="0">
                <a:solidFill>
                  <a:schemeClr val="bg2"/>
                </a:solidFill>
              </a:rPr>
              <a:t> 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CDE7D8D-AB95-B21D-50B0-0BA01ECCA82E}"/>
              </a:ext>
            </a:extLst>
          </p:cNvPr>
          <p:cNvSpPr txBox="1"/>
          <p:nvPr/>
        </p:nvSpPr>
        <p:spPr>
          <a:xfrm rot="10800000" flipV="1">
            <a:off x="17448398" y="8876912"/>
            <a:ext cx="1461188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  <a:r>
              <a:rPr lang="en-US" sz="4400" dirty="0">
                <a:solidFill>
                  <a:schemeClr val="bg2"/>
                </a:solidFill>
              </a:rPr>
              <a:t> 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F990C77-E153-8634-58F8-6C7359A80D41}"/>
              </a:ext>
            </a:extLst>
          </p:cNvPr>
          <p:cNvSpPr txBox="1"/>
          <p:nvPr/>
        </p:nvSpPr>
        <p:spPr>
          <a:xfrm rot="10800000" flipV="1">
            <a:off x="19645358" y="7460506"/>
            <a:ext cx="1040766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400" b="1" dirty="0">
                <a:solidFill>
                  <a:schemeClr val="bg2"/>
                </a:solidFill>
                <a:latin typeface="+mj-lt"/>
              </a:rPr>
              <a:t>04</a:t>
            </a:r>
            <a:r>
              <a:rPr lang="en-US" sz="4400" dirty="0">
                <a:solidFill>
                  <a:schemeClr val="bg2"/>
                </a:solidFill>
              </a:rPr>
              <a:t> 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66" name="TextBox 48">
            <a:extLst>
              <a:ext uri="{FF2B5EF4-FFF2-40B4-BE49-F238E27FC236}">
                <a16:creationId xmlns:a16="http://schemas.microsoft.com/office/drawing/2014/main" id="{867710DD-2436-57B6-AED6-BAA33306A059}"/>
              </a:ext>
            </a:extLst>
          </p:cNvPr>
          <p:cNvSpPr txBox="1"/>
          <p:nvPr/>
        </p:nvSpPr>
        <p:spPr>
          <a:xfrm>
            <a:off x="1847499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67" name="TextBox 48">
            <a:extLst>
              <a:ext uri="{FF2B5EF4-FFF2-40B4-BE49-F238E27FC236}">
                <a16:creationId xmlns:a16="http://schemas.microsoft.com/office/drawing/2014/main" id="{9002C95D-9113-8327-7983-5889F0617B72}"/>
              </a:ext>
            </a:extLst>
          </p:cNvPr>
          <p:cNvSpPr txBox="1"/>
          <p:nvPr/>
        </p:nvSpPr>
        <p:spPr>
          <a:xfrm>
            <a:off x="1759008" y="1176536"/>
            <a:ext cx="11777583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CUSTOMER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8" name="TextBox 25">
            <a:extLst>
              <a:ext uri="{FF2B5EF4-FFF2-40B4-BE49-F238E27FC236}">
                <a16:creationId xmlns:a16="http://schemas.microsoft.com/office/drawing/2014/main" id="{6FC83D76-B605-F3BC-B9CC-A9755FA8FA98}"/>
              </a:ext>
            </a:extLst>
          </p:cNvPr>
          <p:cNvSpPr txBox="1"/>
          <p:nvPr/>
        </p:nvSpPr>
        <p:spPr>
          <a:xfrm>
            <a:off x="1759008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CDE3C19-A90F-4072-C904-2496E570D20F}"/>
              </a:ext>
            </a:extLst>
          </p:cNvPr>
          <p:cNvGrpSpPr/>
          <p:nvPr/>
        </p:nvGrpSpPr>
        <p:grpSpPr>
          <a:xfrm>
            <a:off x="10255806" y="6721783"/>
            <a:ext cx="3613987" cy="1728317"/>
            <a:chOff x="10255806" y="6721783"/>
            <a:chExt cx="3613987" cy="1728317"/>
          </a:xfrm>
        </p:grpSpPr>
        <p:sp>
          <p:nvSpPr>
            <p:cNvPr id="70" name="Circle: Hollow 69">
              <a:extLst>
                <a:ext uri="{FF2B5EF4-FFF2-40B4-BE49-F238E27FC236}">
                  <a16:creationId xmlns:a16="http://schemas.microsoft.com/office/drawing/2014/main" id="{E181D858-01AF-7455-D9C8-BDD31D632DBA}"/>
                </a:ext>
              </a:extLst>
            </p:cNvPr>
            <p:cNvSpPr/>
            <p:nvPr/>
          </p:nvSpPr>
          <p:spPr>
            <a:xfrm>
              <a:off x="13584814" y="8165121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F92B5713-538F-90C7-2475-F5400B84FF7E}"/>
                </a:ext>
              </a:extLst>
            </p:cNvPr>
            <p:cNvCxnSpPr>
              <a:cxnSpLocks/>
              <a:endCxn id="70" idx="1"/>
            </p:cNvCxnSpPr>
            <p:nvPr/>
          </p:nvCxnSpPr>
          <p:spPr>
            <a:xfrm>
              <a:off x="12060194" y="6721783"/>
              <a:ext cx="1566354" cy="1485072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0D85AD02-F89D-ECA4-7C5B-583280558147}"/>
                </a:ext>
              </a:extLst>
            </p:cNvPr>
            <p:cNvCxnSpPr>
              <a:cxnSpLocks/>
            </p:cNvCxnSpPr>
            <p:nvPr/>
          </p:nvCxnSpPr>
          <p:spPr>
            <a:xfrm>
              <a:off x="10255806" y="6721783"/>
              <a:ext cx="1804388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91318E6-C079-90AB-53E5-2EFAC5C12F8D}"/>
              </a:ext>
            </a:extLst>
          </p:cNvPr>
          <p:cNvGrpSpPr/>
          <p:nvPr/>
        </p:nvGrpSpPr>
        <p:grpSpPr>
          <a:xfrm>
            <a:off x="18263697" y="8358262"/>
            <a:ext cx="1632937" cy="2695017"/>
            <a:chOff x="18263697" y="8358262"/>
            <a:chExt cx="1632937" cy="2695017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DB7D6E77-08AC-E4D5-E4E9-317FB190BC53}"/>
                </a:ext>
              </a:extLst>
            </p:cNvPr>
            <p:cNvCxnSpPr>
              <a:cxnSpLocks/>
            </p:cNvCxnSpPr>
            <p:nvPr/>
          </p:nvCxnSpPr>
          <p:spPr>
            <a:xfrm>
              <a:off x="19896634" y="9646354"/>
              <a:ext cx="0" cy="1406925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Circle: Hollow 74">
              <a:extLst>
                <a:ext uri="{FF2B5EF4-FFF2-40B4-BE49-F238E27FC236}">
                  <a16:creationId xmlns:a16="http://schemas.microsoft.com/office/drawing/2014/main" id="{2647ECCE-DB62-B41D-BCFF-169333CFF538}"/>
                </a:ext>
              </a:extLst>
            </p:cNvPr>
            <p:cNvSpPr/>
            <p:nvPr/>
          </p:nvSpPr>
          <p:spPr>
            <a:xfrm>
              <a:off x="18263697" y="8358262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F7FCFAB1-8A92-B1F2-9D28-FE7D17C49B5D}"/>
                </a:ext>
              </a:extLst>
            </p:cNvPr>
            <p:cNvCxnSpPr>
              <a:cxnSpLocks/>
              <a:stCxn id="75" idx="5"/>
            </p:cNvCxnSpPr>
            <p:nvPr/>
          </p:nvCxnSpPr>
          <p:spPr>
            <a:xfrm>
              <a:off x="18506942" y="8601507"/>
              <a:ext cx="1389692" cy="1034183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AC8E9D62-50E8-45F0-32CA-E2B5F1D7EB99}"/>
              </a:ext>
            </a:extLst>
          </p:cNvPr>
          <p:cNvGrpSpPr/>
          <p:nvPr/>
        </p:nvGrpSpPr>
        <p:grpSpPr>
          <a:xfrm>
            <a:off x="15860474" y="4128520"/>
            <a:ext cx="3172947" cy="2650144"/>
            <a:chOff x="15860474" y="4128520"/>
            <a:chExt cx="3172947" cy="2650144"/>
          </a:xfrm>
        </p:grpSpPr>
        <p:sp>
          <p:nvSpPr>
            <p:cNvPr id="78" name="Circle: Hollow 77">
              <a:extLst>
                <a:ext uri="{FF2B5EF4-FFF2-40B4-BE49-F238E27FC236}">
                  <a16:creationId xmlns:a16="http://schemas.microsoft.com/office/drawing/2014/main" id="{3AEFC007-D873-B852-AC74-79A09AB16FD7}"/>
                </a:ext>
              </a:extLst>
            </p:cNvPr>
            <p:cNvSpPr/>
            <p:nvPr/>
          </p:nvSpPr>
          <p:spPr>
            <a:xfrm>
              <a:off x="18748442" y="649368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5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52F17B4B-A477-07F0-3878-0F5A924507CF}"/>
                </a:ext>
              </a:extLst>
            </p:cNvPr>
            <p:cNvCxnSpPr>
              <a:cxnSpLocks/>
              <a:endCxn id="78" idx="1"/>
            </p:cNvCxnSpPr>
            <p:nvPr/>
          </p:nvCxnSpPr>
          <p:spPr>
            <a:xfrm>
              <a:off x="16441886" y="4128520"/>
              <a:ext cx="2348290" cy="2406899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B059E66A-159F-7ED0-5C28-96D49FE89E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860474" y="4137782"/>
              <a:ext cx="596336" cy="8142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B0BF9B1D-4A2A-673B-9112-BA2680560BD0}"/>
              </a:ext>
            </a:extLst>
          </p:cNvPr>
          <p:cNvGrpSpPr/>
          <p:nvPr/>
        </p:nvGrpSpPr>
        <p:grpSpPr>
          <a:xfrm>
            <a:off x="20165741" y="2072630"/>
            <a:ext cx="2032398" cy="1152606"/>
            <a:chOff x="20165741" y="2072630"/>
            <a:chExt cx="2032398" cy="1152606"/>
          </a:xfrm>
        </p:grpSpPr>
        <p:sp>
          <p:nvSpPr>
            <p:cNvPr id="82" name="Circle: Hollow 81">
              <a:extLst>
                <a:ext uri="{FF2B5EF4-FFF2-40B4-BE49-F238E27FC236}">
                  <a16:creationId xmlns:a16="http://schemas.microsoft.com/office/drawing/2014/main" id="{13038781-84E9-B6E1-B3B3-DFEA1AEDF1CB}"/>
                </a:ext>
              </a:extLst>
            </p:cNvPr>
            <p:cNvSpPr/>
            <p:nvPr/>
          </p:nvSpPr>
          <p:spPr>
            <a:xfrm>
              <a:off x="21913160" y="2940257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6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064BA04A-F1EE-A9DB-546A-5EBE0D1172C5}"/>
                </a:ext>
              </a:extLst>
            </p:cNvPr>
            <p:cNvCxnSpPr>
              <a:cxnSpLocks/>
            </p:cNvCxnSpPr>
            <p:nvPr/>
          </p:nvCxnSpPr>
          <p:spPr>
            <a:xfrm>
              <a:off x="20165741" y="2072630"/>
              <a:ext cx="755934" cy="0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9A859128-99FC-C662-4B27-A2FFC5FE859A}"/>
                </a:ext>
              </a:extLst>
            </p:cNvPr>
            <p:cNvCxnSpPr>
              <a:cxnSpLocks/>
              <a:endCxn id="82" idx="1"/>
            </p:cNvCxnSpPr>
            <p:nvPr/>
          </p:nvCxnSpPr>
          <p:spPr>
            <a:xfrm>
              <a:off x="20912078" y="2072630"/>
              <a:ext cx="1042816" cy="909361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Freeform 177">
            <a:extLst>
              <a:ext uri="{FF2B5EF4-FFF2-40B4-BE49-F238E27FC236}">
                <a16:creationId xmlns:a16="http://schemas.microsoft.com/office/drawing/2014/main" id="{8A1984F7-5D4F-177D-23A3-4558D6CECD62}"/>
              </a:ext>
            </a:extLst>
          </p:cNvPr>
          <p:cNvSpPr>
            <a:spLocks noEditPoints="1"/>
          </p:cNvSpPr>
          <p:nvPr/>
        </p:nvSpPr>
        <p:spPr bwMode="auto">
          <a:xfrm>
            <a:off x="9508463" y="10635228"/>
            <a:ext cx="1339532" cy="1452646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6" name="Freeform 109">
            <a:extLst>
              <a:ext uri="{FF2B5EF4-FFF2-40B4-BE49-F238E27FC236}">
                <a16:creationId xmlns:a16="http://schemas.microsoft.com/office/drawing/2014/main" id="{4D1AA077-F17A-9E06-DFAA-2429D85CAE10}"/>
              </a:ext>
            </a:extLst>
          </p:cNvPr>
          <p:cNvSpPr>
            <a:spLocks noEditPoints="1"/>
          </p:cNvSpPr>
          <p:nvPr/>
        </p:nvSpPr>
        <p:spPr bwMode="auto">
          <a:xfrm>
            <a:off x="13989176" y="9067438"/>
            <a:ext cx="874342" cy="896648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7" name="Freeform 158">
            <a:extLst>
              <a:ext uri="{FF2B5EF4-FFF2-40B4-BE49-F238E27FC236}">
                <a16:creationId xmlns:a16="http://schemas.microsoft.com/office/drawing/2014/main" id="{17C067FD-51FE-CBC2-2B1D-353F0C0CB3A1}"/>
              </a:ext>
            </a:extLst>
          </p:cNvPr>
          <p:cNvSpPr>
            <a:spLocks noEditPoints="1"/>
          </p:cNvSpPr>
          <p:nvPr/>
        </p:nvSpPr>
        <p:spPr bwMode="auto">
          <a:xfrm>
            <a:off x="17040792" y="7852896"/>
            <a:ext cx="674232" cy="717810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8" name="Freeform 179">
            <a:extLst>
              <a:ext uri="{FF2B5EF4-FFF2-40B4-BE49-F238E27FC236}">
                <a16:creationId xmlns:a16="http://schemas.microsoft.com/office/drawing/2014/main" id="{C66D13CA-7E01-CC04-863C-8BBAF7AAA056}"/>
              </a:ext>
            </a:extLst>
          </p:cNvPr>
          <p:cNvSpPr>
            <a:spLocks noEditPoints="1"/>
          </p:cNvSpPr>
          <p:nvPr/>
        </p:nvSpPr>
        <p:spPr bwMode="auto">
          <a:xfrm>
            <a:off x="19130137" y="6907911"/>
            <a:ext cx="612594" cy="61496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2548F882-E0E2-67E4-9DA6-DF604E178F94}"/>
              </a:ext>
            </a:extLst>
          </p:cNvPr>
          <p:cNvSpPr/>
          <p:nvPr/>
        </p:nvSpPr>
        <p:spPr>
          <a:xfrm>
            <a:off x="22225478" y="3408163"/>
            <a:ext cx="473080" cy="28384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34188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2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9" dur="1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 animBg="1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2" grpId="0"/>
          <p:bldP spid="43" grpId="0" animBg="1"/>
          <p:bldP spid="44" grpId="0"/>
          <p:bldP spid="45" grpId="0"/>
          <p:bldP spid="62" grpId="0"/>
          <p:bldP spid="63" grpId="0"/>
          <p:bldP spid="64" grpId="0"/>
          <p:bldP spid="65" grpId="0"/>
          <p:bldP spid="66" grpId="0"/>
          <p:bldP spid="67" grpId="0"/>
          <p:bldP spid="85" grpId="0" animBg="1"/>
          <p:bldP spid="86" grpId="0" animBg="1"/>
          <p:bldP spid="87" grpId="0" animBg="1"/>
          <p:bldP spid="88" grpId="0" animBg="1"/>
          <p:bldP spid="8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2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9" dur="1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 animBg="1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2" grpId="0"/>
          <p:bldP spid="43" grpId="0" animBg="1"/>
          <p:bldP spid="44" grpId="0"/>
          <p:bldP spid="45" grpId="0"/>
          <p:bldP spid="62" grpId="0"/>
          <p:bldP spid="63" grpId="0"/>
          <p:bldP spid="64" grpId="0"/>
          <p:bldP spid="65" grpId="0"/>
          <p:bldP spid="66" grpId="0"/>
          <p:bldP spid="67" grpId="0"/>
          <p:bldP spid="85" grpId="0" animBg="1"/>
          <p:bldP spid="86" grpId="0" animBg="1"/>
          <p:bldP spid="87" grpId="0" animBg="1"/>
          <p:bldP spid="88" grpId="0" animBg="1"/>
          <p:bldP spid="89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ED3B6779-1D6A-2776-8747-EFCBC739C14A}"/>
              </a:ext>
            </a:extLst>
          </p:cNvPr>
          <p:cNvSpPr/>
          <p:nvPr/>
        </p:nvSpPr>
        <p:spPr>
          <a:xfrm>
            <a:off x="19185890" y="2292350"/>
            <a:ext cx="4442460" cy="5006340"/>
          </a:xfrm>
          <a:custGeom>
            <a:avLst/>
            <a:gdLst>
              <a:gd name="connsiteX0" fmla="*/ 2278380 w 4442460"/>
              <a:gd name="connsiteY0" fmla="*/ 5006340 h 5006340"/>
              <a:gd name="connsiteX1" fmla="*/ 4038600 w 4442460"/>
              <a:gd name="connsiteY1" fmla="*/ 1325880 h 5006340"/>
              <a:gd name="connsiteX2" fmla="*/ 4442460 w 4442460"/>
              <a:gd name="connsiteY2" fmla="*/ 1325880 h 5006340"/>
              <a:gd name="connsiteX3" fmla="*/ 4046220 w 4442460"/>
              <a:gd name="connsiteY3" fmla="*/ 0 h 5006340"/>
              <a:gd name="connsiteX4" fmla="*/ 2506980 w 4442460"/>
              <a:gd name="connsiteY4" fmla="*/ 1325880 h 5006340"/>
              <a:gd name="connsiteX5" fmla="*/ 2941320 w 4442460"/>
              <a:gd name="connsiteY5" fmla="*/ 1325880 h 5006340"/>
              <a:gd name="connsiteX6" fmla="*/ 0 w 4442460"/>
              <a:gd name="connsiteY6" fmla="*/ 4991100 h 5006340"/>
              <a:gd name="connsiteX7" fmla="*/ 2278380 w 4442460"/>
              <a:gd name="connsiteY7" fmla="*/ 5006340 h 5006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42460" h="5006340">
                <a:moveTo>
                  <a:pt x="2278380" y="5006340"/>
                </a:moveTo>
                <a:lnTo>
                  <a:pt x="4038600" y="1325880"/>
                </a:lnTo>
                <a:lnTo>
                  <a:pt x="4442460" y="1325880"/>
                </a:lnTo>
                <a:lnTo>
                  <a:pt x="4046220" y="0"/>
                </a:lnTo>
                <a:lnTo>
                  <a:pt x="2506980" y="1325880"/>
                </a:lnTo>
                <a:lnTo>
                  <a:pt x="2941320" y="1325880"/>
                </a:lnTo>
                <a:lnTo>
                  <a:pt x="0" y="4991100"/>
                </a:lnTo>
                <a:lnTo>
                  <a:pt x="2278380" y="500634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F9853E-BEBD-A95F-7C25-A6A3213B0CA4}"/>
              </a:ext>
            </a:extLst>
          </p:cNvPr>
          <p:cNvSpPr txBox="1"/>
          <p:nvPr/>
        </p:nvSpPr>
        <p:spPr>
          <a:xfrm rot="10800000" flipV="1">
            <a:off x="5927890" y="7138933"/>
            <a:ext cx="4145256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Tương tác thường xuyên, mang lại trải nghiệm tích cực và cảm giác thân thuộc.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2A8BD3-24FA-0FC8-339E-D753E8EC35D0}"/>
              </a:ext>
            </a:extLst>
          </p:cNvPr>
          <p:cNvSpPr txBox="1"/>
          <p:nvPr/>
        </p:nvSpPr>
        <p:spPr>
          <a:xfrm rot="10800000" flipV="1">
            <a:off x="6995174" y="6517785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ENGAGE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D42A3A-F0CE-DC6A-3A52-B164F5BA6F3D}"/>
              </a:ext>
            </a:extLst>
          </p:cNvPr>
          <p:cNvSpPr txBox="1"/>
          <p:nvPr/>
        </p:nvSpPr>
        <p:spPr>
          <a:xfrm rot="10800000" flipV="1">
            <a:off x="19223715" y="11891649"/>
            <a:ext cx="4137729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Thuyết phục bằng sản phẩm chất lượng, giá trị rõ ràng và quy trình thuận tiện.</a:t>
            </a:r>
          </a:p>
          <a:p>
            <a:pPr lvl="0"/>
            <a:endParaRPr lang="vi-VN" sz="2400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244142-9954-FB47-419E-C7FC27F54379}"/>
              </a:ext>
            </a:extLst>
          </p:cNvPr>
          <p:cNvSpPr txBox="1"/>
          <p:nvPr/>
        </p:nvSpPr>
        <p:spPr>
          <a:xfrm rot="10800000" flipV="1">
            <a:off x="19223717" y="11273712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latin typeface="+mj-lt"/>
              </a:rPr>
              <a:t>CONVERT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9CD881-0B45-2B70-5667-093AB0E77DAB}"/>
              </a:ext>
            </a:extLst>
          </p:cNvPr>
          <p:cNvSpPr txBox="1"/>
          <p:nvPr/>
        </p:nvSpPr>
        <p:spPr>
          <a:xfrm rot="10800000" flipV="1">
            <a:off x="12003498" y="4642037"/>
            <a:ext cx="3796760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Duy trì hài lòng bằng dịch vụ chu đáo, chăm sóc tận tâm và cá nhân hóa.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2BEACD-132D-5F96-9BCD-DCADE85EA2BE}"/>
              </a:ext>
            </a:extLst>
          </p:cNvPr>
          <p:cNvSpPr txBox="1"/>
          <p:nvPr/>
        </p:nvSpPr>
        <p:spPr>
          <a:xfrm rot="10800000" flipV="1">
            <a:off x="12722285" y="3971116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RETAIN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6F763E-4B3F-E97B-85F3-1137B5ADD755}"/>
              </a:ext>
            </a:extLst>
          </p:cNvPr>
          <p:cNvSpPr txBox="1"/>
          <p:nvPr/>
        </p:nvSpPr>
        <p:spPr>
          <a:xfrm rot="10800000" flipV="1">
            <a:off x="16271848" y="2338427"/>
            <a:ext cx="368131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Khuyến khích chia sẻ trải nghiệm tốt, lan tỏa thương hiệu đến cộng đồng rộng lớn.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64D2C6-6726-A8A8-3C5D-388DD8D15373}"/>
              </a:ext>
            </a:extLst>
          </p:cNvPr>
          <p:cNvSpPr txBox="1"/>
          <p:nvPr/>
        </p:nvSpPr>
        <p:spPr>
          <a:xfrm rot="10800000" flipV="1">
            <a:off x="16875189" y="1812343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ADVOCATE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418A11E-A6A3-945D-C749-49491967B371}"/>
              </a:ext>
            </a:extLst>
          </p:cNvPr>
          <p:cNvGrpSpPr/>
          <p:nvPr/>
        </p:nvGrpSpPr>
        <p:grpSpPr>
          <a:xfrm>
            <a:off x="21847770" y="3141804"/>
            <a:ext cx="1228496" cy="941352"/>
            <a:chOff x="19474902" y="5082121"/>
            <a:chExt cx="3876190" cy="2970186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C706D12-D8ED-39BC-F7EC-6BAF8E5931F6}"/>
                </a:ext>
              </a:extLst>
            </p:cNvPr>
            <p:cNvSpPr/>
            <p:nvPr/>
          </p:nvSpPr>
          <p:spPr>
            <a:xfrm>
              <a:off x="19474902" y="7264567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1709D25-9858-9BE7-D334-10EFFFBC2056}"/>
                </a:ext>
              </a:extLst>
            </p:cNvPr>
            <p:cNvSpPr/>
            <p:nvPr/>
          </p:nvSpPr>
          <p:spPr>
            <a:xfrm>
              <a:off x="20124767" y="5082121"/>
              <a:ext cx="2576461" cy="257646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0" dirty="0">
                <a:latin typeface="+mj-lt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43A2124D-D5D5-04BA-3F1F-9B2BE2489521}"/>
              </a:ext>
            </a:extLst>
          </p:cNvPr>
          <p:cNvSpPr txBox="1"/>
          <p:nvPr/>
        </p:nvSpPr>
        <p:spPr>
          <a:xfrm rot="10800000" flipV="1">
            <a:off x="22225478" y="3925537"/>
            <a:ext cx="834248" cy="4770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500" b="1" dirty="0">
                <a:solidFill>
                  <a:schemeClr val="bg2"/>
                </a:solidFill>
                <a:latin typeface="+mj-lt"/>
              </a:rPr>
              <a:t>05</a:t>
            </a:r>
            <a:r>
              <a:rPr lang="en-US" sz="2500" dirty="0">
                <a:solidFill>
                  <a:schemeClr val="bg2"/>
                </a:solidFill>
              </a:rPr>
              <a:t> </a:t>
            </a:r>
            <a:endParaRPr kumimoji="0" lang="en-US" sz="25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294359B-3650-C8FE-45FC-B2B47C317C44}"/>
              </a:ext>
            </a:extLst>
          </p:cNvPr>
          <p:cNvSpPr/>
          <p:nvPr/>
        </p:nvSpPr>
        <p:spPr>
          <a:xfrm>
            <a:off x="4811908" y="7285704"/>
            <a:ext cx="16661745" cy="6430297"/>
          </a:xfrm>
          <a:custGeom>
            <a:avLst/>
            <a:gdLst>
              <a:gd name="connsiteX0" fmla="*/ 14360997 w 16661745"/>
              <a:gd name="connsiteY0" fmla="*/ 0 h 6430297"/>
              <a:gd name="connsiteX1" fmla="*/ 16661745 w 16661745"/>
              <a:gd name="connsiteY1" fmla="*/ 0 h 6430297"/>
              <a:gd name="connsiteX2" fmla="*/ 7779216 w 16661745"/>
              <a:gd name="connsiteY2" fmla="*/ 6430297 h 6430297"/>
              <a:gd name="connsiteX3" fmla="*/ 0 w 16661745"/>
              <a:gd name="connsiteY3" fmla="*/ 6430297 h 6430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1745" h="6430297">
                <a:moveTo>
                  <a:pt x="14360997" y="0"/>
                </a:moveTo>
                <a:lnTo>
                  <a:pt x="16661745" y="0"/>
                </a:lnTo>
                <a:lnTo>
                  <a:pt x="7779216" y="6430297"/>
                </a:lnTo>
                <a:lnTo>
                  <a:pt x="0" y="6430297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1A606CB-3E77-6645-CE16-7F62D6AF9FC7}"/>
              </a:ext>
            </a:extLst>
          </p:cNvPr>
          <p:cNvSpPr txBox="1"/>
          <p:nvPr/>
        </p:nvSpPr>
        <p:spPr>
          <a:xfrm rot="10800000" flipV="1">
            <a:off x="1745511" y="9902088"/>
            <a:ext cx="398472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Tạo nhận diện thương hiệu, thu hút khách hàng mới qua truyền thông hiệu quả.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B7999E1-159A-FD2F-92E9-D77E7BCD219C}"/>
              </a:ext>
            </a:extLst>
          </p:cNvPr>
          <p:cNvSpPr txBox="1"/>
          <p:nvPr/>
        </p:nvSpPr>
        <p:spPr>
          <a:xfrm rot="10800000" flipV="1">
            <a:off x="2652267" y="9261137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ATTRACT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80EEFE9-3070-2A71-5ED8-F6B0F7F95748}"/>
              </a:ext>
            </a:extLst>
          </p:cNvPr>
          <p:cNvGrpSpPr/>
          <p:nvPr/>
        </p:nvGrpSpPr>
        <p:grpSpPr>
          <a:xfrm>
            <a:off x="18563470" y="6634162"/>
            <a:ext cx="1748875" cy="1340101"/>
            <a:chOff x="16243790" y="5970636"/>
            <a:chExt cx="3876190" cy="297018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BF3FAB4-21F8-4C98-F183-A5A0A4E880D0}"/>
                </a:ext>
              </a:extLst>
            </p:cNvPr>
            <p:cNvSpPr/>
            <p:nvPr/>
          </p:nvSpPr>
          <p:spPr>
            <a:xfrm>
              <a:off x="16243790" y="815308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30B5C1C-5F2C-B057-3791-1AB8E1FF90AE}"/>
                </a:ext>
              </a:extLst>
            </p:cNvPr>
            <p:cNvSpPr/>
            <p:nvPr/>
          </p:nvSpPr>
          <p:spPr>
            <a:xfrm>
              <a:off x="16893655" y="5970636"/>
              <a:ext cx="2576461" cy="257646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200" dirty="0"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086CCE-68AF-6228-CD71-DEC916ED2F19}"/>
              </a:ext>
            </a:extLst>
          </p:cNvPr>
          <p:cNvGrpSpPr/>
          <p:nvPr/>
        </p:nvGrpSpPr>
        <p:grpSpPr>
          <a:xfrm>
            <a:off x="12654687" y="8338159"/>
            <a:ext cx="3543321" cy="2715120"/>
            <a:chOff x="8305835" y="8020909"/>
            <a:chExt cx="3876190" cy="297018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D885B100-C888-5331-775E-11F5BBE582CE}"/>
                </a:ext>
              </a:extLst>
            </p:cNvPr>
            <p:cNvSpPr/>
            <p:nvPr/>
          </p:nvSpPr>
          <p:spPr>
            <a:xfrm>
              <a:off x="8305835" y="10203355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6FAE71F-7959-4B8C-D852-EE619CBD06ED}"/>
                </a:ext>
              </a:extLst>
            </p:cNvPr>
            <p:cNvSpPr/>
            <p:nvPr/>
          </p:nvSpPr>
          <p:spPr>
            <a:xfrm>
              <a:off x="8955700" y="8020909"/>
              <a:ext cx="2576461" cy="257646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00" dirty="0">
                <a:latin typeface="+mj-lt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3CB03A6-DD60-E99B-F286-7FEB4F2BC155}"/>
              </a:ext>
            </a:extLst>
          </p:cNvPr>
          <p:cNvGrpSpPr/>
          <p:nvPr/>
        </p:nvGrpSpPr>
        <p:grpSpPr>
          <a:xfrm>
            <a:off x="16139203" y="7380847"/>
            <a:ext cx="2477410" cy="1898350"/>
            <a:chOff x="12487363" y="6795612"/>
            <a:chExt cx="3876190" cy="297018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C02F8EB-C193-3A3A-E2FC-1FDFA6019753}"/>
                </a:ext>
              </a:extLst>
            </p:cNvPr>
            <p:cNvSpPr/>
            <p:nvPr/>
          </p:nvSpPr>
          <p:spPr>
            <a:xfrm>
              <a:off x="12487363" y="8978058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71803F2D-48D2-4818-8EB3-DC5509FA080C}"/>
                </a:ext>
              </a:extLst>
            </p:cNvPr>
            <p:cNvSpPr/>
            <p:nvPr/>
          </p:nvSpPr>
          <p:spPr>
            <a:xfrm>
              <a:off x="13137228" y="6795612"/>
              <a:ext cx="2576461" cy="257646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4445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0" dirty="0">
                <a:latin typeface="+mj-lt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7A17F40-3579-89FA-9770-58F2352A59CA}"/>
              </a:ext>
            </a:extLst>
          </p:cNvPr>
          <p:cNvGrpSpPr/>
          <p:nvPr/>
        </p:nvGrpSpPr>
        <p:grpSpPr>
          <a:xfrm>
            <a:off x="7816671" y="9683955"/>
            <a:ext cx="4723116" cy="3619155"/>
            <a:chOff x="3326874" y="9110816"/>
            <a:chExt cx="3876190" cy="297018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F21170D8-53AF-FC37-A17B-2622B9BF9C87}"/>
                </a:ext>
              </a:extLst>
            </p:cNvPr>
            <p:cNvSpPr/>
            <p:nvPr/>
          </p:nvSpPr>
          <p:spPr>
            <a:xfrm>
              <a:off x="3326874" y="1129326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525EE66-DF53-1EED-426B-F37F72A3EFF3}"/>
                </a:ext>
              </a:extLst>
            </p:cNvPr>
            <p:cNvSpPr/>
            <p:nvPr/>
          </p:nvSpPr>
          <p:spPr>
            <a:xfrm>
              <a:off x="3976739" y="9110816"/>
              <a:ext cx="2576461" cy="2576461"/>
            </a:xfrm>
            <a:prstGeom prst="ellipse">
              <a:avLst/>
            </a:prstGeom>
            <a:ln>
              <a:noFill/>
            </a:ln>
            <a:effectLst>
              <a:innerShdw blurRad="762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500" dirty="0">
                <a:latin typeface="+mj-lt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8E9C86F-9936-C2C6-5EE7-59398FD5B78A}"/>
              </a:ext>
            </a:extLst>
          </p:cNvPr>
          <p:cNvGrpSpPr/>
          <p:nvPr/>
        </p:nvGrpSpPr>
        <p:grpSpPr>
          <a:xfrm>
            <a:off x="5899355" y="9343851"/>
            <a:ext cx="3332382" cy="593076"/>
            <a:chOff x="5899355" y="9343851"/>
            <a:chExt cx="3332382" cy="593076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483E578-FE21-4E4E-4692-64E333058C6E}"/>
                </a:ext>
              </a:extLst>
            </p:cNvPr>
            <p:cNvCxnSpPr>
              <a:cxnSpLocks/>
            </p:cNvCxnSpPr>
            <p:nvPr/>
          </p:nvCxnSpPr>
          <p:spPr>
            <a:xfrm>
              <a:off x="5899355" y="9343851"/>
              <a:ext cx="2594978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Circle: Hollow 31">
              <a:extLst>
                <a:ext uri="{FF2B5EF4-FFF2-40B4-BE49-F238E27FC236}">
                  <a16:creationId xmlns:a16="http://schemas.microsoft.com/office/drawing/2014/main" id="{F0E604CA-2AF6-5E47-8312-8EAD040F1752}"/>
                </a:ext>
              </a:extLst>
            </p:cNvPr>
            <p:cNvSpPr/>
            <p:nvPr/>
          </p:nvSpPr>
          <p:spPr>
            <a:xfrm>
              <a:off x="8946758" y="9651948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1C69CDE-3CC9-8392-A6FD-2C2A91F7C3E4}"/>
                </a:ext>
              </a:extLst>
            </p:cNvPr>
            <p:cNvCxnSpPr>
              <a:cxnSpLocks/>
              <a:endCxn id="32" idx="1"/>
            </p:cNvCxnSpPr>
            <p:nvPr/>
          </p:nvCxnSpPr>
          <p:spPr>
            <a:xfrm>
              <a:off x="8495908" y="9343851"/>
              <a:ext cx="492584" cy="349831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A32366F6-9423-33D6-3E6B-92D55BDD4E83}"/>
              </a:ext>
            </a:extLst>
          </p:cNvPr>
          <p:cNvSpPr txBox="1"/>
          <p:nvPr/>
        </p:nvSpPr>
        <p:spPr>
          <a:xfrm rot="10800000" flipV="1">
            <a:off x="12003499" y="12343253"/>
            <a:ext cx="1461188" cy="120032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200" b="1" dirty="0">
                <a:solidFill>
                  <a:schemeClr val="bg2"/>
                </a:solidFill>
                <a:latin typeface="+mj-lt"/>
              </a:rPr>
              <a:t>01</a:t>
            </a:r>
            <a:r>
              <a:rPr lang="en-US" sz="7200" dirty="0">
                <a:solidFill>
                  <a:schemeClr val="bg2"/>
                </a:solidFill>
              </a:rPr>
              <a:t> 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3AB264C-3791-2997-A349-85938B5C082A}"/>
              </a:ext>
            </a:extLst>
          </p:cNvPr>
          <p:cNvSpPr txBox="1"/>
          <p:nvPr/>
        </p:nvSpPr>
        <p:spPr>
          <a:xfrm rot="10800000" flipV="1">
            <a:off x="15210048" y="10063536"/>
            <a:ext cx="1461188" cy="120032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600" b="1" dirty="0">
                <a:solidFill>
                  <a:schemeClr val="bg2"/>
                </a:solidFill>
                <a:latin typeface="+mj-lt"/>
              </a:rPr>
              <a:t>02</a:t>
            </a:r>
            <a:r>
              <a:rPr lang="en-US" sz="7200" dirty="0">
                <a:solidFill>
                  <a:schemeClr val="bg2"/>
                </a:solidFill>
              </a:rPr>
              <a:t> 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0EA8BBC-20C7-BDD4-86AD-A696256566A5}"/>
              </a:ext>
            </a:extLst>
          </p:cNvPr>
          <p:cNvSpPr txBox="1"/>
          <p:nvPr/>
        </p:nvSpPr>
        <p:spPr>
          <a:xfrm rot="10800000" flipV="1">
            <a:off x="17448398" y="8876912"/>
            <a:ext cx="1461188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  <a:r>
              <a:rPr lang="en-US" sz="4400" dirty="0">
                <a:solidFill>
                  <a:schemeClr val="bg2"/>
                </a:solidFill>
              </a:rPr>
              <a:t> 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2148CA7-01B9-9A4F-26FF-EC382CB72EE2}"/>
              </a:ext>
            </a:extLst>
          </p:cNvPr>
          <p:cNvSpPr txBox="1"/>
          <p:nvPr/>
        </p:nvSpPr>
        <p:spPr>
          <a:xfrm rot="10800000" flipV="1">
            <a:off x="19645358" y="7460506"/>
            <a:ext cx="1040766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400" b="1" dirty="0">
                <a:solidFill>
                  <a:schemeClr val="bg2"/>
                </a:solidFill>
                <a:latin typeface="+mj-lt"/>
              </a:rPr>
              <a:t>04</a:t>
            </a:r>
            <a:r>
              <a:rPr lang="en-US" sz="4400" dirty="0">
                <a:solidFill>
                  <a:schemeClr val="bg2"/>
                </a:solidFill>
              </a:rPr>
              <a:t> 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38" name="TextBox 48">
            <a:extLst>
              <a:ext uri="{FF2B5EF4-FFF2-40B4-BE49-F238E27FC236}">
                <a16:creationId xmlns:a16="http://schemas.microsoft.com/office/drawing/2014/main" id="{6FC88755-766C-2581-D3CD-54E3E9E4A61F}"/>
              </a:ext>
            </a:extLst>
          </p:cNvPr>
          <p:cNvSpPr txBox="1"/>
          <p:nvPr/>
        </p:nvSpPr>
        <p:spPr>
          <a:xfrm>
            <a:off x="1847499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9" name="TextBox 48">
            <a:extLst>
              <a:ext uri="{FF2B5EF4-FFF2-40B4-BE49-F238E27FC236}">
                <a16:creationId xmlns:a16="http://schemas.microsoft.com/office/drawing/2014/main" id="{826E71CF-5567-E017-3AA7-D78D6081292F}"/>
              </a:ext>
            </a:extLst>
          </p:cNvPr>
          <p:cNvSpPr txBox="1"/>
          <p:nvPr/>
        </p:nvSpPr>
        <p:spPr>
          <a:xfrm>
            <a:off x="1759008" y="1176536"/>
            <a:ext cx="11777583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CUSTOMER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0" name="TextBox 25">
            <a:extLst>
              <a:ext uri="{FF2B5EF4-FFF2-40B4-BE49-F238E27FC236}">
                <a16:creationId xmlns:a16="http://schemas.microsoft.com/office/drawing/2014/main" id="{7996DD6F-8013-0F22-6A8A-CA79F870CA58}"/>
              </a:ext>
            </a:extLst>
          </p:cNvPr>
          <p:cNvSpPr txBox="1"/>
          <p:nvPr/>
        </p:nvSpPr>
        <p:spPr>
          <a:xfrm>
            <a:off x="1759008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FAD7A50-B94F-C8D0-7966-32DBDB4BEF5F}"/>
              </a:ext>
            </a:extLst>
          </p:cNvPr>
          <p:cNvGrpSpPr/>
          <p:nvPr/>
        </p:nvGrpSpPr>
        <p:grpSpPr>
          <a:xfrm>
            <a:off x="10255806" y="6721783"/>
            <a:ext cx="3613987" cy="1728317"/>
            <a:chOff x="10255806" y="6721783"/>
            <a:chExt cx="3613987" cy="1728317"/>
          </a:xfrm>
        </p:grpSpPr>
        <p:sp>
          <p:nvSpPr>
            <p:cNvPr id="42" name="Circle: Hollow 41">
              <a:extLst>
                <a:ext uri="{FF2B5EF4-FFF2-40B4-BE49-F238E27FC236}">
                  <a16:creationId xmlns:a16="http://schemas.microsoft.com/office/drawing/2014/main" id="{BD993858-7068-CD00-A095-E94E37599247}"/>
                </a:ext>
              </a:extLst>
            </p:cNvPr>
            <p:cNvSpPr/>
            <p:nvPr/>
          </p:nvSpPr>
          <p:spPr>
            <a:xfrm>
              <a:off x="13584814" y="8165121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7294C80-ECC5-AB00-0614-3CB35E9391D4}"/>
                </a:ext>
              </a:extLst>
            </p:cNvPr>
            <p:cNvCxnSpPr>
              <a:cxnSpLocks/>
              <a:endCxn id="42" idx="1"/>
            </p:cNvCxnSpPr>
            <p:nvPr/>
          </p:nvCxnSpPr>
          <p:spPr>
            <a:xfrm>
              <a:off x="12060194" y="6721783"/>
              <a:ext cx="1566354" cy="1485072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F512EB0-FB08-22AC-740D-9B82BA9A0229}"/>
                </a:ext>
              </a:extLst>
            </p:cNvPr>
            <p:cNvCxnSpPr>
              <a:cxnSpLocks/>
            </p:cNvCxnSpPr>
            <p:nvPr/>
          </p:nvCxnSpPr>
          <p:spPr>
            <a:xfrm>
              <a:off x="10255806" y="6721783"/>
              <a:ext cx="1804388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58B9915-8B32-C264-EE36-2D0DAC976B6D}"/>
              </a:ext>
            </a:extLst>
          </p:cNvPr>
          <p:cNvGrpSpPr/>
          <p:nvPr/>
        </p:nvGrpSpPr>
        <p:grpSpPr>
          <a:xfrm>
            <a:off x="18263697" y="8358262"/>
            <a:ext cx="1632937" cy="2695017"/>
            <a:chOff x="18263697" y="8358262"/>
            <a:chExt cx="1632937" cy="2695017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5C086366-75DC-7091-A2CF-0592CCC0AC1E}"/>
                </a:ext>
              </a:extLst>
            </p:cNvPr>
            <p:cNvCxnSpPr>
              <a:cxnSpLocks/>
            </p:cNvCxnSpPr>
            <p:nvPr/>
          </p:nvCxnSpPr>
          <p:spPr>
            <a:xfrm>
              <a:off x="19896634" y="9646354"/>
              <a:ext cx="0" cy="1406925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Circle: Hollow 46">
              <a:extLst>
                <a:ext uri="{FF2B5EF4-FFF2-40B4-BE49-F238E27FC236}">
                  <a16:creationId xmlns:a16="http://schemas.microsoft.com/office/drawing/2014/main" id="{48BAF776-A7DC-254B-01A8-EF47E9C6396A}"/>
                </a:ext>
              </a:extLst>
            </p:cNvPr>
            <p:cNvSpPr/>
            <p:nvPr/>
          </p:nvSpPr>
          <p:spPr>
            <a:xfrm>
              <a:off x="18263697" y="8358262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F3725B58-EE12-97C7-6D4C-59C53C523717}"/>
                </a:ext>
              </a:extLst>
            </p:cNvPr>
            <p:cNvCxnSpPr>
              <a:cxnSpLocks/>
              <a:stCxn id="47" idx="5"/>
            </p:cNvCxnSpPr>
            <p:nvPr/>
          </p:nvCxnSpPr>
          <p:spPr>
            <a:xfrm>
              <a:off x="18506942" y="8601507"/>
              <a:ext cx="1389692" cy="1034183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17A2274-38BE-B645-9068-652A72836957}"/>
              </a:ext>
            </a:extLst>
          </p:cNvPr>
          <p:cNvGrpSpPr/>
          <p:nvPr/>
        </p:nvGrpSpPr>
        <p:grpSpPr>
          <a:xfrm>
            <a:off x="15860474" y="4128520"/>
            <a:ext cx="3172947" cy="2650144"/>
            <a:chOff x="15860474" y="4128520"/>
            <a:chExt cx="3172947" cy="2650144"/>
          </a:xfrm>
        </p:grpSpPr>
        <p:sp>
          <p:nvSpPr>
            <p:cNvPr id="50" name="Circle: Hollow 49">
              <a:extLst>
                <a:ext uri="{FF2B5EF4-FFF2-40B4-BE49-F238E27FC236}">
                  <a16:creationId xmlns:a16="http://schemas.microsoft.com/office/drawing/2014/main" id="{BBD50607-5581-AEFD-D158-94FD4A4F0DD7}"/>
                </a:ext>
              </a:extLst>
            </p:cNvPr>
            <p:cNvSpPr/>
            <p:nvPr/>
          </p:nvSpPr>
          <p:spPr>
            <a:xfrm>
              <a:off x="18748442" y="649368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5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2D0E353B-3A57-2B74-E125-31C8F1C38580}"/>
                </a:ext>
              </a:extLst>
            </p:cNvPr>
            <p:cNvCxnSpPr>
              <a:cxnSpLocks/>
              <a:endCxn id="50" idx="1"/>
            </p:cNvCxnSpPr>
            <p:nvPr/>
          </p:nvCxnSpPr>
          <p:spPr>
            <a:xfrm>
              <a:off x="16441886" y="4128520"/>
              <a:ext cx="2348290" cy="2406899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FBE9825-09E9-1696-CC4D-28C536E68E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860474" y="4137782"/>
              <a:ext cx="596336" cy="8142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F7A2445-8467-2A37-C8A0-F7FF9BCC38C6}"/>
              </a:ext>
            </a:extLst>
          </p:cNvPr>
          <p:cNvGrpSpPr/>
          <p:nvPr/>
        </p:nvGrpSpPr>
        <p:grpSpPr>
          <a:xfrm>
            <a:off x="20165741" y="2072630"/>
            <a:ext cx="2032398" cy="1152606"/>
            <a:chOff x="20165741" y="2072630"/>
            <a:chExt cx="2032398" cy="1152606"/>
          </a:xfrm>
        </p:grpSpPr>
        <p:sp>
          <p:nvSpPr>
            <p:cNvPr id="54" name="Circle: Hollow 53">
              <a:extLst>
                <a:ext uri="{FF2B5EF4-FFF2-40B4-BE49-F238E27FC236}">
                  <a16:creationId xmlns:a16="http://schemas.microsoft.com/office/drawing/2014/main" id="{B54EA48A-71A4-8FB0-C1D2-8E460AA8A538}"/>
                </a:ext>
              </a:extLst>
            </p:cNvPr>
            <p:cNvSpPr/>
            <p:nvPr/>
          </p:nvSpPr>
          <p:spPr>
            <a:xfrm>
              <a:off x="21913160" y="2940257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6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0ADA956C-4014-BEC0-FDE5-C52CC7194651}"/>
                </a:ext>
              </a:extLst>
            </p:cNvPr>
            <p:cNvCxnSpPr>
              <a:cxnSpLocks/>
            </p:cNvCxnSpPr>
            <p:nvPr/>
          </p:nvCxnSpPr>
          <p:spPr>
            <a:xfrm>
              <a:off x="20165741" y="2072630"/>
              <a:ext cx="755934" cy="0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5AC3F7D-00C6-6AC9-57A7-F36781BA0FF5}"/>
                </a:ext>
              </a:extLst>
            </p:cNvPr>
            <p:cNvCxnSpPr>
              <a:cxnSpLocks/>
              <a:endCxn id="54" idx="1"/>
            </p:cNvCxnSpPr>
            <p:nvPr/>
          </p:nvCxnSpPr>
          <p:spPr>
            <a:xfrm>
              <a:off x="20912078" y="2072630"/>
              <a:ext cx="1042816" cy="909361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Freeform 177">
            <a:extLst>
              <a:ext uri="{FF2B5EF4-FFF2-40B4-BE49-F238E27FC236}">
                <a16:creationId xmlns:a16="http://schemas.microsoft.com/office/drawing/2014/main" id="{8D857E3C-6940-A596-0643-6073FBCD9424}"/>
              </a:ext>
            </a:extLst>
          </p:cNvPr>
          <p:cNvSpPr>
            <a:spLocks noEditPoints="1"/>
          </p:cNvSpPr>
          <p:nvPr/>
        </p:nvSpPr>
        <p:spPr bwMode="auto">
          <a:xfrm>
            <a:off x="9508463" y="10635228"/>
            <a:ext cx="1339532" cy="1452646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8" name="Freeform 109">
            <a:extLst>
              <a:ext uri="{FF2B5EF4-FFF2-40B4-BE49-F238E27FC236}">
                <a16:creationId xmlns:a16="http://schemas.microsoft.com/office/drawing/2014/main" id="{F3AB76A3-AB0D-59D8-C25D-2A154D265F0A}"/>
              </a:ext>
            </a:extLst>
          </p:cNvPr>
          <p:cNvSpPr>
            <a:spLocks noEditPoints="1"/>
          </p:cNvSpPr>
          <p:nvPr/>
        </p:nvSpPr>
        <p:spPr bwMode="auto">
          <a:xfrm>
            <a:off x="13989176" y="9067438"/>
            <a:ext cx="874342" cy="896648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9" name="Freeform 158">
            <a:extLst>
              <a:ext uri="{FF2B5EF4-FFF2-40B4-BE49-F238E27FC236}">
                <a16:creationId xmlns:a16="http://schemas.microsoft.com/office/drawing/2014/main" id="{4A1E6890-2E22-622B-D60D-47F5AA403268}"/>
              </a:ext>
            </a:extLst>
          </p:cNvPr>
          <p:cNvSpPr>
            <a:spLocks noEditPoints="1"/>
          </p:cNvSpPr>
          <p:nvPr/>
        </p:nvSpPr>
        <p:spPr bwMode="auto">
          <a:xfrm>
            <a:off x="17040792" y="7852896"/>
            <a:ext cx="674232" cy="717810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0" name="Freeform 179">
            <a:extLst>
              <a:ext uri="{FF2B5EF4-FFF2-40B4-BE49-F238E27FC236}">
                <a16:creationId xmlns:a16="http://schemas.microsoft.com/office/drawing/2014/main" id="{5C21EE9D-AB09-76EF-0893-813A2E06865A}"/>
              </a:ext>
            </a:extLst>
          </p:cNvPr>
          <p:cNvSpPr>
            <a:spLocks noEditPoints="1"/>
          </p:cNvSpPr>
          <p:nvPr/>
        </p:nvSpPr>
        <p:spPr bwMode="auto">
          <a:xfrm>
            <a:off x="19130137" y="6907911"/>
            <a:ext cx="612594" cy="61496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97F3B455-4BB0-9FE9-8814-23FA9CD1BD61}"/>
              </a:ext>
            </a:extLst>
          </p:cNvPr>
          <p:cNvSpPr/>
          <p:nvPr/>
        </p:nvSpPr>
        <p:spPr>
          <a:xfrm>
            <a:off x="22225478" y="3408163"/>
            <a:ext cx="473080" cy="28384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408218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9" dur="1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/>
          <p:bldP spid="6" grpId="0"/>
          <p:bldP spid="7" grpId="0"/>
          <p:bldP spid="8" grpId="0"/>
          <p:bldP spid="9" grpId="0"/>
          <p:bldP spid="10" grpId="0"/>
          <p:bldP spid="14" grpId="0"/>
          <p:bldP spid="15" grpId="0" animBg="1"/>
          <p:bldP spid="16" grpId="0"/>
          <p:bldP spid="17" grpId="0"/>
          <p:bldP spid="34" grpId="0"/>
          <p:bldP spid="35" grpId="0"/>
          <p:bldP spid="36" grpId="0"/>
          <p:bldP spid="37" grpId="0"/>
          <p:bldP spid="38" grpId="0"/>
          <p:bldP spid="39" grpId="0"/>
          <p:bldP spid="57" grpId="0" animBg="1"/>
          <p:bldP spid="58" grpId="0" animBg="1"/>
          <p:bldP spid="59" grpId="0" animBg="1"/>
          <p:bldP spid="60" grpId="0" animBg="1"/>
          <p:bldP spid="6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9" dur="1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/>
          <p:bldP spid="6" grpId="0"/>
          <p:bldP spid="7" grpId="0"/>
          <p:bldP spid="8" grpId="0"/>
          <p:bldP spid="9" grpId="0"/>
          <p:bldP spid="10" grpId="0"/>
          <p:bldP spid="14" grpId="0"/>
          <p:bldP spid="15" grpId="0" animBg="1"/>
          <p:bldP spid="16" grpId="0"/>
          <p:bldP spid="17" grpId="0"/>
          <p:bldP spid="34" grpId="0"/>
          <p:bldP spid="35" grpId="0"/>
          <p:bldP spid="36" grpId="0"/>
          <p:bldP spid="37" grpId="0"/>
          <p:bldP spid="38" grpId="0"/>
          <p:bldP spid="39" grpId="0"/>
          <p:bldP spid="57" grpId="0" animBg="1"/>
          <p:bldP spid="58" grpId="0" animBg="1"/>
          <p:bldP spid="59" grpId="0" animBg="1"/>
          <p:bldP spid="60" grpId="0" animBg="1"/>
          <p:bldP spid="61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7B59685-954F-7E41-A415-772C5024064A}"/>
              </a:ext>
            </a:extLst>
          </p:cNvPr>
          <p:cNvSpPr/>
          <p:nvPr/>
        </p:nvSpPr>
        <p:spPr>
          <a:xfrm>
            <a:off x="19185890" y="2292350"/>
            <a:ext cx="4442460" cy="5006340"/>
          </a:xfrm>
          <a:custGeom>
            <a:avLst/>
            <a:gdLst>
              <a:gd name="connsiteX0" fmla="*/ 2278380 w 4442460"/>
              <a:gd name="connsiteY0" fmla="*/ 5006340 h 5006340"/>
              <a:gd name="connsiteX1" fmla="*/ 4038600 w 4442460"/>
              <a:gd name="connsiteY1" fmla="*/ 1325880 h 5006340"/>
              <a:gd name="connsiteX2" fmla="*/ 4442460 w 4442460"/>
              <a:gd name="connsiteY2" fmla="*/ 1325880 h 5006340"/>
              <a:gd name="connsiteX3" fmla="*/ 4046220 w 4442460"/>
              <a:gd name="connsiteY3" fmla="*/ 0 h 5006340"/>
              <a:gd name="connsiteX4" fmla="*/ 2506980 w 4442460"/>
              <a:gd name="connsiteY4" fmla="*/ 1325880 h 5006340"/>
              <a:gd name="connsiteX5" fmla="*/ 2941320 w 4442460"/>
              <a:gd name="connsiteY5" fmla="*/ 1325880 h 5006340"/>
              <a:gd name="connsiteX6" fmla="*/ 0 w 4442460"/>
              <a:gd name="connsiteY6" fmla="*/ 4991100 h 5006340"/>
              <a:gd name="connsiteX7" fmla="*/ 2278380 w 4442460"/>
              <a:gd name="connsiteY7" fmla="*/ 5006340 h 5006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42460" h="5006340">
                <a:moveTo>
                  <a:pt x="2278380" y="5006340"/>
                </a:moveTo>
                <a:lnTo>
                  <a:pt x="4038600" y="1325880"/>
                </a:lnTo>
                <a:lnTo>
                  <a:pt x="4442460" y="1325880"/>
                </a:lnTo>
                <a:lnTo>
                  <a:pt x="4046220" y="0"/>
                </a:lnTo>
                <a:lnTo>
                  <a:pt x="2506980" y="1325880"/>
                </a:lnTo>
                <a:lnTo>
                  <a:pt x="2941320" y="1325880"/>
                </a:lnTo>
                <a:lnTo>
                  <a:pt x="0" y="4991100"/>
                </a:lnTo>
                <a:lnTo>
                  <a:pt x="2278380" y="500634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237671-5499-27B8-A8E8-99FF23E5C26D}"/>
              </a:ext>
            </a:extLst>
          </p:cNvPr>
          <p:cNvSpPr txBox="1"/>
          <p:nvPr/>
        </p:nvSpPr>
        <p:spPr>
          <a:xfrm rot="10800000" flipV="1">
            <a:off x="5927890" y="7138933"/>
            <a:ext cx="4145256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1">
                    <a:lumMod val="75000"/>
                  </a:schemeClr>
                </a:solidFill>
              </a:rPr>
              <a:t>Tương tác thường xuyên, mang lại trải nghiệm tích cực và cảm giác thân thuộc.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6E9A34-EA25-9737-A1F6-45E35ECDF39F}"/>
              </a:ext>
            </a:extLst>
          </p:cNvPr>
          <p:cNvSpPr txBox="1"/>
          <p:nvPr/>
        </p:nvSpPr>
        <p:spPr>
          <a:xfrm rot="10800000" flipV="1">
            <a:off x="6995174" y="6517785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ENGAGE</a:t>
            </a:r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F7BD5F-5744-B896-FD42-1B7D906F47A2}"/>
              </a:ext>
            </a:extLst>
          </p:cNvPr>
          <p:cNvSpPr txBox="1"/>
          <p:nvPr/>
        </p:nvSpPr>
        <p:spPr>
          <a:xfrm rot="10800000" flipV="1">
            <a:off x="19223715" y="11891649"/>
            <a:ext cx="4137729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1">
                    <a:lumMod val="75000"/>
                  </a:schemeClr>
                </a:solidFill>
              </a:rPr>
              <a:t>Thuyết phục bằng sản phẩm chất lượng, giá trị rõ ràng và quy trình thuận tiện.</a:t>
            </a:r>
          </a:p>
          <a:p>
            <a:pPr lvl="0"/>
            <a:endParaRPr lang="vi-VN" sz="24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B6F3D2-9773-AE31-7E2B-765159EAC938}"/>
              </a:ext>
            </a:extLst>
          </p:cNvPr>
          <p:cNvSpPr txBox="1"/>
          <p:nvPr/>
        </p:nvSpPr>
        <p:spPr>
          <a:xfrm rot="10800000" flipV="1">
            <a:off x="19223717" y="11273712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CONVERT</a:t>
            </a:r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0AA58E-3795-4369-9950-6AC4AAC0895F}"/>
              </a:ext>
            </a:extLst>
          </p:cNvPr>
          <p:cNvSpPr txBox="1"/>
          <p:nvPr/>
        </p:nvSpPr>
        <p:spPr>
          <a:xfrm rot="10800000" flipV="1">
            <a:off x="12003498" y="4642037"/>
            <a:ext cx="3796760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1">
                    <a:lumMod val="75000"/>
                  </a:schemeClr>
                </a:solidFill>
              </a:rPr>
              <a:t>Duy trì hài lòng bằng dịch vụ chu đáo, chăm sóc tận tâm và cá nhân hóa.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695A6D-FBD3-7085-F6F4-D681FFA56524}"/>
              </a:ext>
            </a:extLst>
          </p:cNvPr>
          <p:cNvSpPr txBox="1"/>
          <p:nvPr/>
        </p:nvSpPr>
        <p:spPr>
          <a:xfrm rot="10800000" flipV="1">
            <a:off x="12722285" y="3971116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RETAIN</a:t>
            </a:r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CAAC0A-D59E-A88E-3249-0C1FDBC51AA4}"/>
              </a:ext>
            </a:extLst>
          </p:cNvPr>
          <p:cNvSpPr txBox="1"/>
          <p:nvPr/>
        </p:nvSpPr>
        <p:spPr>
          <a:xfrm rot="10800000" flipV="1">
            <a:off x="16271848" y="2338427"/>
            <a:ext cx="368131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1">
                    <a:lumMod val="75000"/>
                  </a:schemeClr>
                </a:solidFill>
              </a:rPr>
              <a:t>Khuyến khích chia sẻ trải nghiệm tốt, lan tỏa thương hiệu đến cộng đồng rộng lớn.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3C6474-9546-B75E-357B-285262A1373E}"/>
              </a:ext>
            </a:extLst>
          </p:cNvPr>
          <p:cNvSpPr txBox="1"/>
          <p:nvPr/>
        </p:nvSpPr>
        <p:spPr>
          <a:xfrm rot="10800000" flipV="1">
            <a:off x="16875189" y="1812343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ADVOCATE</a:t>
            </a:r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73D0111-E61B-8547-F28F-5FED95BDDE37}"/>
              </a:ext>
            </a:extLst>
          </p:cNvPr>
          <p:cNvGrpSpPr/>
          <p:nvPr/>
        </p:nvGrpSpPr>
        <p:grpSpPr>
          <a:xfrm>
            <a:off x="21847770" y="3141804"/>
            <a:ext cx="1228496" cy="941352"/>
            <a:chOff x="19474902" y="5082121"/>
            <a:chExt cx="3876190" cy="2970186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1DFD603-692C-2068-7E6A-11FCBD6BEF74}"/>
                </a:ext>
              </a:extLst>
            </p:cNvPr>
            <p:cNvSpPr/>
            <p:nvPr/>
          </p:nvSpPr>
          <p:spPr>
            <a:xfrm>
              <a:off x="19474902" y="7264567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A0C80DC-8869-693B-2437-65CDC426033C}"/>
                </a:ext>
              </a:extLst>
            </p:cNvPr>
            <p:cNvSpPr/>
            <p:nvPr/>
          </p:nvSpPr>
          <p:spPr>
            <a:xfrm>
              <a:off x="20124767" y="5082121"/>
              <a:ext cx="2576461" cy="257646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0" dirty="0">
                <a:latin typeface="+mj-lt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24F7657-ACC1-92B0-F3C0-8ACBE0139B55}"/>
              </a:ext>
            </a:extLst>
          </p:cNvPr>
          <p:cNvSpPr txBox="1"/>
          <p:nvPr/>
        </p:nvSpPr>
        <p:spPr>
          <a:xfrm rot="10800000" flipV="1">
            <a:off x="22225478" y="3925537"/>
            <a:ext cx="834248" cy="4770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500" b="1" dirty="0">
                <a:solidFill>
                  <a:schemeClr val="bg2"/>
                </a:solidFill>
                <a:latin typeface="+mj-lt"/>
              </a:rPr>
              <a:t>05</a:t>
            </a:r>
            <a:r>
              <a:rPr lang="en-US" sz="2500" dirty="0">
                <a:solidFill>
                  <a:schemeClr val="bg2"/>
                </a:solidFill>
              </a:rPr>
              <a:t> </a:t>
            </a:r>
            <a:endParaRPr kumimoji="0" lang="en-US" sz="25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296A15D-1ACA-2452-5E0D-AC4D8674E7CA}"/>
              </a:ext>
            </a:extLst>
          </p:cNvPr>
          <p:cNvSpPr/>
          <p:nvPr/>
        </p:nvSpPr>
        <p:spPr>
          <a:xfrm>
            <a:off x="4811908" y="7285704"/>
            <a:ext cx="16661745" cy="6430297"/>
          </a:xfrm>
          <a:custGeom>
            <a:avLst/>
            <a:gdLst>
              <a:gd name="connsiteX0" fmla="*/ 14360997 w 16661745"/>
              <a:gd name="connsiteY0" fmla="*/ 0 h 6430297"/>
              <a:gd name="connsiteX1" fmla="*/ 16661745 w 16661745"/>
              <a:gd name="connsiteY1" fmla="*/ 0 h 6430297"/>
              <a:gd name="connsiteX2" fmla="*/ 7779216 w 16661745"/>
              <a:gd name="connsiteY2" fmla="*/ 6430297 h 6430297"/>
              <a:gd name="connsiteX3" fmla="*/ 0 w 16661745"/>
              <a:gd name="connsiteY3" fmla="*/ 6430297 h 6430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1745" h="6430297">
                <a:moveTo>
                  <a:pt x="14360997" y="0"/>
                </a:moveTo>
                <a:lnTo>
                  <a:pt x="16661745" y="0"/>
                </a:lnTo>
                <a:lnTo>
                  <a:pt x="7779216" y="6430297"/>
                </a:lnTo>
                <a:lnTo>
                  <a:pt x="0" y="6430297"/>
                </a:ln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B49F558-8C17-F1F4-52BA-ED2004EF3637}"/>
              </a:ext>
            </a:extLst>
          </p:cNvPr>
          <p:cNvSpPr txBox="1"/>
          <p:nvPr/>
        </p:nvSpPr>
        <p:spPr>
          <a:xfrm rot="10800000" flipV="1">
            <a:off x="1745511" y="9902088"/>
            <a:ext cx="398472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1">
                    <a:lumMod val="75000"/>
                  </a:schemeClr>
                </a:solidFill>
              </a:rPr>
              <a:t>Tạo nhận diện thương hiệu, thu hút khách hàng mới qua truyền thông hiệu quả.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3CA7CC5-1F3C-1CF3-9E33-AFE97F16D6BF}"/>
              </a:ext>
            </a:extLst>
          </p:cNvPr>
          <p:cNvSpPr txBox="1"/>
          <p:nvPr/>
        </p:nvSpPr>
        <p:spPr>
          <a:xfrm rot="10800000" flipV="1">
            <a:off x="2652267" y="9261137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ATTRACT</a:t>
            </a:r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EF65BB8-3396-B301-9845-6AE4C420EFB4}"/>
              </a:ext>
            </a:extLst>
          </p:cNvPr>
          <p:cNvGrpSpPr/>
          <p:nvPr/>
        </p:nvGrpSpPr>
        <p:grpSpPr>
          <a:xfrm>
            <a:off x="18563470" y="6634162"/>
            <a:ext cx="1748875" cy="1340101"/>
            <a:chOff x="16243790" y="5970636"/>
            <a:chExt cx="3876190" cy="297018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9712313-249E-F795-844D-3F1EF42CA314}"/>
                </a:ext>
              </a:extLst>
            </p:cNvPr>
            <p:cNvSpPr/>
            <p:nvPr/>
          </p:nvSpPr>
          <p:spPr>
            <a:xfrm>
              <a:off x="16243790" y="815308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7492625-EE0C-F9D5-926E-A86833CB7BD5}"/>
                </a:ext>
              </a:extLst>
            </p:cNvPr>
            <p:cNvSpPr/>
            <p:nvPr/>
          </p:nvSpPr>
          <p:spPr>
            <a:xfrm>
              <a:off x="16893655" y="5970636"/>
              <a:ext cx="2576461" cy="257646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200" dirty="0"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CCD68CB-AB2A-9ABC-448D-4F81FC6CCE17}"/>
              </a:ext>
            </a:extLst>
          </p:cNvPr>
          <p:cNvGrpSpPr/>
          <p:nvPr/>
        </p:nvGrpSpPr>
        <p:grpSpPr>
          <a:xfrm>
            <a:off x="12654687" y="8338159"/>
            <a:ext cx="3543321" cy="2715120"/>
            <a:chOff x="8305835" y="8020909"/>
            <a:chExt cx="3876190" cy="297018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5B213AB-6CEE-9C22-3644-2FEDA1AB81FF}"/>
                </a:ext>
              </a:extLst>
            </p:cNvPr>
            <p:cNvSpPr/>
            <p:nvPr/>
          </p:nvSpPr>
          <p:spPr>
            <a:xfrm>
              <a:off x="8305835" y="10203355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B40413F-8170-9B80-72CF-1CFFE32904AA}"/>
                </a:ext>
              </a:extLst>
            </p:cNvPr>
            <p:cNvSpPr/>
            <p:nvPr/>
          </p:nvSpPr>
          <p:spPr>
            <a:xfrm>
              <a:off x="8955700" y="8020909"/>
              <a:ext cx="2576461" cy="257646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00" dirty="0">
                <a:latin typeface="+mj-lt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3748BB6-A8B4-A0DD-B83B-96905E8FBA22}"/>
              </a:ext>
            </a:extLst>
          </p:cNvPr>
          <p:cNvGrpSpPr/>
          <p:nvPr/>
        </p:nvGrpSpPr>
        <p:grpSpPr>
          <a:xfrm>
            <a:off x="16139203" y="7380847"/>
            <a:ext cx="2477410" cy="1898350"/>
            <a:chOff x="12487363" y="6795612"/>
            <a:chExt cx="3876190" cy="297018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694EEC7-39C5-1D9D-841B-072175B3E746}"/>
                </a:ext>
              </a:extLst>
            </p:cNvPr>
            <p:cNvSpPr/>
            <p:nvPr/>
          </p:nvSpPr>
          <p:spPr>
            <a:xfrm>
              <a:off x="12487363" y="8978058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420C7B2-F23D-728E-15FC-D2B2CEE5CCB5}"/>
                </a:ext>
              </a:extLst>
            </p:cNvPr>
            <p:cNvSpPr/>
            <p:nvPr/>
          </p:nvSpPr>
          <p:spPr>
            <a:xfrm>
              <a:off x="13137228" y="6795612"/>
              <a:ext cx="2576461" cy="257646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4445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0" dirty="0">
                <a:latin typeface="+mj-lt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657906D-D776-4D29-7439-E6BB7C0F969E}"/>
              </a:ext>
            </a:extLst>
          </p:cNvPr>
          <p:cNvGrpSpPr/>
          <p:nvPr/>
        </p:nvGrpSpPr>
        <p:grpSpPr>
          <a:xfrm>
            <a:off x="7816671" y="9683955"/>
            <a:ext cx="4723116" cy="3619155"/>
            <a:chOff x="3326874" y="9110816"/>
            <a:chExt cx="3876190" cy="297018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12F2050C-EE62-B487-52D3-2CD473524324}"/>
                </a:ext>
              </a:extLst>
            </p:cNvPr>
            <p:cNvSpPr/>
            <p:nvPr/>
          </p:nvSpPr>
          <p:spPr>
            <a:xfrm>
              <a:off x="3326874" y="1129326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49192A0-08E5-1968-1CB3-45ACDA6983FF}"/>
                </a:ext>
              </a:extLst>
            </p:cNvPr>
            <p:cNvSpPr/>
            <p:nvPr/>
          </p:nvSpPr>
          <p:spPr>
            <a:xfrm>
              <a:off x="3976739" y="9110816"/>
              <a:ext cx="2576461" cy="2576461"/>
            </a:xfrm>
            <a:prstGeom prst="ellipse">
              <a:avLst/>
            </a:prstGeom>
            <a:ln>
              <a:noFill/>
            </a:ln>
            <a:effectLst>
              <a:innerShdw blurRad="762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500" dirty="0">
                <a:latin typeface="+mj-lt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5D54835-C7FE-60CF-71C0-6917C1BD28BD}"/>
              </a:ext>
            </a:extLst>
          </p:cNvPr>
          <p:cNvGrpSpPr/>
          <p:nvPr/>
        </p:nvGrpSpPr>
        <p:grpSpPr>
          <a:xfrm>
            <a:off x="5899355" y="9343851"/>
            <a:ext cx="3332382" cy="593076"/>
            <a:chOff x="5899355" y="9343851"/>
            <a:chExt cx="3332382" cy="593076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95B74F67-DE3C-1F62-7AF8-FF3187270676}"/>
                </a:ext>
              </a:extLst>
            </p:cNvPr>
            <p:cNvCxnSpPr>
              <a:cxnSpLocks/>
            </p:cNvCxnSpPr>
            <p:nvPr/>
          </p:nvCxnSpPr>
          <p:spPr>
            <a:xfrm>
              <a:off x="5899355" y="9343851"/>
              <a:ext cx="2594978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Circle: Hollow 31">
              <a:extLst>
                <a:ext uri="{FF2B5EF4-FFF2-40B4-BE49-F238E27FC236}">
                  <a16:creationId xmlns:a16="http://schemas.microsoft.com/office/drawing/2014/main" id="{E522FB54-B06A-B56B-A6DA-6154C48072C1}"/>
                </a:ext>
              </a:extLst>
            </p:cNvPr>
            <p:cNvSpPr/>
            <p:nvPr/>
          </p:nvSpPr>
          <p:spPr>
            <a:xfrm>
              <a:off x="8946758" y="9651948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22AC19D7-B405-4A4F-47BD-1E4E4882DA57}"/>
                </a:ext>
              </a:extLst>
            </p:cNvPr>
            <p:cNvCxnSpPr>
              <a:cxnSpLocks/>
              <a:endCxn id="32" idx="1"/>
            </p:cNvCxnSpPr>
            <p:nvPr/>
          </p:nvCxnSpPr>
          <p:spPr>
            <a:xfrm>
              <a:off x="8495908" y="9343851"/>
              <a:ext cx="492584" cy="349831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CEEA0D84-C496-6181-1DB0-444887FFE3CA}"/>
              </a:ext>
            </a:extLst>
          </p:cNvPr>
          <p:cNvSpPr txBox="1"/>
          <p:nvPr/>
        </p:nvSpPr>
        <p:spPr>
          <a:xfrm rot="10800000" flipV="1">
            <a:off x="12003499" y="12343253"/>
            <a:ext cx="1461188" cy="120032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200" b="1" dirty="0">
                <a:solidFill>
                  <a:schemeClr val="bg2"/>
                </a:solidFill>
                <a:latin typeface="+mj-lt"/>
              </a:rPr>
              <a:t>01</a:t>
            </a:r>
            <a:r>
              <a:rPr lang="en-US" sz="7200" dirty="0">
                <a:solidFill>
                  <a:schemeClr val="bg2"/>
                </a:solidFill>
              </a:rPr>
              <a:t> 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C7F09A6-2532-B5C4-C1B4-139DCC9598DF}"/>
              </a:ext>
            </a:extLst>
          </p:cNvPr>
          <p:cNvSpPr txBox="1"/>
          <p:nvPr/>
        </p:nvSpPr>
        <p:spPr>
          <a:xfrm rot="10800000" flipV="1">
            <a:off x="15210048" y="10063536"/>
            <a:ext cx="1461188" cy="120032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600" b="1" dirty="0">
                <a:solidFill>
                  <a:schemeClr val="bg2"/>
                </a:solidFill>
                <a:latin typeface="+mj-lt"/>
              </a:rPr>
              <a:t>02</a:t>
            </a:r>
            <a:r>
              <a:rPr lang="en-US" sz="7200" dirty="0">
                <a:solidFill>
                  <a:schemeClr val="bg2"/>
                </a:solidFill>
              </a:rPr>
              <a:t> 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888DC72-9EAE-BAE5-05A7-0917CF882EE1}"/>
              </a:ext>
            </a:extLst>
          </p:cNvPr>
          <p:cNvSpPr txBox="1"/>
          <p:nvPr/>
        </p:nvSpPr>
        <p:spPr>
          <a:xfrm rot="10800000" flipV="1">
            <a:off x="17448398" y="8876912"/>
            <a:ext cx="1461188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  <a:r>
              <a:rPr lang="en-US" sz="4400" dirty="0">
                <a:solidFill>
                  <a:schemeClr val="bg2"/>
                </a:solidFill>
              </a:rPr>
              <a:t> 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FFAE930-CB65-5E13-218E-BDC5B5143289}"/>
              </a:ext>
            </a:extLst>
          </p:cNvPr>
          <p:cNvSpPr txBox="1"/>
          <p:nvPr/>
        </p:nvSpPr>
        <p:spPr>
          <a:xfrm rot="10800000" flipV="1">
            <a:off x="19645358" y="7460506"/>
            <a:ext cx="1040766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400" b="1" dirty="0">
                <a:solidFill>
                  <a:schemeClr val="bg2"/>
                </a:solidFill>
                <a:latin typeface="+mj-lt"/>
              </a:rPr>
              <a:t>04</a:t>
            </a:r>
            <a:r>
              <a:rPr lang="en-US" sz="4400" dirty="0">
                <a:solidFill>
                  <a:schemeClr val="bg2"/>
                </a:solidFill>
              </a:rPr>
              <a:t> 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38" name="TextBox 48">
            <a:extLst>
              <a:ext uri="{FF2B5EF4-FFF2-40B4-BE49-F238E27FC236}">
                <a16:creationId xmlns:a16="http://schemas.microsoft.com/office/drawing/2014/main" id="{5C1C424A-09FA-0153-2DC8-BA7F9C20E035}"/>
              </a:ext>
            </a:extLst>
          </p:cNvPr>
          <p:cNvSpPr txBox="1"/>
          <p:nvPr/>
        </p:nvSpPr>
        <p:spPr>
          <a:xfrm>
            <a:off x="1847499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9" name="TextBox 48">
            <a:extLst>
              <a:ext uri="{FF2B5EF4-FFF2-40B4-BE49-F238E27FC236}">
                <a16:creationId xmlns:a16="http://schemas.microsoft.com/office/drawing/2014/main" id="{11885209-0780-209F-5BF9-9658D6FA4F3F}"/>
              </a:ext>
            </a:extLst>
          </p:cNvPr>
          <p:cNvSpPr txBox="1"/>
          <p:nvPr/>
        </p:nvSpPr>
        <p:spPr>
          <a:xfrm>
            <a:off x="1759008" y="1176536"/>
            <a:ext cx="11777583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CUSTOMER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0" name="TextBox 25">
            <a:extLst>
              <a:ext uri="{FF2B5EF4-FFF2-40B4-BE49-F238E27FC236}">
                <a16:creationId xmlns:a16="http://schemas.microsoft.com/office/drawing/2014/main" id="{EEBD423E-7DDA-BA1A-510C-B5436CEFFFA5}"/>
              </a:ext>
            </a:extLst>
          </p:cNvPr>
          <p:cNvSpPr txBox="1"/>
          <p:nvPr/>
        </p:nvSpPr>
        <p:spPr>
          <a:xfrm>
            <a:off x="1759008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80197BB-382F-8E18-437B-D397F84F934F}"/>
              </a:ext>
            </a:extLst>
          </p:cNvPr>
          <p:cNvGrpSpPr/>
          <p:nvPr/>
        </p:nvGrpSpPr>
        <p:grpSpPr>
          <a:xfrm>
            <a:off x="10255806" y="6721783"/>
            <a:ext cx="3613987" cy="1728317"/>
            <a:chOff x="10255806" y="6721783"/>
            <a:chExt cx="3613987" cy="1728317"/>
          </a:xfrm>
        </p:grpSpPr>
        <p:sp>
          <p:nvSpPr>
            <p:cNvPr id="42" name="Circle: Hollow 41">
              <a:extLst>
                <a:ext uri="{FF2B5EF4-FFF2-40B4-BE49-F238E27FC236}">
                  <a16:creationId xmlns:a16="http://schemas.microsoft.com/office/drawing/2014/main" id="{08E5C545-1377-4727-BB83-38851C793142}"/>
                </a:ext>
              </a:extLst>
            </p:cNvPr>
            <p:cNvSpPr/>
            <p:nvPr/>
          </p:nvSpPr>
          <p:spPr>
            <a:xfrm>
              <a:off x="13584814" y="8165121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AEBB1F5-6D9D-960C-BD29-8094F115496E}"/>
                </a:ext>
              </a:extLst>
            </p:cNvPr>
            <p:cNvCxnSpPr>
              <a:cxnSpLocks/>
              <a:endCxn id="42" idx="1"/>
            </p:cNvCxnSpPr>
            <p:nvPr/>
          </p:nvCxnSpPr>
          <p:spPr>
            <a:xfrm>
              <a:off x="12060194" y="6721783"/>
              <a:ext cx="1566354" cy="1485072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3B602792-28F6-27B8-E014-58E0635A1EF3}"/>
                </a:ext>
              </a:extLst>
            </p:cNvPr>
            <p:cNvCxnSpPr>
              <a:cxnSpLocks/>
            </p:cNvCxnSpPr>
            <p:nvPr/>
          </p:nvCxnSpPr>
          <p:spPr>
            <a:xfrm>
              <a:off x="10255806" y="6721783"/>
              <a:ext cx="1804388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5DA5CAD-AD4A-8442-81B6-34843958A845}"/>
              </a:ext>
            </a:extLst>
          </p:cNvPr>
          <p:cNvGrpSpPr/>
          <p:nvPr/>
        </p:nvGrpSpPr>
        <p:grpSpPr>
          <a:xfrm>
            <a:off x="18263697" y="8358262"/>
            <a:ext cx="1632937" cy="2695017"/>
            <a:chOff x="18263697" y="8358262"/>
            <a:chExt cx="1632937" cy="2695017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DB097E72-3195-A416-3C23-2D313A4B69E0}"/>
                </a:ext>
              </a:extLst>
            </p:cNvPr>
            <p:cNvCxnSpPr>
              <a:cxnSpLocks/>
            </p:cNvCxnSpPr>
            <p:nvPr/>
          </p:nvCxnSpPr>
          <p:spPr>
            <a:xfrm>
              <a:off x="19896634" y="9646354"/>
              <a:ext cx="0" cy="1406925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Circle: Hollow 46">
              <a:extLst>
                <a:ext uri="{FF2B5EF4-FFF2-40B4-BE49-F238E27FC236}">
                  <a16:creationId xmlns:a16="http://schemas.microsoft.com/office/drawing/2014/main" id="{E7C82600-E3A0-DB54-CCB3-558969323DAE}"/>
                </a:ext>
              </a:extLst>
            </p:cNvPr>
            <p:cNvSpPr/>
            <p:nvPr/>
          </p:nvSpPr>
          <p:spPr>
            <a:xfrm>
              <a:off x="18263697" y="8358262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D7D632A7-6C2D-6709-E9C7-EF4D261C7E38}"/>
                </a:ext>
              </a:extLst>
            </p:cNvPr>
            <p:cNvCxnSpPr>
              <a:cxnSpLocks/>
              <a:stCxn id="47" idx="5"/>
            </p:cNvCxnSpPr>
            <p:nvPr/>
          </p:nvCxnSpPr>
          <p:spPr>
            <a:xfrm>
              <a:off x="18506942" y="8601507"/>
              <a:ext cx="1389692" cy="1034183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345A9CA-ADF3-0F6E-C5E7-E44A0C227B83}"/>
              </a:ext>
            </a:extLst>
          </p:cNvPr>
          <p:cNvGrpSpPr/>
          <p:nvPr/>
        </p:nvGrpSpPr>
        <p:grpSpPr>
          <a:xfrm>
            <a:off x="15860474" y="4128520"/>
            <a:ext cx="3172947" cy="2650144"/>
            <a:chOff x="15860474" y="4128520"/>
            <a:chExt cx="3172947" cy="2650144"/>
          </a:xfrm>
        </p:grpSpPr>
        <p:sp>
          <p:nvSpPr>
            <p:cNvPr id="50" name="Circle: Hollow 49">
              <a:extLst>
                <a:ext uri="{FF2B5EF4-FFF2-40B4-BE49-F238E27FC236}">
                  <a16:creationId xmlns:a16="http://schemas.microsoft.com/office/drawing/2014/main" id="{313AA412-781C-B3DB-F4A1-54C26AEA9447}"/>
                </a:ext>
              </a:extLst>
            </p:cNvPr>
            <p:cNvSpPr/>
            <p:nvPr/>
          </p:nvSpPr>
          <p:spPr>
            <a:xfrm>
              <a:off x="18748442" y="649368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5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CB1F18AF-2FF6-6CF2-8AA2-6AAE29A9CE4D}"/>
                </a:ext>
              </a:extLst>
            </p:cNvPr>
            <p:cNvCxnSpPr>
              <a:cxnSpLocks/>
              <a:endCxn id="50" idx="1"/>
            </p:cNvCxnSpPr>
            <p:nvPr/>
          </p:nvCxnSpPr>
          <p:spPr>
            <a:xfrm>
              <a:off x="16441886" y="4128520"/>
              <a:ext cx="2348290" cy="2406899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471D58B5-1673-03EE-D0FC-42EC2852AB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860474" y="4137782"/>
              <a:ext cx="596336" cy="8142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258A959-4584-3392-A4A5-A241A6594E05}"/>
              </a:ext>
            </a:extLst>
          </p:cNvPr>
          <p:cNvGrpSpPr/>
          <p:nvPr/>
        </p:nvGrpSpPr>
        <p:grpSpPr>
          <a:xfrm>
            <a:off x="20165741" y="2072630"/>
            <a:ext cx="2032398" cy="1152606"/>
            <a:chOff x="20165741" y="2072630"/>
            <a:chExt cx="2032398" cy="1152606"/>
          </a:xfrm>
        </p:grpSpPr>
        <p:sp>
          <p:nvSpPr>
            <p:cNvPr id="54" name="Circle: Hollow 53">
              <a:extLst>
                <a:ext uri="{FF2B5EF4-FFF2-40B4-BE49-F238E27FC236}">
                  <a16:creationId xmlns:a16="http://schemas.microsoft.com/office/drawing/2014/main" id="{8C89B49D-489B-0AD1-DC9E-AE858CE10023}"/>
                </a:ext>
              </a:extLst>
            </p:cNvPr>
            <p:cNvSpPr/>
            <p:nvPr/>
          </p:nvSpPr>
          <p:spPr>
            <a:xfrm>
              <a:off x="21913160" y="2940257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6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CA410B19-6929-F948-C69C-6849601EA207}"/>
                </a:ext>
              </a:extLst>
            </p:cNvPr>
            <p:cNvCxnSpPr>
              <a:cxnSpLocks/>
            </p:cNvCxnSpPr>
            <p:nvPr/>
          </p:nvCxnSpPr>
          <p:spPr>
            <a:xfrm>
              <a:off x="20165741" y="2072630"/>
              <a:ext cx="755934" cy="0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5F3A5592-7885-7859-2A79-603FD6284A9C}"/>
                </a:ext>
              </a:extLst>
            </p:cNvPr>
            <p:cNvCxnSpPr>
              <a:cxnSpLocks/>
              <a:endCxn id="54" idx="1"/>
            </p:cNvCxnSpPr>
            <p:nvPr/>
          </p:nvCxnSpPr>
          <p:spPr>
            <a:xfrm>
              <a:off x="20912078" y="2072630"/>
              <a:ext cx="1042816" cy="909361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Freeform 177">
            <a:extLst>
              <a:ext uri="{FF2B5EF4-FFF2-40B4-BE49-F238E27FC236}">
                <a16:creationId xmlns:a16="http://schemas.microsoft.com/office/drawing/2014/main" id="{7623A5A8-1F93-429D-4CB0-5256C2C0E4E0}"/>
              </a:ext>
            </a:extLst>
          </p:cNvPr>
          <p:cNvSpPr>
            <a:spLocks noEditPoints="1"/>
          </p:cNvSpPr>
          <p:nvPr/>
        </p:nvSpPr>
        <p:spPr bwMode="auto">
          <a:xfrm>
            <a:off x="9508463" y="10635228"/>
            <a:ext cx="1339532" cy="1452646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8" name="Freeform 109">
            <a:extLst>
              <a:ext uri="{FF2B5EF4-FFF2-40B4-BE49-F238E27FC236}">
                <a16:creationId xmlns:a16="http://schemas.microsoft.com/office/drawing/2014/main" id="{A58E2ED0-858F-0D22-FC04-794F542133DA}"/>
              </a:ext>
            </a:extLst>
          </p:cNvPr>
          <p:cNvSpPr>
            <a:spLocks noEditPoints="1"/>
          </p:cNvSpPr>
          <p:nvPr/>
        </p:nvSpPr>
        <p:spPr bwMode="auto">
          <a:xfrm>
            <a:off x="13989176" y="9067438"/>
            <a:ext cx="874342" cy="896648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9" name="Freeform 158">
            <a:extLst>
              <a:ext uri="{FF2B5EF4-FFF2-40B4-BE49-F238E27FC236}">
                <a16:creationId xmlns:a16="http://schemas.microsoft.com/office/drawing/2014/main" id="{1E9D447B-D64A-93D3-7A49-54CC81802DE6}"/>
              </a:ext>
            </a:extLst>
          </p:cNvPr>
          <p:cNvSpPr>
            <a:spLocks noEditPoints="1"/>
          </p:cNvSpPr>
          <p:nvPr/>
        </p:nvSpPr>
        <p:spPr bwMode="auto">
          <a:xfrm>
            <a:off x="17040792" y="7852896"/>
            <a:ext cx="674232" cy="717810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0" name="Freeform 179">
            <a:extLst>
              <a:ext uri="{FF2B5EF4-FFF2-40B4-BE49-F238E27FC236}">
                <a16:creationId xmlns:a16="http://schemas.microsoft.com/office/drawing/2014/main" id="{75AC3B27-40C3-7C3C-A63D-8E716D98EC19}"/>
              </a:ext>
            </a:extLst>
          </p:cNvPr>
          <p:cNvSpPr>
            <a:spLocks noEditPoints="1"/>
          </p:cNvSpPr>
          <p:nvPr/>
        </p:nvSpPr>
        <p:spPr bwMode="auto">
          <a:xfrm>
            <a:off x="19130137" y="6907911"/>
            <a:ext cx="612594" cy="61496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BC070287-9B9A-3387-8B22-125DF1DD33FD}"/>
              </a:ext>
            </a:extLst>
          </p:cNvPr>
          <p:cNvSpPr/>
          <p:nvPr/>
        </p:nvSpPr>
        <p:spPr>
          <a:xfrm>
            <a:off x="22225478" y="3408163"/>
            <a:ext cx="473080" cy="28384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9" dur="1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/>
          <p:bldP spid="6" grpId="0"/>
          <p:bldP spid="7" grpId="0"/>
          <p:bldP spid="8" grpId="0"/>
          <p:bldP spid="9" grpId="0"/>
          <p:bldP spid="10" grpId="0"/>
          <p:bldP spid="14" grpId="0"/>
          <p:bldP spid="15" grpId="0" animBg="1"/>
          <p:bldP spid="16" grpId="0"/>
          <p:bldP spid="17" grpId="0"/>
          <p:bldP spid="34" grpId="0"/>
          <p:bldP spid="35" grpId="0"/>
          <p:bldP spid="36" grpId="0"/>
          <p:bldP spid="37" grpId="0"/>
          <p:bldP spid="38" grpId="0"/>
          <p:bldP spid="39" grpId="0"/>
          <p:bldP spid="57" grpId="0" animBg="1"/>
          <p:bldP spid="58" grpId="0" animBg="1"/>
          <p:bldP spid="59" grpId="0" animBg="1"/>
          <p:bldP spid="60" grpId="0" animBg="1"/>
          <p:bldP spid="6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9" dur="1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/>
          <p:bldP spid="6" grpId="0"/>
          <p:bldP spid="7" grpId="0"/>
          <p:bldP spid="8" grpId="0"/>
          <p:bldP spid="9" grpId="0"/>
          <p:bldP spid="10" grpId="0"/>
          <p:bldP spid="14" grpId="0"/>
          <p:bldP spid="15" grpId="0" animBg="1"/>
          <p:bldP spid="16" grpId="0"/>
          <p:bldP spid="17" grpId="0"/>
          <p:bldP spid="34" grpId="0"/>
          <p:bldP spid="35" grpId="0"/>
          <p:bldP spid="36" grpId="0"/>
          <p:bldP spid="37" grpId="0"/>
          <p:bldP spid="38" grpId="0"/>
          <p:bldP spid="39" grpId="0"/>
          <p:bldP spid="57" grpId="0" animBg="1"/>
          <p:bldP spid="58" grpId="0" animBg="1"/>
          <p:bldP spid="59" grpId="0" animBg="1"/>
          <p:bldP spid="60" grpId="0" animBg="1"/>
          <p:bldP spid="61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BEB00DDE-D362-A9DF-F194-EF28FD5A4EE1}"/>
              </a:ext>
            </a:extLst>
          </p:cNvPr>
          <p:cNvSpPr/>
          <p:nvPr/>
        </p:nvSpPr>
        <p:spPr>
          <a:xfrm>
            <a:off x="19185890" y="2292350"/>
            <a:ext cx="4442460" cy="5006340"/>
          </a:xfrm>
          <a:custGeom>
            <a:avLst/>
            <a:gdLst>
              <a:gd name="connsiteX0" fmla="*/ 2278380 w 4442460"/>
              <a:gd name="connsiteY0" fmla="*/ 5006340 h 5006340"/>
              <a:gd name="connsiteX1" fmla="*/ 4038600 w 4442460"/>
              <a:gd name="connsiteY1" fmla="*/ 1325880 h 5006340"/>
              <a:gd name="connsiteX2" fmla="*/ 4442460 w 4442460"/>
              <a:gd name="connsiteY2" fmla="*/ 1325880 h 5006340"/>
              <a:gd name="connsiteX3" fmla="*/ 4046220 w 4442460"/>
              <a:gd name="connsiteY3" fmla="*/ 0 h 5006340"/>
              <a:gd name="connsiteX4" fmla="*/ 2506980 w 4442460"/>
              <a:gd name="connsiteY4" fmla="*/ 1325880 h 5006340"/>
              <a:gd name="connsiteX5" fmla="*/ 2941320 w 4442460"/>
              <a:gd name="connsiteY5" fmla="*/ 1325880 h 5006340"/>
              <a:gd name="connsiteX6" fmla="*/ 0 w 4442460"/>
              <a:gd name="connsiteY6" fmla="*/ 4991100 h 5006340"/>
              <a:gd name="connsiteX7" fmla="*/ 2278380 w 4442460"/>
              <a:gd name="connsiteY7" fmla="*/ 5006340 h 5006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42460" h="5006340">
                <a:moveTo>
                  <a:pt x="2278380" y="5006340"/>
                </a:moveTo>
                <a:lnTo>
                  <a:pt x="4038600" y="1325880"/>
                </a:lnTo>
                <a:lnTo>
                  <a:pt x="4442460" y="1325880"/>
                </a:lnTo>
                <a:lnTo>
                  <a:pt x="4046220" y="0"/>
                </a:lnTo>
                <a:lnTo>
                  <a:pt x="2506980" y="1325880"/>
                </a:lnTo>
                <a:lnTo>
                  <a:pt x="2941320" y="1325880"/>
                </a:lnTo>
                <a:lnTo>
                  <a:pt x="0" y="4991100"/>
                </a:lnTo>
                <a:lnTo>
                  <a:pt x="2278380" y="5006340"/>
                </a:lnTo>
                <a:close/>
              </a:path>
            </a:pathLst>
          </a:custGeom>
          <a:solidFill>
            <a:schemeClr val="bg2">
              <a:lumMod val="75000"/>
              <a:lumOff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4A2098-4640-A43D-DC08-52AF53F4D51E}"/>
              </a:ext>
            </a:extLst>
          </p:cNvPr>
          <p:cNvSpPr txBox="1"/>
          <p:nvPr/>
        </p:nvSpPr>
        <p:spPr>
          <a:xfrm rot="10800000" flipV="1">
            <a:off x="5927890" y="7138933"/>
            <a:ext cx="4145256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Tương tác thường xuyên, mang lại trải nghiệm tích cực và cảm giác thân thuộc.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30C046-839B-B660-1C11-906873098DB8}"/>
              </a:ext>
            </a:extLst>
          </p:cNvPr>
          <p:cNvSpPr txBox="1"/>
          <p:nvPr/>
        </p:nvSpPr>
        <p:spPr>
          <a:xfrm rot="10800000" flipV="1">
            <a:off x="6995174" y="6517785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ENGAGE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9DC921-1B45-3575-38EB-A0B40DB04611}"/>
              </a:ext>
            </a:extLst>
          </p:cNvPr>
          <p:cNvSpPr txBox="1"/>
          <p:nvPr/>
        </p:nvSpPr>
        <p:spPr>
          <a:xfrm rot="10800000" flipV="1">
            <a:off x="19223715" y="11891649"/>
            <a:ext cx="4137729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Thuyết phục bằng sản phẩm chất lượng, giá trị rõ ràng và quy trình thuận tiện.</a:t>
            </a:r>
          </a:p>
          <a:p>
            <a:pPr lvl="0"/>
            <a:endParaRPr lang="vi-VN" sz="2400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621207-8F0A-58E2-26F4-565A9039026D}"/>
              </a:ext>
            </a:extLst>
          </p:cNvPr>
          <p:cNvSpPr txBox="1"/>
          <p:nvPr/>
        </p:nvSpPr>
        <p:spPr>
          <a:xfrm rot="10800000" flipV="1">
            <a:off x="19223717" y="11273712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latin typeface="+mj-lt"/>
              </a:rPr>
              <a:t>CONVERT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687A27-91D4-D858-8761-596BA94E8CF4}"/>
              </a:ext>
            </a:extLst>
          </p:cNvPr>
          <p:cNvSpPr txBox="1"/>
          <p:nvPr/>
        </p:nvSpPr>
        <p:spPr>
          <a:xfrm rot="10800000" flipV="1">
            <a:off x="12003498" y="4642037"/>
            <a:ext cx="3796760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Duy trì hài lòng bằng dịch vụ chu đáo, chăm sóc tận tâm và cá nhân hóa.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EEE25D-1B85-8B66-3EE6-E2CFE9BFBE37}"/>
              </a:ext>
            </a:extLst>
          </p:cNvPr>
          <p:cNvSpPr txBox="1"/>
          <p:nvPr/>
        </p:nvSpPr>
        <p:spPr>
          <a:xfrm rot="10800000" flipV="1">
            <a:off x="12722285" y="3971116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RETAIN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BF5A1D-9952-11E1-E852-9A64D989A57C}"/>
              </a:ext>
            </a:extLst>
          </p:cNvPr>
          <p:cNvSpPr txBox="1"/>
          <p:nvPr/>
        </p:nvSpPr>
        <p:spPr>
          <a:xfrm rot="10800000" flipV="1">
            <a:off x="16271848" y="2338427"/>
            <a:ext cx="368131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Khuyến khích chia sẻ trải nghiệm tốt, lan tỏa thương hiệu đến cộng đồng rộng lớn.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993BCE4-2DAE-8B0A-2268-07F396759BAD}"/>
              </a:ext>
            </a:extLst>
          </p:cNvPr>
          <p:cNvSpPr txBox="1"/>
          <p:nvPr/>
        </p:nvSpPr>
        <p:spPr>
          <a:xfrm rot="10800000" flipV="1">
            <a:off x="16875189" y="1812343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ADVOCATE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8A94D0B-313A-3859-61C7-EA7BD312395C}"/>
              </a:ext>
            </a:extLst>
          </p:cNvPr>
          <p:cNvGrpSpPr/>
          <p:nvPr/>
        </p:nvGrpSpPr>
        <p:grpSpPr>
          <a:xfrm>
            <a:off x="21847770" y="3141804"/>
            <a:ext cx="1228496" cy="941352"/>
            <a:chOff x="19474902" y="5082121"/>
            <a:chExt cx="3876190" cy="2970186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C16A912-1F07-3350-15DF-D1F7BAD40886}"/>
                </a:ext>
              </a:extLst>
            </p:cNvPr>
            <p:cNvSpPr/>
            <p:nvPr/>
          </p:nvSpPr>
          <p:spPr>
            <a:xfrm>
              <a:off x="19474902" y="7264567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76FFA8C-5567-A2DC-47EB-CDB95BB2E3D7}"/>
                </a:ext>
              </a:extLst>
            </p:cNvPr>
            <p:cNvSpPr/>
            <p:nvPr/>
          </p:nvSpPr>
          <p:spPr>
            <a:xfrm>
              <a:off x="20124767" y="5082121"/>
              <a:ext cx="2576461" cy="257646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0" dirty="0">
                <a:latin typeface="+mj-lt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DB4D9B79-4A00-078C-C533-9B5470FFCA22}"/>
              </a:ext>
            </a:extLst>
          </p:cNvPr>
          <p:cNvSpPr txBox="1"/>
          <p:nvPr/>
        </p:nvSpPr>
        <p:spPr>
          <a:xfrm rot="10800000" flipV="1">
            <a:off x="22225478" y="3925537"/>
            <a:ext cx="834248" cy="4770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500" b="1" dirty="0">
                <a:solidFill>
                  <a:schemeClr val="bg2"/>
                </a:solidFill>
                <a:latin typeface="+mj-lt"/>
              </a:rPr>
              <a:t>05</a:t>
            </a:r>
            <a:r>
              <a:rPr lang="en-US" sz="2500" dirty="0">
                <a:solidFill>
                  <a:schemeClr val="bg2"/>
                </a:solidFill>
              </a:rPr>
              <a:t> </a:t>
            </a:r>
            <a:endParaRPr kumimoji="0" lang="en-US" sz="25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C270A96-E2E8-D39B-CDC4-752CE478F0ED}"/>
              </a:ext>
            </a:extLst>
          </p:cNvPr>
          <p:cNvSpPr/>
          <p:nvPr/>
        </p:nvSpPr>
        <p:spPr>
          <a:xfrm>
            <a:off x="4811908" y="7285704"/>
            <a:ext cx="16661745" cy="6430297"/>
          </a:xfrm>
          <a:custGeom>
            <a:avLst/>
            <a:gdLst>
              <a:gd name="connsiteX0" fmla="*/ 14360997 w 16661745"/>
              <a:gd name="connsiteY0" fmla="*/ 0 h 6430297"/>
              <a:gd name="connsiteX1" fmla="*/ 16661745 w 16661745"/>
              <a:gd name="connsiteY1" fmla="*/ 0 h 6430297"/>
              <a:gd name="connsiteX2" fmla="*/ 7779216 w 16661745"/>
              <a:gd name="connsiteY2" fmla="*/ 6430297 h 6430297"/>
              <a:gd name="connsiteX3" fmla="*/ 0 w 16661745"/>
              <a:gd name="connsiteY3" fmla="*/ 6430297 h 6430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1745" h="6430297">
                <a:moveTo>
                  <a:pt x="14360997" y="0"/>
                </a:moveTo>
                <a:lnTo>
                  <a:pt x="16661745" y="0"/>
                </a:lnTo>
                <a:lnTo>
                  <a:pt x="7779216" y="6430297"/>
                </a:lnTo>
                <a:lnTo>
                  <a:pt x="0" y="643029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A8C0998-529C-3347-E9BA-5BA56319F9CF}"/>
              </a:ext>
            </a:extLst>
          </p:cNvPr>
          <p:cNvSpPr txBox="1"/>
          <p:nvPr/>
        </p:nvSpPr>
        <p:spPr>
          <a:xfrm rot="10800000" flipV="1">
            <a:off x="1745511" y="9902088"/>
            <a:ext cx="398472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Tạo nhận diện thương hiệu, thu hút khách hàng mới qua truyền thông hiệu quả.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2949D52-3B4F-306C-76BC-C1EFF45AC865}"/>
              </a:ext>
            </a:extLst>
          </p:cNvPr>
          <p:cNvSpPr txBox="1"/>
          <p:nvPr/>
        </p:nvSpPr>
        <p:spPr>
          <a:xfrm rot="10800000" flipV="1">
            <a:off x="2652267" y="9261137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ATTRACT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186F25F-D9A4-AF31-28C2-56142E1D5F64}"/>
              </a:ext>
            </a:extLst>
          </p:cNvPr>
          <p:cNvGrpSpPr/>
          <p:nvPr/>
        </p:nvGrpSpPr>
        <p:grpSpPr>
          <a:xfrm>
            <a:off x="18563470" y="6634162"/>
            <a:ext cx="1748875" cy="1340101"/>
            <a:chOff x="16243790" y="5970636"/>
            <a:chExt cx="3876190" cy="297018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D6660F7-EA32-1B98-302A-06EC73113152}"/>
                </a:ext>
              </a:extLst>
            </p:cNvPr>
            <p:cNvSpPr/>
            <p:nvPr/>
          </p:nvSpPr>
          <p:spPr>
            <a:xfrm>
              <a:off x="16243790" y="815308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525B7F2-96FF-D229-0639-955D01F80544}"/>
                </a:ext>
              </a:extLst>
            </p:cNvPr>
            <p:cNvSpPr/>
            <p:nvPr/>
          </p:nvSpPr>
          <p:spPr>
            <a:xfrm>
              <a:off x="16893655" y="5970636"/>
              <a:ext cx="2576461" cy="257646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200" dirty="0">
                <a:latin typeface="+mj-lt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B1A9340-C677-34FA-C3F4-4003AD2092ED}"/>
              </a:ext>
            </a:extLst>
          </p:cNvPr>
          <p:cNvGrpSpPr/>
          <p:nvPr/>
        </p:nvGrpSpPr>
        <p:grpSpPr>
          <a:xfrm>
            <a:off x="12654687" y="8338159"/>
            <a:ext cx="3543321" cy="2715120"/>
            <a:chOff x="8305835" y="8020909"/>
            <a:chExt cx="3876190" cy="297018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0A6C476-D9D4-E649-D14F-55F2BB552F55}"/>
                </a:ext>
              </a:extLst>
            </p:cNvPr>
            <p:cNvSpPr/>
            <p:nvPr/>
          </p:nvSpPr>
          <p:spPr>
            <a:xfrm>
              <a:off x="8305835" y="10203355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67BFF9D-4981-25A0-BC9A-73E577B59A90}"/>
                </a:ext>
              </a:extLst>
            </p:cNvPr>
            <p:cNvSpPr/>
            <p:nvPr/>
          </p:nvSpPr>
          <p:spPr>
            <a:xfrm>
              <a:off x="8955700" y="8020909"/>
              <a:ext cx="2576461" cy="257646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00" dirty="0">
                <a:latin typeface="+mj-lt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D2BBB45-A877-EA1B-8997-92BB8EDB5674}"/>
              </a:ext>
            </a:extLst>
          </p:cNvPr>
          <p:cNvGrpSpPr/>
          <p:nvPr/>
        </p:nvGrpSpPr>
        <p:grpSpPr>
          <a:xfrm>
            <a:off x="16139203" y="7380847"/>
            <a:ext cx="2477410" cy="1898350"/>
            <a:chOff x="12487363" y="6795612"/>
            <a:chExt cx="3876190" cy="297018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42159C76-B5FC-6872-9123-731591AE24D9}"/>
                </a:ext>
              </a:extLst>
            </p:cNvPr>
            <p:cNvSpPr/>
            <p:nvPr/>
          </p:nvSpPr>
          <p:spPr>
            <a:xfrm>
              <a:off x="12487363" y="8978058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A5B16E4-3687-3032-2FED-7D71ED73158C}"/>
                </a:ext>
              </a:extLst>
            </p:cNvPr>
            <p:cNvSpPr/>
            <p:nvPr/>
          </p:nvSpPr>
          <p:spPr>
            <a:xfrm>
              <a:off x="13137228" y="6795612"/>
              <a:ext cx="2576461" cy="257646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4445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0" dirty="0">
                <a:latin typeface="+mj-lt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FDB8047-9355-DB50-F503-6CC0D358F194}"/>
              </a:ext>
            </a:extLst>
          </p:cNvPr>
          <p:cNvGrpSpPr/>
          <p:nvPr/>
        </p:nvGrpSpPr>
        <p:grpSpPr>
          <a:xfrm>
            <a:off x="7816671" y="9683955"/>
            <a:ext cx="4723116" cy="3619155"/>
            <a:chOff x="3326874" y="9110816"/>
            <a:chExt cx="3876190" cy="297018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A5081B17-879A-BF4B-5AFD-699185C44F0D}"/>
                </a:ext>
              </a:extLst>
            </p:cNvPr>
            <p:cNvSpPr/>
            <p:nvPr/>
          </p:nvSpPr>
          <p:spPr>
            <a:xfrm>
              <a:off x="3326874" y="1129326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DD0EF9E-5692-6E49-3CE6-0A5025EA55DE}"/>
                </a:ext>
              </a:extLst>
            </p:cNvPr>
            <p:cNvSpPr/>
            <p:nvPr/>
          </p:nvSpPr>
          <p:spPr>
            <a:xfrm>
              <a:off x="3976739" y="9110816"/>
              <a:ext cx="2576461" cy="2576461"/>
            </a:xfrm>
            <a:prstGeom prst="ellipse">
              <a:avLst/>
            </a:prstGeom>
            <a:ln>
              <a:noFill/>
            </a:ln>
            <a:effectLst>
              <a:innerShdw blurRad="762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500" dirty="0">
                <a:latin typeface="+mj-lt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E11C887-75AC-C054-ECDF-9B8BF0B69B91}"/>
              </a:ext>
            </a:extLst>
          </p:cNvPr>
          <p:cNvGrpSpPr/>
          <p:nvPr/>
        </p:nvGrpSpPr>
        <p:grpSpPr>
          <a:xfrm>
            <a:off x="5899355" y="9343851"/>
            <a:ext cx="3332382" cy="593076"/>
            <a:chOff x="5899355" y="9343851"/>
            <a:chExt cx="3332382" cy="593076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792F63A1-9708-32E8-694B-797606974FF4}"/>
                </a:ext>
              </a:extLst>
            </p:cNvPr>
            <p:cNvCxnSpPr>
              <a:cxnSpLocks/>
            </p:cNvCxnSpPr>
            <p:nvPr/>
          </p:nvCxnSpPr>
          <p:spPr>
            <a:xfrm>
              <a:off x="5899355" y="9343851"/>
              <a:ext cx="2594978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Circle: Hollow 43">
              <a:extLst>
                <a:ext uri="{FF2B5EF4-FFF2-40B4-BE49-F238E27FC236}">
                  <a16:creationId xmlns:a16="http://schemas.microsoft.com/office/drawing/2014/main" id="{77C2DBBB-84FD-EC42-757E-C09081BCB99A}"/>
                </a:ext>
              </a:extLst>
            </p:cNvPr>
            <p:cNvSpPr/>
            <p:nvPr/>
          </p:nvSpPr>
          <p:spPr>
            <a:xfrm>
              <a:off x="8946758" y="9651948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710D9636-782E-BAB0-5EF8-70C0EB951B31}"/>
                </a:ext>
              </a:extLst>
            </p:cNvPr>
            <p:cNvCxnSpPr>
              <a:cxnSpLocks/>
              <a:endCxn id="44" idx="1"/>
            </p:cNvCxnSpPr>
            <p:nvPr/>
          </p:nvCxnSpPr>
          <p:spPr>
            <a:xfrm>
              <a:off x="8495908" y="9343851"/>
              <a:ext cx="492584" cy="349831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1D66C8F5-C935-B84E-3DFC-17C343890C1B}"/>
              </a:ext>
            </a:extLst>
          </p:cNvPr>
          <p:cNvSpPr txBox="1"/>
          <p:nvPr/>
        </p:nvSpPr>
        <p:spPr>
          <a:xfrm rot="10800000" flipV="1">
            <a:off x="12003499" y="12343253"/>
            <a:ext cx="1461188" cy="120032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200" b="1" dirty="0">
                <a:solidFill>
                  <a:schemeClr val="bg2"/>
                </a:solidFill>
                <a:latin typeface="+mj-lt"/>
              </a:rPr>
              <a:t>01</a:t>
            </a:r>
            <a:r>
              <a:rPr lang="en-US" sz="7200" dirty="0">
                <a:solidFill>
                  <a:schemeClr val="bg2"/>
                </a:solidFill>
              </a:rPr>
              <a:t> 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FE39C36-001C-7147-BCC0-D63A40B26E8E}"/>
              </a:ext>
            </a:extLst>
          </p:cNvPr>
          <p:cNvSpPr txBox="1"/>
          <p:nvPr/>
        </p:nvSpPr>
        <p:spPr>
          <a:xfrm rot="10800000" flipV="1">
            <a:off x="15210048" y="10063536"/>
            <a:ext cx="1461188" cy="120032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600" b="1" dirty="0">
                <a:solidFill>
                  <a:schemeClr val="bg2"/>
                </a:solidFill>
                <a:latin typeface="+mj-lt"/>
              </a:rPr>
              <a:t>02</a:t>
            </a:r>
            <a:r>
              <a:rPr lang="en-US" sz="7200" dirty="0">
                <a:solidFill>
                  <a:schemeClr val="bg2"/>
                </a:solidFill>
              </a:rPr>
              <a:t> 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9C3207-C961-B3CF-42D6-A382D69B551C}"/>
              </a:ext>
            </a:extLst>
          </p:cNvPr>
          <p:cNvSpPr txBox="1"/>
          <p:nvPr/>
        </p:nvSpPr>
        <p:spPr>
          <a:xfrm rot="10800000" flipV="1">
            <a:off x="17448398" y="8876912"/>
            <a:ext cx="1461188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  <a:r>
              <a:rPr lang="en-US" sz="4400" dirty="0">
                <a:solidFill>
                  <a:schemeClr val="bg2"/>
                </a:solidFill>
              </a:rPr>
              <a:t> 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96735A3-CC88-EA7D-602D-BEC61F3245D0}"/>
              </a:ext>
            </a:extLst>
          </p:cNvPr>
          <p:cNvSpPr txBox="1"/>
          <p:nvPr/>
        </p:nvSpPr>
        <p:spPr>
          <a:xfrm rot="10800000" flipV="1">
            <a:off x="19645358" y="7460506"/>
            <a:ext cx="1040766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400" b="1" dirty="0">
                <a:solidFill>
                  <a:schemeClr val="bg2"/>
                </a:solidFill>
                <a:latin typeface="+mj-lt"/>
              </a:rPr>
              <a:t>04</a:t>
            </a:r>
            <a:r>
              <a:rPr lang="en-US" sz="4400" dirty="0">
                <a:solidFill>
                  <a:schemeClr val="bg2"/>
                </a:solidFill>
              </a:rPr>
              <a:t> 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56" name="TextBox 48">
            <a:extLst>
              <a:ext uri="{FF2B5EF4-FFF2-40B4-BE49-F238E27FC236}">
                <a16:creationId xmlns:a16="http://schemas.microsoft.com/office/drawing/2014/main" id="{65792794-FC95-E7AA-0D2B-5F6FBBD17D60}"/>
              </a:ext>
            </a:extLst>
          </p:cNvPr>
          <p:cNvSpPr txBox="1"/>
          <p:nvPr/>
        </p:nvSpPr>
        <p:spPr>
          <a:xfrm>
            <a:off x="1847499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8" name="TextBox 48">
            <a:extLst>
              <a:ext uri="{FF2B5EF4-FFF2-40B4-BE49-F238E27FC236}">
                <a16:creationId xmlns:a16="http://schemas.microsoft.com/office/drawing/2014/main" id="{94272555-2D29-6A3B-C0B8-41DA721A3C81}"/>
              </a:ext>
            </a:extLst>
          </p:cNvPr>
          <p:cNvSpPr txBox="1"/>
          <p:nvPr/>
        </p:nvSpPr>
        <p:spPr>
          <a:xfrm>
            <a:off x="1759008" y="1176536"/>
            <a:ext cx="11777583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CUSTOMER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9" name="TextBox 25">
            <a:extLst>
              <a:ext uri="{FF2B5EF4-FFF2-40B4-BE49-F238E27FC236}">
                <a16:creationId xmlns:a16="http://schemas.microsoft.com/office/drawing/2014/main" id="{E98BA45D-C591-BAC8-28FA-9F99AFD4A55C}"/>
              </a:ext>
            </a:extLst>
          </p:cNvPr>
          <p:cNvSpPr txBox="1"/>
          <p:nvPr/>
        </p:nvSpPr>
        <p:spPr>
          <a:xfrm>
            <a:off x="1759008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9147350-4BF6-AA3A-D1D5-19467238F750}"/>
              </a:ext>
            </a:extLst>
          </p:cNvPr>
          <p:cNvGrpSpPr/>
          <p:nvPr/>
        </p:nvGrpSpPr>
        <p:grpSpPr>
          <a:xfrm>
            <a:off x="10255806" y="6721783"/>
            <a:ext cx="3613987" cy="1728317"/>
            <a:chOff x="10255806" y="6721783"/>
            <a:chExt cx="3613987" cy="1728317"/>
          </a:xfrm>
        </p:grpSpPr>
        <p:sp>
          <p:nvSpPr>
            <p:cNvPr id="61" name="Circle: Hollow 60">
              <a:extLst>
                <a:ext uri="{FF2B5EF4-FFF2-40B4-BE49-F238E27FC236}">
                  <a16:creationId xmlns:a16="http://schemas.microsoft.com/office/drawing/2014/main" id="{9330E01A-C3BB-2393-78B3-74445B076D04}"/>
                </a:ext>
              </a:extLst>
            </p:cNvPr>
            <p:cNvSpPr/>
            <p:nvPr/>
          </p:nvSpPr>
          <p:spPr>
            <a:xfrm>
              <a:off x="13584814" y="8165121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79ED8157-9597-7449-B29C-DADEC7182BD1}"/>
                </a:ext>
              </a:extLst>
            </p:cNvPr>
            <p:cNvCxnSpPr>
              <a:cxnSpLocks/>
              <a:endCxn id="61" idx="1"/>
            </p:cNvCxnSpPr>
            <p:nvPr/>
          </p:nvCxnSpPr>
          <p:spPr>
            <a:xfrm>
              <a:off x="12060194" y="6721783"/>
              <a:ext cx="1566354" cy="1485072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A1F1B04-B053-A608-C737-1C3EA3696EF7}"/>
                </a:ext>
              </a:extLst>
            </p:cNvPr>
            <p:cNvCxnSpPr>
              <a:cxnSpLocks/>
            </p:cNvCxnSpPr>
            <p:nvPr/>
          </p:nvCxnSpPr>
          <p:spPr>
            <a:xfrm>
              <a:off x="10255806" y="6721783"/>
              <a:ext cx="1804388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7" name="Group 1026">
            <a:extLst>
              <a:ext uri="{FF2B5EF4-FFF2-40B4-BE49-F238E27FC236}">
                <a16:creationId xmlns:a16="http://schemas.microsoft.com/office/drawing/2014/main" id="{3ECC34E3-35B4-A72B-56C6-7E472F1CF013}"/>
              </a:ext>
            </a:extLst>
          </p:cNvPr>
          <p:cNvGrpSpPr/>
          <p:nvPr/>
        </p:nvGrpSpPr>
        <p:grpSpPr>
          <a:xfrm>
            <a:off x="18263697" y="8358262"/>
            <a:ext cx="1632937" cy="2695017"/>
            <a:chOff x="18263697" y="8358262"/>
            <a:chExt cx="1632937" cy="2695017"/>
          </a:xfrm>
        </p:grpSpPr>
        <p:cxnSp>
          <p:nvCxnSpPr>
            <p:cNvPr id="1028" name="Straight Connector 1027">
              <a:extLst>
                <a:ext uri="{FF2B5EF4-FFF2-40B4-BE49-F238E27FC236}">
                  <a16:creationId xmlns:a16="http://schemas.microsoft.com/office/drawing/2014/main" id="{8704287D-DFA7-E666-3591-75404CC2594E}"/>
                </a:ext>
              </a:extLst>
            </p:cNvPr>
            <p:cNvCxnSpPr>
              <a:cxnSpLocks/>
            </p:cNvCxnSpPr>
            <p:nvPr/>
          </p:nvCxnSpPr>
          <p:spPr>
            <a:xfrm>
              <a:off x="19896634" y="9646354"/>
              <a:ext cx="0" cy="1406925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1" name="Circle: Hollow 1030">
              <a:extLst>
                <a:ext uri="{FF2B5EF4-FFF2-40B4-BE49-F238E27FC236}">
                  <a16:creationId xmlns:a16="http://schemas.microsoft.com/office/drawing/2014/main" id="{ABAE1FA1-AB99-C26F-6EA2-00E3D8164CD4}"/>
                </a:ext>
              </a:extLst>
            </p:cNvPr>
            <p:cNvSpPr/>
            <p:nvPr/>
          </p:nvSpPr>
          <p:spPr>
            <a:xfrm>
              <a:off x="18263697" y="8358262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032" name="Straight Connector 1031">
              <a:extLst>
                <a:ext uri="{FF2B5EF4-FFF2-40B4-BE49-F238E27FC236}">
                  <a16:creationId xmlns:a16="http://schemas.microsoft.com/office/drawing/2014/main" id="{3A2D8666-CB35-8D92-7FEF-739846932A6D}"/>
                </a:ext>
              </a:extLst>
            </p:cNvPr>
            <p:cNvCxnSpPr>
              <a:cxnSpLocks/>
              <a:stCxn id="1031" idx="5"/>
            </p:cNvCxnSpPr>
            <p:nvPr/>
          </p:nvCxnSpPr>
          <p:spPr>
            <a:xfrm>
              <a:off x="18506942" y="8601507"/>
              <a:ext cx="1389692" cy="1034183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7" name="Group 1036">
            <a:extLst>
              <a:ext uri="{FF2B5EF4-FFF2-40B4-BE49-F238E27FC236}">
                <a16:creationId xmlns:a16="http://schemas.microsoft.com/office/drawing/2014/main" id="{C4EC5119-F01D-3A26-3378-027D77146132}"/>
              </a:ext>
            </a:extLst>
          </p:cNvPr>
          <p:cNvGrpSpPr/>
          <p:nvPr/>
        </p:nvGrpSpPr>
        <p:grpSpPr>
          <a:xfrm>
            <a:off x="15860474" y="4128520"/>
            <a:ext cx="3172947" cy="2650144"/>
            <a:chOff x="15860474" y="4128520"/>
            <a:chExt cx="3172947" cy="2650144"/>
          </a:xfrm>
        </p:grpSpPr>
        <p:sp>
          <p:nvSpPr>
            <p:cNvPr id="1038" name="Circle: Hollow 1037">
              <a:extLst>
                <a:ext uri="{FF2B5EF4-FFF2-40B4-BE49-F238E27FC236}">
                  <a16:creationId xmlns:a16="http://schemas.microsoft.com/office/drawing/2014/main" id="{68F9D32D-5C75-F8FA-56EE-470A4BCDCE9E}"/>
                </a:ext>
              </a:extLst>
            </p:cNvPr>
            <p:cNvSpPr/>
            <p:nvPr/>
          </p:nvSpPr>
          <p:spPr>
            <a:xfrm>
              <a:off x="18748442" y="649368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5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039" name="Straight Connector 1038">
              <a:extLst>
                <a:ext uri="{FF2B5EF4-FFF2-40B4-BE49-F238E27FC236}">
                  <a16:creationId xmlns:a16="http://schemas.microsoft.com/office/drawing/2014/main" id="{DAC54728-081A-C99B-9D7A-072D2F77B849}"/>
                </a:ext>
              </a:extLst>
            </p:cNvPr>
            <p:cNvCxnSpPr>
              <a:cxnSpLocks/>
              <a:endCxn id="1038" idx="1"/>
            </p:cNvCxnSpPr>
            <p:nvPr/>
          </p:nvCxnSpPr>
          <p:spPr>
            <a:xfrm>
              <a:off x="16441886" y="4128520"/>
              <a:ext cx="2348290" cy="2406899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0" name="Straight Connector 1039">
              <a:extLst>
                <a:ext uri="{FF2B5EF4-FFF2-40B4-BE49-F238E27FC236}">
                  <a16:creationId xmlns:a16="http://schemas.microsoft.com/office/drawing/2014/main" id="{6E996FFA-1F0C-31DE-00D7-24AFA2AB00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860474" y="4137782"/>
              <a:ext cx="596336" cy="8142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1" name="Group 1040">
            <a:extLst>
              <a:ext uri="{FF2B5EF4-FFF2-40B4-BE49-F238E27FC236}">
                <a16:creationId xmlns:a16="http://schemas.microsoft.com/office/drawing/2014/main" id="{19EB7F24-BDE0-5FED-7653-15D3C7D0BC3A}"/>
              </a:ext>
            </a:extLst>
          </p:cNvPr>
          <p:cNvGrpSpPr/>
          <p:nvPr/>
        </p:nvGrpSpPr>
        <p:grpSpPr>
          <a:xfrm>
            <a:off x="20165741" y="2072630"/>
            <a:ext cx="2032398" cy="1152606"/>
            <a:chOff x="20165741" y="2072630"/>
            <a:chExt cx="2032398" cy="1152606"/>
          </a:xfrm>
        </p:grpSpPr>
        <p:sp>
          <p:nvSpPr>
            <p:cNvPr id="1042" name="Circle: Hollow 1041">
              <a:extLst>
                <a:ext uri="{FF2B5EF4-FFF2-40B4-BE49-F238E27FC236}">
                  <a16:creationId xmlns:a16="http://schemas.microsoft.com/office/drawing/2014/main" id="{68C64E32-A465-668B-F3B4-9BC4858AB1EC}"/>
                </a:ext>
              </a:extLst>
            </p:cNvPr>
            <p:cNvSpPr/>
            <p:nvPr/>
          </p:nvSpPr>
          <p:spPr>
            <a:xfrm>
              <a:off x="21913160" y="2940257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6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043" name="Straight Connector 1042">
              <a:extLst>
                <a:ext uri="{FF2B5EF4-FFF2-40B4-BE49-F238E27FC236}">
                  <a16:creationId xmlns:a16="http://schemas.microsoft.com/office/drawing/2014/main" id="{82AFEC65-AC41-4CE5-D6F8-6AB8A4B81632}"/>
                </a:ext>
              </a:extLst>
            </p:cNvPr>
            <p:cNvCxnSpPr>
              <a:cxnSpLocks/>
            </p:cNvCxnSpPr>
            <p:nvPr/>
          </p:nvCxnSpPr>
          <p:spPr>
            <a:xfrm>
              <a:off x="20165741" y="2072630"/>
              <a:ext cx="755934" cy="0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4" name="Straight Connector 1043">
              <a:extLst>
                <a:ext uri="{FF2B5EF4-FFF2-40B4-BE49-F238E27FC236}">
                  <a16:creationId xmlns:a16="http://schemas.microsoft.com/office/drawing/2014/main" id="{810530A1-11A0-54A2-8287-EFB7CC1E2DB3}"/>
                </a:ext>
              </a:extLst>
            </p:cNvPr>
            <p:cNvCxnSpPr>
              <a:cxnSpLocks/>
              <a:endCxn id="1042" idx="1"/>
            </p:cNvCxnSpPr>
            <p:nvPr/>
          </p:nvCxnSpPr>
          <p:spPr>
            <a:xfrm>
              <a:off x="20912078" y="2072630"/>
              <a:ext cx="1042816" cy="909361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5" name="Freeform 177">
            <a:extLst>
              <a:ext uri="{FF2B5EF4-FFF2-40B4-BE49-F238E27FC236}">
                <a16:creationId xmlns:a16="http://schemas.microsoft.com/office/drawing/2014/main" id="{03D6D841-AD47-A00E-0A9B-193AAC83B347}"/>
              </a:ext>
            </a:extLst>
          </p:cNvPr>
          <p:cNvSpPr>
            <a:spLocks noEditPoints="1"/>
          </p:cNvSpPr>
          <p:nvPr/>
        </p:nvSpPr>
        <p:spPr bwMode="auto">
          <a:xfrm>
            <a:off x="9508463" y="10635228"/>
            <a:ext cx="1339532" cy="1452646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46" name="Freeform 109">
            <a:extLst>
              <a:ext uri="{FF2B5EF4-FFF2-40B4-BE49-F238E27FC236}">
                <a16:creationId xmlns:a16="http://schemas.microsoft.com/office/drawing/2014/main" id="{27A93DDD-3F0A-0088-12D1-BAD979ADA69A}"/>
              </a:ext>
            </a:extLst>
          </p:cNvPr>
          <p:cNvSpPr>
            <a:spLocks noEditPoints="1"/>
          </p:cNvSpPr>
          <p:nvPr/>
        </p:nvSpPr>
        <p:spPr bwMode="auto">
          <a:xfrm>
            <a:off x="13989176" y="9067438"/>
            <a:ext cx="874342" cy="896648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47" name="Freeform 158">
            <a:extLst>
              <a:ext uri="{FF2B5EF4-FFF2-40B4-BE49-F238E27FC236}">
                <a16:creationId xmlns:a16="http://schemas.microsoft.com/office/drawing/2014/main" id="{977BEF71-BCC3-60E3-00A6-C86514BAEE9A}"/>
              </a:ext>
            </a:extLst>
          </p:cNvPr>
          <p:cNvSpPr>
            <a:spLocks noEditPoints="1"/>
          </p:cNvSpPr>
          <p:nvPr/>
        </p:nvSpPr>
        <p:spPr bwMode="auto">
          <a:xfrm>
            <a:off x="17040792" y="7852896"/>
            <a:ext cx="674232" cy="717810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48" name="Freeform 179">
            <a:extLst>
              <a:ext uri="{FF2B5EF4-FFF2-40B4-BE49-F238E27FC236}">
                <a16:creationId xmlns:a16="http://schemas.microsoft.com/office/drawing/2014/main" id="{75DD6CCA-21AD-5212-B698-FA4E9FAAC5D4}"/>
              </a:ext>
            </a:extLst>
          </p:cNvPr>
          <p:cNvSpPr>
            <a:spLocks noEditPoints="1"/>
          </p:cNvSpPr>
          <p:nvPr/>
        </p:nvSpPr>
        <p:spPr bwMode="auto">
          <a:xfrm>
            <a:off x="19130137" y="6907911"/>
            <a:ext cx="612594" cy="61496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49" name="Freeform: Shape 1048">
            <a:extLst>
              <a:ext uri="{FF2B5EF4-FFF2-40B4-BE49-F238E27FC236}">
                <a16:creationId xmlns:a16="http://schemas.microsoft.com/office/drawing/2014/main" id="{C6C9A058-A8A2-C510-0EBA-6589CED4B936}"/>
              </a:ext>
            </a:extLst>
          </p:cNvPr>
          <p:cNvSpPr/>
          <p:nvPr/>
        </p:nvSpPr>
        <p:spPr>
          <a:xfrm>
            <a:off x="22225478" y="3408163"/>
            <a:ext cx="473080" cy="28384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56466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2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0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10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10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75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10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750"/>
                                            <p:tgtEl>
                                              <p:spTgt spid="10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0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10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9" dur="1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" grpId="0"/>
          <p:bldP spid="6" grpId="0"/>
          <p:bldP spid="8" grpId="0"/>
          <p:bldP spid="9" grpId="0"/>
          <p:bldP spid="11" grpId="0"/>
          <p:bldP spid="12" grpId="0"/>
          <p:bldP spid="13" grpId="0"/>
          <p:bldP spid="14" grpId="0"/>
          <p:bldP spid="18" grpId="0"/>
          <p:bldP spid="19" grpId="0" animBg="1"/>
          <p:bldP spid="20" grpId="0"/>
          <p:bldP spid="21" grpId="0"/>
          <p:bldP spid="47" grpId="0"/>
          <p:bldP spid="50" grpId="0"/>
          <p:bldP spid="51" grpId="0"/>
          <p:bldP spid="53" grpId="0"/>
          <p:bldP spid="56" grpId="0"/>
          <p:bldP spid="58" grpId="0"/>
          <p:bldP spid="1045" grpId="0" animBg="1"/>
          <p:bldP spid="1046" grpId="0" animBg="1"/>
          <p:bldP spid="1047" grpId="0" animBg="1"/>
          <p:bldP spid="1048" grpId="0" animBg="1"/>
          <p:bldP spid="104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2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0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10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10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75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10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750"/>
                                            <p:tgtEl>
                                              <p:spTgt spid="10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0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10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9" dur="1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" grpId="0"/>
          <p:bldP spid="6" grpId="0"/>
          <p:bldP spid="8" grpId="0"/>
          <p:bldP spid="9" grpId="0"/>
          <p:bldP spid="11" grpId="0"/>
          <p:bldP spid="12" grpId="0"/>
          <p:bldP spid="13" grpId="0"/>
          <p:bldP spid="14" grpId="0"/>
          <p:bldP spid="18" grpId="0"/>
          <p:bldP spid="19" grpId="0" animBg="1"/>
          <p:bldP spid="20" grpId="0"/>
          <p:bldP spid="21" grpId="0"/>
          <p:bldP spid="47" grpId="0"/>
          <p:bldP spid="50" grpId="0"/>
          <p:bldP spid="51" grpId="0"/>
          <p:bldP spid="53" grpId="0"/>
          <p:bldP spid="56" grpId="0"/>
          <p:bldP spid="58" grpId="0"/>
          <p:bldP spid="1045" grpId="0" animBg="1"/>
          <p:bldP spid="1046" grpId="0" animBg="1"/>
          <p:bldP spid="1047" grpId="0" animBg="1"/>
          <p:bldP spid="1048" grpId="0" animBg="1"/>
          <p:bldP spid="1049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984A9C7-6369-F928-8B2F-79CF315B4C93}"/>
              </a:ext>
            </a:extLst>
          </p:cNvPr>
          <p:cNvSpPr/>
          <p:nvPr/>
        </p:nvSpPr>
        <p:spPr>
          <a:xfrm>
            <a:off x="19185890" y="2292350"/>
            <a:ext cx="4442460" cy="5006340"/>
          </a:xfrm>
          <a:custGeom>
            <a:avLst/>
            <a:gdLst>
              <a:gd name="connsiteX0" fmla="*/ 2278380 w 4442460"/>
              <a:gd name="connsiteY0" fmla="*/ 5006340 h 5006340"/>
              <a:gd name="connsiteX1" fmla="*/ 4038600 w 4442460"/>
              <a:gd name="connsiteY1" fmla="*/ 1325880 h 5006340"/>
              <a:gd name="connsiteX2" fmla="*/ 4442460 w 4442460"/>
              <a:gd name="connsiteY2" fmla="*/ 1325880 h 5006340"/>
              <a:gd name="connsiteX3" fmla="*/ 4046220 w 4442460"/>
              <a:gd name="connsiteY3" fmla="*/ 0 h 5006340"/>
              <a:gd name="connsiteX4" fmla="*/ 2506980 w 4442460"/>
              <a:gd name="connsiteY4" fmla="*/ 1325880 h 5006340"/>
              <a:gd name="connsiteX5" fmla="*/ 2941320 w 4442460"/>
              <a:gd name="connsiteY5" fmla="*/ 1325880 h 5006340"/>
              <a:gd name="connsiteX6" fmla="*/ 0 w 4442460"/>
              <a:gd name="connsiteY6" fmla="*/ 4991100 h 5006340"/>
              <a:gd name="connsiteX7" fmla="*/ 2278380 w 4442460"/>
              <a:gd name="connsiteY7" fmla="*/ 5006340 h 5006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42460" h="5006340">
                <a:moveTo>
                  <a:pt x="2278380" y="5006340"/>
                </a:moveTo>
                <a:lnTo>
                  <a:pt x="4038600" y="1325880"/>
                </a:lnTo>
                <a:lnTo>
                  <a:pt x="4442460" y="1325880"/>
                </a:lnTo>
                <a:lnTo>
                  <a:pt x="4046220" y="0"/>
                </a:lnTo>
                <a:lnTo>
                  <a:pt x="2506980" y="1325880"/>
                </a:lnTo>
                <a:lnTo>
                  <a:pt x="2941320" y="1325880"/>
                </a:lnTo>
                <a:lnTo>
                  <a:pt x="0" y="4991100"/>
                </a:lnTo>
                <a:lnTo>
                  <a:pt x="2278380" y="5006340"/>
                </a:ln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2E03E8-FB80-EC18-D2C4-1795AD58EB2C}"/>
              </a:ext>
            </a:extLst>
          </p:cNvPr>
          <p:cNvSpPr txBox="1"/>
          <p:nvPr/>
        </p:nvSpPr>
        <p:spPr>
          <a:xfrm rot="10800000" flipV="1">
            <a:off x="5927890" y="7138933"/>
            <a:ext cx="4145256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Tương tác thường xuyên, mang lại trải nghiệm tích cực và cảm giác thân thuộc.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C9959D-D05C-F66E-B284-98873B30B5A9}"/>
              </a:ext>
            </a:extLst>
          </p:cNvPr>
          <p:cNvSpPr txBox="1"/>
          <p:nvPr/>
        </p:nvSpPr>
        <p:spPr>
          <a:xfrm rot="10800000" flipV="1">
            <a:off x="6995174" y="6517785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ENGAGE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70873FD-F8C8-6B2A-BCDF-02E4CFEB49E8}"/>
              </a:ext>
            </a:extLst>
          </p:cNvPr>
          <p:cNvSpPr txBox="1"/>
          <p:nvPr/>
        </p:nvSpPr>
        <p:spPr>
          <a:xfrm rot="10800000" flipV="1">
            <a:off x="19223715" y="11891649"/>
            <a:ext cx="4137729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4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Thuyết phục bằng sản phẩm chất lượng, giá trị rõ ràng và quy trình thuận tiện.</a:t>
            </a:r>
          </a:p>
          <a:p>
            <a:pPr lvl="0"/>
            <a:endParaRPr lang="vi-VN" sz="24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12D74BE-E2A1-8F58-424F-94B70ADCF223}"/>
              </a:ext>
            </a:extLst>
          </p:cNvPr>
          <p:cNvSpPr txBox="1"/>
          <p:nvPr/>
        </p:nvSpPr>
        <p:spPr>
          <a:xfrm rot="10800000" flipV="1">
            <a:off x="19223717" y="11273712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latin typeface="+mj-lt"/>
              </a:rPr>
              <a:t>CONVERT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E37546-9B67-0DA9-13CC-A8213B3AB25C}"/>
              </a:ext>
            </a:extLst>
          </p:cNvPr>
          <p:cNvSpPr txBox="1"/>
          <p:nvPr/>
        </p:nvSpPr>
        <p:spPr>
          <a:xfrm rot="10800000" flipV="1">
            <a:off x="12003498" y="4642037"/>
            <a:ext cx="3796760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Duy trì hài lòng bằng dịch vụ chu đáo, chăm sóc tận tâm và cá nhân hóa.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DB718E9-E6F7-EDEA-B478-4ABCC420E0E2}"/>
              </a:ext>
            </a:extLst>
          </p:cNvPr>
          <p:cNvSpPr txBox="1"/>
          <p:nvPr/>
        </p:nvSpPr>
        <p:spPr>
          <a:xfrm rot="10800000" flipV="1">
            <a:off x="12722285" y="3971116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RETAIN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FABE8B-BB1F-1E27-CD01-575BFACC715B}"/>
              </a:ext>
            </a:extLst>
          </p:cNvPr>
          <p:cNvSpPr txBox="1"/>
          <p:nvPr/>
        </p:nvSpPr>
        <p:spPr>
          <a:xfrm rot="10800000" flipV="1">
            <a:off x="16271848" y="2338427"/>
            <a:ext cx="368131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Khuyến khích chia sẻ trải nghiệm tốt, lan tỏa thương hiệu đến cộng đồng rộng lớn.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37CF640-B6C8-DF13-F448-1EBB8614064F}"/>
              </a:ext>
            </a:extLst>
          </p:cNvPr>
          <p:cNvSpPr txBox="1"/>
          <p:nvPr/>
        </p:nvSpPr>
        <p:spPr>
          <a:xfrm rot="10800000" flipV="1">
            <a:off x="16875189" y="1812343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ADVOCATE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A63AA8E-9110-3C44-8583-BC26A4F849B8}"/>
              </a:ext>
            </a:extLst>
          </p:cNvPr>
          <p:cNvGrpSpPr/>
          <p:nvPr/>
        </p:nvGrpSpPr>
        <p:grpSpPr>
          <a:xfrm>
            <a:off x="21847770" y="3141804"/>
            <a:ext cx="1228496" cy="941352"/>
            <a:chOff x="19474902" y="5082121"/>
            <a:chExt cx="3876190" cy="297018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DF0FB90-87EB-0402-EC46-7B1DC9EB25F2}"/>
                </a:ext>
              </a:extLst>
            </p:cNvPr>
            <p:cNvSpPr/>
            <p:nvPr/>
          </p:nvSpPr>
          <p:spPr>
            <a:xfrm>
              <a:off x="19474902" y="7264567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2EAF328-C253-89B8-8F56-7A9011BCF0FC}"/>
                </a:ext>
              </a:extLst>
            </p:cNvPr>
            <p:cNvSpPr/>
            <p:nvPr/>
          </p:nvSpPr>
          <p:spPr>
            <a:xfrm>
              <a:off x="20124767" y="5082121"/>
              <a:ext cx="2576461" cy="257646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0" dirty="0">
                <a:latin typeface="+mj-lt"/>
              </a:endParaRP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8C27092A-A8DF-A5EC-3682-A8095BC8DA44}"/>
              </a:ext>
            </a:extLst>
          </p:cNvPr>
          <p:cNvSpPr txBox="1"/>
          <p:nvPr/>
        </p:nvSpPr>
        <p:spPr>
          <a:xfrm rot="10800000" flipV="1">
            <a:off x="22225478" y="3925537"/>
            <a:ext cx="834248" cy="4770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500" b="1" dirty="0">
                <a:solidFill>
                  <a:schemeClr val="bg2"/>
                </a:solidFill>
                <a:latin typeface="+mj-lt"/>
              </a:rPr>
              <a:t>05</a:t>
            </a:r>
            <a:r>
              <a:rPr lang="en-US" sz="2500" dirty="0">
                <a:solidFill>
                  <a:schemeClr val="bg2"/>
                </a:solidFill>
              </a:rPr>
              <a:t> </a:t>
            </a:r>
            <a:endParaRPr kumimoji="0" lang="en-US" sz="25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D370AAA-B435-6A1B-0AE7-4681A71399E8}"/>
              </a:ext>
            </a:extLst>
          </p:cNvPr>
          <p:cNvSpPr/>
          <p:nvPr/>
        </p:nvSpPr>
        <p:spPr>
          <a:xfrm>
            <a:off x="4811908" y="7285704"/>
            <a:ext cx="16661745" cy="6430297"/>
          </a:xfrm>
          <a:custGeom>
            <a:avLst/>
            <a:gdLst>
              <a:gd name="connsiteX0" fmla="*/ 14360997 w 16661745"/>
              <a:gd name="connsiteY0" fmla="*/ 0 h 6430297"/>
              <a:gd name="connsiteX1" fmla="*/ 16661745 w 16661745"/>
              <a:gd name="connsiteY1" fmla="*/ 0 h 6430297"/>
              <a:gd name="connsiteX2" fmla="*/ 7779216 w 16661745"/>
              <a:gd name="connsiteY2" fmla="*/ 6430297 h 6430297"/>
              <a:gd name="connsiteX3" fmla="*/ 0 w 16661745"/>
              <a:gd name="connsiteY3" fmla="*/ 6430297 h 6430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1745" h="6430297">
                <a:moveTo>
                  <a:pt x="14360997" y="0"/>
                </a:moveTo>
                <a:lnTo>
                  <a:pt x="16661745" y="0"/>
                </a:lnTo>
                <a:lnTo>
                  <a:pt x="7779216" y="6430297"/>
                </a:lnTo>
                <a:lnTo>
                  <a:pt x="0" y="6430297"/>
                </a:ln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22C8CB-4A52-4E47-D812-14624AF42101}"/>
              </a:ext>
            </a:extLst>
          </p:cNvPr>
          <p:cNvSpPr txBox="1"/>
          <p:nvPr/>
        </p:nvSpPr>
        <p:spPr>
          <a:xfrm rot="10800000" flipV="1">
            <a:off x="1745511" y="9902088"/>
            <a:ext cx="3984728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Tạo nhận diện thương hiệu, thu hút khách hàng mới qua truyền thông hiệu quả.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B4232E-3428-F9C6-A126-702349ED5A1E}"/>
              </a:ext>
            </a:extLst>
          </p:cNvPr>
          <p:cNvSpPr txBox="1"/>
          <p:nvPr/>
        </p:nvSpPr>
        <p:spPr>
          <a:xfrm rot="10800000" flipV="1">
            <a:off x="2652267" y="9261137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ATTRACT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65FF967-81DD-61B7-8EF8-98F2A99FE08A}"/>
              </a:ext>
            </a:extLst>
          </p:cNvPr>
          <p:cNvGrpSpPr/>
          <p:nvPr/>
        </p:nvGrpSpPr>
        <p:grpSpPr>
          <a:xfrm>
            <a:off x="18563470" y="6634162"/>
            <a:ext cx="1748875" cy="1340101"/>
            <a:chOff x="16243790" y="5970636"/>
            <a:chExt cx="3876190" cy="297018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754F736-518D-F9A8-AFCB-DC5B47D1E8E0}"/>
                </a:ext>
              </a:extLst>
            </p:cNvPr>
            <p:cNvSpPr/>
            <p:nvPr/>
          </p:nvSpPr>
          <p:spPr>
            <a:xfrm>
              <a:off x="16243790" y="815308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77E6226-2740-89DE-4ED7-26AB1FBDD7B2}"/>
                </a:ext>
              </a:extLst>
            </p:cNvPr>
            <p:cNvSpPr/>
            <p:nvPr/>
          </p:nvSpPr>
          <p:spPr>
            <a:xfrm>
              <a:off x="16893655" y="5970636"/>
              <a:ext cx="2576461" cy="257646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200" dirty="0">
                <a:latin typeface="+mj-lt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00C38AA-2654-6428-08DF-CDBEC6A08176}"/>
              </a:ext>
            </a:extLst>
          </p:cNvPr>
          <p:cNvGrpSpPr/>
          <p:nvPr/>
        </p:nvGrpSpPr>
        <p:grpSpPr>
          <a:xfrm>
            <a:off x="12654687" y="8338159"/>
            <a:ext cx="3543321" cy="2715120"/>
            <a:chOff x="8305835" y="8020909"/>
            <a:chExt cx="3876190" cy="297018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60F61FD-46CF-17D8-2580-C5A6466FF80F}"/>
                </a:ext>
              </a:extLst>
            </p:cNvPr>
            <p:cNvSpPr/>
            <p:nvPr/>
          </p:nvSpPr>
          <p:spPr>
            <a:xfrm>
              <a:off x="8305835" y="10203355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CC5C9B8E-A353-3F1F-F18D-A8A3BCD17F16}"/>
                </a:ext>
              </a:extLst>
            </p:cNvPr>
            <p:cNvSpPr/>
            <p:nvPr/>
          </p:nvSpPr>
          <p:spPr>
            <a:xfrm>
              <a:off x="8955700" y="8020909"/>
              <a:ext cx="2576461" cy="257646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00" dirty="0">
                <a:latin typeface="+mj-lt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9245A2B-9F5F-3E02-CC91-31804FBF8655}"/>
              </a:ext>
            </a:extLst>
          </p:cNvPr>
          <p:cNvGrpSpPr/>
          <p:nvPr/>
        </p:nvGrpSpPr>
        <p:grpSpPr>
          <a:xfrm>
            <a:off x="16139203" y="7380847"/>
            <a:ext cx="2477410" cy="1898350"/>
            <a:chOff x="12487363" y="6795612"/>
            <a:chExt cx="3876190" cy="297018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2FF3503D-75BA-6440-BD75-145AA1F14F97}"/>
                </a:ext>
              </a:extLst>
            </p:cNvPr>
            <p:cNvSpPr/>
            <p:nvPr/>
          </p:nvSpPr>
          <p:spPr>
            <a:xfrm>
              <a:off x="12487363" y="8978058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D994A252-9ACD-8142-D027-6613337DB8DC}"/>
                </a:ext>
              </a:extLst>
            </p:cNvPr>
            <p:cNvSpPr/>
            <p:nvPr/>
          </p:nvSpPr>
          <p:spPr>
            <a:xfrm>
              <a:off x="13137228" y="6795612"/>
              <a:ext cx="2576461" cy="257646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4445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0" dirty="0">
                <a:latin typeface="+mj-lt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AB9772E-8A5A-32C8-9BE9-166E741369AE}"/>
              </a:ext>
            </a:extLst>
          </p:cNvPr>
          <p:cNvGrpSpPr/>
          <p:nvPr/>
        </p:nvGrpSpPr>
        <p:grpSpPr>
          <a:xfrm>
            <a:off x="7816671" y="9683955"/>
            <a:ext cx="4723116" cy="3619155"/>
            <a:chOff x="3326874" y="9110816"/>
            <a:chExt cx="3876190" cy="2970186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ACB3CFD-0A27-BBB4-E25F-9A0F621BA23B}"/>
                </a:ext>
              </a:extLst>
            </p:cNvPr>
            <p:cNvSpPr/>
            <p:nvPr/>
          </p:nvSpPr>
          <p:spPr>
            <a:xfrm>
              <a:off x="3326874" y="1129326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5F23F6F-A357-2487-21AD-64AF076CF366}"/>
                </a:ext>
              </a:extLst>
            </p:cNvPr>
            <p:cNvSpPr/>
            <p:nvPr/>
          </p:nvSpPr>
          <p:spPr>
            <a:xfrm>
              <a:off x="3976739" y="9110816"/>
              <a:ext cx="2576461" cy="2576461"/>
            </a:xfrm>
            <a:prstGeom prst="ellipse">
              <a:avLst/>
            </a:prstGeom>
            <a:ln>
              <a:noFill/>
            </a:ln>
            <a:effectLst>
              <a:innerShdw blurRad="762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500" dirty="0">
                <a:latin typeface="+mj-lt"/>
              </a:endParaRP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C1A3ADFF-2AE6-BDCE-0E3A-21089DB775C4}"/>
              </a:ext>
            </a:extLst>
          </p:cNvPr>
          <p:cNvGrpSpPr/>
          <p:nvPr/>
        </p:nvGrpSpPr>
        <p:grpSpPr>
          <a:xfrm>
            <a:off x="5899355" y="9343851"/>
            <a:ext cx="3332382" cy="593076"/>
            <a:chOff x="5899355" y="9343851"/>
            <a:chExt cx="3332382" cy="593076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4D37ADC3-FDFC-9C2D-F31C-EEDE44084885}"/>
                </a:ext>
              </a:extLst>
            </p:cNvPr>
            <p:cNvCxnSpPr>
              <a:cxnSpLocks/>
            </p:cNvCxnSpPr>
            <p:nvPr/>
          </p:nvCxnSpPr>
          <p:spPr>
            <a:xfrm>
              <a:off x="5899355" y="9343851"/>
              <a:ext cx="2594978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Circle: Hollow 34">
              <a:extLst>
                <a:ext uri="{FF2B5EF4-FFF2-40B4-BE49-F238E27FC236}">
                  <a16:creationId xmlns:a16="http://schemas.microsoft.com/office/drawing/2014/main" id="{1BD1AF25-884A-0C20-DDD7-6F3B934BA163}"/>
                </a:ext>
              </a:extLst>
            </p:cNvPr>
            <p:cNvSpPr/>
            <p:nvPr/>
          </p:nvSpPr>
          <p:spPr>
            <a:xfrm>
              <a:off x="8946758" y="9651948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3069BB78-CC37-F4E5-8B1A-5D2B784B4F13}"/>
                </a:ext>
              </a:extLst>
            </p:cNvPr>
            <p:cNvCxnSpPr>
              <a:cxnSpLocks/>
              <a:endCxn id="35" idx="1"/>
            </p:cNvCxnSpPr>
            <p:nvPr/>
          </p:nvCxnSpPr>
          <p:spPr>
            <a:xfrm>
              <a:off x="8495908" y="9343851"/>
              <a:ext cx="492584" cy="349831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A04ACECF-848A-1F0D-B6BA-2D1F35C5C85E}"/>
              </a:ext>
            </a:extLst>
          </p:cNvPr>
          <p:cNvSpPr txBox="1"/>
          <p:nvPr/>
        </p:nvSpPr>
        <p:spPr>
          <a:xfrm rot="10800000" flipV="1">
            <a:off x="12003499" y="12343253"/>
            <a:ext cx="1461188" cy="120032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200" b="1" dirty="0">
                <a:solidFill>
                  <a:schemeClr val="bg2"/>
                </a:solidFill>
                <a:latin typeface="+mj-lt"/>
              </a:rPr>
              <a:t>01</a:t>
            </a:r>
            <a:r>
              <a:rPr lang="en-US" sz="7200" dirty="0">
                <a:solidFill>
                  <a:schemeClr val="bg2"/>
                </a:solidFill>
              </a:rPr>
              <a:t> 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65ABAB5-0E9D-964F-5653-3E0F57EE5D72}"/>
              </a:ext>
            </a:extLst>
          </p:cNvPr>
          <p:cNvSpPr txBox="1"/>
          <p:nvPr/>
        </p:nvSpPr>
        <p:spPr>
          <a:xfrm rot="10800000" flipV="1">
            <a:off x="15210048" y="10063536"/>
            <a:ext cx="1461188" cy="120032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600" b="1" dirty="0">
                <a:solidFill>
                  <a:schemeClr val="bg2"/>
                </a:solidFill>
                <a:latin typeface="+mj-lt"/>
              </a:rPr>
              <a:t>02</a:t>
            </a:r>
            <a:r>
              <a:rPr lang="en-US" sz="7200" dirty="0">
                <a:solidFill>
                  <a:schemeClr val="bg2"/>
                </a:solidFill>
              </a:rPr>
              <a:t> 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9F50779-2A8E-5D65-675F-9C6BE67EDD45}"/>
              </a:ext>
            </a:extLst>
          </p:cNvPr>
          <p:cNvSpPr txBox="1"/>
          <p:nvPr/>
        </p:nvSpPr>
        <p:spPr>
          <a:xfrm rot="10800000" flipV="1">
            <a:off x="17448398" y="8876912"/>
            <a:ext cx="1461188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  <a:r>
              <a:rPr lang="en-US" sz="4400" dirty="0">
                <a:solidFill>
                  <a:schemeClr val="bg2"/>
                </a:solidFill>
              </a:rPr>
              <a:t> 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9AE645B-8647-41BF-7874-084D2F88092B}"/>
              </a:ext>
            </a:extLst>
          </p:cNvPr>
          <p:cNvSpPr txBox="1"/>
          <p:nvPr/>
        </p:nvSpPr>
        <p:spPr>
          <a:xfrm rot="10800000" flipV="1">
            <a:off x="19645358" y="7460506"/>
            <a:ext cx="1040766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400" b="1" dirty="0">
                <a:solidFill>
                  <a:schemeClr val="bg2"/>
                </a:solidFill>
                <a:latin typeface="+mj-lt"/>
              </a:rPr>
              <a:t>04</a:t>
            </a:r>
            <a:r>
              <a:rPr lang="en-US" sz="4400" dirty="0">
                <a:solidFill>
                  <a:schemeClr val="bg2"/>
                </a:solidFill>
              </a:rPr>
              <a:t> 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59" name="TextBox 48">
            <a:extLst>
              <a:ext uri="{FF2B5EF4-FFF2-40B4-BE49-F238E27FC236}">
                <a16:creationId xmlns:a16="http://schemas.microsoft.com/office/drawing/2014/main" id="{A4158C1F-0416-6A70-F19F-F34F40444912}"/>
              </a:ext>
            </a:extLst>
          </p:cNvPr>
          <p:cNvSpPr txBox="1"/>
          <p:nvPr/>
        </p:nvSpPr>
        <p:spPr>
          <a:xfrm>
            <a:off x="1847499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61" name="TextBox 48">
            <a:extLst>
              <a:ext uri="{FF2B5EF4-FFF2-40B4-BE49-F238E27FC236}">
                <a16:creationId xmlns:a16="http://schemas.microsoft.com/office/drawing/2014/main" id="{DA50B61C-7D4E-5597-4E7B-0CFFDC2490F0}"/>
              </a:ext>
            </a:extLst>
          </p:cNvPr>
          <p:cNvSpPr txBox="1"/>
          <p:nvPr/>
        </p:nvSpPr>
        <p:spPr>
          <a:xfrm>
            <a:off x="1759008" y="1176536"/>
            <a:ext cx="11777583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CUSTOMER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0" name="TextBox 25">
            <a:extLst>
              <a:ext uri="{FF2B5EF4-FFF2-40B4-BE49-F238E27FC236}">
                <a16:creationId xmlns:a16="http://schemas.microsoft.com/office/drawing/2014/main" id="{5C3B2A90-08F7-E689-A6B8-40F0B790D65C}"/>
              </a:ext>
            </a:extLst>
          </p:cNvPr>
          <p:cNvSpPr txBox="1"/>
          <p:nvPr/>
        </p:nvSpPr>
        <p:spPr>
          <a:xfrm>
            <a:off x="1759008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764651C7-1EA0-B495-DEB9-AB69330F4A71}"/>
              </a:ext>
            </a:extLst>
          </p:cNvPr>
          <p:cNvGrpSpPr/>
          <p:nvPr/>
        </p:nvGrpSpPr>
        <p:grpSpPr>
          <a:xfrm>
            <a:off x="10255806" y="6721783"/>
            <a:ext cx="3613987" cy="1728317"/>
            <a:chOff x="10255806" y="6721783"/>
            <a:chExt cx="3613987" cy="1728317"/>
          </a:xfrm>
        </p:grpSpPr>
        <p:sp>
          <p:nvSpPr>
            <p:cNvPr id="67" name="Circle: Hollow 66">
              <a:extLst>
                <a:ext uri="{FF2B5EF4-FFF2-40B4-BE49-F238E27FC236}">
                  <a16:creationId xmlns:a16="http://schemas.microsoft.com/office/drawing/2014/main" id="{E2ADDD4D-01F6-6B6D-0328-A309AA903A43}"/>
                </a:ext>
              </a:extLst>
            </p:cNvPr>
            <p:cNvSpPr/>
            <p:nvPr/>
          </p:nvSpPr>
          <p:spPr>
            <a:xfrm>
              <a:off x="13584814" y="8165121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8009BB7-5EBB-2DB0-9B4C-50352EE10861}"/>
                </a:ext>
              </a:extLst>
            </p:cNvPr>
            <p:cNvCxnSpPr>
              <a:cxnSpLocks/>
              <a:endCxn id="67" idx="1"/>
            </p:cNvCxnSpPr>
            <p:nvPr/>
          </p:nvCxnSpPr>
          <p:spPr>
            <a:xfrm>
              <a:off x="12060194" y="6721783"/>
              <a:ext cx="1566354" cy="1485072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81D6C516-1C93-3E42-CC84-4A881AA8BB76}"/>
                </a:ext>
              </a:extLst>
            </p:cNvPr>
            <p:cNvCxnSpPr>
              <a:cxnSpLocks/>
            </p:cNvCxnSpPr>
            <p:nvPr/>
          </p:nvCxnSpPr>
          <p:spPr>
            <a:xfrm>
              <a:off x="10255806" y="6721783"/>
              <a:ext cx="1804388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9A4A9D7D-9FDF-6062-825A-076771AE2B76}"/>
              </a:ext>
            </a:extLst>
          </p:cNvPr>
          <p:cNvGrpSpPr/>
          <p:nvPr/>
        </p:nvGrpSpPr>
        <p:grpSpPr>
          <a:xfrm>
            <a:off x="18263697" y="8358262"/>
            <a:ext cx="1632937" cy="2695017"/>
            <a:chOff x="18263697" y="8358262"/>
            <a:chExt cx="1632937" cy="2695017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D4CC3E25-D98F-BC16-53E6-41777EA31198}"/>
                </a:ext>
              </a:extLst>
            </p:cNvPr>
            <p:cNvCxnSpPr>
              <a:cxnSpLocks/>
            </p:cNvCxnSpPr>
            <p:nvPr/>
          </p:nvCxnSpPr>
          <p:spPr>
            <a:xfrm>
              <a:off x="19896634" y="9646354"/>
              <a:ext cx="0" cy="1406925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Circle: Hollow 71">
              <a:extLst>
                <a:ext uri="{FF2B5EF4-FFF2-40B4-BE49-F238E27FC236}">
                  <a16:creationId xmlns:a16="http://schemas.microsoft.com/office/drawing/2014/main" id="{F5A67575-3B33-1307-F0A0-54657BCF1835}"/>
                </a:ext>
              </a:extLst>
            </p:cNvPr>
            <p:cNvSpPr/>
            <p:nvPr/>
          </p:nvSpPr>
          <p:spPr>
            <a:xfrm>
              <a:off x="18263697" y="8358262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2AAF4725-25F2-6A45-83ED-C184809E3E28}"/>
                </a:ext>
              </a:extLst>
            </p:cNvPr>
            <p:cNvCxnSpPr>
              <a:cxnSpLocks/>
              <a:stCxn id="72" idx="5"/>
            </p:cNvCxnSpPr>
            <p:nvPr/>
          </p:nvCxnSpPr>
          <p:spPr>
            <a:xfrm>
              <a:off x="18506942" y="8601507"/>
              <a:ext cx="1389692" cy="1034183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DFD41467-C9B1-450F-0665-86D1DC688252}"/>
              </a:ext>
            </a:extLst>
          </p:cNvPr>
          <p:cNvGrpSpPr/>
          <p:nvPr/>
        </p:nvGrpSpPr>
        <p:grpSpPr>
          <a:xfrm>
            <a:off x="15860474" y="4128520"/>
            <a:ext cx="3172947" cy="2650144"/>
            <a:chOff x="15860474" y="4128520"/>
            <a:chExt cx="3172947" cy="2650144"/>
          </a:xfrm>
        </p:grpSpPr>
        <p:sp>
          <p:nvSpPr>
            <p:cNvPr id="81" name="Circle: Hollow 80">
              <a:extLst>
                <a:ext uri="{FF2B5EF4-FFF2-40B4-BE49-F238E27FC236}">
                  <a16:creationId xmlns:a16="http://schemas.microsoft.com/office/drawing/2014/main" id="{D6398B0F-9DC5-C101-16FF-E3D0FC4FF253}"/>
                </a:ext>
              </a:extLst>
            </p:cNvPr>
            <p:cNvSpPr/>
            <p:nvPr/>
          </p:nvSpPr>
          <p:spPr>
            <a:xfrm>
              <a:off x="18748442" y="6493685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5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83CFB3CF-D887-2EEA-0785-08082F57EFD8}"/>
                </a:ext>
              </a:extLst>
            </p:cNvPr>
            <p:cNvCxnSpPr>
              <a:cxnSpLocks/>
              <a:endCxn id="81" idx="1"/>
            </p:cNvCxnSpPr>
            <p:nvPr/>
          </p:nvCxnSpPr>
          <p:spPr>
            <a:xfrm>
              <a:off x="16441886" y="4128520"/>
              <a:ext cx="2348290" cy="2406899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64DE2691-4622-2325-7EBD-D6554AC25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860474" y="4137782"/>
              <a:ext cx="596336" cy="8142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29D96D29-FD89-2EA5-036E-127884C10A06}"/>
              </a:ext>
            </a:extLst>
          </p:cNvPr>
          <p:cNvGrpSpPr/>
          <p:nvPr/>
        </p:nvGrpSpPr>
        <p:grpSpPr>
          <a:xfrm>
            <a:off x="20165741" y="2072630"/>
            <a:ext cx="2032398" cy="1152606"/>
            <a:chOff x="20165741" y="2072630"/>
            <a:chExt cx="2032398" cy="1152606"/>
          </a:xfrm>
        </p:grpSpPr>
        <p:sp>
          <p:nvSpPr>
            <p:cNvPr id="87" name="Circle: Hollow 86">
              <a:extLst>
                <a:ext uri="{FF2B5EF4-FFF2-40B4-BE49-F238E27FC236}">
                  <a16:creationId xmlns:a16="http://schemas.microsoft.com/office/drawing/2014/main" id="{F01AEFC4-2745-A5AD-A54B-C2C97845742B}"/>
                </a:ext>
              </a:extLst>
            </p:cNvPr>
            <p:cNvSpPr/>
            <p:nvPr/>
          </p:nvSpPr>
          <p:spPr>
            <a:xfrm>
              <a:off x="21913160" y="2940257"/>
              <a:ext cx="284979" cy="284979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38100" cmpd="sng">
              <a:solidFill>
                <a:schemeClr val="accent6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65ADF8B8-708E-0BE7-4BC5-3F34B9A01323}"/>
                </a:ext>
              </a:extLst>
            </p:cNvPr>
            <p:cNvCxnSpPr>
              <a:cxnSpLocks/>
            </p:cNvCxnSpPr>
            <p:nvPr/>
          </p:nvCxnSpPr>
          <p:spPr>
            <a:xfrm>
              <a:off x="20165741" y="2072630"/>
              <a:ext cx="755934" cy="0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579ED15F-4006-DD94-48D0-9DEF54056011}"/>
                </a:ext>
              </a:extLst>
            </p:cNvPr>
            <p:cNvCxnSpPr>
              <a:cxnSpLocks/>
              <a:endCxn id="87" idx="1"/>
            </p:cNvCxnSpPr>
            <p:nvPr/>
          </p:nvCxnSpPr>
          <p:spPr>
            <a:xfrm>
              <a:off x="20912078" y="2072630"/>
              <a:ext cx="1042816" cy="909361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5" name="Freeform 177">
            <a:extLst>
              <a:ext uri="{FF2B5EF4-FFF2-40B4-BE49-F238E27FC236}">
                <a16:creationId xmlns:a16="http://schemas.microsoft.com/office/drawing/2014/main" id="{76975864-408D-2D17-E4DA-1A8D27EE0AB2}"/>
              </a:ext>
            </a:extLst>
          </p:cNvPr>
          <p:cNvSpPr>
            <a:spLocks noEditPoints="1"/>
          </p:cNvSpPr>
          <p:nvPr/>
        </p:nvSpPr>
        <p:spPr bwMode="auto">
          <a:xfrm>
            <a:off x="9508463" y="10635228"/>
            <a:ext cx="1339532" cy="1452646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6" name="Freeform 109">
            <a:extLst>
              <a:ext uri="{FF2B5EF4-FFF2-40B4-BE49-F238E27FC236}">
                <a16:creationId xmlns:a16="http://schemas.microsoft.com/office/drawing/2014/main" id="{3647165E-2E7D-2F38-B191-C7A487C77726}"/>
              </a:ext>
            </a:extLst>
          </p:cNvPr>
          <p:cNvSpPr>
            <a:spLocks noEditPoints="1"/>
          </p:cNvSpPr>
          <p:nvPr/>
        </p:nvSpPr>
        <p:spPr bwMode="auto">
          <a:xfrm>
            <a:off x="13989176" y="9067438"/>
            <a:ext cx="874342" cy="896648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7" name="Freeform 158">
            <a:extLst>
              <a:ext uri="{FF2B5EF4-FFF2-40B4-BE49-F238E27FC236}">
                <a16:creationId xmlns:a16="http://schemas.microsoft.com/office/drawing/2014/main" id="{8259849C-B036-3F26-1163-EE1B1803BCF3}"/>
              </a:ext>
            </a:extLst>
          </p:cNvPr>
          <p:cNvSpPr>
            <a:spLocks noEditPoints="1"/>
          </p:cNvSpPr>
          <p:nvPr/>
        </p:nvSpPr>
        <p:spPr bwMode="auto">
          <a:xfrm>
            <a:off x="17040792" y="7852896"/>
            <a:ext cx="674232" cy="717810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8" name="Freeform 179">
            <a:extLst>
              <a:ext uri="{FF2B5EF4-FFF2-40B4-BE49-F238E27FC236}">
                <a16:creationId xmlns:a16="http://schemas.microsoft.com/office/drawing/2014/main" id="{2E30FE95-EDA7-6194-9000-3F7E0CAF5608}"/>
              </a:ext>
            </a:extLst>
          </p:cNvPr>
          <p:cNvSpPr>
            <a:spLocks noEditPoints="1"/>
          </p:cNvSpPr>
          <p:nvPr/>
        </p:nvSpPr>
        <p:spPr bwMode="auto">
          <a:xfrm>
            <a:off x="19130137" y="6907911"/>
            <a:ext cx="612594" cy="61496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E62E0265-E908-857D-E7EE-1BD17CCE7853}"/>
              </a:ext>
            </a:extLst>
          </p:cNvPr>
          <p:cNvSpPr/>
          <p:nvPr/>
        </p:nvSpPr>
        <p:spPr>
          <a:xfrm>
            <a:off x="22225478" y="3408163"/>
            <a:ext cx="473080" cy="283848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57220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2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9" dur="1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58" grpId="0"/>
          <p:bldP spid="6" grpId="0" animBg="1"/>
          <p:bldP spid="8" grpId="0"/>
          <p:bldP spid="9" grpId="0"/>
          <p:bldP spid="54" grpId="0"/>
          <p:bldP spid="55" grpId="0"/>
          <p:bldP spid="56" grpId="0"/>
          <p:bldP spid="57" grpId="0"/>
          <p:bldP spid="59" grpId="0"/>
          <p:bldP spid="61" grpId="0"/>
          <p:bldP spid="115" grpId="0" animBg="1"/>
          <p:bldP spid="116" grpId="0" animBg="1"/>
          <p:bldP spid="117" grpId="0" animBg="1"/>
          <p:bldP spid="118" grpId="0" animBg="1"/>
          <p:bldP spid="11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2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9" dur="1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2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58" grpId="0"/>
          <p:bldP spid="6" grpId="0" animBg="1"/>
          <p:bldP spid="8" grpId="0"/>
          <p:bldP spid="9" grpId="0"/>
          <p:bldP spid="54" grpId="0"/>
          <p:bldP spid="55" grpId="0"/>
          <p:bldP spid="56" grpId="0"/>
          <p:bldP spid="57" grpId="0"/>
          <p:bldP spid="59" grpId="0"/>
          <p:bldP spid="61" grpId="0"/>
          <p:bldP spid="115" grpId="0" animBg="1"/>
          <p:bldP spid="116" grpId="0" animBg="1"/>
          <p:bldP spid="117" grpId="0" animBg="1"/>
          <p:bldP spid="118" grpId="0" animBg="1"/>
          <p:bldP spid="119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56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75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7F7047"/>
      </a:accent1>
      <a:accent2>
        <a:srgbClr val="D8CDB0"/>
      </a:accent2>
      <a:accent3>
        <a:srgbClr val="1C2135"/>
      </a:accent3>
      <a:accent4>
        <a:srgbClr val="5A6794"/>
      </a:accent4>
      <a:accent5>
        <a:srgbClr val="8794C0"/>
      </a:accent5>
      <a:accent6>
        <a:srgbClr val="E7E9EE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SlideOcean - 2TonesDark - 10">
      <a:dk1>
        <a:srgbClr val="2A2833"/>
      </a:dk1>
      <a:lt1>
        <a:srgbClr val="FFFFFF"/>
      </a:lt1>
      <a:dk2>
        <a:srgbClr val="FFFFFF"/>
      </a:dk2>
      <a:lt2>
        <a:srgbClr val="010E19"/>
      </a:lt2>
      <a:accent1>
        <a:srgbClr val="FF6969"/>
      </a:accent1>
      <a:accent2>
        <a:srgbClr val="FF1515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D_90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F6038"/>
      </a:accent1>
      <a:accent2>
        <a:srgbClr val="FFBE98"/>
      </a:accent2>
      <a:accent3>
        <a:srgbClr val="141031"/>
      </a:accent3>
      <a:accent4>
        <a:srgbClr val="0B1957"/>
      </a:accent4>
      <a:accent5>
        <a:srgbClr val="5884E7"/>
      </a:accent5>
      <a:accent6>
        <a:srgbClr val="D2E0ED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8828</TotalTime>
  <Words>981</Words>
  <Application>Microsoft Office PowerPoint</Application>
  <PresentationFormat>Custom</PresentationFormat>
  <Paragraphs>162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9</vt:i4>
      </vt:variant>
    </vt:vector>
  </HeadingPairs>
  <TitlesOfParts>
    <vt:vector size="33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57 - CUSTOMER GROWTH Model</dc:title>
  <dc:creator>Slide Ocean</dc:creator>
  <cp:lastModifiedBy>SO</cp:lastModifiedBy>
  <cp:revision>1744</cp:revision>
  <dcterms:created xsi:type="dcterms:W3CDTF">2024-04-24T08:43:56Z</dcterms:created>
  <dcterms:modified xsi:type="dcterms:W3CDTF">2025-09-23T01:40:38Z</dcterms:modified>
</cp:coreProperties>
</file>