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29"/>
  </p:notesMasterIdLst>
  <p:handoutMasterIdLst>
    <p:handoutMasterId r:id="rId30"/>
  </p:handoutMasterIdLst>
  <p:sldIdLst>
    <p:sldId id="2147378119" r:id="rId20"/>
    <p:sldId id="2147378120" r:id="rId21"/>
    <p:sldId id="2147378154" r:id="rId22"/>
    <p:sldId id="2147378164" r:id="rId23"/>
    <p:sldId id="2147378161" r:id="rId24"/>
    <p:sldId id="2147378159" r:id="rId25"/>
    <p:sldId id="2147378073" r:id="rId26"/>
    <p:sldId id="2147378147" r:id="rId27"/>
    <p:sldId id="2147378155" r:id="rId2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003366"/>
    <a:srgbClr val="445774"/>
    <a:srgbClr val="334257"/>
    <a:srgbClr val="BC8F00"/>
    <a:srgbClr val="ABBDC1"/>
    <a:srgbClr val="E3DFE9"/>
    <a:srgbClr val="F0EEF3"/>
    <a:srgbClr val="F1F1F1"/>
    <a:srgbClr val="FAF8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69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318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Block Arc 109">
            <a:extLst>
              <a:ext uri="{FF2B5EF4-FFF2-40B4-BE49-F238E27FC236}">
                <a16:creationId xmlns:a16="http://schemas.microsoft.com/office/drawing/2014/main" id="{705CA7FD-5DF3-25C1-6E72-225227E8C02A}"/>
              </a:ext>
            </a:extLst>
          </p:cNvPr>
          <p:cNvSpPr/>
          <p:nvPr/>
        </p:nvSpPr>
        <p:spPr>
          <a:xfrm rot="5400000" flipH="1">
            <a:off x="11888713" y="1302777"/>
            <a:ext cx="11405418" cy="11405418"/>
          </a:xfrm>
          <a:prstGeom prst="blockArc">
            <a:avLst>
              <a:gd name="adj1" fmla="val 10782340"/>
              <a:gd name="adj2" fmla="val 1106"/>
              <a:gd name="adj3" fmla="val 7961"/>
            </a:avLst>
          </a:prstGeom>
          <a:solidFill>
            <a:schemeClr val="accent5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1" name="Block Arc 110">
            <a:extLst>
              <a:ext uri="{FF2B5EF4-FFF2-40B4-BE49-F238E27FC236}">
                <a16:creationId xmlns:a16="http://schemas.microsoft.com/office/drawing/2014/main" id="{3FC4D52A-4EB7-5E87-684C-14B9DB8CBEA3}"/>
              </a:ext>
            </a:extLst>
          </p:cNvPr>
          <p:cNvSpPr/>
          <p:nvPr/>
        </p:nvSpPr>
        <p:spPr>
          <a:xfrm rot="5400000" flipH="1">
            <a:off x="12799768" y="2213831"/>
            <a:ext cx="9583311" cy="9583311"/>
          </a:xfrm>
          <a:prstGeom prst="blockArc">
            <a:avLst>
              <a:gd name="adj1" fmla="val 8440283"/>
              <a:gd name="adj2" fmla="val 674"/>
              <a:gd name="adj3" fmla="val 9517"/>
            </a:avLst>
          </a:prstGeom>
          <a:solidFill>
            <a:schemeClr val="accent4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2" name="Block Arc 111">
            <a:extLst>
              <a:ext uri="{FF2B5EF4-FFF2-40B4-BE49-F238E27FC236}">
                <a16:creationId xmlns:a16="http://schemas.microsoft.com/office/drawing/2014/main" id="{94CC0FDC-44CA-92F2-D42E-5CA0FD4B048F}"/>
              </a:ext>
            </a:extLst>
          </p:cNvPr>
          <p:cNvSpPr/>
          <p:nvPr/>
        </p:nvSpPr>
        <p:spPr>
          <a:xfrm rot="5400000" flipH="1">
            <a:off x="13718332" y="3132395"/>
            <a:ext cx="7746182" cy="7746182"/>
          </a:xfrm>
          <a:prstGeom prst="blockArc">
            <a:avLst>
              <a:gd name="adj1" fmla="val 7021053"/>
              <a:gd name="adj2" fmla="val 2828"/>
              <a:gd name="adj3" fmla="val 11712"/>
            </a:avLst>
          </a:prstGeom>
          <a:solidFill>
            <a:schemeClr val="accent2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3" name="Block Arc 112">
            <a:extLst>
              <a:ext uri="{FF2B5EF4-FFF2-40B4-BE49-F238E27FC236}">
                <a16:creationId xmlns:a16="http://schemas.microsoft.com/office/drawing/2014/main" id="{4361BD21-1D4B-ED6C-BE2B-5A46DBF5D877}"/>
              </a:ext>
            </a:extLst>
          </p:cNvPr>
          <p:cNvSpPr/>
          <p:nvPr/>
        </p:nvSpPr>
        <p:spPr>
          <a:xfrm rot="5400000" flipH="1">
            <a:off x="14618631" y="4032693"/>
            <a:ext cx="5945586" cy="5945586"/>
          </a:xfrm>
          <a:prstGeom prst="blockArc">
            <a:avLst>
              <a:gd name="adj1" fmla="val 3951049"/>
              <a:gd name="adj2" fmla="val 6277"/>
              <a:gd name="adj3" fmla="val 15418"/>
            </a:avLst>
          </a:prstGeom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FC4013FE-6F4B-2ECB-EA15-FE2D5B79478C}"/>
              </a:ext>
            </a:extLst>
          </p:cNvPr>
          <p:cNvSpPr/>
          <p:nvPr/>
        </p:nvSpPr>
        <p:spPr>
          <a:xfrm flipH="1">
            <a:off x="16005696" y="5419757"/>
            <a:ext cx="3171455" cy="3171455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CB5BE382-6864-D2CD-CC8A-57A7A77D3E53}"/>
              </a:ext>
            </a:extLst>
          </p:cNvPr>
          <p:cNvSpPr/>
          <p:nvPr/>
        </p:nvSpPr>
        <p:spPr>
          <a:xfrm flipH="1">
            <a:off x="16633772" y="1310781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chemeClr val="tx2"/>
                </a:solidFill>
                <a:latin typeface="+mj-lt"/>
              </a:rPr>
              <a:t>1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299E779-72B4-B928-71AB-ED6F17E5A46D}"/>
              </a:ext>
            </a:extLst>
          </p:cNvPr>
          <p:cNvSpPr/>
          <p:nvPr/>
        </p:nvSpPr>
        <p:spPr>
          <a:xfrm flipH="1">
            <a:off x="16633772" y="2219672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chemeClr val="tx2"/>
                </a:solidFill>
                <a:latin typeface="+mj-lt"/>
              </a:rPr>
              <a:t>2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65E9AA8B-9907-714D-D142-1CB7F7E848A6}"/>
              </a:ext>
            </a:extLst>
          </p:cNvPr>
          <p:cNvSpPr/>
          <p:nvPr/>
        </p:nvSpPr>
        <p:spPr>
          <a:xfrm flipH="1">
            <a:off x="16633772" y="3128563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chemeClr val="tx2"/>
                </a:solidFill>
                <a:latin typeface="+mj-lt"/>
              </a:rPr>
              <a:t>3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1BF84808-EDD5-FEA5-6C8B-8FD205E34D9F}"/>
              </a:ext>
            </a:extLst>
          </p:cNvPr>
          <p:cNvSpPr/>
          <p:nvPr/>
        </p:nvSpPr>
        <p:spPr>
          <a:xfrm flipH="1">
            <a:off x="16633772" y="4037454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chemeClr val="tx2"/>
                </a:solidFill>
                <a:latin typeface="+mj-lt"/>
              </a:rPr>
              <a:t>4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8676F1A4-0162-35B9-015C-64B2E5132A64}"/>
              </a:ext>
            </a:extLst>
          </p:cNvPr>
          <p:cNvGrpSpPr/>
          <p:nvPr/>
        </p:nvGrpSpPr>
        <p:grpSpPr>
          <a:xfrm>
            <a:off x="7042455" y="1659907"/>
            <a:ext cx="9693714" cy="204794"/>
            <a:chOff x="7042455" y="1659907"/>
            <a:chExt cx="9693714" cy="204794"/>
          </a:xfrm>
        </p:grpSpPr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56A38D79-298E-5E96-F122-7AEC769E3355}"/>
                </a:ext>
              </a:extLst>
            </p:cNvPr>
            <p:cNvCxnSpPr>
              <a:cxnSpLocks/>
              <a:stCxn id="121" idx="2"/>
              <a:endCxn id="150" idx="1"/>
            </p:cNvCxnSpPr>
            <p:nvPr/>
          </p:nvCxnSpPr>
          <p:spPr>
            <a:xfrm flipH="1" flipV="1">
              <a:off x="7042455" y="1758304"/>
              <a:ext cx="9693714" cy="400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1319F8DA-299A-7802-4F23-704FBF149AE8}"/>
                </a:ext>
              </a:extLst>
            </p:cNvPr>
            <p:cNvSpPr/>
            <p:nvPr/>
          </p:nvSpPr>
          <p:spPr>
            <a:xfrm flipH="1">
              <a:off x="16531375" y="1659907"/>
              <a:ext cx="204794" cy="204794"/>
            </a:xfrm>
            <a:prstGeom prst="ellipse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CAE17DFA-0132-537A-F7BD-2BA45EBC03FC}"/>
              </a:ext>
            </a:extLst>
          </p:cNvPr>
          <p:cNvGrpSpPr/>
          <p:nvPr/>
        </p:nvGrpSpPr>
        <p:grpSpPr>
          <a:xfrm>
            <a:off x="6968811" y="2561379"/>
            <a:ext cx="9767358" cy="1038770"/>
            <a:chOff x="6968811" y="2561379"/>
            <a:chExt cx="9767358" cy="1038770"/>
          </a:xfrm>
        </p:grpSpPr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616084FC-7485-1CF8-6345-4095606C6A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83953" y="2666161"/>
              <a:ext cx="7649819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F5C98B0E-D6A4-AA52-CAA1-BF6AEFB731EF}"/>
                </a:ext>
              </a:extLst>
            </p:cNvPr>
            <p:cNvSpPr/>
            <p:nvPr/>
          </p:nvSpPr>
          <p:spPr>
            <a:xfrm flipH="1">
              <a:off x="16531375" y="2561379"/>
              <a:ext cx="204794" cy="204794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04B7A21E-548F-9C19-B60F-3F30640F2B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68811" y="3600149"/>
              <a:ext cx="2015141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F0A51686-5A39-D604-5103-6FC9532736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83952" y="2666161"/>
              <a:ext cx="0" cy="933988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Textbox 200">
            <a:extLst>
              <a:ext uri="{FF2B5EF4-FFF2-40B4-BE49-F238E27FC236}">
                <a16:creationId xmlns:a16="http://schemas.microsoft.com/office/drawing/2014/main" id="{6DD6AC26-066A-03C1-14BC-7B091B1EA819}"/>
              </a:ext>
            </a:extLst>
          </p:cNvPr>
          <p:cNvSpPr txBox="1"/>
          <p:nvPr/>
        </p:nvSpPr>
        <p:spPr>
          <a:xfrm flipH="1">
            <a:off x="13000809" y="1298144"/>
            <a:ext cx="300274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Mục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tiêu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Đạt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được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8" name="Textbox 200">
            <a:extLst>
              <a:ext uri="{FF2B5EF4-FFF2-40B4-BE49-F238E27FC236}">
                <a16:creationId xmlns:a16="http://schemas.microsoft.com/office/drawing/2014/main" id="{455DACF0-CBDF-12EB-A2AB-E65512BF5AB9}"/>
              </a:ext>
            </a:extLst>
          </p:cNvPr>
          <p:cNvSpPr txBox="1"/>
          <p:nvPr/>
        </p:nvSpPr>
        <p:spPr>
          <a:xfrm flipH="1">
            <a:off x="13000809" y="2203460"/>
            <a:ext cx="309251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Hiệu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quả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Vận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hành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9" name="Textbox 200">
            <a:extLst>
              <a:ext uri="{FF2B5EF4-FFF2-40B4-BE49-F238E27FC236}">
                <a16:creationId xmlns:a16="http://schemas.microsoft.com/office/drawing/2014/main" id="{8F6EBB40-5834-AA21-5BD1-54F43B0FE5C4}"/>
              </a:ext>
            </a:extLst>
          </p:cNvPr>
          <p:cNvSpPr txBox="1"/>
          <p:nvPr/>
        </p:nvSpPr>
        <p:spPr>
          <a:xfrm flipH="1">
            <a:off x="13000809" y="3123449"/>
            <a:ext cx="3334567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Hài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lòng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Khách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hàng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0" name="Textbox 200">
            <a:extLst>
              <a:ext uri="{FF2B5EF4-FFF2-40B4-BE49-F238E27FC236}">
                <a16:creationId xmlns:a16="http://schemas.microsoft.com/office/drawing/2014/main" id="{287A1529-DEAE-60AE-E488-F2DBF9C74A5D}"/>
              </a:ext>
            </a:extLst>
          </p:cNvPr>
          <p:cNvSpPr txBox="1"/>
          <p:nvPr/>
        </p:nvSpPr>
        <p:spPr>
          <a:xfrm flipH="1">
            <a:off x="13000809" y="4028765"/>
            <a:ext cx="319215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Tiềm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năng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Mở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động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C00CBFC7-D857-E304-569F-AB5945C35A04}"/>
              </a:ext>
            </a:extLst>
          </p:cNvPr>
          <p:cNvGrpSpPr/>
          <p:nvPr/>
        </p:nvGrpSpPr>
        <p:grpSpPr>
          <a:xfrm>
            <a:off x="6325675" y="3485212"/>
            <a:ext cx="10410494" cy="2004428"/>
            <a:chOff x="6325675" y="3485212"/>
            <a:chExt cx="10410494" cy="2004428"/>
          </a:xfrm>
        </p:grpSpPr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4D2B971B-A5DE-BF3B-E33B-7DD27A3493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92220" y="3589994"/>
              <a:ext cx="7041552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6CD867AE-6D97-0DB0-F136-AA62FA1BAD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25675" y="5489640"/>
              <a:ext cx="3266545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C03B41C3-92EA-6D2F-59C8-65C999E528C1}"/>
                </a:ext>
              </a:extLst>
            </p:cNvPr>
            <p:cNvSpPr/>
            <p:nvPr/>
          </p:nvSpPr>
          <p:spPr>
            <a:xfrm flipH="1">
              <a:off x="16531375" y="3485212"/>
              <a:ext cx="204794" cy="204794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A017F4D9-A351-6141-10B4-2A0C4A5EAC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92220" y="3595346"/>
              <a:ext cx="0" cy="1894294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2046385D-78F0-331C-D724-94676CD8CA1C}"/>
              </a:ext>
            </a:extLst>
          </p:cNvPr>
          <p:cNvGrpSpPr/>
          <p:nvPr/>
        </p:nvGrpSpPr>
        <p:grpSpPr>
          <a:xfrm>
            <a:off x="6940236" y="4386684"/>
            <a:ext cx="9795933" cy="2938413"/>
            <a:chOff x="6940236" y="4386684"/>
            <a:chExt cx="9795933" cy="2938413"/>
          </a:xfrm>
        </p:grpSpPr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8DD944A1-D822-E79D-9596-D4EC2227531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40236" y="7325097"/>
              <a:ext cx="3266545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BD7962C7-B4CA-F123-35B4-0417657AEC2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06781" y="4491466"/>
              <a:ext cx="6426991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708357ED-C32C-826F-EC24-528844C88B9A}"/>
                </a:ext>
              </a:extLst>
            </p:cNvPr>
            <p:cNvSpPr/>
            <p:nvPr/>
          </p:nvSpPr>
          <p:spPr>
            <a:xfrm flipH="1">
              <a:off x="16531375" y="4386684"/>
              <a:ext cx="204794" cy="204794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74939826-8044-DC1A-5216-394F7FF4EA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06781" y="4499203"/>
              <a:ext cx="0" cy="2825894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1" name="TextBox 48">
            <a:extLst>
              <a:ext uri="{FF2B5EF4-FFF2-40B4-BE49-F238E27FC236}">
                <a16:creationId xmlns:a16="http://schemas.microsoft.com/office/drawing/2014/main" id="{8EC17129-A183-705A-D421-DB5B5A8F6BD0}"/>
              </a:ext>
            </a:extLst>
          </p:cNvPr>
          <p:cNvSpPr txBox="1"/>
          <p:nvPr/>
        </p:nvSpPr>
        <p:spPr>
          <a:xfrm flipH="1">
            <a:off x="1328885" y="10256453"/>
            <a:ext cx="6660221" cy="280076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REPORTING</a:t>
            </a:r>
          </a:p>
          <a:p>
            <a:pPr lvl="0">
              <a:defRPr/>
            </a:pP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DATA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2" name="TextBox 48">
            <a:extLst>
              <a:ext uri="{FF2B5EF4-FFF2-40B4-BE49-F238E27FC236}">
                <a16:creationId xmlns:a16="http://schemas.microsoft.com/office/drawing/2014/main" id="{8EE7CCED-9E95-9896-D7F3-A7ACAE97CBF1}"/>
              </a:ext>
            </a:extLst>
          </p:cNvPr>
          <p:cNvSpPr txBox="1"/>
          <p:nvPr/>
        </p:nvSpPr>
        <p:spPr>
          <a:xfrm flipH="1">
            <a:off x="1328885" y="1141287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43" name="TextBox 25">
            <a:extLst>
              <a:ext uri="{FF2B5EF4-FFF2-40B4-BE49-F238E27FC236}">
                <a16:creationId xmlns:a16="http://schemas.microsoft.com/office/drawing/2014/main" id="{C991A608-FD0E-4FD9-5ADA-8E24A0D7FA54}"/>
              </a:ext>
            </a:extLst>
          </p:cNvPr>
          <p:cNvSpPr txBox="1"/>
          <p:nvPr/>
        </p:nvSpPr>
        <p:spPr>
          <a:xfrm flipH="1">
            <a:off x="1328885" y="10091699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144" name="Textbox 200">
            <a:extLst>
              <a:ext uri="{FF2B5EF4-FFF2-40B4-BE49-F238E27FC236}">
                <a16:creationId xmlns:a16="http://schemas.microsoft.com/office/drawing/2014/main" id="{327187A6-7FA2-D2C3-7566-D03A52E968EF}"/>
              </a:ext>
            </a:extLst>
          </p:cNvPr>
          <p:cNvSpPr txBox="1"/>
          <p:nvPr/>
        </p:nvSpPr>
        <p:spPr>
          <a:xfrm flipH="1">
            <a:off x="14991553" y="5129499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80%</a:t>
            </a:r>
          </a:p>
        </p:txBody>
      </p:sp>
      <p:sp>
        <p:nvSpPr>
          <p:cNvPr id="145" name="Textbox 200">
            <a:extLst>
              <a:ext uri="{FF2B5EF4-FFF2-40B4-BE49-F238E27FC236}">
                <a16:creationId xmlns:a16="http://schemas.microsoft.com/office/drawing/2014/main" id="{36838C5E-CB26-F802-F513-3622FFFC7346}"/>
              </a:ext>
            </a:extLst>
          </p:cNvPr>
          <p:cNvSpPr txBox="1"/>
          <p:nvPr/>
        </p:nvSpPr>
        <p:spPr>
          <a:xfrm flipH="1">
            <a:off x="13488561" y="7806270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65%</a:t>
            </a:r>
          </a:p>
        </p:txBody>
      </p:sp>
      <p:sp>
        <p:nvSpPr>
          <p:cNvPr id="146" name="Textbox 200">
            <a:extLst>
              <a:ext uri="{FF2B5EF4-FFF2-40B4-BE49-F238E27FC236}">
                <a16:creationId xmlns:a16="http://schemas.microsoft.com/office/drawing/2014/main" id="{B9D2AFDF-7007-C35E-C246-59BBBE6850C7}"/>
              </a:ext>
            </a:extLst>
          </p:cNvPr>
          <p:cNvSpPr txBox="1"/>
          <p:nvPr/>
        </p:nvSpPr>
        <p:spPr>
          <a:xfrm flipH="1">
            <a:off x="13627414" y="9770895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55%</a:t>
            </a:r>
          </a:p>
        </p:txBody>
      </p:sp>
      <p:sp>
        <p:nvSpPr>
          <p:cNvPr id="147" name="Textbox 200">
            <a:extLst>
              <a:ext uri="{FF2B5EF4-FFF2-40B4-BE49-F238E27FC236}">
                <a16:creationId xmlns:a16="http://schemas.microsoft.com/office/drawing/2014/main" id="{923C16C5-95BE-60EF-F072-1BD2D7DEFC02}"/>
              </a:ext>
            </a:extLst>
          </p:cNvPr>
          <p:cNvSpPr txBox="1"/>
          <p:nvPr/>
        </p:nvSpPr>
        <p:spPr>
          <a:xfrm flipH="1">
            <a:off x="16160531" y="11909501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50%</a:t>
            </a:r>
          </a:p>
        </p:txBody>
      </p:sp>
      <p:sp>
        <p:nvSpPr>
          <p:cNvPr id="148" name="Textbox 200">
            <a:extLst>
              <a:ext uri="{FF2B5EF4-FFF2-40B4-BE49-F238E27FC236}">
                <a16:creationId xmlns:a16="http://schemas.microsoft.com/office/drawing/2014/main" id="{A053DB81-82E3-299D-868F-798E8898C30C}"/>
              </a:ext>
            </a:extLst>
          </p:cNvPr>
          <p:cNvSpPr txBox="1"/>
          <p:nvPr/>
        </p:nvSpPr>
        <p:spPr>
          <a:xfrm rot="10800000">
            <a:off x="16439258" y="5881533"/>
            <a:ext cx="2304330" cy="2247902"/>
          </a:xfrm>
          <a:prstGeom prst="rect">
            <a:avLst/>
          </a:prstGeom>
          <a:noFill/>
        </p:spPr>
        <p:txBody>
          <a:bodyPr wrap="none" rtlCol="0" anchor="ctr">
            <a:prstTxWarp prst="textCircle">
              <a:avLst/>
            </a:prstTxWarp>
            <a:spAutoFit/>
          </a:bodyPr>
          <a:lstStyle/>
          <a:p>
            <a:r>
              <a:rPr lang="en-US" sz="24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  *   KẾT QUẢ ĐO LƯỜNG   *    BÁO CÁO DỰ ÁN THÍ DIỂM</a:t>
            </a:r>
          </a:p>
        </p:txBody>
      </p:sp>
      <p:sp>
        <p:nvSpPr>
          <p:cNvPr id="149" name="Freeform 84">
            <a:extLst>
              <a:ext uri="{FF2B5EF4-FFF2-40B4-BE49-F238E27FC236}">
                <a16:creationId xmlns:a16="http://schemas.microsoft.com/office/drawing/2014/main" id="{BAE28962-EDCD-FCF9-F88A-64C7EB4C4864}"/>
              </a:ext>
            </a:extLst>
          </p:cNvPr>
          <p:cNvSpPr>
            <a:spLocks noEditPoints="1"/>
          </p:cNvSpPr>
          <p:nvPr/>
        </p:nvSpPr>
        <p:spPr bwMode="auto">
          <a:xfrm>
            <a:off x="17033032" y="6447094"/>
            <a:ext cx="1116782" cy="1116782"/>
          </a:xfrm>
          <a:custGeom>
            <a:avLst/>
            <a:gdLst>
              <a:gd name="T0" fmla="*/ 848 w 848"/>
              <a:gd name="T1" fmla="*/ 425 h 849"/>
              <a:gd name="T2" fmla="*/ 424 w 848"/>
              <a:gd name="T3" fmla="*/ 849 h 849"/>
              <a:gd name="T4" fmla="*/ 0 w 848"/>
              <a:gd name="T5" fmla="*/ 425 h 849"/>
              <a:gd name="T6" fmla="*/ 424 w 848"/>
              <a:gd name="T7" fmla="*/ 0 h 849"/>
              <a:gd name="T8" fmla="*/ 848 w 848"/>
              <a:gd name="T9" fmla="*/ 425 h 849"/>
              <a:gd name="T10" fmla="*/ 587 w 848"/>
              <a:gd name="T11" fmla="*/ 289 h 849"/>
              <a:gd name="T12" fmla="*/ 229 w 848"/>
              <a:gd name="T13" fmla="*/ 391 h 849"/>
              <a:gd name="T14" fmla="*/ 391 w 848"/>
              <a:gd name="T15" fmla="*/ 454 h 849"/>
              <a:gd name="T16" fmla="*/ 425 w 848"/>
              <a:gd name="T17" fmla="*/ 624 h 849"/>
              <a:gd name="T18" fmla="*/ 587 w 848"/>
              <a:gd name="T19" fmla="*/ 28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8" h="849">
                <a:moveTo>
                  <a:pt x="848" y="425"/>
                </a:moveTo>
                <a:cubicBezTo>
                  <a:pt x="848" y="659"/>
                  <a:pt x="658" y="849"/>
                  <a:pt x="424" y="849"/>
                </a:cubicBezTo>
                <a:cubicBezTo>
                  <a:pt x="190" y="849"/>
                  <a:pt x="0" y="659"/>
                  <a:pt x="0" y="425"/>
                </a:cubicBezTo>
                <a:cubicBezTo>
                  <a:pt x="0" y="190"/>
                  <a:pt x="190" y="0"/>
                  <a:pt x="424" y="0"/>
                </a:cubicBezTo>
                <a:cubicBezTo>
                  <a:pt x="658" y="0"/>
                  <a:pt x="848" y="190"/>
                  <a:pt x="848" y="425"/>
                </a:cubicBezTo>
                <a:close/>
                <a:moveTo>
                  <a:pt x="587" y="289"/>
                </a:moveTo>
                <a:cubicBezTo>
                  <a:pt x="229" y="391"/>
                  <a:pt x="229" y="391"/>
                  <a:pt x="229" y="391"/>
                </a:cubicBezTo>
                <a:cubicBezTo>
                  <a:pt x="391" y="454"/>
                  <a:pt x="391" y="454"/>
                  <a:pt x="391" y="454"/>
                </a:cubicBezTo>
                <a:cubicBezTo>
                  <a:pt x="425" y="624"/>
                  <a:pt x="425" y="624"/>
                  <a:pt x="425" y="624"/>
                </a:cubicBezTo>
                <a:lnTo>
                  <a:pt x="587" y="289"/>
                </a:lnTo>
                <a:close/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0" name="Rectangle: Rounded Corners 149">
            <a:extLst>
              <a:ext uri="{FF2B5EF4-FFF2-40B4-BE49-F238E27FC236}">
                <a16:creationId xmlns:a16="http://schemas.microsoft.com/office/drawing/2014/main" id="{383AE1EB-7D39-0238-EE0A-882B7412DF6D}"/>
              </a:ext>
            </a:extLst>
          </p:cNvPr>
          <p:cNvSpPr/>
          <p:nvPr/>
        </p:nvSpPr>
        <p:spPr>
          <a:xfrm flipH="1">
            <a:off x="1328885" y="1129742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B7C73738-7349-8C16-F525-FBBA6A8C8C72}"/>
              </a:ext>
            </a:extLst>
          </p:cNvPr>
          <p:cNvSpPr/>
          <p:nvPr/>
        </p:nvSpPr>
        <p:spPr>
          <a:xfrm flipH="1">
            <a:off x="5793333" y="1137743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: Rounded Corners 151">
            <a:extLst>
              <a:ext uri="{FF2B5EF4-FFF2-40B4-BE49-F238E27FC236}">
                <a16:creationId xmlns:a16="http://schemas.microsoft.com/office/drawing/2014/main" id="{32154D5A-B473-56EF-DCB4-26B416F7EE69}"/>
              </a:ext>
            </a:extLst>
          </p:cNvPr>
          <p:cNvSpPr/>
          <p:nvPr/>
        </p:nvSpPr>
        <p:spPr>
          <a:xfrm flipH="1">
            <a:off x="1328885" y="2971588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B8D4DB02-62FB-535F-B04C-1616CA3D6AA6}"/>
              </a:ext>
            </a:extLst>
          </p:cNvPr>
          <p:cNvSpPr/>
          <p:nvPr/>
        </p:nvSpPr>
        <p:spPr>
          <a:xfrm flipH="1">
            <a:off x="5793333" y="2975588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extbox 200">
            <a:extLst>
              <a:ext uri="{FF2B5EF4-FFF2-40B4-BE49-F238E27FC236}">
                <a16:creationId xmlns:a16="http://schemas.microsoft.com/office/drawing/2014/main" id="{BEB00B17-3B1A-AC04-ECE0-72FEED7B9D22}"/>
              </a:ext>
            </a:extLst>
          </p:cNvPr>
          <p:cNvSpPr txBox="1"/>
          <p:nvPr/>
        </p:nvSpPr>
        <p:spPr>
          <a:xfrm flipH="1">
            <a:off x="1789276" y="1296638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Dự án hoàn thành phần lớn mục tiêu đề ra, tạo nền tảng cho triển khai tiếp theo.</a:t>
            </a:r>
          </a:p>
        </p:txBody>
      </p:sp>
      <p:sp>
        <p:nvSpPr>
          <p:cNvPr id="155" name="Textbox 200">
            <a:extLst>
              <a:ext uri="{FF2B5EF4-FFF2-40B4-BE49-F238E27FC236}">
                <a16:creationId xmlns:a16="http://schemas.microsoft.com/office/drawing/2014/main" id="{3D41A8A9-3CE8-7912-819D-4702AA808E04}"/>
              </a:ext>
            </a:extLst>
          </p:cNvPr>
          <p:cNvSpPr txBox="1"/>
          <p:nvPr/>
        </p:nvSpPr>
        <p:spPr>
          <a:xfrm flipH="1">
            <a:off x="1789276" y="3138485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Quy trình tối ưu hơn, giúp giảm chi phí và rút ngắn đáng kể thời gian xử lý.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6" name="Rectangle: Rounded Corners 155">
            <a:extLst>
              <a:ext uri="{FF2B5EF4-FFF2-40B4-BE49-F238E27FC236}">
                <a16:creationId xmlns:a16="http://schemas.microsoft.com/office/drawing/2014/main" id="{C53956BA-37A1-502D-54F8-EF4049ADD921}"/>
              </a:ext>
            </a:extLst>
          </p:cNvPr>
          <p:cNvSpPr/>
          <p:nvPr/>
        </p:nvSpPr>
        <p:spPr>
          <a:xfrm flipH="1">
            <a:off x="1328885" y="4857078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7705EB0A-0726-2122-7829-A78D93A50C65}"/>
              </a:ext>
            </a:extLst>
          </p:cNvPr>
          <p:cNvSpPr/>
          <p:nvPr/>
        </p:nvSpPr>
        <p:spPr>
          <a:xfrm flipH="1">
            <a:off x="5793333" y="4865079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: Rounded Corners 157">
            <a:extLst>
              <a:ext uri="{FF2B5EF4-FFF2-40B4-BE49-F238E27FC236}">
                <a16:creationId xmlns:a16="http://schemas.microsoft.com/office/drawing/2014/main" id="{9B837503-CDAF-CFD1-7515-BD3D5ABB895F}"/>
              </a:ext>
            </a:extLst>
          </p:cNvPr>
          <p:cNvSpPr/>
          <p:nvPr/>
        </p:nvSpPr>
        <p:spPr>
          <a:xfrm flipH="1">
            <a:off x="1328885" y="6698924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01FA4C08-8418-D7BA-ABF2-6643E910E2DE}"/>
              </a:ext>
            </a:extLst>
          </p:cNvPr>
          <p:cNvSpPr/>
          <p:nvPr/>
        </p:nvSpPr>
        <p:spPr>
          <a:xfrm flipH="1">
            <a:off x="5793333" y="6702924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extbox 200">
            <a:extLst>
              <a:ext uri="{FF2B5EF4-FFF2-40B4-BE49-F238E27FC236}">
                <a16:creationId xmlns:a16="http://schemas.microsoft.com/office/drawing/2014/main" id="{FCBA3884-C562-4B19-AD9D-903828223C2D}"/>
              </a:ext>
            </a:extLst>
          </p:cNvPr>
          <p:cNvSpPr txBox="1"/>
          <p:nvPr/>
        </p:nvSpPr>
        <p:spPr>
          <a:xfrm flipH="1">
            <a:off x="1789276" y="5023974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Người dùng nội bộ phản hồi tích cực, hài lòng với hiệu quả và sự tiện lợi mang lại.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61" name="Textbox 200">
            <a:extLst>
              <a:ext uri="{FF2B5EF4-FFF2-40B4-BE49-F238E27FC236}">
                <a16:creationId xmlns:a16="http://schemas.microsoft.com/office/drawing/2014/main" id="{FC3C532E-94DD-2541-015D-C4E45FB9893C}"/>
              </a:ext>
            </a:extLst>
          </p:cNvPr>
          <p:cNvSpPr txBox="1"/>
          <p:nvPr/>
        </p:nvSpPr>
        <p:spPr>
          <a:xfrm flipH="1">
            <a:off x="1789276" y="6865820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Kết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minh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khả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năng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rộng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mô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hứa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hẹn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dụng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rộng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62" name="Freeform 29">
            <a:extLst>
              <a:ext uri="{FF2B5EF4-FFF2-40B4-BE49-F238E27FC236}">
                <a16:creationId xmlns:a16="http://schemas.microsoft.com/office/drawing/2014/main" id="{80619EC1-F702-7172-D815-3F6D65E2385D}"/>
              </a:ext>
            </a:extLst>
          </p:cNvPr>
          <p:cNvSpPr>
            <a:spLocks noEditPoints="1"/>
          </p:cNvSpPr>
          <p:nvPr/>
        </p:nvSpPr>
        <p:spPr bwMode="auto">
          <a:xfrm>
            <a:off x="6174961" y="1448790"/>
            <a:ext cx="513092" cy="521818"/>
          </a:xfrm>
          <a:custGeom>
            <a:avLst/>
            <a:gdLst>
              <a:gd name="T0" fmla="*/ 764 w 1226"/>
              <a:gd name="T1" fmla="*/ 583 h 1245"/>
              <a:gd name="T2" fmla="*/ 787 w 1226"/>
              <a:gd name="T3" fmla="*/ 715 h 1245"/>
              <a:gd name="T4" fmla="*/ 394 w 1226"/>
              <a:gd name="T5" fmla="*/ 1108 h 1245"/>
              <a:gd name="T6" fmla="*/ 0 w 1226"/>
              <a:gd name="T7" fmla="*/ 715 h 1245"/>
              <a:gd name="T8" fmla="*/ 394 w 1226"/>
              <a:gd name="T9" fmla="*/ 322 h 1245"/>
              <a:gd name="T10" fmla="*/ 570 w 1226"/>
              <a:gd name="T11" fmla="*/ 363 h 1245"/>
              <a:gd name="T12" fmla="*/ 394 w 1226"/>
              <a:gd name="T13" fmla="*/ 487 h 1245"/>
              <a:gd name="T14" fmla="*/ 166 w 1226"/>
              <a:gd name="T15" fmla="*/ 715 h 1245"/>
              <a:gd name="T16" fmla="*/ 394 w 1226"/>
              <a:gd name="T17" fmla="*/ 943 h 1245"/>
              <a:gd name="T18" fmla="*/ 621 w 1226"/>
              <a:gd name="T19" fmla="*/ 715 h 1245"/>
              <a:gd name="T20" fmla="*/ 394 w 1226"/>
              <a:gd name="T21" fmla="*/ 715 h 1245"/>
              <a:gd name="T22" fmla="*/ 806 w 1226"/>
              <a:gd name="T23" fmla="*/ 381 h 1245"/>
              <a:gd name="T24" fmla="*/ 1030 w 1226"/>
              <a:gd name="T25" fmla="*/ 0 h 1245"/>
              <a:gd name="T26" fmla="*/ 799 w 1226"/>
              <a:gd name="T27" fmla="*/ 187 h 1245"/>
              <a:gd name="T28" fmla="*/ 806 w 1226"/>
              <a:gd name="T29" fmla="*/ 381 h 1245"/>
              <a:gd name="T30" fmla="*/ 994 w 1226"/>
              <a:gd name="T31" fmla="*/ 428 h 1245"/>
              <a:gd name="T32" fmla="*/ 1226 w 1226"/>
              <a:gd name="T33" fmla="*/ 241 h 1245"/>
              <a:gd name="T34" fmla="*/ 1043 w 1226"/>
              <a:gd name="T35" fmla="*/ 189 h 1245"/>
              <a:gd name="T36" fmla="*/ 1030 w 1226"/>
              <a:gd name="T37" fmla="*/ 0 h 1245"/>
              <a:gd name="T38" fmla="*/ 166 w 1226"/>
              <a:gd name="T39" fmla="*/ 1036 h 1245"/>
              <a:gd name="T40" fmla="*/ 19 w 1226"/>
              <a:gd name="T41" fmla="*/ 1245 h 1245"/>
              <a:gd name="T42" fmla="*/ 621 w 1226"/>
              <a:gd name="T43" fmla="*/ 1036 h 1245"/>
              <a:gd name="T44" fmla="*/ 768 w 1226"/>
              <a:gd name="T45" fmla="*/ 1245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26" h="1245">
                <a:moveTo>
                  <a:pt x="764" y="583"/>
                </a:moveTo>
                <a:cubicBezTo>
                  <a:pt x="779" y="624"/>
                  <a:pt x="787" y="669"/>
                  <a:pt x="787" y="715"/>
                </a:cubicBezTo>
                <a:cubicBezTo>
                  <a:pt x="787" y="932"/>
                  <a:pt x="611" y="1108"/>
                  <a:pt x="394" y="1108"/>
                </a:cubicBezTo>
                <a:cubicBezTo>
                  <a:pt x="176" y="1108"/>
                  <a:pt x="0" y="932"/>
                  <a:pt x="0" y="715"/>
                </a:cubicBezTo>
                <a:cubicBezTo>
                  <a:pt x="0" y="498"/>
                  <a:pt x="176" y="322"/>
                  <a:pt x="394" y="322"/>
                </a:cubicBezTo>
                <a:cubicBezTo>
                  <a:pt x="457" y="322"/>
                  <a:pt x="517" y="337"/>
                  <a:pt x="570" y="363"/>
                </a:cubicBezTo>
                <a:moveTo>
                  <a:pt x="394" y="487"/>
                </a:moveTo>
                <a:cubicBezTo>
                  <a:pt x="268" y="487"/>
                  <a:pt x="166" y="589"/>
                  <a:pt x="166" y="715"/>
                </a:cubicBezTo>
                <a:cubicBezTo>
                  <a:pt x="166" y="841"/>
                  <a:pt x="268" y="943"/>
                  <a:pt x="394" y="943"/>
                </a:cubicBezTo>
                <a:cubicBezTo>
                  <a:pt x="519" y="943"/>
                  <a:pt x="621" y="841"/>
                  <a:pt x="621" y="715"/>
                </a:cubicBezTo>
                <a:moveTo>
                  <a:pt x="394" y="715"/>
                </a:moveTo>
                <a:cubicBezTo>
                  <a:pt x="806" y="381"/>
                  <a:pt x="806" y="381"/>
                  <a:pt x="806" y="381"/>
                </a:cubicBezTo>
                <a:moveTo>
                  <a:pt x="1030" y="0"/>
                </a:moveTo>
                <a:cubicBezTo>
                  <a:pt x="799" y="187"/>
                  <a:pt x="799" y="187"/>
                  <a:pt x="799" y="187"/>
                </a:cubicBezTo>
                <a:cubicBezTo>
                  <a:pt x="806" y="381"/>
                  <a:pt x="806" y="381"/>
                  <a:pt x="806" y="381"/>
                </a:cubicBezTo>
                <a:cubicBezTo>
                  <a:pt x="994" y="428"/>
                  <a:pt x="994" y="428"/>
                  <a:pt x="994" y="428"/>
                </a:cubicBezTo>
                <a:cubicBezTo>
                  <a:pt x="1226" y="241"/>
                  <a:pt x="1226" y="241"/>
                  <a:pt x="1226" y="241"/>
                </a:cubicBezTo>
                <a:cubicBezTo>
                  <a:pt x="1043" y="189"/>
                  <a:pt x="1043" y="189"/>
                  <a:pt x="1043" y="189"/>
                </a:cubicBezTo>
                <a:lnTo>
                  <a:pt x="1030" y="0"/>
                </a:lnTo>
                <a:close/>
                <a:moveTo>
                  <a:pt x="166" y="1036"/>
                </a:moveTo>
                <a:cubicBezTo>
                  <a:pt x="19" y="1245"/>
                  <a:pt x="19" y="1245"/>
                  <a:pt x="19" y="1245"/>
                </a:cubicBezTo>
                <a:moveTo>
                  <a:pt x="621" y="1036"/>
                </a:moveTo>
                <a:cubicBezTo>
                  <a:pt x="768" y="1245"/>
                  <a:pt x="768" y="1245"/>
                  <a:pt x="768" y="124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FA4068AF-29BC-3F3D-9503-2EE2EE323F7D}"/>
              </a:ext>
            </a:extLst>
          </p:cNvPr>
          <p:cNvSpPr/>
          <p:nvPr/>
        </p:nvSpPr>
        <p:spPr>
          <a:xfrm>
            <a:off x="6174961" y="3382347"/>
            <a:ext cx="485866" cy="435604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64" name="Freeform 99">
            <a:extLst>
              <a:ext uri="{FF2B5EF4-FFF2-40B4-BE49-F238E27FC236}">
                <a16:creationId xmlns:a16="http://schemas.microsoft.com/office/drawing/2014/main" id="{DD08C1AE-8669-B78C-7DAE-5E7F8B4619E0}"/>
              </a:ext>
            </a:extLst>
          </p:cNvPr>
          <p:cNvSpPr>
            <a:spLocks noEditPoints="1"/>
          </p:cNvSpPr>
          <p:nvPr/>
        </p:nvSpPr>
        <p:spPr bwMode="auto">
          <a:xfrm>
            <a:off x="6174961" y="5318220"/>
            <a:ext cx="485866" cy="425964"/>
          </a:xfrm>
          <a:custGeom>
            <a:avLst/>
            <a:gdLst>
              <a:gd name="T0" fmla="*/ 912 w 912"/>
              <a:gd name="T1" fmla="*/ 112 h 801"/>
              <a:gd name="T2" fmla="*/ 912 w 912"/>
              <a:gd name="T3" fmla="*/ 505 h 801"/>
              <a:gd name="T4" fmla="*/ 800 w 912"/>
              <a:gd name="T5" fmla="*/ 617 h 801"/>
              <a:gd name="T6" fmla="*/ 623 w 912"/>
              <a:gd name="T7" fmla="*/ 617 h 801"/>
              <a:gd name="T8" fmla="*/ 456 w 912"/>
              <a:gd name="T9" fmla="*/ 801 h 801"/>
              <a:gd name="T10" fmla="*/ 289 w 912"/>
              <a:gd name="T11" fmla="*/ 617 h 801"/>
              <a:gd name="T12" fmla="*/ 112 w 912"/>
              <a:gd name="T13" fmla="*/ 617 h 801"/>
              <a:gd name="T14" fmla="*/ 0 w 912"/>
              <a:gd name="T15" fmla="*/ 505 h 801"/>
              <a:gd name="T16" fmla="*/ 0 w 912"/>
              <a:gd name="T17" fmla="*/ 112 h 801"/>
              <a:gd name="T18" fmla="*/ 112 w 912"/>
              <a:gd name="T19" fmla="*/ 0 h 801"/>
              <a:gd name="T20" fmla="*/ 800 w 912"/>
              <a:gd name="T21" fmla="*/ 0 h 801"/>
              <a:gd name="T22" fmla="*/ 912 w 912"/>
              <a:gd name="T23" fmla="*/ 112 h 801"/>
              <a:gd name="T24" fmla="*/ 348 w 912"/>
              <a:gd name="T25" fmla="*/ 156 h 801"/>
              <a:gd name="T26" fmla="*/ 240 w 912"/>
              <a:gd name="T27" fmla="*/ 265 h 801"/>
              <a:gd name="T28" fmla="*/ 456 w 912"/>
              <a:gd name="T29" fmla="*/ 516 h 801"/>
              <a:gd name="T30" fmla="*/ 672 w 912"/>
              <a:gd name="T31" fmla="*/ 265 h 801"/>
              <a:gd name="T32" fmla="*/ 564 w 912"/>
              <a:gd name="T33" fmla="*/ 156 h 801"/>
              <a:gd name="T34" fmla="*/ 456 w 912"/>
              <a:gd name="T35" fmla="*/ 265 h 801"/>
              <a:gd name="T36" fmla="*/ 348 w 912"/>
              <a:gd name="T37" fmla="*/ 156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2" h="801">
                <a:moveTo>
                  <a:pt x="912" y="112"/>
                </a:moveTo>
                <a:cubicBezTo>
                  <a:pt x="912" y="505"/>
                  <a:pt x="912" y="505"/>
                  <a:pt x="912" y="505"/>
                </a:cubicBezTo>
                <a:cubicBezTo>
                  <a:pt x="912" y="567"/>
                  <a:pt x="861" y="617"/>
                  <a:pt x="800" y="617"/>
                </a:cubicBezTo>
                <a:cubicBezTo>
                  <a:pt x="623" y="617"/>
                  <a:pt x="623" y="617"/>
                  <a:pt x="623" y="617"/>
                </a:cubicBezTo>
                <a:cubicBezTo>
                  <a:pt x="456" y="801"/>
                  <a:pt x="456" y="801"/>
                  <a:pt x="456" y="801"/>
                </a:cubicBezTo>
                <a:cubicBezTo>
                  <a:pt x="289" y="617"/>
                  <a:pt x="289" y="617"/>
                  <a:pt x="289" y="617"/>
                </a:cubicBezTo>
                <a:cubicBezTo>
                  <a:pt x="112" y="617"/>
                  <a:pt x="112" y="617"/>
                  <a:pt x="112" y="617"/>
                </a:cubicBezTo>
                <a:cubicBezTo>
                  <a:pt x="51" y="617"/>
                  <a:pt x="0" y="567"/>
                  <a:pt x="0" y="505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51"/>
                  <a:pt x="51" y="0"/>
                  <a:pt x="112" y="0"/>
                </a:cubicBezTo>
                <a:cubicBezTo>
                  <a:pt x="800" y="0"/>
                  <a:pt x="800" y="0"/>
                  <a:pt x="800" y="0"/>
                </a:cubicBezTo>
                <a:cubicBezTo>
                  <a:pt x="861" y="0"/>
                  <a:pt x="912" y="51"/>
                  <a:pt x="912" y="112"/>
                </a:cubicBezTo>
                <a:close/>
                <a:moveTo>
                  <a:pt x="348" y="156"/>
                </a:moveTo>
                <a:cubicBezTo>
                  <a:pt x="288" y="156"/>
                  <a:pt x="240" y="205"/>
                  <a:pt x="240" y="265"/>
                </a:cubicBezTo>
                <a:cubicBezTo>
                  <a:pt x="240" y="410"/>
                  <a:pt x="412" y="467"/>
                  <a:pt x="456" y="516"/>
                </a:cubicBezTo>
                <a:cubicBezTo>
                  <a:pt x="500" y="467"/>
                  <a:pt x="672" y="410"/>
                  <a:pt x="672" y="265"/>
                </a:cubicBezTo>
                <a:cubicBezTo>
                  <a:pt x="672" y="205"/>
                  <a:pt x="624" y="156"/>
                  <a:pt x="564" y="156"/>
                </a:cubicBezTo>
                <a:cubicBezTo>
                  <a:pt x="504" y="156"/>
                  <a:pt x="456" y="205"/>
                  <a:pt x="456" y="265"/>
                </a:cubicBezTo>
                <a:cubicBezTo>
                  <a:pt x="456" y="205"/>
                  <a:pt x="408" y="156"/>
                  <a:pt x="348" y="156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5" name="Freeform 96">
            <a:extLst>
              <a:ext uri="{FF2B5EF4-FFF2-40B4-BE49-F238E27FC236}">
                <a16:creationId xmlns:a16="http://schemas.microsoft.com/office/drawing/2014/main" id="{01AEA3B6-6D60-9EA0-6AF2-976A13EABBCC}"/>
              </a:ext>
            </a:extLst>
          </p:cNvPr>
          <p:cNvSpPr>
            <a:spLocks noEditPoints="1"/>
          </p:cNvSpPr>
          <p:nvPr/>
        </p:nvSpPr>
        <p:spPr bwMode="auto">
          <a:xfrm>
            <a:off x="6147090" y="7066858"/>
            <a:ext cx="485866" cy="616544"/>
          </a:xfrm>
          <a:custGeom>
            <a:avLst/>
            <a:gdLst>
              <a:gd name="T0" fmla="*/ 105 w 145"/>
              <a:gd name="T1" fmla="*/ 139 h 184"/>
              <a:gd name="T2" fmla="*/ 28 w 145"/>
              <a:gd name="T3" fmla="*/ 139 h 184"/>
              <a:gd name="T4" fmla="*/ 28 w 145"/>
              <a:gd name="T5" fmla="*/ 102 h 184"/>
              <a:gd name="T6" fmla="*/ 145 w 145"/>
              <a:gd name="T7" fmla="*/ 0 h 184"/>
              <a:gd name="T8" fmla="*/ 28 w 145"/>
              <a:gd name="T9" fmla="*/ 0 h 184"/>
              <a:gd name="T10" fmla="*/ 28 w 145"/>
              <a:gd name="T11" fmla="*/ 36 h 184"/>
              <a:gd name="T12" fmla="*/ 145 w 145"/>
              <a:gd name="T13" fmla="*/ 0 h 184"/>
              <a:gd name="T14" fmla="*/ 105 w 145"/>
              <a:gd name="T15" fmla="*/ 45 h 184"/>
              <a:gd name="T16" fmla="*/ 105 w 145"/>
              <a:gd name="T17" fmla="*/ 184 h 184"/>
              <a:gd name="T18" fmla="*/ 145 w 145"/>
              <a:gd name="T19" fmla="*/ 139 h 184"/>
              <a:gd name="T20" fmla="*/ 145 w 145"/>
              <a:gd name="T21" fmla="*/ 0 h 184"/>
              <a:gd name="T22" fmla="*/ 75 w 145"/>
              <a:gd name="T23" fmla="*/ 70 h 184"/>
              <a:gd name="T24" fmla="*/ 0 w 145"/>
              <a:gd name="T25" fmla="*/ 70 h 184"/>
              <a:gd name="T26" fmla="*/ 55 w 145"/>
              <a:gd name="T27" fmla="*/ 91 h 184"/>
              <a:gd name="T28" fmla="*/ 75 w 145"/>
              <a:gd name="T29" fmla="*/ 70 h 184"/>
              <a:gd name="T30" fmla="*/ 55 w 145"/>
              <a:gd name="T31" fmla="*/ 49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5" h="184">
                <a:moveTo>
                  <a:pt x="105" y="139"/>
                </a:moveTo>
                <a:lnTo>
                  <a:pt x="28" y="139"/>
                </a:lnTo>
                <a:lnTo>
                  <a:pt x="28" y="102"/>
                </a:lnTo>
                <a:moveTo>
                  <a:pt x="145" y="0"/>
                </a:moveTo>
                <a:lnTo>
                  <a:pt x="28" y="0"/>
                </a:lnTo>
                <a:lnTo>
                  <a:pt x="28" y="36"/>
                </a:lnTo>
                <a:moveTo>
                  <a:pt x="145" y="0"/>
                </a:moveTo>
                <a:lnTo>
                  <a:pt x="105" y="45"/>
                </a:lnTo>
                <a:lnTo>
                  <a:pt x="105" y="184"/>
                </a:lnTo>
                <a:lnTo>
                  <a:pt x="145" y="139"/>
                </a:lnTo>
                <a:lnTo>
                  <a:pt x="145" y="0"/>
                </a:lnTo>
                <a:moveTo>
                  <a:pt x="75" y="70"/>
                </a:moveTo>
                <a:lnTo>
                  <a:pt x="0" y="70"/>
                </a:lnTo>
                <a:moveTo>
                  <a:pt x="55" y="91"/>
                </a:moveTo>
                <a:lnTo>
                  <a:pt x="75" y="70"/>
                </a:lnTo>
                <a:lnTo>
                  <a:pt x="55" y="49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2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2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9" dur="2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5" dur="2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8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6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3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4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7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0" grpId="0" animBg="1"/>
          <p:bldP spid="111" grpId="0" animBg="1"/>
          <p:bldP spid="112" grpId="0" animBg="1"/>
          <p:bldP spid="113" grpId="0" animBg="1"/>
          <p:bldP spid="127" grpId="0"/>
          <p:bldP spid="128" grpId="0"/>
          <p:bldP spid="129" grpId="0"/>
          <p:bldP spid="130" grpId="0"/>
          <p:bldP spid="141" grpId="0"/>
          <p:bldP spid="142" grpId="0"/>
          <p:bldP spid="143" grpId="0"/>
          <p:bldP spid="144" grpId="0"/>
          <p:bldP spid="145" grpId="0"/>
          <p:bldP spid="146" grpId="0"/>
          <p:bldP spid="147" grpId="0"/>
          <p:bldP spid="148" grpId="0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/>
          <p:bldP spid="155" grpId="0"/>
          <p:bldP spid="156" grpId="0" animBg="1"/>
          <p:bldP spid="157" grpId="0" animBg="1"/>
          <p:bldP spid="158" grpId="0" animBg="1"/>
          <p:bldP spid="159" grpId="0" animBg="1"/>
          <p:bldP spid="160" grpId="0"/>
          <p:bldP spid="161" grpId="0"/>
          <p:bldP spid="162" grpId="0" animBg="1"/>
          <p:bldP spid="163" grpId="0" animBg="1"/>
          <p:bldP spid="164" grpId="0" animBg="1"/>
          <p:bldP spid="16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2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2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9" dur="2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5" dur="2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7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0" grpId="0" animBg="1"/>
          <p:bldP spid="111" grpId="0" animBg="1"/>
          <p:bldP spid="112" grpId="0" animBg="1"/>
          <p:bldP spid="113" grpId="0" animBg="1"/>
          <p:bldP spid="127" grpId="0"/>
          <p:bldP spid="128" grpId="0"/>
          <p:bldP spid="129" grpId="0"/>
          <p:bldP spid="130" grpId="0"/>
          <p:bldP spid="141" grpId="0"/>
          <p:bldP spid="142" grpId="0"/>
          <p:bldP spid="143" grpId="0"/>
          <p:bldP spid="144" grpId="0"/>
          <p:bldP spid="145" grpId="0"/>
          <p:bldP spid="146" grpId="0"/>
          <p:bldP spid="147" grpId="0"/>
          <p:bldP spid="148" grpId="0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/>
          <p:bldP spid="155" grpId="0"/>
          <p:bldP spid="156" grpId="0" animBg="1"/>
          <p:bldP spid="157" grpId="0" animBg="1"/>
          <p:bldP spid="158" grpId="0" animBg="1"/>
          <p:bldP spid="159" grpId="0" animBg="1"/>
          <p:bldP spid="160" grpId="0"/>
          <p:bldP spid="161" grpId="0"/>
          <p:bldP spid="162" grpId="0" animBg="1"/>
          <p:bldP spid="163" grpId="0" animBg="1"/>
          <p:bldP spid="164" grpId="0" animBg="1"/>
          <p:bldP spid="165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Block Arc 109">
            <a:extLst>
              <a:ext uri="{FF2B5EF4-FFF2-40B4-BE49-F238E27FC236}">
                <a16:creationId xmlns:a16="http://schemas.microsoft.com/office/drawing/2014/main" id="{DC62F822-7D0A-7444-A29F-E50B234BED41}"/>
              </a:ext>
            </a:extLst>
          </p:cNvPr>
          <p:cNvSpPr/>
          <p:nvPr/>
        </p:nvSpPr>
        <p:spPr>
          <a:xfrm rot="5400000" flipH="1">
            <a:off x="11888713" y="1302777"/>
            <a:ext cx="11405418" cy="11405418"/>
          </a:xfrm>
          <a:prstGeom prst="blockArc">
            <a:avLst>
              <a:gd name="adj1" fmla="val 10782340"/>
              <a:gd name="adj2" fmla="val 1106"/>
              <a:gd name="adj3" fmla="val 7961"/>
            </a:avLst>
          </a:prstGeom>
          <a:solidFill>
            <a:schemeClr val="accent5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1" name="Block Arc 110">
            <a:extLst>
              <a:ext uri="{FF2B5EF4-FFF2-40B4-BE49-F238E27FC236}">
                <a16:creationId xmlns:a16="http://schemas.microsoft.com/office/drawing/2014/main" id="{06C3B621-E89B-FC14-E79D-09825457E147}"/>
              </a:ext>
            </a:extLst>
          </p:cNvPr>
          <p:cNvSpPr/>
          <p:nvPr/>
        </p:nvSpPr>
        <p:spPr>
          <a:xfrm rot="5400000" flipH="1">
            <a:off x="12799768" y="2213831"/>
            <a:ext cx="9583311" cy="9583311"/>
          </a:xfrm>
          <a:prstGeom prst="blockArc">
            <a:avLst>
              <a:gd name="adj1" fmla="val 8440283"/>
              <a:gd name="adj2" fmla="val 674"/>
              <a:gd name="adj3" fmla="val 9517"/>
            </a:avLst>
          </a:prstGeom>
          <a:solidFill>
            <a:schemeClr val="accent4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2" name="Block Arc 111">
            <a:extLst>
              <a:ext uri="{FF2B5EF4-FFF2-40B4-BE49-F238E27FC236}">
                <a16:creationId xmlns:a16="http://schemas.microsoft.com/office/drawing/2014/main" id="{F9D253FB-B63A-0F55-9779-BE36585FDB4C}"/>
              </a:ext>
            </a:extLst>
          </p:cNvPr>
          <p:cNvSpPr/>
          <p:nvPr/>
        </p:nvSpPr>
        <p:spPr>
          <a:xfrm rot="5400000" flipH="1">
            <a:off x="13718332" y="3132395"/>
            <a:ext cx="7746182" cy="7746182"/>
          </a:xfrm>
          <a:prstGeom prst="blockArc">
            <a:avLst>
              <a:gd name="adj1" fmla="val 7021053"/>
              <a:gd name="adj2" fmla="val 2828"/>
              <a:gd name="adj3" fmla="val 11712"/>
            </a:avLst>
          </a:prstGeom>
          <a:solidFill>
            <a:schemeClr val="accent2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3" name="Block Arc 112">
            <a:extLst>
              <a:ext uri="{FF2B5EF4-FFF2-40B4-BE49-F238E27FC236}">
                <a16:creationId xmlns:a16="http://schemas.microsoft.com/office/drawing/2014/main" id="{1EC1DFDA-219F-38C3-55F9-61A1488DCC68}"/>
              </a:ext>
            </a:extLst>
          </p:cNvPr>
          <p:cNvSpPr/>
          <p:nvPr/>
        </p:nvSpPr>
        <p:spPr>
          <a:xfrm rot="5400000" flipH="1">
            <a:off x="14618631" y="4032693"/>
            <a:ext cx="5945586" cy="5945586"/>
          </a:xfrm>
          <a:prstGeom prst="blockArc">
            <a:avLst>
              <a:gd name="adj1" fmla="val 3951049"/>
              <a:gd name="adj2" fmla="val 6277"/>
              <a:gd name="adj3" fmla="val 15418"/>
            </a:avLst>
          </a:prstGeom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C918782D-F89B-451B-0997-695FED3F86A7}"/>
              </a:ext>
            </a:extLst>
          </p:cNvPr>
          <p:cNvSpPr/>
          <p:nvPr/>
        </p:nvSpPr>
        <p:spPr>
          <a:xfrm flipH="1">
            <a:off x="16005696" y="5419757"/>
            <a:ext cx="3171455" cy="3171455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6F133190-99AB-0DB4-E7DC-53FACA159B04}"/>
              </a:ext>
            </a:extLst>
          </p:cNvPr>
          <p:cNvSpPr/>
          <p:nvPr/>
        </p:nvSpPr>
        <p:spPr>
          <a:xfrm flipH="1">
            <a:off x="16633772" y="1310781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chemeClr val="tx1"/>
                </a:solidFill>
                <a:latin typeface="+mj-lt"/>
              </a:rPr>
              <a:t>1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477CDD9-93A5-2E3F-9A9F-042CB05034AC}"/>
              </a:ext>
            </a:extLst>
          </p:cNvPr>
          <p:cNvSpPr/>
          <p:nvPr/>
        </p:nvSpPr>
        <p:spPr>
          <a:xfrm flipH="1">
            <a:off x="16633772" y="2219672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chemeClr val="tx1"/>
                </a:solidFill>
                <a:latin typeface="+mj-lt"/>
              </a:rPr>
              <a:t>2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0754DE6A-3508-CEA3-1254-CDC570E74E9C}"/>
              </a:ext>
            </a:extLst>
          </p:cNvPr>
          <p:cNvSpPr/>
          <p:nvPr/>
        </p:nvSpPr>
        <p:spPr>
          <a:xfrm flipH="1">
            <a:off x="16633772" y="3128563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chemeClr val="tx1"/>
                </a:solidFill>
                <a:latin typeface="+mj-lt"/>
              </a:rPr>
              <a:t>3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1890BA64-4434-9DBB-62B2-31EF4C368DF9}"/>
              </a:ext>
            </a:extLst>
          </p:cNvPr>
          <p:cNvSpPr/>
          <p:nvPr/>
        </p:nvSpPr>
        <p:spPr>
          <a:xfrm flipH="1">
            <a:off x="16633772" y="4037454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chemeClr val="tx1"/>
                </a:solidFill>
                <a:latin typeface="+mj-lt"/>
              </a:rPr>
              <a:t>4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7C6ACE2E-B058-1722-DFFF-D9BDBB8DE95F}"/>
              </a:ext>
            </a:extLst>
          </p:cNvPr>
          <p:cNvGrpSpPr/>
          <p:nvPr/>
        </p:nvGrpSpPr>
        <p:grpSpPr>
          <a:xfrm>
            <a:off x="7042455" y="1659907"/>
            <a:ext cx="9693714" cy="204794"/>
            <a:chOff x="7042455" y="1659907"/>
            <a:chExt cx="9693714" cy="204794"/>
          </a:xfrm>
        </p:grpSpPr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4AC96F08-2078-4FE9-C6F5-1FDB0DBEF731}"/>
                </a:ext>
              </a:extLst>
            </p:cNvPr>
            <p:cNvCxnSpPr>
              <a:cxnSpLocks/>
              <a:stCxn id="121" idx="2"/>
              <a:endCxn id="150" idx="1"/>
            </p:cNvCxnSpPr>
            <p:nvPr/>
          </p:nvCxnSpPr>
          <p:spPr>
            <a:xfrm flipH="1" flipV="1">
              <a:off x="7042455" y="1758304"/>
              <a:ext cx="9693714" cy="400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D19B7502-E511-B43A-76D2-F5188CD5E45F}"/>
                </a:ext>
              </a:extLst>
            </p:cNvPr>
            <p:cNvSpPr/>
            <p:nvPr/>
          </p:nvSpPr>
          <p:spPr>
            <a:xfrm flipH="1">
              <a:off x="16531375" y="1659907"/>
              <a:ext cx="204794" cy="204794"/>
            </a:xfrm>
            <a:prstGeom prst="ellipse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A5DBF351-B07F-2DD1-BA5E-21A66A3DE7E2}"/>
              </a:ext>
            </a:extLst>
          </p:cNvPr>
          <p:cNvGrpSpPr/>
          <p:nvPr/>
        </p:nvGrpSpPr>
        <p:grpSpPr>
          <a:xfrm>
            <a:off x="6968811" y="2561379"/>
            <a:ext cx="9767358" cy="1038770"/>
            <a:chOff x="6968811" y="2561379"/>
            <a:chExt cx="9767358" cy="1038770"/>
          </a:xfrm>
        </p:grpSpPr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BD950E53-D5EE-FC06-03CD-D3A3445CBC2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83953" y="2666161"/>
              <a:ext cx="7649819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8AB33C1D-6CCE-E5A2-5660-05D4B1725764}"/>
                </a:ext>
              </a:extLst>
            </p:cNvPr>
            <p:cNvSpPr/>
            <p:nvPr/>
          </p:nvSpPr>
          <p:spPr>
            <a:xfrm flipH="1">
              <a:off x="16531375" y="2561379"/>
              <a:ext cx="204794" cy="204794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7C7A1A2A-8789-B36E-F0AA-69748C7761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68811" y="3600149"/>
              <a:ext cx="2015141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F1308E36-C514-E25B-25D6-CEBDB884404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83952" y="2666161"/>
              <a:ext cx="0" cy="933988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Textbox 200">
            <a:extLst>
              <a:ext uri="{FF2B5EF4-FFF2-40B4-BE49-F238E27FC236}">
                <a16:creationId xmlns:a16="http://schemas.microsoft.com/office/drawing/2014/main" id="{67898671-F88C-CA1E-EE91-E0F2208F7735}"/>
              </a:ext>
            </a:extLst>
          </p:cNvPr>
          <p:cNvSpPr txBox="1"/>
          <p:nvPr/>
        </p:nvSpPr>
        <p:spPr>
          <a:xfrm flipH="1">
            <a:off x="13000809" y="1298144"/>
            <a:ext cx="300274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Mục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tiêu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Đạt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được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8" name="Textbox 200">
            <a:extLst>
              <a:ext uri="{FF2B5EF4-FFF2-40B4-BE49-F238E27FC236}">
                <a16:creationId xmlns:a16="http://schemas.microsoft.com/office/drawing/2014/main" id="{0BA47B31-BFFE-3E64-108D-85AA1615F398}"/>
              </a:ext>
            </a:extLst>
          </p:cNvPr>
          <p:cNvSpPr txBox="1"/>
          <p:nvPr/>
        </p:nvSpPr>
        <p:spPr>
          <a:xfrm flipH="1">
            <a:off x="13000809" y="2203460"/>
            <a:ext cx="309251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Hiệu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quả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Vận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hành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9" name="Textbox 200">
            <a:extLst>
              <a:ext uri="{FF2B5EF4-FFF2-40B4-BE49-F238E27FC236}">
                <a16:creationId xmlns:a16="http://schemas.microsoft.com/office/drawing/2014/main" id="{50BC4EF8-7412-4E27-1C6C-6C706932D0F7}"/>
              </a:ext>
            </a:extLst>
          </p:cNvPr>
          <p:cNvSpPr txBox="1"/>
          <p:nvPr/>
        </p:nvSpPr>
        <p:spPr>
          <a:xfrm flipH="1">
            <a:off x="13000809" y="3123449"/>
            <a:ext cx="3334567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Hài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lòng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Khách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hàng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0" name="Textbox 200">
            <a:extLst>
              <a:ext uri="{FF2B5EF4-FFF2-40B4-BE49-F238E27FC236}">
                <a16:creationId xmlns:a16="http://schemas.microsoft.com/office/drawing/2014/main" id="{08B0E130-CEF6-6370-28E4-6984FD28BCC4}"/>
              </a:ext>
            </a:extLst>
          </p:cNvPr>
          <p:cNvSpPr txBox="1"/>
          <p:nvPr/>
        </p:nvSpPr>
        <p:spPr>
          <a:xfrm flipH="1">
            <a:off x="13000809" y="4028765"/>
            <a:ext cx="319215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Tiềm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năng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Mở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động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9EECA508-C94B-F6C1-5D39-0EBD8366DBA9}"/>
              </a:ext>
            </a:extLst>
          </p:cNvPr>
          <p:cNvGrpSpPr/>
          <p:nvPr/>
        </p:nvGrpSpPr>
        <p:grpSpPr>
          <a:xfrm>
            <a:off x="6325675" y="3485212"/>
            <a:ext cx="10410494" cy="2004428"/>
            <a:chOff x="6325675" y="3485212"/>
            <a:chExt cx="10410494" cy="2004428"/>
          </a:xfrm>
        </p:grpSpPr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AF02C14F-B4AD-B7BE-F589-83952DF64A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92220" y="3589994"/>
              <a:ext cx="7041552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3EF272E7-6731-010C-3400-30A340A73E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25675" y="5489640"/>
              <a:ext cx="3266545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6EE41636-1040-78EB-E3FD-ABA290335892}"/>
                </a:ext>
              </a:extLst>
            </p:cNvPr>
            <p:cNvSpPr/>
            <p:nvPr/>
          </p:nvSpPr>
          <p:spPr>
            <a:xfrm flipH="1">
              <a:off x="16531375" y="3485212"/>
              <a:ext cx="204794" cy="204794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B1661A98-6271-AF73-C83A-CE8171DA2D4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92220" y="3595346"/>
              <a:ext cx="0" cy="1894294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A53B439E-825F-EC21-11C1-A9C018EF13FD}"/>
              </a:ext>
            </a:extLst>
          </p:cNvPr>
          <p:cNvGrpSpPr/>
          <p:nvPr/>
        </p:nvGrpSpPr>
        <p:grpSpPr>
          <a:xfrm>
            <a:off x="6940236" y="4386684"/>
            <a:ext cx="9795933" cy="2938413"/>
            <a:chOff x="6940236" y="4386684"/>
            <a:chExt cx="9795933" cy="2938413"/>
          </a:xfrm>
        </p:grpSpPr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919508F2-73F3-820C-3461-238EEFD9B2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40236" y="7325097"/>
              <a:ext cx="3266545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E4F6ADCE-D0D1-EFB2-F29D-3C0D63FA72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06781" y="4491466"/>
              <a:ext cx="6426991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A5EDE901-332E-EE30-0392-F109A0896379}"/>
                </a:ext>
              </a:extLst>
            </p:cNvPr>
            <p:cNvSpPr/>
            <p:nvPr/>
          </p:nvSpPr>
          <p:spPr>
            <a:xfrm flipH="1">
              <a:off x="16531375" y="4386684"/>
              <a:ext cx="204794" cy="204794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19C8FBD8-AAEC-CD3D-6F37-390F054F9A0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06781" y="4499203"/>
              <a:ext cx="0" cy="2825894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1" name="TextBox 48">
            <a:extLst>
              <a:ext uri="{FF2B5EF4-FFF2-40B4-BE49-F238E27FC236}">
                <a16:creationId xmlns:a16="http://schemas.microsoft.com/office/drawing/2014/main" id="{9682E61D-B075-965B-CB80-C4B9EBDA8BC8}"/>
              </a:ext>
            </a:extLst>
          </p:cNvPr>
          <p:cNvSpPr txBox="1"/>
          <p:nvPr/>
        </p:nvSpPr>
        <p:spPr>
          <a:xfrm flipH="1">
            <a:off x="1328885" y="10256453"/>
            <a:ext cx="6660221" cy="280076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REPORTING</a:t>
            </a:r>
          </a:p>
          <a:p>
            <a:pPr lvl="0">
              <a:defRPr/>
            </a:pP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DATA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2" name="TextBox 48">
            <a:extLst>
              <a:ext uri="{FF2B5EF4-FFF2-40B4-BE49-F238E27FC236}">
                <a16:creationId xmlns:a16="http://schemas.microsoft.com/office/drawing/2014/main" id="{579A5F02-2FEA-015A-9BB7-9A134C347237}"/>
              </a:ext>
            </a:extLst>
          </p:cNvPr>
          <p:cNvSpPr txBox="1"/>
          <p:nvPr/>
        </p:nvSpPr>
        <p:spPr>
          <a:xfrm flipH="1">
            <a:off x="1328885" y="1141287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43" name="TextBox 25">
            <a:extLst>
              <a:ext uri="{FF2B5EF4-FFF2-40B4-BE49-F238E27FC236}">
                <a16:creationId xmlns:a16="http://schemas.microsoft.com/office/drawing/2014/main" id="{B7637CBB-AF9D-F74E-5D00-56E7CAD9F205}"/>
              </a:ext>
            </a:extLst>
          </p:cNvPr>
          <p:cNvSpPr txBox="1"/>
          <p:nvPr/>
        </p:nvSpPr>
        <p:spPr>
          <a:xfrm flipH="1">
            <a:off x="1328885" y="10091699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144" name="Textbox 200">
            <a:extLst>
              <a:ext uri="{FF2B5EF4-FFF2-40B4-BE49-F238E27FC236}">
                <a16:creationId xmlns:a16="http://schemas.microsoft.com/office/drawing/2014/main" id="{065F278B-41E8-A19B-0DDB-7DE4AF96EB2A}"/>
              </a:ext>
            </a:extLst>
          </p:cNvPr>
          <p:cNvSpPr txBox="1"/>
          <p:nvPr/>
        </p:nvSpPr>
        <p:spPr>
          <a:xfrm flipH="1">
            <a:off x="14991553" y="5129499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80%</a:t>
            </a:r>
          </a:p>
        </p:txBody>
      </p:sp>
      <p:sp>
        <p:nvSpPr>
          <p:cNvPr id="145" name="Textbox 200">
            <a:extLst>
              <a:ext uri="{FF2B5EF4-FFF2-40B4-BE49-F238E27FC236}">
                <a16:creationId xmlns:a16="http://schemas.microsoft.com/office/drawing/2014/main" id="{88CD647D-551F-50DB-3C10-CDF78B562374}"/>
              </a:ext>
            </a:extLst>
          </p:cNvPr>
          <p:cNvSpPr txBox="1"/>
          <p:nvPr/>
        </p:nvSpPr>
        <p:spPr>
          <a:xfrm flipH="1">
            <a:off x="13488561" y="7806270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65%</a:t>
            </a:r>
          </a:p>
        </p:txBody>
      </p:sp>
      <p:sp>
        <p:nvSpPr>
          <p:cNvPr id="146" name="Textbox 200">
            <a:extLst>
              <a:ext uri="{FF2B5EF4-FFF2-40B4-BE49-F238E27FC236}">
                <a16:creationId xmlns:a16="http://schemas.microsoft.com/office/drawing/2014/main" id="{49970759-B89E-3383-BB7B-1E5689B34ED0}"/>
              </a:ext>
            </a:extLst>
          </p:cNvPr>
          <p:cNvSpPr txBox="1"/>
          <p:nvPr/>
        </p:nvSpPr>
        <p:spPr>
          <a:xfrm flipH="1">
            <a:off x="13627414" y="9770895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55%</a:t>
            </a:r>
          </a:p>
        </p:txBody>
      </p:sp>
      <p:sp>
        <p:nvSpPr>
          <p:cNvPr id="147" name="Textbox 200">
            <a:extLst>
              <a:ext uri="{FF2B5EF4-FFF2-40B4-BE49-F238E27FC236}">
                <a16:creationId xmlns:a16="http://schemas.microsoft.com/office/drawing/2014/main" id="{DB7EC1C3-02AA-B984-709B-8680BB75DE75}"/>
              </a:ext>
            </a:extLst>
          </p:cNvPr>
          <p:cNvSpPr txBox="1"/>
          <p:nvPr/>
        </p:nvSpPr>
        <p:spPr>
          <a:xfrm flipH="1">
            <a:off x="16160531" y="11909501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50%</a:t>
            </a:r>
          </a:p>
        </p:txBody>
      </p:sp>
      <p:sp>
        <p:nvSpPr>
          <p:cNvPr id="148" name="Textbox 200">
            <a:extLst>
              <a:ext uri="{FF2B5EF4-FFF2-40B4-BE49-F238E27FC236}">
                <a16:creationId xmlns:a16="http://schemas.microsoft.com/office/drawing/2014/main" id="{F9B14090-F2E8-09D3-295F-3796A3BD466A}"/>
              </a:ext>
            </a:extLst>
          </p:cNvPr>
          <p:cNvSpPr txBox="1"/>
          <p:nvPr/>
        </p:nvSpPr>
        <p:spPr>
          <a:xfrm rot="10800000">
            <a:off x="16439258" y="5881533"/>
            <a:ext cx="2304330" cy="2247902"/>
          </a:xfrm>
          <a:prstGeom prst="rect">
            <a:avLst/>
          </a:prstGeom>
          <a:noFill/>
        </p:spPr>
        <p:txBody>
          <a:bodyPr wrap="none" rtlCol="0" anchor="ctr">
            <a:prstTxWarp prst="textCircle">
              <a:avLst/>
            </a:prstTxWarp>
            <a:spAutoFit/>
          </a:bodyPr>
          <a:lstStyle/>
          <a:p>
            <a:r>
              <a:rPr lang="en-US" sz="2400" b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  *   KẾT QUẢ ĐO LƯỜNG   *    BÁO CÁO DỰ ÁN THÍ DIỂM</a:t>
            </a:r>
          </a:p>
        </p:txBody>
      </p:sp>
      <p:sp>
        <p:nvSpPr>
          <p:cNvPr id="149" name="Freeform 84">
            <a:extLst>
              <a:ext uri="{FF2B5EF4-FFF2-40B4-BE49-F238E27FC236}">
                <a16:creationId xmlns:a16="http://schemas.microsoft.com/office/drawing/2014/main" id="{C7CF13D0-432E-49D8-B405-40A8915704E0}"/>
              </a:ext>
            </a:extLst>
          </p:cNvPr>
          <p:cNvSpPr>
            <a:spLocks noEditPoints="1"/>
          </p:cNvSpPr>
          <p:nvPr/>
        </p:nvSpPr>
        <p:spPr bwMode="auto">
          <a:xfrm>
            <a:off x="17033032" y="6447094"/>
            <a:ext cx="1116782" cy="1116782"/>
          </a:xfrm>
          <a:custGeom>
            <a:avLst/>
            <a:gdLst>
              <a:gd name="T0" fmla="*/ 848 w 848"/>
              <a:gd name="T1" fmla="*/ 425 h 849"/>
              <a:gd name="T2" fmla="*/ 424 w 848"/>
              <a:gd name="T3" fmla="*/ 849 h 849"/>
              <a:gd name="T4" fmla="*/ 0 w 848"/>
              <a:gd name="T5" fmla="*/ 425 h 849"/>
              <a:gd name="T6" fmla="*/ 424 w 848"/>
              <a:gd name="T7" fmla="*/ 0 h 849"/>
              <a:gd name="T8" fmla="*/ 848 w 848"/>
              <a:gd name="T9" fmla="*/ 425 h 849"/>
              <a:gd name="T10" fmla="*/ 587 w 848"/>
              <a:gd name="T11" fmla="*/ 289 h 849"/>
              <a:gd name="T12" fmla="*/ 229 w 848"/>
              <a:gd name="T13" fmla="*/ 391 h 849"/>
              <a:gd name="T14" fmla="*/ 391 w 848"/>
              <a:gd name="T15" fmla="*/ 454 h 849"/>
              <a:gd name="T16" fmla="*/ 425 w 848"/>
              <a:gd name="T17" fmla="*/ 624 h 849"/>
              <a:gd name="T18" fmla="*/ 587 w 848"/>
              <a:gd name="T19" fmla="*/ 28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8" h="849">
                <a:moveTo>
                  <a:pt x="848" y="425"/>
                </a:moveTo>
                <a:cubicBezTo>
                  <a:pt x="848" y="659"/>
                  <a:pt x="658" y="849"/>
                  <a:pt x="424" y="849"/>
                </a:cubicBezTo>
                <a:cubicBezTo>
                  <a:pt x="190" y="849"/>
                  <a:pt x="0" y="659"/>
                  <a:pt x="0" y="425"/>
                </a:cubicBezTo>
                <a:cubicBezTo>
                  <a:pt x="0" y="190"/>
                  <a:pt x="190" y="0"/>
                  <a:pt x="424" y="0"/>
                </a:cubicBezTo>
                <a:cubicBezTo>
                  <a:pt x="658" y="0"/>
                  <a:pt x="848" y="190"/>
                  <a:pt x="848" y="425"/>
                </a:cubicBezTo>
                <a:close/>
                <a:moveTo>
                  <a:pt x="587" y="289"/>
                </a:moveTo>
                <a:cubicBezTo>
                  <a:pt x="229" y="391"/>
                  <a:pt x="229" y="391"/>
                  <a:pt x="229" y="391"/>
                </a:cubicBezTo>
                <a:cubicBezTo>
                  <a:pt x="391" y="454"/>
                  <a:pt x="391" y="454"/>
                  <a:pt x="391" y="454"/>
                </a:cubicBezTo>
                <a:cubicBezTo>
                  <a:pt x="425" y="624"/>
                  <a:pt x="425" y="624"/>
                  <a:pt x="425" y="624"/>
                </a:cubicBezTo>
                <a:lnTo>
                  <a:pt x="587" y="289"/>
                </a:lnTo>
                <a:close/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0" name="Rectangle: Rounded Corners 149">
            <a:extLst>
              <a:ext uri="{FF2B5EF4-FFF2-40B4-BE49-F238E27FC236}">
                <a16:creationId xmlns:a16="http://schemas.microsoft.com/office/drawing/2014/main" id="{318C8B59-A9CB-8633-22CF-D70FEE903977}"/>
              </a:ext>
            </a:extLst>
          </p:cNvPr>
          <p:cNvSpPr/>
          <p:nvPr/>
        </p:nvSpPr>
        <p:spPr>
          <a:xfrm flipH="1">
            <a:off x="1328885" y="1129742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5C06457A-5B20-A6F3-A21C-5C8668F83E35}"/>
              </a:ext>
            </a:extLst>
          </p:cNvPr>
          <p:cNvSpPr/>
          <p:nvPr/>
        </p:nvSpPr>
        <p:spPr>
          <a:xfrm flipH="1">
            <a:off x="5793333" y="1137743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: Rounded Corners 151">
            <a:extLst>
              <a:ext uri="{FF2B5EF4-FFF2-40B4-BE49-F238E27FC236}">
                <a16:creationId xmlns:a16="http://schemas.microsoft.com/office/drawing/2014/main" id="{FFF98BA7-3051-75E5-A9C4-F2E3A45400D9}"/>
              </a:ext>
            </a:extLst>
          </p:cNvPr>
          <p:cNvSpPr/>
          <p:nvPr/>
        </p:nvSpPr>
        <p:spPr>
          <a:xfrm flipH="1">
            <a:off x="1328885" y="2971588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A1D177F7-D5BB-F9B0-8FD8-F3E56D1C9B67}"/>
              </a:ext>
            </a:extLst>
          </p:cNvPr>
          <p:cNvSpPr/>
          <p:nvPr/>
        </p:nvSpPr>
        <p:spPr>
          <a:xfrm flipH="1">
            <a:off x="5793333" y="2975588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extbox 200">
            <a:extLst>
              <a:ext uri="{FF2B5EF4-FFF2-40B4-BE49-F238E27FC236}">
                <a16:creationId xmlns:a16="http://schemas.microsoft.com/office/drawing/2014/main" id="{6FAD6CA2-0F66-B44C-C086-5C518FE15B65}"/>
              </a:ext>
            </a:extLst>
          </p:cNvPr>
          <p:cNvSpPr txBox="1"/>
          <p:nvPr/>
        </p:nvSpPr>
        <p:spPr>
          <a:xfrm flipH="1">
            <a:off x="1789276" y="1296638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Dự án hoàn thành phần lớn mục tiêu đề ra, tạo nền tảng cho triển khai tiếp theo.</a:t>
            </a:r>
          </a:p>
        </p:txBody>
      </p:sp>
      <p:sp>
        <p:nvSpPr>
          <p:cNvPr id="155" name="Textbox 200">
            <a:extLst>
              <a:ext uri="{FF2B5EF4-FFF2-40B4-BE49-F238E27FC236}">
                <a16:creationId xmlns:a16="http://schemas.microsoft.com/office/drawing/2014/main" id="{5DF3ECD2-52D2-C5A2-76B4-360FDCE9B929}"/>
              </a:ext>
            </a:extLst>
          </p:cNvPr>
          <p:cNvSpPr txBox="1"/>
          <p:nvPr/>
        </p:nvSpPr>
        <p:spPr>
          <a:xfrm flipH="1">
            <a:off x="1789276" y="3138485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Quy trình tối ưu hơn, giúp giảm chi phí và rút ngắn đáng kể thời gian xử lý.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56" name="Rectangle: Rounded Corners 155">
            <a:extLst>
              <a:ext uri="{FF2B5EF4-FFF2-40B4-BE49-F238E27FC236}">
                <a16:creationId xmlns:a16="http://schemas.microsoft.com/office/drawing/2014/main" id="{C0DE1C63-08D8-3DE9-89C6-A8740CA5ABBC}"/>
              </a:ext>
            </a:extLst>
          </p:cNvPr>
          <p:cNvSpPr/>
          <p:nvPr/>
        </p:nvSpPr>
        <p:spPr>
          <a:xfrm flipH="1">
            <a:off x="1328885" y="4857078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2C2DA6C3-9E88-172F-9AF2-A1386C9F29B3}"/>
              </a:ext>
            </a:extLst>
          </p:cNvPr>
          <p:cNvSpPr/>
          <p:nvPr/>
        </p:nvSpPr>
        <p:spPr>
          <a:xfrm flipH="1">
            <a:off x="5793333" y="4865079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: Rounded Corners 157">
            <a:extLst>
              <a:ext uri="{FF2B5EF4-FFF2-40B4-BE49-F238E27FC236}">
                <a16:creationId xmlns:a16="http://schemas.microsoft.com/office/drawing/2014/main" id="{DDD96118-8CBE-8B39-CD41-D49EDDBD0E9B}"/>
              </a:ext>
            </a:extLst>
          </p:cNvPr>
          <p:cNvSpPr/>
          <p:nvPr/>
        </p:nvSpPr>
        <p:spPr>
          <a:xfrm flipH="1">
            <a:off x="1328885" y="6698924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5F4F3DFF-EE22-FFE4-E042-2F14EC1EAC86}"/>
              </a:ext>
            </a:extLst>
          </p:cNvPr>
          <p:cNvSpPr/>
          <p:nvPr/>
        </p:nvSpPr>
        <p:spPr>
          <a:xfrm flipH="1">
            <a:off x="5793333" y="6702924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extbox 200">
            <a:extLst>
              <a:ext uri="{FF2B5EF4-FFF2-40B4-BE49-F238E27FC236}">
                <a16:creationId xmlns:a16="http://schemas.microsoft.com/office/drawing/2014/main" id="{6802D6D5-D737-84F5-D35E-A7D6691F91BC}"/>
              </a:ext>
            </a:extLst>
          </p:cNvPr>
          <p:cNvSpPr txBox="1"/>
          <p:nvPr/>
        </p:nvSpPr>
        <p:spPr>
          <a:xfrm flipH="1">
            <a:off x="1789276" y="5023974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Người dùng nội bộ phản hồi tích cực, hài lòng với hiệu quả và sự tiện lợi mang lại.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61" name="Textbox 200">
            <a:extLst>
              <a:ext uri="{FF2B5EF4-FFF2-40B4-BE49-F238E27FC236}">
                <a16:creationId xmlns:a16="http://schemas.microsoft.com/office/drawing/2014/main" id="{F40FBA87-DB6C-C3A5-636F-F94DB452360F}"/>
              </a:ext>
            </a:extLst>
          </p:cNvPr>
          <p:cNvSpPr txBox="1"/>
          <p:nvPr/>
        </p:nvSpPr>
        <p:spPr>
          <a:xfrm flipH="1">
            <a:off x="1789276" y="6865820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Kết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minh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khả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năng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rộng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mô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hứa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hẹn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dụng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rộng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62" name="Freeform 29">
            <a:extLst>
              <a:ext uri="{FF2B5EF4-FFF2-40B4-BE49-F238E27FC236}">
                <a16:creationId xmlns:a16="http://schemas.microsoft.com/office/drawing/2014/main" id="{99F60C1D-6FA0-48E3-C3D7-96F35788CE77}"/>
              </a:ext>
            </a:extLst>
          </p:cNvPr>
          <p:cNvSpPr>
            <a:spLocks noEditPoints="1"/>
          </p:cNvSpPr>
          <p:nvPr/>
        </p:nvSpPr>
        <p:spPr bwMode="auto">
          <a:xfrm>
            <a:off x="6174961" y="1448790"/>
            <a:ext cx="513092" cy="521818"/>
          </a:xfrm>
          <a:custGeom>
            <a:avLst/>
            <a:gdLst>
              <a:gd name="T0" fmla="*/ 764 w 1226"/>
              <a:gd name="T1" fmla="*/ 583 h 1245"/>
              <a:gd name="T2" fmla="*/ 787 w 1226"/>
              <a:gd name="T3" fmla="*/ 715 h 1245"/>
              <a:gd name="T4" fmla="*/ 394 w 1226"/>
              <a:gd name="T5" fmla="*/ 1108 h 1245"/>
              <a:gd name="T6" fmla="*/ 0 w 1226"/>
              <a:gd name="T7" fmla="*/ 715 h 1245"/>
              <a:gd name="T8" fmla="*/ 394 w 1226"/>
              <a:gd name="T9" fmla="*/ 322 h 1245"/>
              <a:gd name="T10" fmla="*/ 570 w 1226"/>
              <a:gd name="T11" fmla="*/ 363 h 1245"/>
              <a:gd name="T12" fmla="*/ 394 w 1226"/>
              <a:gd name="T13" fmla="*/ 487 h 1245"/>
              <a:gd name="T14" fmla="*/ 166 w 1226"/>
              <a:gd name="T15" fmla="*/ 715 h 1245"/>
              <a:gd name="T16" fmla="*/ 394 w 1226"/>
              <a:gd name="T17" fmla="*/ 943 h 1245"/>
              <a:gd name="T18" fmla="*/ 621 w 1226"/>
              <a:gd name="T19" fmla="*/ 715 h 1245"/>
              <a:gd name="T20" fmla="*/ 394 w 1226"/>
              <a:gd name="T21" fmla="*/ 715 h 1245"/>
              <a:gd name="T22" fmla="*/ 806 w 1226"/>
              <a:gd name="T23" fmla="*/ 381 h 1245"/>
              <a:gd name="T24" fmla="*/ 1030 w 1226"/>
              <a:gd name="T25" fmla="*/ 0 h 1245"/>
              <a:gd name="T26" fmla="*/ 799 w 1226"/>
              <a:gd name="T27" fmla="*/ 187 h 1245"/>
              <a:gd name="T28" fmla="*/ 806 w 1226"/>
              <a:gd name="T29" fmla="*/ 381 h 1245"/>
              <a:gd name="T30" fmla="*/ 994 w 1226"/>
              <a:gd name="T31" fmla="*/ 428 h 1245"/>
              <a:gd name="T32" fmla="*/ 1226 w 1226"/>
              <a:gd name="T33" fmla="*/ 241 h 1245"/>
              <a:gd name="T34" fmla="*/ 1043 w 1226"/>
              <a:gd name="T35" fmla="*/ 189 h 1245"/>
              <a:gd name="T36" fmla="*/ 1030 w 1226"/>
              <a:gd name="T37" fmla="*/ 0 h 1245"/>
              <a:gd name="T38" fmla="*/ 166 w 1226"/>
              <a:gd name="T39" fmla="*/ 1036 h 1245"/>
              <a:gd name="T40" fmla="*/ 19 w 1226"/>
              <a:gd name="T41" fmla="*/ 1245 h 1245"/>
              <a:gd name="T42" fmla="*/ 621 w 1226"/>
              <a:gd name="T43" fmla="*/ 1036 h 1245"/>
              <a:gd name="T44" fmla="*/ 768 w 1226"/>
              <a:gd name="T45" fmla="*/ 1245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26" h="1245">
                <a:moveTo>
                  <a:pt x="764" y="583"/>
                </a:moveTo>
                <a:cubicBezTo>
                  <a:pt x="779" y="624"/>
                  <a:pt x="787" y="669"/>
                  <a:pt x="787" y="715"/>
                </a:cubicBezTo>
                <a:cubicBezTo>
                  <a:pt x="787" y="932"/>
                  <a:pt x="611" y="1108"/>
                  <a:pt x="394" y="1108"/>
                </a:cubicBezTo>
                <a:cubicBezTo>
                  <a:pt x="176" y="1108"/>
                  <a:pt x="0" y="932"/>
                  <a:pt x="0" y="715"/>
                </a:cubicBezTo>
                <a:cubicBezTo>
                  <a:pt x="0" y="498"/>
                  <a:pt x="176" y="322"/>
                  <a:pt x="394" y="322"/>
                </a:cubicBezTo>
                <a:cubicBezTo>
                  <a:pt x="457" y="322"/>
                  <a:pt x="517" y="337"/>
                  <a:pt x="570" y="363"/>
                </a:cubicBezTo>
                <a:moveTo>
                  <a:pt x="394" y="487"/>
                </a:moveTo>
                <a:cubicBezTo>
                  <a:pt x="268" y="487"/>
                  <a:pt x="166" y="589"/>
                  <a:pt x="166" y="715"/>
                </a:cubicBezTo>
                <a:cubicBezTo>
                  <a:pt x="166" y="841"/>
                  <a:pt x="268" y="943"/>
                  <a:pt x="394" y="943"/>
                </a:cubicBezTo>
                <a:cubicBezTo>
                  <a:pt x="519" y="943"/>
                  <a:pt x="621" y="841"/>
                  <a:pt x="621" y="715"/>
                </a:cubicBezTo>
                <a:moveTo>
                  <a:pt x="394" y="715"/>
                </a:moveTo>
                <a:cubicBezTo>
                  <a:pt x="806" y="381"/>
                  <a:pt x="806" y="381"/>
                  <a:pt x="806" y="381"/>
                </a:cubicBezTo>
                <a:moveTo>
                  <a:pt x="1030" y="0"/>
                </a:moveTo>
                <a:cubicBezTo>
                  <a:pt x="799" y="187"/>
                  <a:pt x="799" y="187"/>
                  <a:pt x="799" y="187"/>
                </a:cubicBezTo>
                <a:cubicBezTo>
                  <a:pt x="806" y="381"/>
                  <a:pt x="806" y="381"/>
                  <a:pt x="806" y="381"/>
                </a:cubicBezTo>
                <a:cubicBezTo>
                  <a:pt x="994" y="428"/>
                  <a:pt x="994" y="428"/>
                  <a:pt x="994" y="428"/>
                </a:cubicBezTo>
                <a:cubicBezTo>
                  <a:pt x="1226" y="241"/>
                  <a:pt x="1226" y="241"/>
                  <a:pt x="1226" y="241"/>
                </a:cubicBezTo>
                <a:cubicBezTo>
                  <a:pt x="1043" y="189"/>
                  <a:pt x="1043" y="189"/>
                  <a:pt x="1043" y="189"/>
                </a:cubicBezTo>
                <a:lnTo>
                  <a:pt x="1030" y="0"/>
                </a:lnTo>
                <a:close/>
                <a:moveTo>
                  <a:pt x="166" y="1036"/>
                </a:moveTo>
                <a:cubicBezTo>
                  <a:pt x="19" y="1245"/>
                  <a:pt x="19" y="1245"/>
                  <a:pt x="19" y="1245"/>
                </a:cubicBezTo>
                <a:moveTo>
                  <a:pt x="621" y="1036"/>
                </a:moveTo>
                <a:cubicBezTo>
                  <a:pt x="768" y="1245"/>
                  <a:pt x="768" y="1245"/>
                  <a:pt x="768" y="124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A215E8A7-8DA5-7BBF-7974-6AD79267138A}"/>
              </a:ext>
            </a:extLst>
          </p:cNvPr>
          <p:cNvSpPr/>
          <p:nvPr/>
        </p:nvSpPr>
        <p:spPr>
          <a:xfrm>
            <a:off x="6174961" y="3382347"/>
            <a:ext cx="485866" cy="435604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64" name="Freeform 99">
            <a:extLst>
              <a:ext uri="{FF2B5EF4-FFF2-40B4-BE49-F238E27FC236}">
                <a16:creationId xmlns:a16="http://schemas.microsoft.com/office/drawing/2014/main" id="{D0435B4E-1DB2-6932-39FC-9F3462D243F5}"/>
              </a:ext>
            </a:extLst>
          </p:cNvPr>
          <p:cNvSpPr>
            <a:spLocks noEditPoints="1"/>
          </p:cNvSpPr>
          <p:nvPr/>
        </p:nvSpPr>
        <p:spPr bwMode="auto">
          <a:xfrm>
            <a:off x="6174961" y="5318220"/>
            <a:ext cx="485866" cy="425964"/>
          </a:xfrm>
          <a:custGeom>
            <a:avLst/>
            <a:gdLst>
              <a:gd name="T0" fmla="*/ 912 w 912"/>
              <a:gd name="T1" fmla="*/ 112 h 801"/>
              <a:gd name="T2" fmla="*/ 912 w 912"/>
              <a:gd name="T3" fmla="*/ 505 h 801"/>
              <a:gd name="T4" fmla="*/ 800 w 912"/>
              <a:gd name="T5" fmla="*/ 617 h 801"/>
              <a:gd name="T6" fmla="*/ 623 w 912"/>
              <a:gd name="T7" fmla="*/ 617 h 801"/>
              <a:gd name="T8" fmla="*/ 456 w 912"/>
              <a:gd name="T9" fmla="*/ 801 h 801"/>
              <a:gd name="T10" fmla="*/ 289 w 912"/>
              <a:gd name="T11" fmla="*/ 617 h 801"/>
              <a:gd name="T12" fmla="*/ 112 w 912"/>
              <a:gd name="T13" fmla="*/ 617 h 801"/>
              <a:gd name="T14" fmla="*/ 0 w 912"/>
              <a:gd name="T15" fmla="*/ 505 h 801"/>
              <a:gd name="T16" fmla="*/ 0 w 912"/>
              <a:gd name="T17" fmla="*/ 112 h 801"/>
              <a:gd name="T18" fmla="*/ 112 w 912"/>
              <a:gd name="T19" fmla="*/ 0 h 801"/>
              <a:gd name="T20" fmla="*/ 800 w 912"/>
              <a:gd name="T21" fmla="*/ 0 h 801"/>
              <a:gd name="T22" fmla="*/ 912 w 912"/>
              <a:gd name="T23" fmla="*/ 112 h 801"/>
              <a:gd name="T24" fmla="*/ 348 w 912"/>
              <a:gd name="T25" fmla="*/ 156 h 801"/>
              <a:gd name="T26" fmla="*/ 240 w 912"/>
              <a:gd name="T27" fmla="*/ 265 h 801"/>
              <a:gd name="T28" fmla="*/ 456 w 912"/>
              <a:gd name="T29" fmla="*/ 516 h 801"/>
              <a:gd name="T30" fmla="*/ 672 w 912"/>
              <a:gd name="T31" fmla="*/ 265 h 801"/>
              <a:gd name="T32" fmla="*/ 564 w 912"/>
              <a:gd name="T33" fmla="*/ 156 h 801"/>
              <a:gd name="T34" fmla="*/ 456 w 912"/>
              <a:gd name="T35" fmla="*/ 265 h 801"/>
              <a:gd name="T36" fmla="*/ 348 w 912"/>
              <a:gd name="T37" fmla="*/ 156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2" h="801">
                <a:moveTo>
                  <a:pt x="912" y="112"/>
                </a:moveTo>
                <a:cubicBezTo>
                  <a:pt x="912" y="505"/>
                  <a:pt x="912" y="505"/>
                  <a:pt x="912" y="505"/>
                </a:cubicBezTo>
                <a:cubicBezTo>
                  <a:pt x="912" y="567"/>
                  <a:pt x="861" y="617"/>
                  <a:pt x="800" y="617"/>
                </a:cubicBezTo>
                <a:cubicBezTo>
                  <a:pt x="623" y="617"/>
                  <a:pt x="623" y="617"/>
                  <a:pt x="623" y="617"/>
                </a:cubicBezTo>
                <a:cubicBezTo>
                  <a:pt x="456" y="801"/>
                  <a:pt x="456" y="801"/>
                  <a:pt x="456" y="801"/>
                </a:cubicBezTo>
                <a:cubicBezTo>
                  <a:pt x="289" y="617"/>
                  <a:pt x="289" y="617"/>
                  <a:pt x="289" y="617"/>
                </a:cubicBezTo>
                <a:cubicBezTo>
                  <a:pt x="112" y="617"/>
                  <a:pt x="112" y="617"/>
                  <a:pt x="112" y="617"/>
                </a:cubicBezTo>
                <a:cubicBezTo>
                  <a:pt x="51" y="617"/>
                  <a:pt x="0" y="567"/>
                  <a:pt x="0" y="505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51"/>
                  <a:pt x="51" y="0"/>
                  <a:pt x="112" y="0"/>
                </a:cubicBezTo>
                <a:cubicBezTo>
                  <a:pt x="800" y="0"/>
                  <a:pt x="800" y="0"/>
                  <a:pt x="800" y="0"/>
                </a:cubicBezTo>
                <a:cubicBezTo>
                  <a:pt x="861" y="0"/>
                  <a:pt x="912" y="51"/>
                  <a:pt x="912" y="112"/>
                </a:cubicBezTo>
                <a:close/>
                <a:moveTo>
                  <a:pt x="348" y="156"/>
                </a:moveTo>
                <a:cubicBezTo>
                  <a:pt x="288" y="156"/>
                  <a:pt x="240" y="205"/>
                  <a:pt x="240" y="265"/>
                </a:cubicBezTo>
                <a:cubicBezTo>
                  <a:pt x="240" y="410"/>
                  <a:pt x="412" y="467"/>
                  <a:pt x="456" y="516"/>
                </a:cubicBezTo>
                <a:cubicBezTo>
                  <a:pt x="500" y="467"/>
                  <a:pt x="672" y="410"/>
                  <a:pt x="672" y="265"/>
                </a:cubicBezTo>
                <a:cubicBezTo>
                  <a:pt x="672" y="205"/>
                  <a:pt x="624" y="156"/>
                  <a:pt x="564" y="156"/>
                </a:cubicBezTo>
                <a:cubicBezTo>
                  <a:pt x="504" y="156"/>
                  <a:pt x="456" y="205"/>
                  <a:pt x="456" y="265"/>
                </a:cubicBezTo>
                <a:cubicBezTo>
                  <a:pt x="456" y="205"/>
                  <a:pt x="408" y="156"/>
                  <a:pt x="348" y="156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5" name="Freeform 96">
            <a:extLst>
              <a:ext uri="{FF2B5EF4-FFF2-40B4-BE49-F238E27FC236}">
                <a16:creationId xmlns:a16="http://schemas.microsoft.com/office/drawing/2014/main" id="{93FFCE0A-9B1D-3C01-14B6-C160E40A035A}"/>
              </a:ext>
            </a:extLst>
          </p:cNvPr>
          <p:cNvSpPr>
            <a:spLocks noEditPoints="1"/>
          </p:cNvSpPr>
          <p:nvPr/>
        </p:nvSpPr>
        <p:spPr bwMode="auto">
          <a:xfrm>
            <a:off x="6147090" y="7066858"/>
            <a:ext cx="485866" cy="616544"/>
          </a:xfrm>
          <a:custGeom>
            <a:avLst/>
            <a:gdLst>
              <a:gd name="T0" fmla="*/ 105 w 145"/>
              <a:gd name="T1" fmla="*/ 139 h 184"/>
              <a:gd name="T2" fmla="*/ 28 w 145"/>
              <a:gd name="T3" fmla="*/ 139 h 184"/>
              <a:gd name="T4" fmla="*/ 28 w 145"/>
              <a:gd name="T5" fmla="*/ 102 h 184"/>
              <a:gd name="T6" fmla="*/ 145 w 145"/>
              <a:gd name="T7" fmla="*/ 0 h 184"/>
              <a:gd name="T8" fmla="*/ 28 w 145"/>
              <a:gd name="T9" fmla="*/ 0 h 184"/>
              <a:gd name="T10" fmla="*/ 28 w 145"/>
              <a:gd name="T11" fmla="*/ 36 h 184"/>
              <a:gd name="T12" fmla="*/ 145 w 145"/>
              <a:gd name="T13" fmla="*/ 0 h 184"/>
              <a:gd name="T14" fmla="*/ 105 w 145"/>
              <a:gd name="T15" fmla="*/ 45 h 184"/>
              <a:gd name="T16" fmla="*/ 105 w 145"/>
              <a:gd name="T17" fmla="*/ 184 h 184"/>
              <a:gd name="T18" fmla="*/ 145 w 145"/>
              <a:gd name="T19" fmla="*/ 139 h 184"/>
              <a:gd name="T20" fmla="*/ 145 w 145"/>
              <a:gd name="T21" fmla="*/ 0 h 184"/>
              <a:gd name="T22" fmla="*/ 75 w 145"/>
              <a:gd name="T23" fmla="*/ 70 h 184"/>
              <a:gd name="T24" fmla="*/ 0 w 145"/>
              <a:gd name="T25" fmla="*/ 70 h 184"/>
              <a:gd name="T26" fmla="*/ 55 w 145"/>
              <a:gd name="T27" fmla="*/ 91 h 184"/>
              <a:gd name="T28" fmla="*/ 75 w 145"/>
              <a:gd name="T29" fmla="*/ 70 h 184"/>
              <a:gd name="T30" fmla="*/ 55 w 145"/>
              <a:gd name="T31" fmla="*/ 49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5" h="184">
                <a:moveTo>
                  <a:pt x="105" y="139"/>
                </a:moveTo>
                <a:lnTo>
                  <a:pt x="28" y="139"/>
                </a:lnTo>
                <a:lnTo>
                  <a:pt x="28" y="102"/>
                </a:lnTo>
                <a:moveTo>
                  <a:pt x="145" y="0"/>
                </a:moveTo>
                <a:lnTo>
                  <a:pt x="28" y="0"/>
                </a:lnTo>
                <a:lnTo>
                  <a:pt x="28" y="36"/>
                </a:lnTo>
                <a:moveTo>
                  <a:pt x="145" y="0"/>
                </a:moveTo>
                <a:lnTo>
                  <a:pt x="105" y="45"/>
                </a:lnTo>
                <a:lnTo>
                  <a:pt x="105" y="184"/>
                </a:lnTo>
                <a:lnTo>
                  <a:pt x="145" y="139"/>
                </a:lnTo>
                <a:lnTo>
                  <a:pt x="145" y="0"/>
                </a:lnTo>
                <a:moveTo>
                  <a:pt x="75" y="70"/>
                </a:moveTo>
                <a:lnTo>
                  <a:pt x="0" y="70"/>
                </a:lnTo>
                <a:moveTo>
                  <a:pt x="55" y="91"/>
                </a:moveTo>
                <a:lnTo>
                  <a:pt x="75" y="70"/>
                </a:lnTo>
                <a:lnTo>
                  <a:pt x="55" y="49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2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2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9" dur="2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5" dur="2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8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6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3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4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7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0" grpId="0" animBg="1"/>
          <p:bldP spid="111" grpId="0" animBg="1"/>
          <p:bldP spid="112" grpId="0" animBg="1"/>
          <p:bldP spid="113" grpId="0" animBg="1"/>
          <p:bldP spid="127" grpId="0"/>
          <p:bldP spid="128" grpId="0"/>
          <p:bldP spid="129" grpId="0"/>
          <p:bldP spid="130" grpId="0"/>
          <p:bldP spid="141" grpId="0"/>
          <p:bldP spid="142" grpId="0"/>
          <p:bldP spid="143" grpId="0"/>
          <p:bldP spid="144" grpId="0"/>
          <p:bldP spid="145" grpId="0"/>
          <p:bldP spid="146" grpId="0"/>
          <p:bldP spid="147" grpId="0"/>
          <p:bldP spid="148" grpId="0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/>
          <p:bldP spid="155" grpId="0"/>
          <p:bldP spid="156" grpId="0" animBg="1"/>
          <p:bldP spid="157" grpId="0" animBg="1"/>
          <p:bldP spid="158" grpId="0" animBg="1"/>
          <p:bldP spid="159" grpId="0" animBg="1"/>
          <p:bldP spid="160" grpId="0"/>
          <p:bldP spid="161" grpId="0"/>
          <p:bldP spid="162" grpId="0" animBg="1"/>
          <p:bldP spid="163" grpId="0" animBg="1"/>
          <p:bldP spid="164" grpId="0" animBg="1"/>
          <p:bldP spid="16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2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2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9" dur="2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5" dur="2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7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0" grpId="0" animBg="1"/>
          <p:bldP spid="111" grpId="0" animBg="1"/>
          <p:bldP spid="112" grpId="0" animBg="1"/>
          <p:bldP spid="113" grpId="0" animBg="1"/>
          <p:bldP spid="127" grpId="0"/>
          <p:bldP spid="128" grpId="0"/>
          <p:bldP spid="129" grpId="0"/>
          <p:bldP spid="130" grpId="0"/>
          <p:bldP spid="141" grpId="0"/>
          <p:bldP spid="142" grpId="0"/>
          <p:bldP spid="143" grpId="0"/>
          <p:bldP spid="144" grpId="0"/>
          <p:bldP spid="145" grpId="0"/>
          <p:bldP spid="146" grpId="0"/>
          <p:bldP spid="147" grpId="0"/>
          <p:bldP spid="148" grpId="0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/>
          <p:bldP spid="155" grpId="0"/>
          <p:bldP spid="156" grpId="0" animBg="1"/>
          <p:bldP spid="157" grpId="0" animBg="1"/>
          <p:bldP spid="158" grpId="0" animBg="1"/>
          <p:bldP spid="159" grpId="0" animBg="1"/>
          <p:bldP spid="160" grpId="0"/>
          <p:bldP spid="161" grpId="0"/>
          <p:bldP spid="162" grpId="0" animBg="1"/>
          <p:bldP spid="163" grpId="0" animBg="1"/>
          <p:bldP spid="164" grpId="0" animBg="1"/>
          <p:bldP spid="165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Block Arc 109">
            <a:extLst>
              <a:ext uri="{FF2B5EF4-FFF2-40B4-BE49-F238E27FC236}">
                <a16:creationId xmlns:a16="http://schemas.microsoft.com/office/drawing/2014/main" id="{66203E34-CCC5-1EA0-CF23-37D68D3F23DB}"/>
              </a:ext>
            </a:extLst>
          </p:cNvPr>
          <p:cNvSpPr/>
          <p:nvPr/>
        </p:nvSpPr>
        <p:spPr>
          <a:xfrm rot="5400000" flipH="1">
            <a:off x="11888713" y="1302777"/>
            <a:ext cx="11405418" cy="11405418"/>
          </a:xfrm>
          <a:prstGeom prst="blockArc">
            <a:avLst>
              <a:gd name="adj1" fmla="val 10782340"/>
              <a:gd name="adj2" fmla="val 1106"/>
              <a:gd name="adj3" fmla="val 7961"/>
            </a:avLst>
          </a:prstGeom>
          <a:solidFill>
            <a:schemeClr val="accent6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1" name="Block Arc 110">
            <a:extLst>
              <a:ext uri="{FF2B5EF4-FFF2-40B4-BE49-F238E27FC236}">
                <a16:creationId xmlns:a16="http://schemas.microsoft.com/office/drawing/2014/main" id="{E386F563-44EA-0BCB-DD59-E90CBF2AEF60}"/>
              </a:ext>
            </a:extLst>
          </p:cNvPr>
          <p:cNvSpPr/>
          <p:nvPr/>
        </p:nvSpPr>
        <p:spPr>
          <a:xfrm rot="5400000" flipH="1">
            <a:off x="12799768" y="2213831"/>
            <a:ext cx="9583311" cy="9583311"/>
          </a:xfrm>
          <a:prstGeom prst="blockArc">
            <a:avLst>
              <a:gd name="adj1" fmla="val 8440283"/>
              <a:gd name="adj2" fmla="val 674"/>
              <a:gd name="adj3" fmla="val 9517"/>
            </a:avLst>
          </a:prstGeom>
          <a:solidFill>
            <a:schemeClr val="accent4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2" name="Block Arc 111">
            <a:extLst>
              <a:ext uri="{FF2B5EF4-FFF2-40B4-BE49-F238E27FC236}">
                <a16:creationId xmlns:a16="http://schemas.microsoft.com/office/drawing/2014/main" id="{3841BE60-53B4-D316-F92C-A0E175938D98}"/>
              </a:ext>
            </a:extLst>
          </p:cNvPr>
          <p:cNvSpPr/>
          <p:nvPr/>
        </p:nvSpPr>
        <p:spPr>
          <a:xfrm rot="5400000" flipH="1">
            <a:off x="13718332" y="3132395"/>
            <a:ext cx="7746182" cy="7746182"/>
          </a:xfrm>
          <a:prstGeom prst="blockArc">
            <a:avLst>
              <a:gd name="adj1" fmla="val 7021053"/>
              <a:gd name="adj2" fmla="val 2828"/>
              <a:gd name="adj3" fmla="val 11712"/>
            </a:avLst>
          </a:prstGeom>
          <a:solidFill>
            <a:schemeClr val="accent2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3" name="Block Arc 112">
            <a:extLst>
              <a:ext uri="{FF2B5EF4-FFF2-40B4-BE49-F238E27FC236}">
                <a16:creationId xmlns:a16="http://schemas.microsoft.com/office/drawing/2014/main" id="{29FEE4F5-848F-3B00-0B47-D798DC24F0DB}"/>
              </a:ext>
            </a:extLst>
          </p:cNvPr>
          <p:cNvSpPr/>
          <p:nvPr/>
        </p:nvSpPr>
        <p:spPr>
          <a:xfrm rot="5400000" flipH="1">
            <a:off x="14618631" y="4032693"/>
            <a:ext cx="5945586" cy="5945586"/>
          </a:xfrm>
          <a:prstGeom prst="blockArc">
            <a:avLst>
              <a:gd name="adj1" fmla="val 3951049"/>
              <a:gd name="adj2" fmla="val 6277"/>
              <a:gd name="adj3" fmla="val 15418"/>
            </a:avLst>
          </a:prstGeom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9A639F4C-342B-9DDE-EBD8-99BE53120C1E}"/>
              </a:ext>
            </a:extLst>
          </p:cNvPr>
          <p:cNvSpPr/>
          <p:nvPr/>
        </p:nvSpPr>
        <p:spPr>
          <a:xfrm flipH="1">
            <a:off x="16005696" y="5419757"/>
            <a:ext cx="3171455" cy="3171455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C6954666-C565-B5E3-6477-6996569A4251}"/>
              </a:ext>
            </a:extLst>
          </p:cNvPr>
          <p:cNvSpPr/>
          <p:nvPr/>
        </p:nvSpPr>
        <p:spPr>
          <a:xfrm flipH="1">
            <a:off x="16633772" y="1310781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1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E1F63BA-3469-0B82-9B8C-C4837741DF9E}"/>
              </a:ext>
            </a:extLst>
          </p:cNvPr>
          <p:cNvSpPr/>
          <p:nvPr/>
        </p:nvSpPr>
        <p:spPr>
          <a:xfrm flipH="1">
            <a:off x="16633772" y="2219672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2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5E04AEA9-2436-002E-CCA4-25A45FDC22DE}"/>
              </a:ext>
            </a:extLst>
          </p:cNvPr>
          <p:cNvSpPr/>
          <p:nvPr/>
        </p:nvSpPr>
        <p:spPr>
          <a:xfrm flipH="1">
            <a:off x="16633772" y="3128563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3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758D4D9-3492-2044-320E-778C2D979734}"/>
              </a:ext>
            </a:extLst>
          </p:cNvPr>
          <p:cNvSpPr/>
          <p:nvPr/>
        </p:nvSpPr>
        <p:spPr>
          <a:xfrm flipH="1">
            <a:off x="16633772" y="4037454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4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CF501404-39E3-7965-BC15-D547D083464B}"/>
              </a:ext>
            </a:extLst>
          </p:cNvPr>
          <p:cNvGrpSpPr/>
          <p:nvPr/>
        </p:nvGrpSpPr>
        <p:grpSpPr>
          <a:xfrm>
            <a:off x="7042455" y="1659907"/>
            <a:ext cx="9693714" cy="204794"/>
            <a:chOff x="7042455" y="1659907"/>
            <a:chExt cx="9693714" cy="204794"/>
          </a:xfrm>
        </p:grpSpPr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CAE9509C-1F78-B381-BF4E-6EB236E81F45}"/>
                </a:ext>
              </a:extLst>
            </p:cNvPr>
            <p:cNvCxnSpPr>
              <a:cxnSpLocks/>
              <a:stCxn id="121" idx="2"/>
              <a:endCxn id="150" idx="1"/>
            </p:cNvCxnSpPr>
            <p:nvPr/>
          </p:nvCxnSpPr>
          <p:spPr>
            <a:xfrm flipH="1" flipV="1">
              <a:off x="7042455" y="1758304"/>
              <a:ext cx="9693714" cy="400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C3F51766-31A9-29F6-914E-7944149659A9}"/>
                </a:ext>
              </a:extLst>
            </p:cNvPr>
            <p:cNvSpPr/>
            <p:nvPr/>
          </p:nvSpPr>
          <p:spPr>
            <a:xfrm flipH="1">
              <a:off x="16531375" y="1659907"/>
              <a:ext cx="204794" cy="204794"/>
            </a:xfrm>
            <a:prstGeom prst="ellipse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AE335180-FD22-5F36-9075-B85F8133F0FC}"/>
              </a:ext>
            </a:extLst>
          </p:cNvPr>
          <p:cNvGrpSpPr/>
          <p:nvPr/>
        </p:nvGrpSpPr>
        <p:grpSpPr>
          <a:xfrm>
            <a:off x="6968811" y="2561379"/>
            <a:ext cx="9767358" cy="1038770"/>
            <a:chOff x="6968811" y="2561379"/>
            <a:chExt cx="9767358" cy="1038770"/>
          </a:xfrm>
        </p:grpSpPr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25327938-A74C-710D-175B-C66E9B496B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83953" y="2666161"/>
              <a:ext cx="7649819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094D1334-441B-B08B-4DFC-4D25A05AF086}"/>
                </a:ext>
              </a:extLst>
            </p:cNvPr>
            <p:cNvSpPr/>
            <p:nvPr/>
          </p:nvSpPr>
          <p:spPr>
            <a:xfrm flipH="1">
              <a:off x="16531375" y="2561379"/>
              <a:ext cx="204794" cy="204794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980C223A-FA08-ED88-038C-778D7BB3CB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68811" y="3600149"/>
              <a:ext cx="2015141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5341F835-5DAC-0A5A-1495-9821F5496A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83952" y="2666161"/>
              <a:ext cx="0" cy="933988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Textbox 200">
            <a:extLst>
              <a:ext uri="{FF2B5EF4-FFF2-40B4-BE49-F238E27FC236}">
                <a16:creationId xmlns:a16="http://schemas.microsoft.com/office/drawing/2014/main" id="{36BC49D5-B22F-2325-8104-5E241A4129A5}"/>
              </a:ext>
            </a:extLst>
          </p:cNvPr>
          <p:cNvSpPr txBox="1"/>
          <p:nvPr/>
        </p:nvSpPr>
        <p:spPr>
          <a:xfrm flipH="1">
            <a:off x="13000809" y="1298144"/>
            <a:ext cx="300274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Mục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tiêu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Đạt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được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8" name="Textbox 200">
            <a:extLst>
              <a:ext uri="{FF2B5EF4-FFF2-40B4-BE49-F238E27FC236}">
                <a16:creationId xmlns:a16="http://schemas.microsoft.com/office/drawing/2014/main" id="{C06C9ADA-D062-C2A7-6E4E-52D3BE802621}"/>
              </a:ext>
            </a:extLst>
          </p:cNvPr>
          <p:cNvSpPr txBox="1"/>
          <p:nvPr/>
        </p:nvSpPr>
        <p:spPr>
          <a:xfrm flipH="1">
            <a:off x="13000809" y="2203460"/>
            <a:ext cx="309251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Hiệu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quả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Vận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hành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9" name="Textbox 200">
            <a:extLst>
              <a:ext uri="{FF2B5EF4-FFF2-40B4-BE49-F238E27FC236}">
                <a16:creationId xmlns:a16="http://schemas.microsoft.com/office/drawing/2014/main" id="{812EE0CE-D2E3-7570-4E16-C56053122005}"/>
              </a:ext>
            </a:extLst>
          </p:cNvPr>
          <p:cNvSpPr txBox="1"/>
          <p:nvPr/>
        </p:nvSpPr>
        <p:spPr>
          <a:xfrm flipH="1">
            <a:off x="13000809" y="3123449"/>
            <a:ext cx="3334567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Hài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lòng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Khách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hàng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0" name="Textbox 200">
            <a:extLst>
              <a:ext uri="{FF2B5EF4-FFF2-40B4-BE49-F238E27FC236}">
                <a16:creationId xmlns:a16="http://schemas.microsoft.com/office/drawing/2014/main" id="{F0AEA391-79AA-70CD-9B85-1B6A2EC18122}"/>
              </a:ext>
            </a:extLst>
          </p:cNvPr>
          <p:cNvSpPr txBox="1"/>
          <p:nvPr/>
        </p:nvSpPr>
        <p:spPr>
          <a:xfrm flipH="1">
            <a:off x="13000809" y="4028765"/>
            <a:ext cx="319215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Tiềm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năng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Mở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động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A4FAE1D8-B0ED-765B-2D3D-D350CFE838B0}"/>
              </a:ext>
            </a:extLst>
          </p:cNvPr>
          <p:cNvGrpSpPr/>
          <p:nvPr/>
        </p:nvGrpSpPr>
        <p:grpSpPr>
          <a:xfrm>
            <a:off x="6325675" y="3485212"/>
            <a:ext cx="10410494" cy="2004428"/>
            <a:chOff x="6325675" y="3485212"/>
            <a:chExt cx="10410494" cy="2004428"/>
          </a:xfrm>
        </p:grpSpPr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55A18A4C-8D0F-2F76-EC66-ECD9A0D4C5E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92220" y="3589994"/>
              <a:ext cx="7041552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65673C9A-4025-0D0B-B66F-3FFD9A4163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25675" y="5489640"/>
              <a:ext cx="3266545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CBF5ABE1-A8DE-D29C-1A13-15975C66102E}"/>
                </a:ext>
              </a:extLst>
            </p:cNvPr>
            <p:cNvSpPr/>
            <p:nvPr/>
          </p:nvSpPr>
          <p:spPr>
            <a:xfrm flipH="1">
              <a:off x="16531375" y="3485212"/>
              <a:ext cx="204794" cy="204794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74802F1F-3973-4BC3-A1B3-B4C22B28B3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92220" y="3595346"/>
              <a:ext cx="0" cy="1894294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4360D2DD-286A-A01E-5E1A-975E907E205D}"/>
              </a:ext>
            </a:extLst>
          </p:cNvPr>
          <p:cNvGrpSpPr/>
          <p:nvPr/>
        </p:nvGrpSpPr>
        <p:grpSpPr>
          <a:xfrm>
            <a:off x="6940236" y="4386684"/>
            <a:ext cx="9795933" cy="2938413"/>
            <a:chOff x="6940236" y="4386684"/>
            <a:chExt cx="9795933" cy="2938413"/>
          </a:xfrm>
        </p:grpSpPr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DA586C3B-080A-644D-1077-1D076EB963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40236" y="7325097"/>
              <a:ext cx="3266545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4A12B5AF-30B1-4791-0C5D-64ABD2A2D8D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06781" y="4491466"/>
              <a:ext cx="6426991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AEF48B39-3ED2-A05A-1070-619AF4DD18ED}"/>
                </a:ext>
              </a:extLst>
            </p:cNvPr>
            <p:cNvSpPr/>
            <p:nvPr/>
          </p:nvSpPr>
          <p:spPr>
            <a:xfrm flipH="1">
              <a:off x="16531375" y="4386684"/>
              <a:ext cx="204794" cy="204794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F5E36C7E-8FEB-1113-1B39-564B439BED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06781" y="4499203"/>
              <a:ext cx="0" cy="2825894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1" name="TextBox 48">
            <a:extLst>
              <a:ext uri="{FF2B5EF4-FFF2-40B4-BE49-F238E27FC236}">
                <a16:creationId xmlns:a16="http://schemas.microsoft.com/office/drawing/2014/main" id="{F7DD75B4-ABDC-06E3-ED30-851FF20E0C2C}"/>
              </a:ext>
            </a:extLst>
          </p:cNvPr>
          <p:cNvSpPr txBox="1"/>
          <p:nvPr/>
        </p:nvSpPr>
        <p:spPr>
          <a:xfrm flipH="1">
            <a:off x="1328885" y="10256453"/>
            <a:ext cx="6660221" cy="280076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REPORTING</a:t>
            </a:r>
          </a:p>
          <a:p>
            <a:pPr lvl="0">
              <a:defRPr/>
            </a:pP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DATA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2" name="TextBox 48">
            <a:extLst>
              <a:ext uri="{FF2B5EF4-FFF2-40B4-BE49-F238E27FC236}">
                <a16:creationId xmlns:a16="http://schemas.microsoft.com/office/drawing/2014/main" id="{4F60D847-127E-FF7D-9350-B620D6FE516C}"/>
              </a:ext>
            </a:extLst>
          </p:cNvPr>
          <p:cNvSpPr txBox="1"/>
          <p:nvPr/>
        </p:nvSpPr>
        <p:spPr>
          <a:xfrm flipH="1">
            <a:off x="1328885" y="1141287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43" name="TextBox 25">
            <a:extLst>
              <a:ext uri="{FF2B5EF4-FFF2-40B4-BE49-F238E27FC236}">
                <a16:creationId xmlns:a16="http://schemas.microsoft.com/office/drawing/2014/main" id="{70AAE6AD-69B6-58BD-4A41-CDC6EA003B87}"/>
              </a:ext>
            </a:extLst>
          </p:cNvPr>
          <p:cNvSpPr txBox="1"/>
          <p:nvPr/>
        </p:nvSpPr>
        <p:spPr>
          <a:xfrm flipH="1">
            <a:off x="1328885" y="10091699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144" name="Textbox 200">
            <a:extLst>
              <a:ext uri="{FF2B5EF4-FFF2-40B4-BE49-F238E27FC236}">
                <a16:creationId xmlns:a16="http://schemas.microsoft.com/office/drawing/2014/main" id="{522614DC-B5E8-DFBF-4F49-FE85E42FB4AA}"/>
              </a:ext>
            </a:extLst>
          </p:cNvPr>
          <p:cNvSpPr txBox="1"/>
          <p:nvPr/>
        </p:nvSpPr>
        <p:spPr>
          <a:xfrm flipH="1">
            <a:off x="14991553" y="5129499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80%</a:t>
            </a:r>
          </a:p>
        </p:txBody>
      </p:sp>
      <p:sp>
        <p:nvSpPr>
          <p:cNvPr id="145" name="Textbox 200">
            <a:extLst>
              <a:ext uri="{FF2B5EF4-FFF2-40B4-BE49-F238E27FC236}">
                <a16:creationId xmlns:a16="http://schemas.microsoft.com/office/drawing/2014/main" id="{42CBDAED-27E6-578D-D161-59DCA759D81A}"/>
              </a:ext>
            </a:extLst>
          </p:cNvPr>
          <p:cNvSpPr txBox="1"/>
          <p:nvPr/>
        </p:nvSpPr>
        <p:spPr>
          <a:xfrm flipH="1">
            <a:off x="13488561" y="7806270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65%</a:t>
            </a:r>
          </a:p>
        </p:txBody>
      </p:sp>
      <p:sp>
        <p:nvSpPr>
          <p:cNvPr id="146" name="Textbox 200">
            <a:extLst>
              <a:ext uri="{FF2B5EF4-FFF2-40B4-BE49-F238E27FC236}">
                <a16:creationId xmlns:a16="http://schemas.microsoft.com/office/drawing/2014/main" id="{DB20BE57-148C-2296-72E2-0DD61D22A69D}"/>
              </a:ext>
            </a:extLst>
          </p:cNvPr>
          <p:cNvSpPr txBox="1"/>
          <p:nvPr/>
        </p:nvSpPr>
        <p:spPr>
          <a:xfrm flipH="1">
            <a:off x="13627414" y="9770895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55%</a:t>
            </a:r>
          </a:p>
        </p:txBody>
      </p:sp>
      <p:sp>
        <p:nvSpPr>
          <p:cNvPr id="147" name="Textbox 200">
            <a:extLst>
              <a:ext uri="{FF2B5EF4-FFF2-40B4-BE49-F238E27FC236}">
                <a16:creationId xmlns:a16="http://schemas.microsoft.com/office/drawing/2014/main" id="{F6641D52-74B9-4BC7-310B-E742CCDA31E7}"/>
              </a:ext>
            </a:extLst>
          </p:cNvPr>
          <p:cNvSpPr txBox="1"/>
          <p:nvPr/>
        </p:nvSpPr>
        <p:spPr>
          <a:xfrm flipH="1">
            <a:off x="16160531" y="11909501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50%</a:t>
            </a:r>
          </a:p>
        </p:txBody>
      </p:sp>
      <p:sp>
        <p:nvSpPr>
          <p:cNvPr id="148" name="Textbox 200">
            <a:extLst>
              <a:ext uri="{FF2B5EF4-FFF2-40B4-BE49-F238E27FC236}">
                <a16:creationId xmlns:a16="http://schemas.microsoft.com/office/drawing/2014/main" id="{68CDA1E8-7D88-B73B-C73C-E81E7B5879BE}"/>
              </a:ext>
            </a:extLst>
          </p:cNvPr>
          <p:cNvSpPr txBox="1"/>
          <p:nvPr/>
        </p:nvSpPr>
        <p:spPr>
          <a:xfrm rot="10800000">
            <a:off x="16439258" y="5881533"/>
            <a:ext cx="2304330" cy="2247902"/>
          </a:xfrm>
          <a:prstGeom prst="rect">
            <a:avLst/>
          </a:prstGeom>
          <a:noFill/>
        </p:spPr>
        <p:txBody>
          <a:bodyPr wrap="none" rtlCol="0" anchor="ctr">
            <a:prstTxWarp prst="textCircle">
              <a:avLst/>
            </a:prstTxWarp>
            <a:spAutoFit/>
          </a:bodyPr>
          <a:lstStyle/>
          <a:p>
            <a:r>
              <a:rPr lang="en-US" sz="2400" b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  *   KẾT QUẢ ĐO LƯỜNG   *    BÁO CÁO DỰ ÁN THÍ DIỂM</a:t>
            </a:r>
          </a:p>
        </p:txBody>
      </p:sp>
      <p:sp>
        <p:nvSpPr>
          <p:cNvPr id="149" name="Freeform 84">
            <a:extLst>
              <a:ext uri="{FF2B5EF4-FFF2-40B4-BE49-F238E27FC236}">
                <a16:creationId xmlns:a16="http://schemas.microsoft.com/office/drawing/2014/main" id="{A3693EDE-1F56-91AB-33DE-5AA597326A2D}"/>
              </a:ext>
            </a:extLst>
          </p:cNvPr>
          <p:cNvSpPr>
            <a:spLocks noEditPoints="1"/>
          </p:cNvSpPr>
          <p:nvPr/>
        </p:nvSpPr>
        <p:spPr bwMode="auto">
          <a:xfrm>
            <a:off x="17033032" y="6447094"/>
            <a:ext cx="1116782" cy="1116782"/>
          </a:xfrm>
          <a:custGeom>
            <a:avLst/>
            <a:gdLst>
              <a:gd name="T0" fmla="*/ 848 w 848"/>
              <a:gd name="T1" fmla="*/ 425 h 849"/>
              <a:gd name="T2" fmla="*/ 424 w 848"/>
              <a:gd name="T3" fmla="*/ 849 h 849"/>
              <a:gd name="T4" fmla="*/ 0 w 848"/>
              <a:gd name="T5" fmla="*/ 425 h 849"/>
              <a:gd name="T6" fmla="*/ 424 w 848"/>
              <a:gd name="T7" fmla="*/ 0 h 849"/>
              <a:gd name="T8" fmla="*/ 848 w 848"/>
              <a:gd name="T9" fmla="*/ 425 h 849"/>
              <a:gd name="T10" fmla="*/ 587 w 848"/>
              <a:gd name="T11" fmla="*/ 289 h 849"/>
              <a:gd name="T12" fmla="*/ 229 w 848"/>
              <a:gd name="T13" fmla="*/ 391 h 849"/>
              <a:gd name="T14" fmla="*/ 391 w 848"/>
              <a:gd name="T15" fmla="*/ 454 h 849"/>
              <a:gd name="T16" fmla="*/ 425 w 848"/>
              <a:gd name="T17" fmla="*/ 624 h 849"/>
              <a:gd name="T18" fmla="*/ 587 w 848"/>
              <a:gd name="T19" fmla="*/ 28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8" h="849">
                <a:moveTo>
                  <a:pt x="848" y="425"/>
                </a:moveTo>
                <a:cubicBezTo>
                  <a:pt x="848" y="659"/>
                  <a:pt x="658" y="849"/>
                  <a:pt x="424" y="849"/>
                </a:cubicBezTo>
                <a:cubicBezTo>
                  <a:pt x="190" y="849"/>
                  <a:pt x="0" y="659"/>
                  <a:pt x="0" y="425"/>
                </a:cubicBezTo>
                <a:cubicBezTo>
                  <a:pt x="0" y="190"/>
                  <a:pt x="190" y="0"/>
                  <a:pt x="424" y="0"/>
                </a:cubicBezTo>
                <a:cubicBezTo>
                  <a:pt x="658" y="0"/>
                  <a:pt x="848" y="190"/>
                  <a:pt x="848" y="425"/>
                </a:cubicBezTo>
                <a:close/>
                <a:moveTo>
                  <a:pt x="587" y="289"/>
                </a:moveTo>
                <a:cubicBezTo>
                  <a:pt x="229" y="391"/>
                  <a:pt x="229" y="391"/>
                  <a:pt x="229" y="391"/>
                </a:cubicBezTo>
                <a:cubicBezTo>
                  <a:pt x="391" y="454"/>
                  <a:pt x="391" y="454"/>
                  <a:pt x="391" y="454"/>
                </a:cubicBezTo>
                <a:cubicBezTo>
                  <a:pt x="425" y="624"/>
                  <a:pt x="425" y="624"/>
                  <a:pt x="425" y="624"/>
                </a:cubicBezTo>
                <a:lnTo>
                  <a:pt x="587" y="289"/>
                </a:lnTo>
                <a:close/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0" name="Rectangle: Rounded Corners 149">
            <a:extLst>
              <a:ext uri="{FF2B5EF4-FFF2-40B4-BE49-F238E27FC236}">
                <a16:creationId xmlns:a16="http://schemas.microsoft.com/office/drawing/2014/main" id="{9AFB9740-6CFF-95B8-9181-A41CE67AF314}"/>
              </a:ext>
            </a:extLst>
          </p:cNvPr>
          <p:cNvSpPr/>
          <p:nvPr/>
        </p:nvSpPr>
        <p:spPr>
          <a:xfrm flipH="1">
            <a:off x="1328885" y="1129742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FEBA5187-BE00-B0A8-EF16-B01534D3D0ED}"/>
              </a:ext>
            </a:extLst>
          </p:cNvPr>
          <p:cNvSpPr/>
          <p:nvPr/>
        </p:nvSpPr>
        <p:spPr>
          <a:xfrm flipH="1">
            <a:off x="5793333" y="1137743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: Rounded Corners 151">
            <a:extLst>
              <a:ext uri="{FF2B5EF4-FFF2-40B4-BE49-F238E27FC236}">
                <a16:creationId xmlns:a16="http://schemas.microsoft.com/office/drawing/2014/main" id="{491363B7-D0B8-979A-32C9-F8BE462CAEE0}"/>
              </a:ext>
            </a:extLst>
          </p:cNvPr>
          <p:cNvSpPr/>
          <p:nvPr/>
        </p:nvSpPr>
        <p:spPr>
          <a:xfrm flipH="1">
            <a:off x="1328885" y="2971588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6269B73C-C361-AD95-DEF3-7450EB51EE82}"/>
              </a:ext>
            </a:extLst>
          </p:cNvPr>
          <p:cNvSpPr/>
          <p:nvPr/>
        </p:nvSpPr>
        <p:spPr>
          <a:xfrm flipH="1">
            <a:off x="5793333" y="2975588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extbox 200">
            <a:extLst>
              <a:ext uri="{FF2B5EF4-FFF2-40B4-BE49-F238E27FC236}">
                <a16:creationId xmlns:a16="http://schemas.microsoft.com/office/drawing/2014/main" id="{921DD11D-4C41-B8C7-5837-EEB41EE05C1E}"/>
              </a:ext>
            </a:extLst>
          </p:cNvPr>
          <p:cNvSpPr txBox="1"/>
          <p:nvPr/>
        </p:nvSpPr>
        <p:spPr>
          <a:xfrm flipH="1">
            <a:off x="1789276" y="1296638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Dự án hoàn thành phần lớn mục tiêu đề ra, tạo nền tảng cho triển khai tiếp theo.</a:t>
            </a:r>
          </a:p>
        </p:txBody>
      </p:sp>
      <p:sp>
        <p:nvSpPr>
          <p:cNvPr id="155" name="Textbox 200">
            <a:extLst>
              <a:ext uri="{FF2B5EF4-FFF2-40B4-BE49-F238E27FC236}">
                <a16:creationId xmlns:a16="http://schemas.microsoft.com/office/drawing/2014/main" id="{FAF88B6F-8E61-7D17-E5A2-74228C7DDB7A}"/>
              </a:ext>
            </a:extLst>
          </p:cNvPr>
          <p:cNvSpPr txBox="1"/>
          <p:nvPr/>
        </p:nvSpPr>
        <p:spPr>
          <a:xfrm flipH="1">
            <a:off x="1789276" y="3138485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Quy trình tối ưu hơn, giúp giảm chi phí và rút ngắn đáng kể thời gian xử lý.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6" name="Rectangle: Rounded Corners 155">
            <a:extLst>
              <a:ext uri="{FF2B5EF4-FFF2-40B4-BE49-F238E27FC236}">
                <a16:creationId xmlns:a16="http://schemas.microsoft.com/office/drawing/2014/main" id="{D5EECE33-24AB-CFF1-BE17-3058C5EFFA15}"/>
              </a:ext>
            </a:extLst>
          </p:cNvPr>
          <p:cNvSpPr/>
          <p:nvPr/>
        </p:nvSpPr>
        <p:spPr>
          <a:xfrm flipH="1">
            <a:off x="1328885" y="4857078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C2E80BE2-9644-8323-1F0A-D4A8235922DD}"/>
              </a:ext>
            </a:extLst>
          </p:cNvPr>
          <p:cNvSpPr/>
          <p:nvPr/>
        </p:nvSpPr>
        <p:spPr>
          <a:xfrm flipH="1">
            <a:off x="5793333" y="4865079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: Rounded Corners 157">
            <a:extLst>
              <a:ext uri="{FF2B5EF4-FFF2-40B4-BE49-F238E27FC236}">
                <a16:creationId xmlns:a16="http://schemas.microsoft.com/office/drawing/2014/main" id="{B6505C93-8B0A-5959-3581-0B7074C84ED8}"/>
              </a:ext>
            </a:extLst>
          </p:cNvPr>
          <p:cNvSpPr/>
          <p:nvPr/>
        </p:nvSpPr>
        <p:spPr>
          <a:xfrm flipH="1">
            <a:off x="1328885" y="6698924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97FB8DC1-2121-C8AC-4D31-2F750C7E260A}"/>
              </a:ext>
            </a:extLst>
          </p:cNvPr>
          <p:cNvSpPr/>
          <p:nvPr/>
        </p:nvSpPr>
        <p:spPr>
          <a:xfrm flipH="1">
            <a:off x="5793333" y="6702924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extbox 200">
            <a:extLst>
              <a:ext uri="{FF2B5EF4-FFF2-40B4-BE49-F238E27FC236}">
                <a16:creationId xmlns:a16="http://schemas.microsoft.com/office/drawing/2014/main" id="{BE765210-9538-B8A6-7CB5-C0D255CD50F6}"/>
              </a:ext>
            </a:extLst>
          </p:cNvPr>
          <p:cNvSpPr txBox="1"/>
          <p:nvPr/>
        </p:nvSpPr>
        <p:spPr>
          <a:xfrm flipH="1">
            <a:off x="1789276" y="5023974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Người dùng nội bộ phản hồi tích cực, hài lòng với hiệu quả và sự tiện lợi mang lại.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61" name="Textbox 200">
            <a:extLst>
              <a:ext uri="{FF2B5EF4-FFF2-40B4-BE49-F238E27FC236}">
                <a16:creationId xmlns:a16="http://schemas.microsoft.com/office/drawing/2014/main" id="{FB17E076-773B-E3E1-2802-B9C736E62375}"/>
              </a:ext>
            </a:extLst>
          </p:cNvPr>
          <p:cNvSpPr txBox="1"/>
          <p:nvPr/>
        </p:nvSpPr>
        <p:spPr>
          <a:xfrm flipH="1">
            <a:off x="1789276" y="6865820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dirty="0" err="1">
                <a:solidFill>
                  <a:schemeClr val="bg2"/>
                </a:solidFill>
              </a:rPr>
              <a:t>Kết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quả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chứng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minh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khả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năng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nhân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rộng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quy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mô</a:t>
            </a:r>
            <a:r>
              <a:rPr lang="en-US" dirty="0">
                <a:solidFill>
                  <a:schemeClr val="bg2"/>
                </a:solidFill>
              </a:rPr>
              <a:t>, </a:t>
            </a:r>
            <a:r>
              <a:rPr lang="en-US" dirty="0" err="1">
                <a:solidFill>
                  <a:schemeClr val="bg2"/>
                </a:solidFill>
              </a:rPr>
              <a:t>hứa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hẹn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áp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dụng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trên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diện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rộng</a:t>
            </a:r>
            <a:r>
              <a:rPr lang="en-US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62" name="Freeform 29">
            <a:extLst>
              <a:ext uri="{FF2B5EF4-FFF2-40B4-BE49-F238E27FC236}">
                <a16:creationId xmlns:a16="http://schemas.microsoft.com/office/drawing/2014/main" id="{9DDFC2BF-C6B8-CC53-E6EC-6DCDB9C52C47}"/>
              </a:ext>
            </a:extLst>
          </p:cNvPr>
          <p:cNvSpPr>
            <a:spLocks noEditPoints="1"/>
          </p:cNvSpPr>
          <p:nvPr/>
        </p:nvSpPr>
        <p:spPr bwMode="auto">
          <a:xfrm>
            <a:off x="6174961" y="1448790"/>
            <a:ext cx="513092" cy="521818"/>
          </a:xfrm>
          <a:custGeom>
            <a:avLst/>
            <a:gdLst>
              <a:gd name="T0" fmla="*/ 764 w 1226"/>
              <a:gd name="T1" fmla="*/ 583 h 1245"/>
              <a:gd name="T2" fmla="*/ 787 w 1226"/>
              <a:gd name="T3" fmla="*/ 715 h 1245"/>
              <a:gd name="T4" fmla="*/ 394 w 1226"/>
              <a:gd name="T5" fmla="*/ 1108 h 1245"/>
              <a:gd name="T6" fmla="*/ 0 w 1226"/>
              <a:gd name="T7" fmla="*/ 715 h 1245"/>
              <a:gd name="T8" fmla="*/ 394 w 1226"/>
              <a:gd name="T9" fmla="*/ 322 h 1245"/>
              <a:gd name="T10" fmla="*/ 570 w 1226"/>
              <a:gd name="T11" fmla="*/ 363 h 1245"/>
              <a:gd name="T12" fmla="*/ 394 w 1226"/>
              <a:gd name="T13" fmla="*/ 487 h 1245"/>
              <a:gd name="T14" fmla="*/ 166 w 1226"/>
              <a:gd name="T15" fmla="*/ 715 h 1245"/>
              <a:gd name="T16" fmla="*/ 394 w 1226"/>
              <a:gd name="T17" fmla="*/ 943 h 1245"/>
              <a:gd name="T18" fmla="*/ 621 w 1226"/>
              <a:gd name="T19" fmla="*/ 715 h 1245"/>
              <a:gd name="T20" fmla="*/ 394 w 1226"/>
              <a:gd name="T21" fmla="*/ 715 h 1245"/>
              <a:gd name="T22" fmla="*/ 806 w 1226"/>
              <a:gd name="T23" fmla="*/ 381 h 1245"/>
              <a:gd name="T24" fmla="*/ 1030 w 1226"/>
              <a:gd name="T25" fmla="*/ 0 h 1245"/>
              <a:gd name="T26" fmla="*/ 799 w 1226"/>
              <a:gd name="T27" fmla="*/ 187 h 1245"/>
              <a:gd name="T28" fmla="*/ 806 w 1226"/>
              <a:gd name="T29" fmla="*/ 381 h 1245"/>
              <a:gd name="T30" fmla="*/ 994 w 1226"/>
              <a:gd name="T31" fmla="*/ 428 h 1245"/>
              <a:gd name="T32" fmla="*/ 1226 w 1226"/>
              <a:gd name="T33" fmla="*/ 241 h 1245"/>
              <a:gd name="T34" fmla="*/ 1043 w 1226"/>
              <a:gd name="T35" fmla="*/ 189 h 1245"/>
              <a:gd name="T36" fmla="*/ 1030 w 1226"/>
              <a:gd name="T37" fmla="*/ 0 h 1245"/>
              <a:gd name="T38" fmla="*/ 166 w 1226"/>
              <a:gd name="T39" fmla="*/ 1036 h 1245"/>
              <a:gd name="T40" fmla="*/ 19 w 1226"/>
              <a:gd name="T41" fmla="*/ 1245 h 1245"/>
              <a:gd name="T42" fmla="*/ 621 w 1226"/>
              <a:gd name="T43" fmla="*/ 1036 h 1245"/>
              <a:gd name="T44" fmla="*/ 768 w 1226"/>
              <a:gd name="T45" fmla="*/ 1245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26" h="1245">
                <a:moveTo>
                  <a:pt x="764" y="583"/>
                </a:moveTo>
                <a:cubicBezTo>
                  <a:pt x="779" y="624"/>
                  <a:pt x="787" y="669"/>
                  <a:pt x="787" y="715"/>
                </a:cubicBezTo>
                <a:cubicBezTo>
                  <a:pt x="787" y="932"/>
                  <a:pt x="611" y="1108"/>
                  <a:pt x="394" y="1108"/>
                </a:cubicBezTo>
                <a:cubicBezTo>
                  <a:pt x="176" y="1108"/>
                  <a:pt x="0" y="932"/>
                  <a:pt x="0" y="715"/>
                </a:cubicBezTo>
                <a:cubicBezTo>
                  <a:pt x="0" y="498"/>
                  <a:pt x="176" y="322"/>
                  <a:pt x="394" y="322"/>
                </a:cubicBezTo>
                <a:cubicBezTo>
                  <a:pt x="457" y="322"/>
                  <a:pt x="517" y="337"/>
                  <a:pt x="570" y="363"/>
                </a:cubicBezTo>
                <a:moveTo>
                  <a:pt x="394" y="487"/>
                </a:moveTo>
                <a:cubicBezTo>
                  <a:pt x="268" y="487"/>
                  <a:pt x="166" y="589"/>
                  <a:pt x="166" y="715"/>
                </a:cubicBezTo>
                <a:cubicBezTo>
                  <a:pt x="166" y="841"/>
                  <a:pt x="268" y="943"/>
                  <a:pt x="394" y="943"/>
                </a:cubicBezTo>
                <a:cubicBezTo>
                  <a:pt x="519" y="943"/>
                  <a:pt x="621" y="841"/>
                  <a:pt x="621" y="715"/>
                </a:cubicBezTo>
                <a:moveTo>
                  <a:pt x="394" y="715"/>
                </a:moveTo>
                <a:cubicBezTo>
                  <a:pt x="806" y="381"/>
                  <a:pt x="806" y="381"/>
                  <a:pt x="806" y="381"/>
                </a:cubicBezTo>
                <a:moveTo>
                  <a:pt x="1030" y="0"/>
                </a:moveTo>
                <a:cubicBezTo>
                  <a:pt x="799" y="187"/>
                  <a:pt x="799" y="187"/>
                  <a:pt x="799" y="187"/>
                </a:cubicBezTo>
                <a:cubicBezTo>
                  <a:pt x="806" y="381"/>
                  <a:pt x="806" y="381"/>
                  <a:pt x="806" y="381"/>
                </a:cubicBezTo>
                <a:cubicBezTo>
                  <a:pt x="994" y="428"/>
                  <a:pt x="994" y="428"/>
                  <a:pt x="994" y="428"/>
                </a:cubicBezTo>
                <a:cubicBezTo>
                  <a:pt x="1226" y="241"/>
                  <a:pt x="1226" y="241"/>
                  <a:pt x="1226" y="241"/>
                </a:cubicBezTo>
                <a:cubicBezTo>
                  <a:pt x="1043" y="189"/>
                  <a:pt x="1043" y="189"/>
                  <a:pt x="1043" y="189"/>
                </a:cubicBezTo>
                <a:lnTo>
                  <a:pt x="1030" y="0"/>
                </a:lnTo>
                <a:close/>
                <a:moveTo>
                  <a:pt x="166" y="1036"/>
                </a:moveTo>
                <a:cubicBezTo>
                  <a:pt x="19" y="1245"/>
                  <a:pt x="19" y="1245"/>
                  <a:pt x="19" y="1245"/>
                </a:cubicBezTo>
                <a:moveTo>
                  <a:pt x="621" y="1036"/>
                </a:moveTo>
                <a:cubicBezTo>
                  <a:pt x="768" y="1245"/>
                  <a:pt x="768" y="1245"/>
                  <a:pt x="768" y="124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0A3546A6-E563-37D2-E024-6FC230BB57FC}"/>
              </a:ext>
            </a:extLst>
          </p:cNvPr>
          <p:cNvSpPr/>
          <p:nvPr/>
        </p:nvSpPr>
        <p:spPr>
          <a:xfrm>
            <a:off x="6174961" y="3382347"/>
            <a:ext cx="485866" cy="435604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64" name="Freeform 99">
            <a:extLst>
              <a:ext uri="{FF2B5EF4-FFF2-40B4-BE49-F238E27FC236}">
                <a16:creationId xmlns:a16="http://schemas.microsoft.com/office/drawing/2014/main" id="{14B80FC9-5C24-F023-5A59-CB4E6B99A909}"/>
              </a:ext>
            </a:extLst>
          </p:cNvPr>
          <p:cNvSpPr>
            <a:spLocks noEditPoints="1"/>
          </p:cNvSpPr>
          <p:nvPr/>
        </p:nvSpPr>
        <p:spPr bwMode="auto">
          <a:xfrm>
            <a:off x="6174961" y="5318220"/>
            <a:ext cx="485866" cy="425964"/>
          </a:xfrm>
          <a:custGeom>
            <a:avLst/>
            <a:gdLst>
              <a:gd name="T0" fmla="*/ 912 w 912"/>
              <a:gd name="T1" fmla="*/ 112 h 801"/>
              <a:gd name="T2" fmla="*/ 912 w 912"/>
              <a:gd name="T3" fmla="*/ 505 h 801"/>
              <a:gd name="T4" fmla="*/ 800 w 912"/>
              <a:gd name="T5" fmla="*/ 617 h 801"/>
              <a:gd name="T6" fmla="*/ 623 w 912"/>
              <a:gd name="T7" fmla="*/ 617 h 801"/>
              <a:gd name="T8" fmla="*/ 456 w 912"/>
              <a:gd name="T9" fmla="*/ 801 h 801"/>
              <a:gd name="T10" fmla="*/ 289 w 912"/>
              <a:gd name="T11" fmla="*/ 617 h 801"/>
              <a:gd name="T12" fmla="*/ 112 w 912"/>
              <a:gd name="T13" fmla="*/ 617 h 801"/>
              <a:gd name="T14" fmla="*/ 0 w 912"/>
              <a:gd name="T15" fmla="*/ 505 h 801"/>
              <a:gd name="T16" fmla="*/ 0 w 912"/>
              <a:gd name="T17" fmla="*/ 112 h 801"/>
              <a:gd name="T18" fmla="*/ 112 w 912"/>
              <a:gd name="T19" fmla="*/ 0 h 801"/>
              <a:gd name="T20" fmla="*/ 800 w 912"/>
              <a:gd name="T21" fmla="*/ 0 h 801"/>
              <a:gd name="T22" fmla="*/ 912 w 912"/>
              <a:gd name="T23" fmla="*/ 112 h 801"/>
              <a:gd name="T24" fmla="*/ 348 w 912"/>
              <a:gd name="T25" fmla="*/ 156 h 801"/>
              <a:gd name="T26" fmla="*/ 240 w 912"/>
              <a:gd name="T27" fmla="*/ 265 h 801"/>
              <a:gd name="T28" fmla="*/ 456 w 912"/>
              <a:gd name="T29" fmla="*/ 516 h 801"/>
              <a:gd name="T30" fmla="*/ 672 w 912"/>
              <a:gd name="T31" fmla="*/ 265 h 801"/>
              <a:gd name="T32" fmla="*/ 564 w 912"/>
              <a:gd name="T33" fmla="*/ 156 h 801"/>
              <a:gd name="T34" fmla="*/ 456 w 912"/>
              <a:gd name="T35" fmla="*/ 265 h 801"/>
              <a:gd name="T36" fmla="*/ 348 w 912"/>
              <a:gd name="T37" fmla="*/ 156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2" h="801">
                <a:moveTo>
                  <a:pt x="912" y="112"/>
                </a:moveTo>
                <a:cubicBezTo>
                  <a:pt x="912" y="505"/>
                  <a:pt x="912" y="505"/>
                  <a:pt x="912" y="505"/>
                </a:cubicBezTo>
                <a:cubicBezTo>
                  <a:pt x="912" y="567"/>
                  <a:pt x="861" y="617"/>
                  <a:pt x="800" y="617"/>
                </a:cubicBezTo>
                <a:cubicBezTo>
                  <a:pt x="623" y="617"/>
                  <a:pt x="623" y="617"/>
                  <a:pt x="623" y="617"/>
                </a:cubicBezTo>
                <a:cubicBezTo>
                  <a:pt x="456" y="801"/>
                  <a:pt x="456" y="801"/>
                  <a:pt x="456" y="801"/>
                </a:cubicBezTo>
                <a:cubicBezTo>
                  <a:pt x="289" y="617"/>
                  <a:pt x="289" y="617"/>
                  <a:pt x="289" y="617"/>
                </a:cubicBezTo>
                <a:cubicBezTo>
                  <a:pt x="112" y="617"/>
                  <a:pt x="112" y="617"/>
                  <a:pt x="112" y="617"/>
                </a:cubicBezTo>
                <a:cubicBezTo>
                  <a:pt x="51" y="617"/>
                  <a:pt x="0" y="567"/>
                  <a:pt x="0" y="505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51"/>
                  <a:pt x="51" y="0"/>
                  <a:pt x="112" y="0"/>
                </a:cubicBezTo>
                <a:cubicBezTo>
                  <a:pt x="800" y="0"/>
                  <a:pt x="800" y="0"/>
                  <a:pt x="800" y="0"/>
                </a:cubicBezTo>
                <a:cubicBezTo>
                  <a:pt x="861" y="0"/>
                  <a:pt x="912" y="51"/>
                  <a:pt x="912" y="112"/>
                </a:cubicBezTo>
                <a:close/>
                <a:moveTo>
                  <a:pt x="348" y="156"/>
                </a:moveTo>
                <a:cubicBezTo>
                  <a:pt x="288" y="156"/>
                  <a:pt x="240" y="205"/>
                  <a:pt x="240" y="265"/>
                </a:cubicBezTo>
                <a:cubicBezTo>
                  <a:pt x="240" y="410"/>
                  <a:pt x="412" y="467"/>
                  <a:pt x="456" y="516"/>
                </a:cubicBezTo>
                <a:cubicBezTo>
                  <a:pt x="500" y="467"/>
                  <a:pt x="672" y="410"/>
                  <a:pt x="672" y="265"/>
                </a:cubicBezTo>
                <a:cubicBezTo>
                  <a:pt x="672" y="205"/>
                  <a:pt x="624" y="156"/>
                  <a:pt x="564" y="156"/>
                </a:cubicBezTo>
                <a:cubicBezTo>
                  <a:pt x="504" y="156"/>
                  <a:pt x="456" y="205"/>
                  <a:pt x="456" y="265"/>
                </a:cubicBezTo>
                <a:cubicBezTo>
                  <a:pt x="456" y="205"/>
                  <a:pt x="408" y="156"/>
                  <a:pt x="348" y="156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5" name="Freeform 96">
            <a:extLst>
              <a:ext uri="{FF2B5EF4-FFF2-40B4-BE49-F238E27FC236}">
                <a16:creationId xmlns:a16="http://schemas.microsoft.com/office/drawing/2014/main" id="{6773EA5A-63CA-EC08-30C7-ABB638286831}"/>
              </a:ext>
            </a:extLst>
          </p:cNvPr>
          <p:cNvSpPr>
            <a:spLocks noEditPoints="1"/>
          </p:cNvSpPr>
          <p:nvPr/>
        </p:nvSpPr>
        <p:spPr bwMode="auto">
          <a:xfrm>
            <a:off x="6147090" y="7066858"/>
            <a:ext cx="485866" cy="616544"/>
          </a:xfrm>
          <a:custGeom>
            <a:avLst/>
            <a:gdLst>
              <a:gd name="T0" fmla="*/ 105 w 145"/>
              <a:gd name="T1" fmla="*/ 139 h 184"/>
              <a:gd name="T2" fmla="*/ 28 w 145"/>
              <a:gd name="T3" fmla="*/ 139 h 184"/>
              <a:gd name="T4" fmla="*/ 28 w 145"/>
              <a:gd name="T5" fmla="*/ 102 h 184"/>
              <a:gd name="T6" fmla="*/ 145 w 145"/>
              <a:gd name="T7" fmla="*/ 0 h 184"/>
              <a:gd name="T8" fmla="*/ 28 w 145"/>
              <a:gd name="T9" fmla="*/ 0 h 184"/>
              <a:gd name="T10" fmla="*/ 28 w 145"/>
              <a:gd name="T11" fmla="*/ 36 h 184"/>
              <a:gd name="T12" fmla="*/ 145 w 145"/>
              <a:gd name="T13" fmla="*/ 0 h 184"/>
              <a:gd name="T14" fmla="*/ 105 w 145"/>
              <a:gd name="T15" fmla="*/ 45 h 184"/>
              <a:gd name="T16" fmla="*/ 105 w 145"/>
              <a:gd name="T17" fmla="*/ 184 h 184"/>
              <a:gd name="T18" fmla="*/ 145 w 145"/>
              <a:gd name="T19" fmla="*/ 139 h 184"/>
              <a:gd name="T20" fmla="*/ 145 w 145"/>
              <a:gd name="T21" fmla="*/ 0 h 184"/>
              <a:gd name="T22" fmla="*/ 75 w 145"/>
              <a:gd name="T23" fmla="*/ 70 h 184"/>
              <a:gd name="T24" fmla="*/ 0 w 145"/>
              <a:gd name="T25" fmla="*/ 70 h 184"/>
              <a:gd name="T26" fmla="*/ 55 w 145"/>
              <a:gd name="T27" fmla="*/ 91 h 184"/>
              <a:gd name="T28" fmla="*/ 75 w 145"/>
              <a:gd name="T29" fmla="*/ 70 h 184"/>
              <a:gd name="T30" fmla="*/ 55 w 145"/>
              <a:gd name="T31" fmla="*/ 49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5" h="184">
                <a:moveTo>
                  <a:pt x="105" y="139"/>
                </a:moveTo>
                <a:lnTo>
                  <a:pt x="28" y="139"/>
                </a:lnTo>
                <a:lnTo>
                  <a:pt x="28" y="102"/>
                </a:lnTo>
                <a:moveTo>
                  <a:pt x="145" y="0"/>
                </a:moveTo>
                <a:lnTo>
                  <a:pt x="28" y="0"/>
                </a:lnTo>
                <a:lnTo>
                  <a:pt x="28" y="36"/>
                </a:lnTo>
                <a:moveTo>
                  <a:pt x="145" y="0"/>
                </a:moveTo>
                <a:lnTo>
                  <a:pt x="105" y="45"/>
                </a:lnTo>
                <a:lnTo>
                  <a:pt x="105" y="184"/>
                </a:lnTo>
                <a:lnTo>
                  <a:pt x="145" y="139"/>
                </a:lnTo>
                <a:lnTo>
                  <a:pt x="145" y="0"/>
                </a:lnTo>
                <a:moveTo>
                  <a:pt x="75" y="70"/>
                </a:moveTo>
                <a:lnTo>
                  <a:pt x="0" y="70"/>
                </a:lnTo>
                <a:moveTo>
                  <a:pt x="55" y="91"/>
                </a:moveTo>
                <a:lnTo>
                  <a:pt x="75" y="70"/>
                </a:lnTo>
                <a:lnTo>
                  <a:pt x="55" y="49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90578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2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2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9" dur="2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5" dur="2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8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6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3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4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7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0" grpId="0" animBg="1"/>
          <p:bldP spid="111" grpId="0" animBg="1"/>
          <p:bldP spid="112" grpId="0" animBg="1"/>
          <p:bldP spid="113" grpId="0" animBg="1"/>
          <p:bldP spid="127" grpId="0"/>
          <p:bldP spid="128" grpId="0"/>
          <p:bldP spid="129" grpId="0"/>
          <p:bldP spid="130" grpId="0"/>
          <p:bldP spid="141" grpId="0"/>
          <p:bldP spid="142" grpId="0"/>
          <p:bldP spid="143" grpId="0"/>
          <p:bldP spid="144" grpId="0"/>
          <p:bldP spid="145" grpId="0"/>
          <p:bldP spid="146" grpId="0"/>
          <p:bldP spid="147" grpId="0"/>
          <p:bldP spid="148" grpId="0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/>
          <p:bldP spid="155" grpId="0"/>
          <p:bldP spid="156" grpId="0" animBg="1"/>
          <p:bldP spid="157" grpId="0" animBg="1"/>
          <p:bldP spid="158" grpId="0" animBg="1"/>
          <p:bldP spid="159" grpId="0" animBg="1"/>
          <p:bldP spid="160" grpId="0"/>
          <p:bldP spid="161" grpId="0"/>
          <p:bldP spid="162" grpId="0" animBg="1"/>
          <p:bldP spid="163" grpId="0" animBg="1"/>
          <p:bldP spid="164" grpId="0" animBg="1"/>
          <p:bldP spid="16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2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2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9" dur="2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5" dur="2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7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0" grpId="0" animBg="1"/>
          <p:bldP spid="111" grpId="0" animBg="1"/>
          <p:bldP spid="112" grpId="0" animBg="1"/>
          <p:bldP spid="113" grpId="0" animBg="1"/>
          <p:bldP spid="127" grpId="0"/>
          <p:bldP spid="128" grpId="0"/>
          <p:bldP spid="129" grpId="0"/>
          <p:bldP spid="130" grpId="0"/>
          <p:bldP spid="141" grpId="0"/>
          <p:bldP spid="142" grpId="0"/>
          <p:bldP spid="143" grpId="0"/>
          <p:bldP spid="144" grpId="0"/>
          <p:bldP spid="145" grpId="0"/>
          <p:bldP spid="146" grpId="0"/>
          <p:bldP spid="147" grpId="0"/>
          <p:bldP spid="148" grpId="0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/>
          <p:bldP spid="155" grpId="0"/>
          <p:bldP spid="156" grpId="0" animBg="1"/>
          <p:bldP spid="157" grpId="0" animBg="1"/>
          <p:bldP spid="158" grpId="0" animBg="1"/>
          <p:bldP spid="159" grpId="0" animBg="1"/>
          <p:bldP spid="160" grpId="0"/>
          <p:bldP spid="161" grpId="0"/>
          <p:bldP spid="162" grpId="0" animBg="1"/>
          <p:bldP spid="163" grpId="0" animBg="1"/>
          <p:bldP spid="164" grpId="0" animBg="1"/>
          <p:bldP spid="165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lock Arc 8">
            <a:extLst>
              <a:ext uri="{FF2B5EF4-FFF2-40B4-BE49-F238E27FC236}">
                <a16:creationId xmlns:a16="http://schemas.microsoft.com/office/drawing/2014/main" id="{7EBDB056-3C78-5C4D-41E5-D088B27AF7F1}"/>
              </a:ext>
            </a:extLst>
          </p:cNvPr>
          <p:cNvSpPr/>
          <p:nvPr/>
        </p:nvSpPr>
        <p:spPr>
          <a:xfrm rot="5400000" flipH="1">
            <a:off x="11888713" y="1302777"/>
            <a:ext cx="11405418" cy="11405418"/>
          </a:xfrm>
          <a:prstGeom prst="blockArc">
            <a:avLst>
              <a:gd name="adj1" fmla="val 10782340"/>
              <a:gd name="adj2" fmla="val 1106"/>
              <a:gd name="adj3" fmla="val 7961"/>
            </a:avLst>
          </a:prstGeom>
          <a:solidFill>
            <a:schemeClr val="accent5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Block Arc 7">
            <a:extLst>
              <a:ext uri="{FF2B5EF4-FFF2-40B4-BE49-F238E27FC236}">
                <a16:creationId xmlns:a16="http://schemas.microsoft.com/office/drawing/2014/main" id="{EFC0F053-5024-2044-9DF8-3DCD9462CEF0}"/>
              </a:ext>
            </a:extLst>
          </p:cNvPr>
          <p:cNvSpPr/>
          <p:nvPr/>
        </p:nvSpPr>
        <p:spPr>
          <a:xfrm rot="5400000" flipH="1">
            <a:off x="12799768" y="2213831"/>
            <a:ext cx="9583311" cy="9583311"/>
          </a:xfrm>
          <a:prstGeom prst="blockArc">
            <a:avLst>
              <a:gd name="adj1" fmla="val 8440283"/>
              <a:gd name="adj2" fmla="val 674"/>
              <a:gd name="adj3" fmla="val 9517"/>
            </a:avLst>
          </a:prstGeom>
          <a:solidFill>
            <a:schemeClr val="accent4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Block Arc 5">
            <a:extLst>
              <a:ext uri="{FF2B5EF4-FFF2-40B4-BE49-F238E27FC236}">
                <a16:creationId xmlns:a16="http://schemas.microsoft.com/office/drawing/2014/main" id="{17A05067-38EF-1F42-6B50-4FA5468A6805}"/>
              </a:ext>
            </a:extLst>
          </p:cNvPr>
          <p:cNvSpPr/>
          <p:nvPr/>
        </p:nvSpPr>
        <p:spPr>
          <a:xfrm rot="5400000" flipH="1">
            <a:off x="13718332" y="3132395"/>
            <a:ext cx="7746182" cy="7746182"/>
          </a:xfrm>
          <a:prstGeom prst="blockArc">
            <a:avLst>
              <a:gd name="adj1" fmla="val 7021053"/>
              <a:gd name="adj2" fmla="val 2828"/>
              <a:gd name="adj3" fmla="val 11712"/>
            </a:avLst>
          </a:prstGeom>
          <a:solidFill>
            <a:schemeClr val="accent2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Block Arc 1">
            <a:extLst>
              <a:ext uri="{FF2B5EF4-FFF2-40B4-BE49-F238E27FC236}">
                <a16:creationId xmlns:a16="http://schemas.microsoft.com/office/drawing/2014/main" id="{7C0502C6-F9EF-BF23-90FB-2DE12EDE9132}"/>
              </a:ext>
            </a:extLst>
          </p:cNvPr>
          <p:cNvSpPr/>
          <p:nvPr/>
        </p:nvSpPr>
        <p:spPr>
          <a:xfrm rot="5400000" flipH="1">
            <a:off x="14618631" y="4032693"/>
            <a:ext cx="5945586" cy="5945586"/>
          </a:xfrm>
          <a:prstGeom prst="blockArc">
            <a:avLst>
              <a:gd name="adj1" fmla="val 3951049"/>
              <a:gd name="adj2" fmla="val 6277"/>
              <a:gd name="adj3" fmla="val 15418"/>
            </a:avLst>
          </a:prstGeom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2A96017-583C-731A-A91B-2378DCD820E1}"/>
              </a:ext>
            </a:extLst>
          </p:cNvPr>
          <p:cNvSpPr/>
          <p:nvPr/>
        </p:nvSpPr>
        <p:spPr>
          <a:xfrm flipH="1">
            <a:off x="16005696" y="5419757"/>
            <a:ext cx="3171455" cy="3171455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AFDB582-EA93-C9F9-9696-F52D56E0DE7A}"/>
              </a:ext>
            </a:extLst>
          </p:cNvPr>
          <p:cNvSpPr/>
          <p:nvPr/>
        </p:nvSpPr>
        <p:spPr>
          <a:xfrm flipH="1">
            <a:off x="16633772" y="1310781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26A15C7-2974-A828-9611-215545F14009}"/>
              </a:ext>
            </a:extLst>
          </p:cNvPr>
          <p:cNvSpPr/>
          <p:nvPr/>
        </p:nvSpPr>
        <p:spPr>
          <a:xfrm flipH="1">
            <a:off x="16633772" y="2219672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BC5F320-ABF2-F401-E4A3-247E3FAADC75}"/>
              </a:ext>
            </a:extLst>
          </p:cNvPr>
          <p:cNvSpPr/>
          <p:nvPr/>
        </p:nvSpPr>
        <p:spPr>
          <a:xfrm flipH="1">
            <a:off x="16633772" y="3128563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3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F430BC-9E81-70CD-ABF8-A6989CD04F81}"/>
              </a:ext>
            </a:extLst>
          </p:cNvPr>
          <p:cNvSpPr/>
          <p:nvPr/>
        </p:nvSpPr>
        <p:spPr>
          <a:xfrm flipH="1">
            <a:off x="16633772" y="4037454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4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EBC2803-8E5B-76D2-1829-C1C1CC6DFE82}"/>
              </a:ext>
            </a:extLst>
          </p:cNvPr>
          <p:cNvGrpSpPr/>
          <p:nvPr/>
        </p:nvGrpSpPr>
        <p:grpSpPr>
          <a:xfrm>
            <a:off x="7042455" y="1659907"/>
            <a:ext cx="9693714" cy="204794"/>
            <a:chOff x="7042455" y="1659907"/>
            <a:chExt cx="9693714" cy="204794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7D95A94-1FF7-7855-95DA-51472EDC4789}"/>
                </a:ext>
              </a:extLst>
            </p:cNvPr>
            <p:cNvCxnSpPr>
              <a:cxnSpLocks/>
              <a:stCxn id="17" idx="2"/>
              <a:endCxn id="21" idx="1"/>
            </p:cNvCxnSpPr>
            <p:nvPr/>
          </p:nvCxnSpPr>
          <p:spPr>
            <a:xfrm flipH="1" flipV="1">
              <a:off x="7042455" y="1758304"/>
              <a:ext cx="9693714" cy="400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9EE9B49-43C5-456C-529B-B020BDBFCD2A}"/>
                </a:ext>
              </a:extLst>
            </p:cNvPr>
            <p:cNvSpPr/>
            <p:nvPr/>
          </p:nvSpPr>
          <p:spPr>
            <a:xfrm flipH="1">
              <a:off x="16531375" y="1659907"/>
              <a:ext cx="204794" cy="204794"/>
            </a:xfrm>
            <a:prstGeom prst="ellipse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0B4B94C-0E31-060B-27A9-C3008067F8D6}"/>
              </a:ext>
            </a:extLst>
          </p:cNvPr>
          <p:cNvGrpSpPr/>
          <p:nvPr/>
        </p:nvGrpSpPr>
        <p:grpSpPr>
          <a:xfrm>
            <a:off x="6968811" y="2561379"/>
            <a:ext cx="9767358" cy="1038770"/>
            <a:chOff x="6968811" y="2561379"/>
            <a:chExt cx="9767358" cy="1038770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377C113-C34A-5E5F-CC65-B8AB1575E0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83953" y="2666161"/>
              <a:ext cx="7649819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AAEC17D-354D-D0E0-DA52-4D4775D1DAF2}"/>
                </a:ext>
              </a:extLst>
            </p:cNvPr>
            <p:cNvSpPr/>
            <p:nvPr/>
          </p:nvSpPr>
          <p:spPr>
            <a:xfrm flipH="1">
              <a:off x="16531375" y="2561379"/>
              <a:ext cx="204794" cy="204794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E530030-E20B-B4A1-6721-75E0C7C44B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68811" y="3600149"/>
              <a:ext cx="2015141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0D8CDB39-3160-A110-D466-28AE0DF3D9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83952" y="2666161"/>
              <a:ext cx="0" cy="933988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200">
            <a:extLst>
              <a:ext uri="{FF2B5EF4-FFF2-40B4-BE49-F238E27FC236}">
                <a16:creationId xmlns:a16="http://schemas.microsoft.com/office/drawing/2014/main" id="{A372E0CA-4036-2683-EA85-C1A0AA76DB0C}"/>
              </a:ext>
            </a:extLst>
          </p:cNvPr>
          <p:cNvSpPr txBox="1"/>
          <p:nvPr/>
        </p:nvSpPr>
        <p:spPr>
          <a:xfrm flipH="1">
            <a:off x="13000809" y="1298144"/>
            <a:ext cx="300274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Mục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tiêu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Đạt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được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43" name="Textbox 200">
            <a:extLst>
              <a:ext uri="{FF2B5EF4-FFF2-40B4-BE49-F238E27FC236}">
                <a16:creationId xmlns:a16="http://schemas.microsoft.com/office/drawing/2014/main" id="{3FAEFF98-6D69-7A60-C038-25090E789A36}"/>
              </a:ext>
            </a:extLst>
          </p:cNvPr>
          <p:cNvSpPr txBox="1"/>
          <p:nvPr/>
        </p:nvSpPr>
        <p:spPr>
          <a:xfrm flipH="1">
            <a:off x="13000809" y="2203460"/>
            <a:ext cx="309251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Hiệu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quả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Vận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hành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62" name="Textbox 200">
            <a:extLst>
              <a:ext uri="{FF2B5EF4-FFF2-40B4-BE49-F238E27FC236}">
                <a16:creationId xmlns:a16="http://schemas.microsoft.com/office/drawing/2014/main" id="{709C8B1F-FE42-37A1-698F-80DA72A33C34}"/>
              </a:ext>
            </a:extLst>
          </p:cNvPr>
          <p:cNvSpPr txBox="1"/>
          <p:nvPr/>
        </p:nvSpPr>
        <p:spPr>
          <a:xfrm flipH="1">
            <a:off x="13000809" y="3123449"/>
            <a:ext cx="3334567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Hài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lòng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Khách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hàng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63" name="Textbox 200">
            <a:extLst>
              <a:ext uri="{FF2B5EF4-FFF2-40B4-BE49-F238E27FC236}">
                <a16:creationId xmlns:a16="http://schemas.microsoft.com/office/drawing/2014/main" id="{9920AA7D-2A1E-C3F2-A188-4BA975F9CC3B}"/>
              </a:ext>
            </a:extLst>
          </p:cNvPr>
          <p:cNvSpPr txBox="1"/>
          <p:nvPr/>
        </p:nvSpPr>
        <p:spPr>
          <a:xfrm flipH="1">
            <a:off x="13000809" y="4028765"/>
            <a:ext cx="319215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Tiềm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năng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Mở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động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1B5E213-09FE-861C-D9E6-C2D44A0D17C4}"/>
              </a:ext>
            </a:extLst>
          </p:cNvPr>
          <p:cNvGrpSpPr/>
          <p:nvPr/>
        </p:nvGrpSpPr>
        <p:grpSpPr>
          <a:xfrm>
            <a:off x="6325675" y="3485212"/>
            <a:ext cx="10410494" cy="2004428"/>
            <a:chOff x="6325675" y="3485212"/>
            <a:chExt cx="10410494" cy="2004428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BEFB216E-B34F-4020-21DC-88A7BD1D76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92220" y="3589994"/>
              <a:ext cx="7041552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7" name="Straight Connector 1026">
              <a:extLst>
                <a:ext uri="{FF2B5EF4-FFF2-40B4-BE49-F238E27FC236}">
                  <a16:creationId xmlns:a16="http://schemas.microsoft.com/office/drawing/2014/main" id="{A04B02DE-38F3-5287-F225-F56AB29522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25675" y="5489640"/>
              <a:ext cx="3266545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24654CC6-3FD8-7729-81D3-42056CADC3B4}"/>
                </a:ext>
              </a:extLst>
            </p:cNvPr>
            <p:cNvSpPr/>
            <p:nvPr/>
          </p:nvSpPr>
          <p:spPr>
            <a:xfrm flipH="1">
              <a:off x="16531375" y="3485212"/>
              <a:ext cx="204794" cy="204794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28" name="Straight Connector 1027">
              <a:extLst>
                <a:ext uri="{FF2B5EF4-FFF2-40B4-BE49-F238E27FC236}">
                  <a16:creationId xmlns:a16="http://schemas.microsoft.com/office/drawing/2014/main" id="{17BBA0DA-5F44-F95C-63F3-2A09A42F4B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92220" y="3595346"/>
              <a:ext cx="0" cy="1894294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E789D9D-1818-FBA0-439C-CACFDC2C9B06}"/>
              </a:ext>
            </a:extLst>
          </p:cNvPr>
          <p:cNvGrpSpPr/>
          <p:nvPr/>
        </p:nvGrpSpPr>
        <p:grpSpPr>
          <a:xfrm>
            <a:off x="6940236" y="4386684"/>
            <a:ext cx="9795933" cy="2938413"/>
            <a:chOff x="6940236" y="4386684"/>
            <a:chExt cx="9795933" cy="2938413"/>
          </a:xfrm>
        </p:grpSpPr>
        <p:cxnSp>
          <p:nvCxnSpPr>
            <p:cNvPr id="1031" name="Straight Connector 1030">
              <a:extLst>
                <a:ext uri="{FF2B5EF4-FFF2-40B4-BE49-F238E27FC236}">
                  <a16:creationId xmlns:a16="http://schemas.microsoft.com/office/drawing/2014/main" id="{19BB6D1F-D958-57CD-DF0D-006C0543ED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40236" y="7325097"/>
              <a:ext cx="3266545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2F9D6368-DD96-66D8-0399-39C7AF5788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06781" y="4491466"/>
              <a:ext cx="6426991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2276B87-818B-502E-C4A9-FEB60FB557BE}"/>
                </a:ext>
              </a:extLst>
            </p:cNvPr>
            <p:cNvSpPr/>
            <p:nvPr/>
          </p:nvSpPr>
          <p:spPr>
            <a:xfrm flipH="1">
              <a:off x="16531375" y="4386684"/>
              <a:ext cx="204794" cy="204794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32" name="Straight Connector 1031">
              <a:extLst>
                <a:ext uri="{FF2B5EF4-FFF2-40B4-BE49-F238E27FC236}">
                  <a16:creationId xmlns:a16="http://schemas.microsoft.com/office/drawing/2014/main" id="{990FA257-DCC4-4B81-AAA0-98822675959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06781" y="4499203"/>
              <a:ext cx="0" cy="2825894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9" name="TextBox 48">
            <a:extLst>
              <a:ext uri="{FF2B5EF4-FFF2-40B4-BE49-F238E27FC236}">
                <a16:creationId xmlns:a16="http://schemas.microsoft.com/office/drawing/2014/main" id="{D3ED3519-84D3-3E7F-8520-A46F740F6221}"/>
              </a:ext>
            </a:extLst>
          </p:cNvPr>
          <p:cNvSpPr txBox="1"/>
          <p:nvPr/>
        </p:nvSpPr>
        <p:spPr>
          <a:xfrm flipH="1">
            <a:off x="1328885" y="10256453"/>
            <a:ext cx="6660221" cy="280076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REPORTING</a:t>
            </a:r>
          </a:p>
          <a:p>
            <a:pPr lvl="0">
              <a:defRPr/>
            </a:pP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DATA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40" name="TextBox 48">
            <a:extLst>
              <a:ext uri="{FF2B5EF4-FFF2-40B4-BE49-F238E27FC236}">
                <a16:creationId xmlns:a16="http://schemas.microsoft.com/office/drawing/2014/main" id="{35852E91-B60A-7DD3-1433-D3ABBDE66C87}"/>
              </a:ext>
            </a:extLst>
          </p:cNvPr>
          <p:cNvSpPr txBox="1"/>
          <p:nvPr/>
        </p:nvSpPr>
        <p:spPr>
          <a:xfrm flipH="1">
            <a:off x="1328885" y="1141287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41" name="TextBox 25">
            <a:extLst>
              <a:ext uri="{FF2B5EF4-FFF2-40B4-BE49-F238E27FC236}">
                <a16:creationId xmlns:a16="http://schemas.microsoft.com/office/drawing/2014/main" id="{9E440F1D-AB90-9CDA-16FA-2AC77D377B60}"/>
              </a:ext>
            </a:extLst>
          </p:cNvPr>
          <p:cNvSpPr txBox="1"/>
          <p:nvPr/>
        </p:nvSpPr>
        <p:spPr>
          <a:xfrm flipH="1">
            <a:off x="1328885" y="10091699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1043" name="Textbox 200">
            <a:extLst>
              <a:ext uri="{FF2B5EF4-FFF2-40B4-BE49-F238E27FC236}">
                <a16:creationId xmlns:a16="http://schemas.microsoft.com/office/drawing/2014/main" id="{6CC27762-E604-FC7A-E41C-C6DCF0685FA6}"/>
              </a:ext>
            </a:extLst>
          </p:cNvPr>
          <p:cNvSpPr txBox="1"/>
          <p:nvPr/>
        </p:nvSpPr>
        <p:spPr>
          <a:xfrm flipH="1">
            <a:off x="14991553" y="5129499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80%</a:t>
            </a:r>
          </a:p>
        </p:txBody>
      </p:sp>
      <p:sp>
        <p:nvSpPr>
          <p:cNvPr id="1044" name="Textbox 200">
            <a:extLst>
              <a:ext uri="{FF2B5EF4-FFF2-40B4-BE49-F238E27FC236}">
                <a16:creationId xmlns:a16="http://schemas.microsoft.com/office/drawing/2014/main" id="{E40348BB-3F5A-C805-9CCE-2CBD93BF5E3E}"/>
              </a:ext>
            </a:extLst>
          </p:cNvPr>
          <p:cNvSpPr txBox="1"/>
          <p:nvPr/>
        </p:nvSpPr>
        <p:spPr>
          <a:xfrm flipH="1">
            <a:off x="13488561" y="7806270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65%</a:t>
            </a:r>
          </a:p>
        </p:txBody>
      </p:sp>
      <p:sp>
        <p:nvSpPr>
          <p:cNvPr id="1045" name="Textbox 200">
            <a:extLst>
              <a:ext uri="{FF2B5EF4-FFF2-40B4-BE49-F238E27FC236}">
                <a16:creationId xmlns:a16="http://schemas.microsoft.com/office/drawing/2014/main" id="{AD986FDA-3318-516E-4C3F-0714CF59F93A}"/>
              </a:ext>
            </a:extLst>
          </p:cNvPr>
          <p:cNvSpPr txBox="1"/>
          <p:nvPr/>
        </p:nvSpPr>
        <p:spPr>
          <a:xfrm flipH="1">
            <a:off x="13627414" y="9770895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55%</a:t>
            </a:r>
          </a:p>
        </p:txBody>
      </p:sp>
      <p:sp>
        <p:nvSpPr>
          <p:cNvPr id="1046" name="Textbox 200">
            <a:extLst>
              <a:ext uri="{FF2B5EF4-FFF2-40B4-BE49-F238E27FC236}">
                <a16:creationId xmlns:a16="http://schemas.microsoft.com/office/drawing/2014/main" id="{BDC27DA8-1A5A-7433-549D-E8FBDF2D675D}"/>
              </a:ext>
            </a:extLst>
          </p:cNvPr>
          <p:cNvSpPr txBox="1"/>
          <p:nvPr/>
        </p:nvSpPr>
        <p:spPr>
          <a:xfrm flipH="1">
            <a:off x="16160531" y="11909501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50%</a:t>
            </a:r>
          </a:p>
        </p:txBody>
      </p:sp>
      <p:sp>
        <p:nvSpPr>
          <p:cNvPr id="1047" name="Textbox 200">
            <a:extLst>
              <a:ext uri="{FF2B5EF4-FFF2-40B4-BE49-F238E27FC236}">
                <a16:creationId xmlns:a16="http://schemas.microsoft.com/office/drawing/2014/main" id="{979707F4-32D7-FE29-3218-EC3D578F893A}"/>
              </a:ext>
            </a:extLst>
          </p:cNvPr>
          <p:cNvSpPr txBox="1"/>
          <p:nvPr/>
        </p:nvSpPr>
        <p:spPr>
          <a:xfrm rot="10800000">
            <a:off x="16439258" y="5881533"/>
            <a:ext cx="2304330" cy="2247902"/>
          </a:xfrm>
          <a:prstGeom prst="rect">
            <a:avLst/>
          </a:prstGeom>
          <a:noFill/>
        </p:spPr>
        <p:txBody>
          <a:bodyPr wrap="none" rtlCol="0" anchor="ctr">
            <a:prstTxWarp prst="textCircle">
              <a:avLst/>
            </a:prstTxWarp>
            <a:spAutoFit/>
          </a:bodyPr>
          <a:lstStyle/>
          <a:p>
            <a:r>
              <a:rPr lang="en-US" sz="2400" b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  *   KẾT QUẢ ĐO LƯỜNG   *    BÁO CÁO DỰ ÁN THÍ DIỂM</a:t>
            </a:r>
          </a:p>
        </p:txBody>
      </p:sp>
      <p:sp>
        <p:nvSpPr>
          <p:cNvPr id="1049" name="Freeform 84">
            <a:extLst>
              <a:ext uri="{FF2B5EF4-FFF2-40B4-BE49-F238E27FC236}">
                <a16:creationId xmlns:a16="http://schemas.microsoft.com/office/drawing/2014/main" id="{9EDEC484-C238-95C3-91D7-102BB03F7250}"/>
              </a:ext>
            </a:extLst>
          </p:cNvPr>
          <p:cNvSpPr>
            <a:spLocks noEditPoints="1"/>
          </p:cNvSpPr>
          <p:nvPr/>
        </p:nvSpPr>
        <p:spPr bwMode="auto">
          <a:xfrm>
            <a:off x="17033032" y="6447094"/>
            <a:ext cx="1116782" cy="1116782"/>
          </a:xfrm>
          <a:custGeom>
            <a:avLst/>
            <a:gdLst>
              <a:gd name="T0" fmla="*/ 848 w 848"/>
              <a:gd name="T1" fmla="*/ 425 h 849"/>
              <a:gd name="T2" fmla="*/ 424 w 848"/>
              <a:gd name="T3" fmla="*/ 849 h 849"/>
              <a:gd name="T4" fmla="*/ 0 w 848"/>
              <a:gd name="T5" fmla="*/ 425 h 849"/>
              <a:gd name="T6" fmla="*/ 424 w 848"/>
              <a:gd name="T7" fmla="*/ 0 h 849"/>
              <a:gd name="T8" fmla="*/ 848 w 848"/>
              <a:gd name="T9" fmla="*/ 425 h 849"/>
              <a:gd name="T10" fmla="*/ 587 w 848"/>
              <a:gd name="T11" fmla="*/ 289 h 849"/>
              <a:gd name="T12" fmla="*/ 229 w 848"/>
              <a:gd name="T13" fmla="*/ 391 h 849"/>
              <a:gd name="T14" fmla="*/ 391 w 848"/>
              <a:gd name="T15" fmla="*/ 454 h 849"/>
              <a:gd name="T16" fmla="*/ 425 w 848"/>
              <a:gd name="T17" fmla="*/ 624 h 849"/>
              <a:gd name="T18" fmla="*/ 587 w 848"/>
              <a:gd name="T19" fmla="*/ 28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8" h="849">
                <a:moveTo>
                  <a:pt x="848" y="425"/>
                </a:moveTo>
                <a:cubicBezTo>
                  <a:pt x="848" y="659"/>
                  <a:pt x="658" y="849"/>
                  <a:pt x="424" y="849"/>
                </a:cubicBezTo>
                <a:cubicBezTo>
                  <a:pt x="190" y="849"/>
                  <a:pt x="0" y="659"/>
                  <a:pt x="0" y="425"/>
                </a:cubicBezTo>
                <a:cubicBezTo>
                  <a:pt x="0" y="190"/>
                  <a:pt x="190" y="0"/>
                  <a:pt x="424" y="0"/>
                </a:cubicBezTo>
                <a:cubicBezTo>
                  <a:pt x="658" y="0"/>
                  <a:pt x="848" y="190"/>
                  <a:pt x="848" y="425"/>
                </a:cubicBezTo>
                <a:close/>
                <a:moveTo>
                  <a:pt x="587" y="289"/>
                </a:moveTo>
                <a:cubicBezTo>
                  <a:pt x="229" y="391"/>
                  <a:pt x="229" y="391"/>
                  <a:pt x="229" y="391"/>
                </a:cubicBezTo>
                <a:cubicBezTo>
                  <a:pt x="391" y="454"/>
                  <a:pt x="391" y="454"/>
                  <a:pt x="391" y="454"/>
                </a:cubicBezTo>
                <a:cubicBezTo>
                  <a:pt x="425" y="624"/>
                  <a:pt x="425" y="624"/>
                  <a:pt x="425" y="624"/>
                </a:cubicBezTo>
                <a:lnTo>
                  <a:pt x="587" y="289"/>
                </a:lnTo>
                <a:close/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D31A0F8-F95D-A722-1B14-FCDBD1A78F94}"/>
              </a:ext>
            </a:extLst>
          </p:cNvPr>
          <p:cNvSpPr/>
          <p:nvPr/>
        </p:nvSpPr>
        <p:spPr>
          <a:xfrm flipH="1">
            <a:off x="1328885" y="1129742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C2CACC2-D624-63DB-06C0-5C642BC32198}"/>
              </a:ext>
            </a:extLst>
          </p:cNvPr>
          <p:cNvSpPr/>
          <p:nvPr/>
        </p:nvSpPr>
        <p:spPr>
          <a:xfrm flipH="1">
            <a:off x="5793333" y="1137743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09648EE2-BEEF-9C22-2D00-B9E592448B8B}"/>
              </a:ext>
            </a:extLst>
          </p:cNvPr>
          <p:cNvSpPr/>
          <p:nvPr/>
        </p:nvSpPr>
        <p:spPr>
          <a:xfrm flipH="1">
            <a:off x="1328885" y="2971588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E32F2F6-85CF-CAE1-2F3D-5475F4B863C9}"/>
              </a:ext>
            </a:extLst>
          </p:cNvPr>
          <p:cNvSpPr/>
          <p:nvPr/>
        </p:nvSpPr>
        <p:spPr>
          <a:xfrm flipH="1">
            <a:off x="5793333" y="2975588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200">
            <a:extLst>
              <a:ext uri="{FF2B5EF4-FFF2-40B4-BE49-F238E27FC236}">
                <a16:creationId xmlns:a16="http://schemas.microsoft.com/office/drawing/2014/main" id="{044C2579-D292-3096-83B2-14FB9DBDFFC7}"/>
              </a:ext>
            </a:extLst>
          </p:cNvPr>
          <p:cNvSpPr txBox="1"/>
          <p:nvPr/>
        </p:nvSpPr>
        <p:spPr>
          <a:xfrm flipH="1">
            <a:off x="1789276" y="1296638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Dự án hoàn thành phần lớn mục tiêu đề ra, tạo nền tảng cho triển khai tiếp theo.</a:t>
            </a:r>
          </a:p>
        </p:txBody>
      </p:sp>
      <p:sp>
        <p:nvSpPr>
          <p:cNvPr id="44" name="Textbox 200">
            <a:extLst>
              <a:ext uri="{FF2B5EF4-FFF2-40B4-BE49-F238E27FC236}">
                <a16:creationId xmlns:a16="http://schemas.microsoft.com/office/drawing/2014/main" id="{2C00F580-4031-2CCF-AB85-855837772FBA}"/>
              </a:ext>
            </a:extLst>
          </p:cNvPr>
          <p:cNvSpPr txBox="1"/>
          <p:nvPr/>
        </p:nvSpPr>
        <p:spPr>
          <a:xfrm flipH="1">
            <a:off x="1789276" y="3138485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Quy trình tối ưu hơn, giúp giảm chi phí và rút ngắn đáng kể thời gian xử lý.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7F50F06-0DD1-A1BA-CF46-47DDC079AD7D}"/>
              </a:ext>
            </a:extLst>
          </p:cNvPr>
          <p:cNvSpPr/>
          <p:nvPr/>
        </p:nvSpPr>
        <p:spPr>
          <a:xfrm flipH="1">
            <a:off x="1328885" y="4857078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7A468EED-C8C1-B17A-89F2-5747EDE25BE5}"/>
              </a:ext>
            </a:extLst>
          </p:cNvPr>
          <p:cNvSpPr/>
          <p:nvPr/>
        </p:nvSpPr>
        <p:spPr>
          <a:xfrm flipH="1">
            <a:off x="5793333" y="4865079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C53D6405-71AB-D329-E809-23ED681D1B0F}"/>
              </a:ext>
            </a:extLst>
          </p:cNvPr>
          <p:cNvSpPr/>
          <p:nvPr/>
        </p:nvSpPr>
        <p:spPr>
          <a:xfrm flipH="1">
            <a:off x="1328885" y="6698924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5EF76E0-6D92-56FB-A436-21FE91466E87}"/>
              </a:ext>
            </a:extLst>
          </p:cNvPr>
          <p:cNvSpPr/>
          <p:nvPr/>
        </p:nvSpPr>
        <p:spPr>
          <a:xfrm flipH="1">
            <a:off x="5793333" y="6702924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200">
            <a:extLst>
              <a:ext uri="{FF2B5EF4-FFF2-40B4-BE49-F238E27FC236}">
                <a16:creationId xmlns:a16="http://schemas.microsoft.com/office/drawing/2014/main" id="{B8D16985-17C8-84B2-B467-179AF821892A}"/>
              </a:ext>
            </a:extLst>
          </p:cNvPr>
          <p:cNvSpPr txBox="1"/>
          <p:nvPr/>
        </p:nvSpPr>
        <p:spPr>
          <a:xfrm flipH="1">
            <a:off x="1789276" y="5023974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Người dùng nội bộ phản hồi tích cực, hài lòng với hiệu quả và sự tiện lợi mang lại.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6" name="Textbox 200">
            <a:extLst>
              <a:ext uri="{FF2B5EF4-FFF2-40B4-BE49-F238E27FC236}">
                <a16:creationId xmlns:a16="http://schemas.microsoft.com/office/drawing/2014/main" id="{306C47C4-0B58-046C-5682-8F94A4F5DC03}"/>
              </a:ext>
            </a:extLst>
          </p:cNvPr>
          <p:cNvSpPr txBox="1"/>
          <p:nvPr/>
        </p:nvSpPr>
        <p:spPr>
          <a:xfrm flipH="1">
            <a:off x="1789276" y="6865820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dirty="0" err="1">
                <a:solidFill>
                  <a:schemeClr val="bg2"/>
                </a:solidFill>
              </a:rPr>
              <a:t>Kết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quả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chứng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minh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khả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năng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nhân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rộng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quy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mô</a:t>
            </a:r>
            <a:r>
              <a:rPr lang="en-US" dirty="0">
                <a:solidFill>
                  <a:schemeClr val="bg2"/>
                </a:solidFill>
              </a:rPr>
              <a:t>, </a:t>
            </a:r>
            <a:r>
              <a:rPr lang="en-US" dirty="0" err="1">
                <a:solidFill>
                  <a:schemeClr val="bg2"/>
                </a:solidFill>
              </a:rPr>
              <a:t>hứa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hẹn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áp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dụng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trên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diện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rộng</a:t>
            </a:r>
            <a:r>
              <a:rPr lang="en-US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2" name="Freeform 29">
            <a:extLst>
              <a:ext uri="{FF2B5EF4-FFF2-40B4-BE49-F238E27FC236}">
                <a16:creationId xmlns:a16="http://schemas.microsoft.com/office/drawing/2014/main" id="{3BBCB237-3F13-DAA4-9CD5-9834E2AEF320}"/>
              </a:ext>
            </a:extLst>
          </p:cNvPr>
          <p:cNvSpPr>
            <a:spLocks noEditPoints="1"/>
          </p:cNvSpPr>
          <p:nvPr/>
        </p:nvSpPr>
        <p:spPr bwMode="auto">
          <a:xfrm>
            <a:off x="6174961" y="1448790"/>
            <a:ext cx="513092" cy="521818"/>
          </a:xfrm>
          <a:custGeom>
            <a:avLst/>
            <a:gdLst>
              <a:gd name="T0" fmla="*/ 764 w 1226"/>
              <a:gd name="T1" fmla="*/ 583 h 1245"/>
              <a:gd name="T2" fmla="*/ 787 w 1226"/>
              <a:gd name="T3" fmla="*/ 715 h 1245"/>
              <a:gd name="T4" fmla="*/ 394 w 1226"/>
              <a:gd name="T5" fmla="*/ 1108 h 1245"/>
              <a:gd name="T6" fmla="*/ 0 w 1226"/>
              <a:gd name="T7" fmla="*/ 715 h 1245"/>
              <a:gd name="T8" fmla="*/ 394 w 1226"/>
              <a:gd name="T9" fmla="*/ 322 h 1245"/>
              <a:gd name="T10" fmla="*/ 570 w 1226"/>
              <a:gd name="T11" fmla="*/ 363 h 1245"/>
              <a:gd name="T12" fmla="*/ 394 w 1226"/>
              <a:gd name="T13" fmla="*/ 487 h 1245"/>
              <a:gd name="T14" fmla="*/ 166 w 1226"/>
              <a:gd name="T15" fmla="*/ 715 h 1245"/>
              <a:gd name="T16" fmla="*/ 394 w 1226"/>
              <a:gd name="T17" fmla="*/ 943 h 1245"/>
              <a:gd name="T18" fmla="*/ 621 w 1226"/>
              <a:gd name="T19" fmla="*/ 715 h 1245"/>
              <a:gd name="T20" fmla="*/ 394 w 1226"/>
              <a:gd name="T21" fmla="*/ 715 h 1245"/>
              <a:gd name="T22" fmla="*/ 806 w 1226"/>
              <a:gd name="T23" fmla="*/ 381 h 1245"/>
              <a:gd name="T24" fmla="*/ 1030 w 1226"/>
              <a:gd name="T25" fmla="*/ 0 h 1245"/>
              <a:gd name="T26" fmla="*/ 799 w 1226"/>
              <a:gd name="T27" fmla="*/ 187 h 1245"/>
              <a:gd name="T28" fmla="*/ 806 w 1226"/>
              <a:gd name="T29" fmla="*/ 381 h 1245"/>
              <a:gd name="T30" fmla="*/ 994 w 1226"/>
              <a:gd name="T31" fmla="*/ 428 h 1245"/>
              <a:gd name="T32" fmla="*/ 1226 w 1226"/>
              <a:gd name="T33" fmla="*/ 241 h 1245"/>
              <a:gd name="T34" fmla="*/ 1043 w 1226"/>
              <a:gd name="T35" fmla="*/ 189 h 1245"/>
              <a:gd name="T36" fmla="*/ 1030 w 1226"/>
              <a:gd name="T37" fmla="*/ 0 h 1245"/>
              <a:gd name="T38" fmla="*/ 166 w 1226"/>
              <a:gd name="T39" fmla="*/ 1036 h 1245"/>
              <a:gd name="T40" fmla="*/ 19 w 1226"/>
              <a:gd name="T41" fmla="*/ 1245 h 1245"/>
              <a:gd name="T42" fmla="*/ 621 w 1226"/>
              <a:gd name="T43" fmla="*/ 1036 h 1245"/>
              <a:gd name="T44" fmla="*/ 768 w 1226"/>
              <a:gd name="T45" fmla="*/ 1245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26" h="1245">
                <a:moveTo>
                  <a:pt x="764" y="583"/>
                </a:moveTo>
                <a:cubicBezTo>
                  <a:pt x="779" y="624"/>
                  <a:pt x="787" y="669"/>
                  <a:pt x="787" y="715"/>
                </a:cubicBezTo>
                <a:cubicBezTo>
                  <a:pt x="787" y="932"/>
                  <a:pt x="611" y="1108"/>
                  <a:pt x="394" y="1108"/>
                </a:cubicBezTo>
                <a:cubicBezTo>
                  <a:pt x="176" y="1108"/>
                  <a:pt x="0" y="932"/>
                  <a:pt x="0" y="715"/>
                </a:cubicBezTo>
                <a:cubicBezTo>
                  <a:pt x="0" y="498"/>
                  <a:pt x="176" y="322"/>
                  <a:pt x="394" y="322"/>
                </a:cubicBezTo>
                <a:cubicBezTo>
                  <a:pt x="457" y="322"/>
                  <a:pt x="517" y="337"/>
                  <a:pt x="570" y="363"/>
                </a:cubicBezTo>
                <a:moveTo>
                  <a:pt x="394" y="487"/>
                </a:moveTo>
                <a:cubicBezTo>
                  <a:pt x="268" y="487"/>
                  <a:pt x="166" y="589"/>
                  <a:pt x="166" y="715"/>
                </a:cubicBezTo>
                <a:cubicBezTo>
                  <a:pt x="166" y="841"/>
                  <a:pt x="268" y="943"/>
                  <a:pt x="394" y="943"/>
                </a:cubicBezTo>
                <a:cubicBezTo>
                  <a:pt x="519" y="943"/>
                  <a:pt x="621" y="841"/>
                  <a:pt x="621" y="715"/>
                </a:cubicBezTo>
                <a:moveTo>
                  <a:pt x="394" y="715"/>
                </a:moveTo>
                <a:cubicBezTo>
                  <a:pt x="806" y="381"/>
                  <a:pt x="806" y="381"/>
                  <a:pt x="806" y="381"/>
                </a:cubicBezTo>
                <a:moveTo>
                  <a:pt x="1030" y="0"/>
                </a:moveTo>
                <a:cubicBezTo>
                  <a:pt x="799" y="187"/>
                  <a:pt x="799" y="187"/>
                  <a:pt x="799" y="187"/>
                </a:cubicBezTo>
                <a:cubicBezTo>
                  <a:pt x="806" y="381"/>
                  <a:pt x="806" y="381"/>
                  <a:pt x="806" y="381"/>
                </a:cubicBezTo>
                <a:cubicBezTo>
                  <a:pt x="994" y="428"/>
                  <a:pt x="994" y="428"/>
                  <a:pt x="994" y="428"/>
                </a:cubicBezTo>
                <a:cubicBezTo>
                  <a:pt x="1226" y="241"/>
                  <a:pt x="1226" y="241"/>
                  <a:pt x="1226" y="241"/>
                </a:cubicBezTo>
                <a:cubicBezTo>
                  <a:pt x="1043" y="189"/>
                  <a:pt x="1043" y="189"/>
                  <a:pt x="1043" y="189"/>
                </a:cubicBezTo>
                <a:lnTo>
                  <a:pt x="1030" y="0"/>
                </a:lnTo>
                <a:close/>
                <a:moveTo>
                  <a:pt x="166" y="1036"/>
                </a:moveTo>
                <a:cubicBezTo>
                  <a:pt x="19" y="1245"/>
                  <a:pt x="19" y="1245"/>
                  <a:pt x="19" y="1245"/>
                </a:cubicBezTo>
                <a:moveTo>
                  <a:pt x="621" y="1036"/>
                </a:moveTo>
                <a:cubicBezTo>
                  <a:pt x="768" y="1245"/>
                  <a:pt x="768" y="1245"/>
                  <a:pt x="768" y="124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BCC78DE-CBC9-C247-41CF-02F1B3F0DBEA}"/>
              </a:ext>
            </a:extLst>
          </p:cNvPr>
          <p:cNvSpPr/>
          <p:nvPr/>
        </p:nvSpPr>
        <p:spPr>
          <a:xfrm>
            <a:off x="6174961" y="3382347"/>
            <a:ext cx="485866" cy="435604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30" name="Freeform 99">
            <a:extLst>
              <a:ext uri="{FF2B5EF4-FFF2-40B4-BE49-F238E27FC236}">
                <a16:creationId xmlns:a16="http://schemas.microsoft.com/office/drawing/2014/main" id="{F656D1E6-46AC-C3BC-6A31-68400171E06C}"/>
              </a:ext>
            </a:extLst>
          </p:cNvPr>
          <p:cNvSpPr>
            <a:spLocks noEditPoints="1"/>
          </p:cNvSpPr>
          <p:nvPr/>
        </p:nvSpPr>
        <p:spPr bwMode="auto">
          <a:xfrm>
            <a:off x="6174961" y="5318220"/>
            <a:ext cx="485866" cy="425964"/>
          </a:xfrm>
          <a:custGeom>
            <a:avLst/>
            <a:gdLst>
              <a:gd name="T0" fmla="*/ 912 w 912"/>
              <a:gd name="T1" fmla="*/ 112 h 801"/>
              <a:gd name="T2" fmla="*/ 912 w 912"/>
              <a:gd name="T3" fmla="*/ 505 h 801"/>
              <a:gd name="T4" fmla="*/ 800 w 912"/>
              <a:gd name="T5" fmla="*/ 617 h 801"/>
              <a:gd name="T6" fmla="*/ 623 w 912"/>
              <a:gd name="T7" fmla="*/ 617 h 801"/>
              <a:gd name="T8" fmla="*/ 456 w 912"/>
              <a:gd name="T9" fmla="*/ 801 h 801"/>
              <a:gd name="T10" fmla="*/ 289 w 912"/>
              <a:gd name="T11" fmla="*/ 617 h 801"/>
              <a:gd name="T12" fmla="*/ 112 w 912"/>
              <a:gd name="T13" fmla="*/ 617 h 801"/>
              <a:gd name="T14" fmla="*/ 0 w 912"/>
              <a:gd name="T15" fmla="*/ 505 h 801"/>
              <a:gd name="T16" fmla="*/ 0 w 912"/>
              <a:gd name="T17" fmla="*/ 112 h 801"/>
              <a:gd name="T18" fmla="*/ 112 w 912"/>
              <a:gd name="T19" fmla="*/ 0 h 801"/>
              <a:gd name="T20" fmla="*/ 800 w 912"/>
              <a:gd name="T21" fmla="*/ 0 h 801"/>
              <a:gd name="T22" fmla="*/ 912 w 912"/>
              <a:gd name="T23" fmla="*/ 112 h 801"/>
              <a:gd name="T24" fmla="*/ 348 w 912"/>
              <a:gd name="T25" fmla="*/ 156 h 801"/>
              <a:gd name="T26" fmla="*/ 240 w 912"/>
              <a:gd name="T27" fmla="*/ 265 h 801"/>
              <a:gd name="T28" fmla="*/ 456 w 912"/>
              <a:gd name="T29" fmla="*/ 516 h 801"/>
              <a:gd name="T30" fmla="*/ 672 w 912"/>
              <a:gd name="T31" fmla="*/ 265 h 801"/>
              <a:gd name="T32" fmla="*/ 564 w 912"/>
              <a:gd name="T33" fmla="*/ 156 h 801"/>
              <a:gd name="T34" fmla="*/ 456 w 912"/>
              <a:gd name="T35" fmla="*/ 265 h 801"/>
              <a:gd name="T36" fmla="*/ 348 w 912"/>
              <a:gd name="T37" fmla="*/ 156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2" h="801">
                <a:moveTo>
                  <a:pt x="912" y="112"/>
                </a:moveTo>
                <a:cubicBezTo>
                  <a:pt x="912" y="505"/>
                  <a:pt x="912" y="505"/>
                  <a:pt x="912" y="505"/>
                </a:cubicBezTo>
                <a:cubicBezTo>
                  <a:pt x="912" y="567"/>
                  <a:pt x="861" y="617"/>
                  <a:pt x="800" y="617"/>
                </a:cubicBezTo>
                <a:cubicBezTo>
                  <a:pt x="623" y="617"/>
                  <a:pt x="623" y="617"/>
                  <a:pt x="623" y="617"/>
                </a:cubicBezTo>
                <a:cubicBezTo>
                  <a:pt x="456" y="801"/>
                  <a:pt x="456" y="801"/>
                  <a:pt x="456" y="801"/>
                </a:cubicBezTo>
                <a:cubicBezTo>
                  <a:pt x="289" y="617"/>
                  <a:pt x="289" y="617"/>
                  <a:pt x="289" y="617"/>
                </a:cubicBezTo>
                <a:cubicBezTo>
                  <a:pt x="112" y="617"/>
                  <a:pt x="112" y="617"/>
                  <a:pt x="112" y="617"/>
                </a:cubicBezTo>
                <a:cubicBezTo>
                  <a:pt x="51" y="617"/>
                  <a:pt x="0" y="567"/>
                  <a:pt x="0" y="505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51"/>
                  <a:pt x="51" y="0"/>
                  <a:pt x="112" y="0"/>
                </a:cubicBezTo>
                <a:cubicBezTo>
                  <a:pt x="800" y="0"/>
                  <a:pt x="800" y="0"/>
                  <a:pt x="800" y="0"/>
                </a:cubicBezTo>
                <a:cubicBezTo>
                  <a:pt x="861" y="0"/>
                  <a:pt x="912" y="51"/>
                  <a:pt x="912" y="112"/>
                </a:cubicBezTo>
                <a:close/>
                <a:moveTo>
                  <a:pt x="348" y="156"/>
                </a:moveTo>
                <a:cubicBezTo>
                  <a:pt x="288" y="156"/>
                  <a:pt x="240" y="205"/>
                  <a:pt x="240" y="265"/>
                </a:cubicBezTo>
                <a:cubicBezTo>
                  <a:pt x="240" y="410"/>
                  <a:pt x="412" y="467"/>
                  <a:pt x="456" y="516"/>
                </a:cubicBezTo>
                <a:cubicBezTo>
                  <a:pt x="500" y="467"/>
                  <a:pt x="672" y="410"/>
                  <a:pt x="672" y="265"/>
                </a:cubicBezTo>
                <a:cubicBezTo>
                  <a:pt x="672" y="205"/>
                  <a:pt x="624" y="156"/>
                  <a:pt x="564" y="156"/>
                </a:cubicBezTo>
                <a:cubicBezTo>
                  <a:pt x="504" y="156"/>
                  <a:pt x="456" y="205"/>
                  <a:pt x="456" y="265"/>
                </a:cubicBezTo>
                <a:cubicBezTo>
                  <a:pt x="456" y="205"/>
                  <a:pt x="408" y="156"/>
                  <a:pt x="348" y="156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" name="Freeform 96">
            <a:extLst>
              <a:ext uri="{FF2B5EF4-FFF2-40B4-BE49-F238E27FC236}">
                <a16:creationId xmlns:a16="http://schemas.microsoft.com/office/drawing/2014/main" id="{5446902B-EB86-180D-7666-4AFE9F052AB6}"/>
              </a:ext>
            </a:extLst>
          </p:cNvPr>
          <p:cNvSpPr>
            <a:spLocks noEditPoints="1"/>
          </p:cNvSpPr>
          <p:nvPr/>
        </p:nvSpPr>
        <p:spPr bwMode="auto">
          <a:xfrm>
            <a:off x="6147090" y="7066858"/>
            <a:ext cx="485866" cy="616544"/>
          </a:xfrm>
          <a:custGeom>
            <a:avLst/>
            <a:gdLst>
              <a:gd name="T0" fmla="*/ 105 w 145"/>
              <a:gd name="T1" fmla="*/ 139 h 184"/>
              <a:gd name="T2" fmla="*/ 28 w 145"/>
              <a:gd name="T3" fmla="*/ 139 h 184"/>
              <a:gd name="T4" fmla="*/ 28 w 145"/>
              <a:gd name="T5" fmla="*/ 102 h 184"/>
              <a:gd name="T6" fmla="*/ 145 w 145"/>
              <a:gd name="T7" fmla="*/ 0 h 184"/>
              <a:gd name="T8" fmla="*/ 28 w 145"/>
              <a:gd name="T9" fmla="*/ 0 h 184"/>
              <a:gd name="T10" fmla="*/ 28 w 145"/>
              <a:gd name="T11" fmla="*/ 36 h 184"/>
              <a:gd name="T12" fmla="*/ 145 w 145"/>
              <a:gd name="T13" fmla="*/ 0 h 184"/>
              <a:gd name="T14" fmla="*/ 105 w 145"/>
              <a:gd name="T15" fmla="*/ 45 h 184"/>
              <a:gd name="T16" fmla="*/ 105 w 145"/>
              <a:gd name="T17" fmla="*/ 184 h 184"/>
              <a:gd name="T18" fmla="*/ 145 w 145"/>
              <a:gd name="T19" fmla="*/ 139 h 184"/>
              <a:gd name="T20" fmla="*/ 145 w 145"/>
              <a:gd name="T21" fmla="*/ 0 h 184"/>
              <a:gd name="T22" fmla="*/ 75 w 145"/>
              <a:gd name="T23" fmla="*/ 70 h 184"/>
              <a:gd name="T24" fmla="*/ 0 w 145"/>
              <a:gd name="T25" fmla="*/ 70 h 184"/>
              <a:gd name="T26" fmla="*/ 55 w 145"/>
              <a:gd name="T27" fmla="*/ 91 h 184"/>
              <a:gd name="T28" fmla="*/ 75 w 145"/>
              <a:gd name="T29" fmla="*/ 70 h 184"/>
              <a:gd name="T30" fmla="*/ 55 w 145"/>
              <a:gd name="T31" fmla="*/ 49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5" h="184">
                <a:moveTo>
                  <a:pt x="105" y="139"/>
                </a:moveTo>
                <a:lnTo>
                  <a:pt x="28" y="139"/>
                </a:lnTo>
                <a:lnTo>
                  <a:pt x="28" y="102"/>
                </a:lnTo>
                <a:moveTo>
                  <a:pt x="145" y="0"/>
                </a:moveTo>
                <a:lnTo>
                  <a:pt x="28" y="0"/>
                </a:lnTo>
                <a:lnTo>
                  <a:pt x="28" y="36"/>
                </a:lnTo>
                <a:moveTo>
                  <a:pt x="145" y="0"/>
                </a:moveTo>
                <a:lnTo>
                  <a:pt x="105" y="45"/>
                </a:lnTo>
                <a:lnTo>
                  <a:pt x="105" y="184"/>
                </a:lnTo>
                <a:lnTo>
                  <a:pt x="145" y="139"/>
                </a:lnTo>
                <a:lnTo>
                  <a:pt x="145" y="0"/>
                </a:lnTo>
                <a:moveTo>
                  <a:pt x="75" y="70"/>
                </a:moveTo>
                <a:lnTo>
                  <a:pt x="0" y="70"/>
                </a:lnTo>
                <a:moveTo>
                  <a:pt x="55" y="91"/>
                </a:moveTo>
                <a:lnTo>
                  <a:pt x="75" y="70"/>
                </a:lnTo>
                <a:lnTo>
                  <a:pt x="55" y="49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564664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0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2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0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9" dur="2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0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5" dur="2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0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8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3" dur="125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4" dur="125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7" dur="750"/>
                                            <p:tgtEl>
                                              <p:spTgt spid="10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750"/>
                                            <p:tgtEl>
                                              <p:spTgt spid="10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10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1000"/>
                                            <p:tgtEl>
                                              <p:spTgt spid="10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8" grpId="0" animBg="1"/>
          <p:bldP spid="6" grpId="0" animBg="1"/>
          <p:bldP spid="2" grpId="0" animBg="1"/>
          <p:bldP spid="39" grpId="0"/>
          <p:bldP spid="43" grpId="0"/>
          <p:bldP spid="62" grpId="0"/>
          <p:bldP spid="63" grpId="0"/>
          <p:bldP spid="1039" grpId="0"/>
          <p:bldP spid="1040" grpId="0"/>
          <p:bldP spid="1041" grpId="0"/>
          <p:bldP spid="1043" grpId="0"/>
          <p:bldP spid="1044" grpId="0"/>
          <p:bldP spid="1045" grpId="0"/>
          <p:bldP spid="1046" grpId="0"/>
          <p:bldP spid="1047" grpId="0"/>
          <p:bldP spid="1049" grpId="0" animBg="1"/>
          <p:bldP spid="21" grpId="0" animBg="1"/>
          <p:bldP spid="23" grpId="0" animBg="1"/>
          <p:bldP spid="28" grpId="0" animBg="1"/>
          <p:bldP spid="29" grpId="0" animBg="1"/>
          <p:bldP spid="40" grpId="0"/>
          <p:bldP spid="44" grpId="0"/>
          <p:bldP spid="46" grpId="0" animBg="1"/>
          <p:bldP spid="47" grpId="0" animBg="1"/>
          <p:bldP spid="50" grpId="0" animBg="1"/>
          <p:bldP spid="51" grpId="0" animBg="1"/>
          <p:bldP spid="53" grpId="0"/>
          <p:bldP spid="56" grpId="0"/>
          <p:bldP spid="22" grpId="0" animBg="1"/>
          <p:bldP spid="25" grpId="0" animBg="1"/>
          <p:bldP spid="30" grpId="0" animBg="1"/>
          <p:bldP spid="3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0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2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0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9" dur="2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0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5" dur="2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0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25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25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7" dur="750"/>
                                            <p:tgtEl>
                                              <p:spTgt spid="10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750"/>
                                            <p:tgtEl>
                                              <p:spTgt spid="10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10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1000"/>
                                            <p:tgtEl>
                                              <p:spTgt spid="10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8" grpId="0" animBg="1"/>
          <p:bldP spid="6" grpId="0" animBg="1"/>
          <p:bldP spid="2" grpId="0" animBg="1"/>
          <p:bldP spid="39" grpId="0"/>
          <p:bldP spid="43" grpId="0"/>
          <p:bldP spid="62" grpId="0"/>
          <p:bldP spid="63" grpId="0"/>
          <p:bldP spid="1039" grpId="0"/>
          <p:bldP spid="1040" grpId="0"/>
          <p:bldP spid="1041" grpId="0"/>
          <p:bldP spid="1043" grpId="0"/>
          <p:bldP spid="1044" grpId="0"/>
          <p:bldP spid="1045" grpId="0"/>
          <p:bldP spid="1046" grpId="0"/>
          <p:bldP spid="1047" grpId="0"/>
          <p:bldP spid="1049" grpId="0" animBg="1"/>
          <p:bldP spid="21" grpId="0" animBg="1"/>
          <p:bldP spid="23" grpId="0" animBg="1"/>
          <p:bldP spid="28" grpId="0" animBg="1"/>
          <p:bldP spid="29" grpId="0" animBg="1"/>
          <p:bldP spid="40" grpId="0"/>
          <p:bldP spid="44" grpId="0"/>
          <p:bldP spid="46" grpId="0" animBg="1"/>
          <p:bldP spid="47" grpId="0" animBg="1"/>
          <p:bldP spid="50" grpId="0" animBg="1"/>
          <p:bldP spid="51" grpId="0" animBg="1"/>
          <p:bldP spid="53" grpId="0"/>
          <p:bldP spid="56" grpId="0"/>
          <p:bldP spid="22" grpId="0" animBg="1"/>
          <p:bldP spid="25" grpId="0" animBg="1"/>
          <p:bldP spid="30" grpId="0" animBg="1"/>
          <p:bldP spid="31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Block Arc 1069">
            <a:extLst>
              <a:ext uri="{FF2B5EF4-FFF2-40B4-BE49-F238E27FC236}">
                <a16:creationId xmlns:a16="http://schemas.microsoft.com/office/drawing/2014/main" id="{D42159F8-2A85-97EE-1DFB-19122D83A7F1}"/>
              </a:ext>
            </a:extLst>
          </p:cNvPr>
          <p:cNvSpPr/>
          <p:nvPr/>
        </p:nvSpPr>
        <p:spPr>
          <a:xfrm rot="5400000" flipH="1">
            <a:off x="11888713" y="1302777"/>
            <a:ext cx="11405418" cy="11405418"/>
          </a:xfrm>
          <a:prstGeom prst="blockArc">
            <a:avLst>
              <a:gd name="adj1" fmla="val 10782340"/>
              <a:gd name="adj2" fmla="val 1106"/>
              <a:gd name="adj3" fmla="val 7961"/>
            </a:avLst>
          </a:prstGeom>
          <a:solidFill>
            <a:schemeClr val="accent5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71" name="Block Arc 1070">
            <a:extLst>
              <a:ext uri="{FF2B5EF4-FFF2-40B4-BE49-F238E27FC236}">
                <a16:creationId xmlns:a16="http://schemas.microsoft.com/office/drawing/2014/main" id="{86D9F948-F1D2-FD03-F2A2-89D18A5F7CDC}"/>
              </a:ext>
            </a:extLst>
          </p:cNvPr>
          <p:cNvSpPr/>
          <p:nvPr/>
        </p:nvSpPr>
        <p:spPr>
          <a:xfrm rot="5400000" flipH="1">
            <a:off x="12799768" y="2213831"/>
            <a:ext cx="9583311" cy="9583311"/>
          </a:xfrm>
          <a:prstGeom prst="blockArc">
            <a:avLst>
              <a:gd name="adj1" fmla="val 8440283"/>
              <a:gd name="adj2" fmla="val 674"/>
              <a:gd name="adj3" fmla="val 9517"/>
            </a:avLst>
          </a:prstGeom>
          <a:solidFill>
            <a:schemeClr val="accent4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72" name="Block Arc 1071">
            <a:extLst>
              <a:ext uri="{FF2B5EF4-FFF2-40B4-BE49-F238E27FC236}">
                <a16:creationId xmlns:a16="http://schemas.microsoft.com/office/drawing/2014/main" id="{F088263D-D171-EEAE-FB1E-CE1C6465003B}"/>
              </a:ext>
            </a:extLst>
          </p:cNvPr>
          <p:cNvSpPr/>
          <p:nvPr/>
        </p:nvSpPr>
        <p:spPr>
          <a:xfrm rot="5400000" flipH="1">
            <a:off x="13718332" y="3132395"/>
            <a:ext cx="7746182" cy="7746182"/>
          </a:xfrm>
          <a:prstGeom prst="blockArc">
            <a:avLst>
              <a:gd name="adj1" fmla="val 7021053"/>
              <a:gd name="adj2" fmla="val 2828"/>
              <a:gd name="adj3" fmla="val 11712"/>
            </a:avLst>
          </a:prstGeom>
          <a:solidFill>
            <a:schemeClr val="accent2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73" name="Block Arc 1072">
            <a:extLst>
              <a:ext uri="{FF2B5EF4-FFF2-40B4-BE49-F238E27FC236}">
                <a16:creationId xmlns:a16="http://schemas.microsoft.com/office/drawing/2014/main" id="{DC9BB957-2AED-C365-3323-38DA10A1FD58}"/>
              </a:ext>
            </a:extLst>
          </p:cNvPr>
          <p:cNvSpPr/>
          <p:nvPr/>
        </p:nvSpPr>
        <p:spPr>
          <a:xfrm rot="5400000" flipH="1">
            <a:off x="14618631" y="4032693"/>
            <a:ext cx="5945586" cy="5945586"/>
          </a:xfrm>
          <a:prstGeom prst="blockArc">
            <a:avLst>
              <a:gd name="adj1" fmla="val 3951049"/>
              <a:gd name="adj2" fmla="val 6277"/>
              <a:gd name="adj3" fmla="val 15418"/>
            </a:avLst>
          </a:prstGeom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74" name="Oval 1073">
            <a:extLst>
              <a:ext uri="{FF2B5EF4-FFF2-40B4-BE49-F238E27FC236}">
                <a16:creationId xmlns:a16="http://schemas.microsoft.com/office/drawing/2014/main" id="{9A54008E-99CF-FD2D-2DA9-663C28D7B935}"/>
              </a:ext>
            </a:extLst>
          </p:cNvPr>
          <p:cNvSpPr/>
          <p:nvPr/>
        </p:nvSpPr>
        <p:spPr>
          <a:xfrm flipH="1">
            <a:off x="16005696" y="5419757"/>
            <a:ext cx="3171455" cy="3171455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1075" name="Rectangle 1074">
            <a:extLst>
              <a:ext uri="{FF2B5EF4-FFF2-40B4-BE49-F238E27FC236}">
                <a16:creationId xmlns:a16="http://schemas.microsoft.com/office/drawing/2014/main" id="{0D0045BA-49CE-E997-FE74-B3402FADCC2F}"/>
              </a:ext>
            </a:extLst>
          </p:cNvPr>
          <p:cNvSpPr/>
          <p:nvPr/>
        </p:nvSpPr>
        <p:spPr>
          <a:xfrm flipH="1">
            <a:off x="16633772" y="1310781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1</a:t>
            </a:r>
          </a:p>
        </p:txBody>
      </p:sp>
      <p:sp>
        <p:nvSpPr>
          <p:cNvPr id="1076" name="Rectangle 1075">
            <a:extLst>
              <a:ext uri="{FF2B5EF4-FFF2-40B4-BE49-F238E27FC236}">
                <a16:creationId xmlns:a16="http://schemas.microsoft.com/office/drawing/2014/main" id="{347E7E0A-DC92-F8AE-5A02-82F998B689BF}"/>
              </a:ext>
            </a:extLst>
          </p:cNvPr>
          <p:cNvSpPr/>
          <p:nvPr/>
        </p:nvSpPr>
        <p:spPr>
          <a:xfrm flipH="1">
            <a:off x="16633772" y="2219672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2</a:t>
            </a:r>
          </a:p>
        </p:txBody>
      </p:sp>
      <p:sp>
        <p:nvSpPr>
          <p:cNvPr id="1077" name="Rectangle 1076">
            <a:extLst>
              <a:ext uri="{FF2B5EF4-FFF2-40B4-BE49-F238E27FC236}">
                <a16:creationId xmlns:a16="http://schemas.microsoft.com/office/drawing/2014/main" id="{95C898B3-87E5-FF4D-621C-64A1EAECAF42}"/>
              </a:ext>
            </a:extLst>
          </p:cNvPr>
          <p:cNvSpPr/>
          <p:nvPr/>
        </p:nvSpPr>
        <p:spPr>
          <a:xfrm flipH="1">
            <a:off x="16633772" y="3128563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3</a:t>
            </a:r>
          </a:p>
        </p:txBody>
      </p:sp>
      <p:sp>
        <p:nvSpPr>
          <p:cNvPr id="1078" name="Rectangle 1077">
            <a:extLst>
              <a:ext uri="{FF2B5EF4-FFF2-40B4-BE49-F238E27FC236}">
                <a16:creationId xmlns:a16="http://schemas.microsoft.com/office/drawing/2014/main" id="{266926C3-8EA0-4A14-8F92-E3E239806465}"/>
              </a:ext>
            </a:extLst>
          </p:cNvPr>
          <p:cNvSpPr/>
          <p:nvPr/>
        </p:nvSpPr>
        <p:spPr>
          <a:xfrm flipH="1">
            <a:off x="16633772" y="4037454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4</a:t>
            </a:r>
          </a:p>
        </p:txBody>
      </p:sp>
      <p:grpSp>
        <p:nvGrpSpPr>
          <p:cNvPr id="1079" name="Group 1078">
            <a:extLst>
              <a:ext uri="{FF2B5EF4-FFF2-40B4-BE49-F238E27FC236}">
                <a16:creationId xmlns:a16="http://schemas.microsoft.com/office/drawing/2014/main" id="{03FCC848-6482-D5E6-A2AB-280F4E89B088}"/>
              </a:ext>
            </a:extLst>
          </p:cNvPr>
          <p:cNvGrpSpPr/>
          <p:nvPr/>
        </p:nvGrpSpPr>
        <p:grpSpPr>
          <a:xfrm>
            <a:off x="7042455" y="1659907"/>
            <a:ext cx="9693714" cy="204794"/>
            <a:chOff x="7042455" y="1659907"/>
            <a:chExt cx="9693714" cy="204794"/>
          </a:xfrm>
        </p:grpSpPr>
        <p:cxnSp>
          <p:nvCxnSpPr>
            <p:cNvPr id="1080" name="Straight Connector 1079">
              <a:extLst>
                <a:ext uri="{FF2B5EF4-FFF2-40B4-BE49-F238E27FC236}">
                  <a16:creationId xmlns:a16="http://schemas.microsoft.com/office/drawing/2014/main" id="{B181478D-0B40-EAC2-8B68-634CE0743EFC}"/>
                </a:ext>
              </a:extLst>
            </p:cNvPr>
            <p:cNvCxnSpPr>
              <a:cxnSpLocks/>
              <a:stCxn id="1081" idx="2"/>
              <a:endCxn id="1110" idx="1"/>
            </p:cNvCxnSpPr>
            <p:nvPr/>
          </p:nvCxnSpPr>
          <p:spPr>
            <a:xfrm flipH="1" flipV="1">
              <a:off x="7042455" y="1758304"/>
              <a:ext cx="9693714" cy="400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81" name="Oval 1080">
              <a:extLst>
                <a:ext uri="{FF2B5EF4-FFF2-40B4-BE49-F238E27FC236}">
                  <a16:creationId xmlns:a16="http://schemas.microsoft.com/office/drawing/2014/main" id="{32BFE33E-9BF9-F799-FFCE-4D01CD4809C2}"/>
                </a:ext>
              </a:extLst>
            </p:cNvPr>
            <p:cNvSpPr/>
            <p:nvPr/>
          </p:nvSpPr>
          <p:spPr>
            <a:xfrm flipH="1">
              <a:off x="16531375" y="1659907"/>
              <a:ext cx="204794" cy="204794"/>
            </a:xfrm>
            <a:prstGeom prst="ellipse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82" name="Group 1081">
            <a:extLst>
              <a:ext uri="{FF2B5EF4-FFF2-40B4-BE49-F238E27FC236}">
                <a16:creationId xmlns:a16="http://schemas.microsoft.com/office/drawing/2014/main" id="{375215C7-CC18-1472-1E44-768DD29D5904}"/>
              </a:ext>
            </a:extLst>
          </p:cNvPr>
          <p:cNvGrpSpPr/>
          <p:nvPr/>
        </p:nvGrpSpPr>
        <p:grpSpPr>
          <a:xfrm>
            <a:off x="6968811" y="2561379"/>
            <a:ext cx="9767358" cy="1038770"/>
            <a:chOff x="6968811" y="2561379"/>
            <a:chExt cx="9767358" cy="1038770"/>
          </a:xfrm>
        </p:grpSpPr>
        <p:cxnSp>
          <p:nvCxnSpPr>
            <p:cNvPr id="1083" name="Straight Connector 1082">
              <a:extLst>
                <a:ext uri="{FF2B5EF4-FFF2-40B4-BE49-F238E27FC236}">
                  <a16:creationId xmlns:a16="http://schemas.microsoft.com/office/drawing/2014/main" id="{5E5B4553-6D0E-5ED4-F3B5-338DE245529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83953" y="2666161"/>
              <a:ext cx="7649819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84" name="Oval 1083">
              <a:extLst>
                <a:ext uri="{FF2B5EF4-FFF2-40B4-BE49-F238E27FC236}">
                  <a16:creationId xmlns:a16="http://schemas.microsoft.com/office/drawing/2014/main" id="{5DA68DD6-C0F4-6445-F150-8AD8A6D14A28}"/>
                </a:ext>
              </a:extLst>
            </p:cNvPr>
            <p:cNvSpPr/>
            <p:nvPr/>
          </p:nvSpPr>
          <p:spPr>
            <a:xfrm flipH="1">
              <a:off x="16531375" y="2561379"/>
              <a:ext cx="204794" cy="204794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85" name="Straight Connector 1084">
              <a:extLst>
                <a:ext uri="{FF2B5EF4-FFF2-40B4-BE49-F238E27FC236}">
                  <a16:creationId xmlns:a16="http://schemas.microsoft.com/office/drawing/2014/main" id="{68F1D93D-0B12-DAFD-3BA8-2BDDEDB496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68811" y="3600149"/>
              <a:ext cx="2015141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6" name="Straight Connector 1085">
              <a:extLst>
                <a:ext uri="{FF2B5EF4-FFF2-40B4-BE49-F238E27FC236}">
                  <a16:creationId xmlns:a16="http://schemas.microsoft.com/office/drawing/2014/main" id="{98A8FBAF-491E-7C67-6F4D-33EEC36AE7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83952" y="2666161"/>
              <a:ext cx="0" cy="933988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7" name="Textbox 200">
            <a:extLst>
              <a:ext uri="{FF2B5EF4-FFF2-40B4-BE49-F238E27FC236}">
                <a16:creationId xmlns:a16="http://schemas.microsoft.com/office/drawing/2014/main" id="{335C184E-B225-27F4-531A-C5B40830A8B3}"/>
              </a:ext>
            </a:extLst>
          </p:cNvPr>
          <p:cNvSpPr txBox="1"/>
          <p:nvPr/>
        </p:nvSpPr>
        <p:spPr>
          <a:xfrm flipH="1">
            <a:off x="13000809" y="1298144"/>
            <a:ext cx="300274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Mục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tiêu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Đạt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được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088" name="Textbox 200">
            <a:extLst>
              <a:ext uri="{FF2B5EF4-FFF2-40B4-BE49-F238E27FC236}">
                <a16:creationId xmlns:a16="http://schemas.microsoft.com/office/drawing/2014/main" id="{81C6E312-40E9-185E-BDAD-D9466137AB36}"/>
              </a:ext>
            </a:extLst>
          </p:cNvPr>
          <p:cNvSpPr txBox="1"/>
          <p:nvPr/>
        </p:nvSpPr>
        <p:spPr>
          <a:xfrm flipH="1">
            <a:off x="13000809" y="2203460"/>
            <a:ext cx="309251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Hiệu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quả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Vận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hành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089" name="Textbox 200">
            <a:extLst>
              <a:ext uri="{FF2B5EF4-FFF2-40B4-BE49-F238E27FC236}">
                <a16:creationId xmlns:a16="http://schemas.microsoft.com/office/drawing/2014/main" id="{D5361E8A-59F1-864F-7383-338C9B3D0316}"/>
              </a:ext>
            </a:extLst>
          </p:cNvPr>
          <p:cNvSpPr txBox="1"/>
          <p:nvPr/>
        </p:nvSpPr>
        <p:spPr>
          <a:xfrm flipH="1">
            <a:off x="13000809" y="3123449"/>
            <a:ext cx="3334567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Hài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lòng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Khách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hàng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090" name="Textbox 200">
            <a:extLst>
              <a:ext uri="{FF2B5EF4-FFF2-40B4-BE49-F238E27FC236}">
                <a16:creationId xmlns:a16="http://schemas.microsoft.com/office/drawing/2014/main" id="{F970D1CA-5F1D-0FA6-5F69-636CA7F9A029}"/>
              </a:ext>
            </a:extLst>
          </p:cNvPr>
          <p:cNvSpPr txBox="1"/>
          <p:nvPr/>
        </p:nvSpPr>
        <p:spPr>
          <a:xfrm flipH="1">
            <a:off x="13000809" y="4028765"/>
            <a:ext cx="319215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Tiềm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năng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Mở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động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grpSp>
        <p:nvGrpSpPr>
          <p:cNvPr id="1091" name="Group 1090">
            <a:extLst>
              <a:ext uri="{FF2B5EF4-FFF2-40B4-BE49-F238E27FC236}">
                <a16:creationId xmlns:a16="http://schemas.microsoft.com/office/drawing/2014/main" id="{76836F4F-BFD8-5333-963F-95454197D1E1}"/>
              </a:ext>
            </a:extLst>
          </p:cNvPr>
          <p:cNvGrpSpPr/>
          <p:nvPr/>
        </p:nvGrpSpPr>
        <p:grpSpPr>
          <a:xfrm>
            <a:off x="6325675" y="3485212"/>
            <a:ext cx="10410494" cy="2004428"/>
            <a:chOff x="6325675" y="3485212"/>
            <a:chExt cx="10410494" cy="2004428"/>
          </a:xfrm>
        </p:grpSpPr>
        <p:cxnSp>
          <p:nvCxnSpPr>
            <p:cNvPr id="1092" name="Straight Connector 1091">
              <a:extLst>
                <a:ext uri="{FF2B5EF4-FFF2-40B4-BE49-F238E27FC236}">
                  <a16:creationId xmlns:a16="http://schemas.microsoft.com/office/drawing/2014/main" id="{89264E05-49D1-3682-16A7-7136FBE073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92220" y="3589994"/>
              <a:ext cx="7041552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3" name="Straight Connector 1092">
              <a:extLst>
                <a:ext uri="{FF2B5EF4-FFF2-40B4-BE49-F238E27FC236}">
                  <a16:creationId xmlns:a16="http://schemas.microsoft.com/office/drawing/2014/main" id="{BF829DB0-11AB-F543-618D-DBACE3511F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25675" y="5489640"/>
              <a:ext cx="3266545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94" name="Oval 1093">
              <a:extLst>
                <a:ext uri="{FF2B5EF4-FFF2-40B4-BE49-F238E27FC236}">
                  <a16:creationId xmlns:a16="http://schemas.microsoft.com/office/drawing/2014/main" id="{1F133579-1DDD-6CC7-6C83-BFCB773F84DA}"/>
                </a:ext>
              </a:extLst>
            </p:cNvPr>
            <p:cNvSpPr/>
            <p:nvPr/>
          </p:nvSpPr>
          <p:spPr>
            <a:xfrm flipH="1">
              <a:off x="16531375" y="3485212"/>
              <a:ext cx="204794" cy="204794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5" name="Straight Connector 1094">
              <a:extLst>
                <a:ext uri="{FF2B5EF4-FFF2-40B4-BE49-F238E27FC236}">
                  <a16:creationId xmlns:a16="http://schemas.microsoft.com/office/drawing/2014/main" id="{08BF080B-F63A-3AF2-1961-04DB75EC47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92220" y="3595346"/>
              <a:ext cx="0" cy="1894294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6" name="Group 1095">
            <a:extLst>
              <a:ext uri="{FF2B5EF4-FFF2-40B4-BE49-F238E27FC236}">
                <a16:creationId xmlns:a16="http://schemas.microsoft.com/office/drawing/2014/main" id="{E48ABF77-0D7B-09D1-C237-5CDB7567535E}"/>
              </a:ext>
            </a:extLst>
          </p:cNvPr>
          <p:cNvGrpSpPr/>
          <p:nvPr/>
        </p:nvGrpSpPr>
        <p:grpSpPr>
          <a:xfrm>
            <a:off x="6940236" y="4386684"/>
            <a:ext cx="9795933" cy="2938413"/>
            <a:chOff x="6940236" y="4386684"/>
            <a:chExt cx="9795933" cy="2938413"/>
          </a:xfrm>
        </p:grpSpPr>
        <p:cxnSp>
          <p:nvCxnSpPr>
            <p:cNvPr id="1097" name="Straight Connector 1096">
              <a:extLst>
                <a:ext uri="{FF2B5EF4-FFF2-40B4-BE49-F238E27FC236}">
                  <a16:creationId xmlns:a16="http://schemas.microsoft.com/office/drawing/2014/main" id="{677B07DD-04FF-7952-5534-C83274E7D9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40236" y="7325097"/>
              <a:ext cx="3266545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8" name="Straight Connector 1097">
              <a:extLst>
                <a:ext uri="{FF2B5EF4-FFF2-40B4-BE49-F238E27FC236}">
                  <a16:creationId xmlns:a16="http://schemas.microsoft.com/office/drawing/2014/main" id="{8E3A8124-9D8E-7A71-1267-3D5E91E88A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06781" y="4491466"/>
              <a:ext cx="6426991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99" name="Oval 1098">
              <a:extLst>
                <a:ext uri="{FF2B5EF4-FFF2-40B4-BE49-F238E27FC236}">
                  <a16:creationId xmlns:a16="http://schemas.microsoft.com/office/drawing/2014/main" id="{B96CEB13-93BB-19D4-E0E7-C0102FA15391}"/>
                </a:ext>
              </a:extLst>
            </p:cNvPr>
            <p:cNvSpPr/>
            <p:nvPr/>
          </p:nvSpPr>
          <p:spPr>
            <a:xfrm flipH="1">
              <a:off x="16531375" y="4386684"/>
              <a:ext cx="204794" cy="204794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0" name="Straight Connector 1099">
              <a:extLst>
                <a:ext uri="{FF2B5EF4-FFF2-40B4-BE49-F238E27FC236}">
                  <a16:creationId xmlns:a16="http://schemas.microsoft.com/office/drawing/2014/main" id="{2126619F-53AC-9665-78A6-9553B65AB6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06781" y="4499203"/>
              <a:ext cx="0" cy="2825894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01" name="TextBox 48">
            <a:extLst>
              <a:ext uri="{FF2B5EF4-FFF2-40B4-BE49-F238E27FC236}">
                <a16:creationId xmlns:a16="http://schemas.microsoft.com/office/drawing/2014/main" id="{C181FA58-C6A3-2DD1-721E-7CA0AC4FA776}"/>
              </a:ext>
            </a:extLst>
          </p:cNvPr>
          <p:cNvSpPr txBox="1"/>
          <p:nvPr/>
        </p:nvSpPr>
        <p:spPr>
          <a:xfrm flipH="1">
            <a:off x="1328885" y="10256453"/>
            <a:ext cx="6660221" cy="280076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REPORTING</a:t>
            </a:r>
          </a:p>
          <a:p>
            <a:pPr lvl="0">
              <a:defRPr/>
            </a:pP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DATA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02" name="TextBox 48">
            <a:extLst>
              <a:ext uri="{FF2B5EF4-FFF2-40B4-BE49-F238E27FC236}">
                <a16:creationId xmlns:a16="http://schemas.microsoft.com/office/drawing/2014/main" id="{71275346-5908-4C2E-54E6-386AAB4E2FF2}"/>
              </a:ext>
            </a:extLst>
          </p:cNvPr>
          <p:cNvSpPr txBox="1"/>
          <p:nvPr/>
        </p:nvSpPr>
        <p:spPr>
          <a:xfrm flipH="1">
            <a:off x="1328885" y="1141287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103" name="TextBox 25">
            <a:extLst>
              <a:ext uri="{FF2B5EF4-FFF2-40B4-BE49-F238E27FC236}">
                <a16:creationId xmlns:a16="http://schemas.microsoft.com/office/drawing/2014/main" id="{0D3CC318-8C08-D2C5-F446-05A4E81EF08B}"/>
              </a:ext>
            </a:extLst>
          </p:cNvPr>
          <p:cNvSpPr txBox="1"/>
          <p:nvPr/>
        </p:nvSpPr>
        <p:spPr>
          <a:xfrm flipH="1">
            <a:off x="1328885" y="10091699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1104" name="Textbox 200">
            <a:extLst>
              <a:ext uri="{FF2B5EF4-FFF2-40B4-BE49-F238E27FC236}">
                <a16:creationId xmlns:a16="http://schemas.microsoft.com/office/drawing/2014/main" id="{3E7F552C-6BED-B894-FAB9-B6BF07FEE087}"/>
              </a:ext>
            </a:extLst>
          </p:cNvPr>
          <p:cNvSpPr txBox="1"/>
          <p:nvPr/>
        </p:nvSpPr>
        <p:spPr>
          <a:xfrm flipH="1">
            <a:off x="14991553" y="5129499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80%</a:t>
            </a:r>
          </a:p>
        </p:txBody>
      </p:sp>
      <p:sp>
        <p:nvSpPr>
          <p:cNvPr id="1105" name="Textbox 200">
            <a:extLst>
              <a:ext uri="{FF2B5EF4-FFF2-40B4-BE49-F238E27FC236}">
                <a16:creationId xmlns:a16="http://schemas.microsoft.com/office/drawing/2014/main" id="{790537E3-3029-BD83-7E36-1BFF5520E952}"/>
              </a:ext>
            </a:extLst>
          </p:cNvPr>
          <p:cNvSpPr txBox="1"/>
          <p:nvPr/>
        </p:nvSpPr>
        <p:spPr>
          <a:xfrm flipH="1">
            <a:off x="13488561" y="7806270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65%</a:t>
            </a:r>
          </a:p>
        </p:txBody>
      </p:sp>
      <p:sp>
        <p:nvSpPr>
          <p:cNvPr id="1106" name="Textbox 200">
            <a:extLst>
              <a:ext uri="{FF2B5EF4-FFF2-40B4-BE49-F238E27FC236}">
                <a16:creationId xmlns:a16="http://schemas.microsoft.com/office/drawing/2014/main" id="{BDF18130-04FF-EC93-A464-1E476D06E31A}"/>
              </a:ext>
            </a:extLst>
          </p:cNvPr>
          <p:cNvSpPr txBox="1"/>
          <p:nvPr/>
        </p:nvSpPr>
        <p:spPr>
          <a:xfrm flipH="1">
            <a:off x="13627414" y="9770895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55%</a:t>
            </a:r>
          </a:p>
        </p:txBody>
      </p:sp>
      <p:sp>
        <p:nvSpPr>
          <p:cNvPr id="1107" name="Textbox 200">
            <a:extLst>
              <a:ext uri="{FF2B5EF4-FFF2-40B4-BE49-F238E27FC236}">
                <a16:creationId xmlns:a16="http://schemas.microsoft.com/office/drawing/2014/main" id="{7442304C-43E1-5C62-2872-A7979D04105B}"/>
              </a:ext>
            </a:extLst>
          </p:cNvPr>
          <p:cNvSpPr txBox="1"/>
          <p:nvPr/>
        </p:nvSpPr>
        <p:spPr>
          <a:xfrm flipH="1">
            <a:off x="16160531" y="11909501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50%</a:t>
            </a:r>
          </a:p>
        </p:txBody>
      </p:sp>
      <p:sp>
        <p:nvSpPr>
          <p:cNvPr id="1108" name="Textbox 200">
            <a:extLst>
              <a:ext uri="{FF2B5EF4-FFF2-40B4-BE49-F238E27FC236}">
                <a16:creationId xmlns:a16="http://schemas.microsoft.com/office/drawing/2014/main" id="{4F8FB4C0-2367-2CAE-02B0-0907D23EF868}"/>
              </a:ext>
            </a:extLst>
          </p:cNvPr>
          <p:cNvSpPr txBox="1"/>
          <p:nvPr/>
        </p:nvSpPr>
        <p:spPr>
          <a:xfrm rot="10800000">
            <a:off x="16439258" y="5881533"/>
            <a:ext cx="2304330" cy="2247902"/>
          </a:xfrm>
          <a:prstGeom prst="rect">
            <a:avLst/>
          </a:prstGeom>
          <a:noFill/>
        </p:spPr>
        <p:txBody>
          <a:bodyPr wrap="none" rtlCol="0" anchor="ctr">
            <a:prstTxWarp prst="textCircle">
              <a:avLst/>
            </a:prstTxWarp>
            <a:spAutoFit/>
          </a:bodyPr>
          <a:lstStyle/>
          <a:p>
            <a:r>
              <a:rPr lang="en-US" sz="2400" b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  *   KẾT QUẢ ĐO LƯỜNG   *    BÁO CÁO DỰ ÁN THÍ DIỂM</a:t>
            </a:r>
          </a:p>
        </p:txBody>
      </p:sp>
      <p:sp>
        <p:nvSpPr>
          <p:cNvPr id="1109" name="Freeform 84">
            <a:extLst>
              <a:ext uri="{FF2B5EF4-FFF2-40B4-BE49-F238E27FC236}">
                <a16:creationId xmlns:a16="http://schemas.microsoft.com/office/drawing/2014/main" id="{66DCE511-C387-C030-A54D-83B85823330A}"/>
              </a:ext>
            </a:extLst>
          </p:cNvPr>
          <p:cNvSpPr>
            <a:spLocks noEditPoints="1"/>
          </p:cNvSpPr>
          <p:nvPr/>
        </p:nvSpPr>
        <p:spPr bwMode="auto">
          <a:xfrm>
            <a:off x="17033032" y="6447094"/>
            <a:ext cx="1116782" cy="1116782"/>
          </a:xfrm>
          <a:custGeom>
            <a:avLst/>
            <a:gdLst>
              <a:gd name="T0" fmla="*/ 848 w 848"/>
              <a:gd name="T1" fmla="*/ 425 h 849"/>
              <a:gd name="T2" fmla="*/ 424 w 848"/>
              <a:gd name="T3" fmla="*/ 849 h 849"/>
              <a:gd name="T4" fmla="*/ 0 w 848"/>
              <a:gd name="T5" fmla="*/ 425 h 849"/>
              <a:gd name="T6" fmla="*/ 424 w 848"/>
              <a:gd name="T7" fmla="*/ 0 h 849"/>
              <a:gd name="T8" fmla="*/ 848 w 848"/>
              <a:gd name="T9" fmla="*/ 425 h 849"/>
              <a:gd name="T10" fmla="*/ 587 w 848"/>
              <a:gd name="T11" fmla="*/ 289 h 849"/>
              <a:gd name="T12" fmla="*/ 229 w 848"/>
              <a:gd name="T13" fmla="*/ 391 h 849"/>
              <a:gd name="T14" fmla="*/ 391 w 848"/>
              <a:gd name="T15" fmla="*/ 454 h 849"/>
              <a:gd name="T16" fmla="*/ 425 w 848"/>
              <a:gd name="T17" fmla="*/ 624 h 849"/>
              <a:gd name="T18" fmla="*/ 587 w 848"/>
              <a:gd name="T19" fmla="*/ 28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8" h="849">
                <a:moveTo>
                  <a:pt x="848" y="425"/>
                </a:moveTo>
                <a:cubicBezTo>
                  <a:pt x="848" y="659"/>
                  <a:pt x="658" y="849"/>
                  <a:pt x="424" y="849"/>
                </a:cubicBezTo>
                <a:cubicBezTo>
                  <a:pt x="190" y="849"/>
                  <a:pt x="0" y="659"/>
                  <a:pt x="0" y="425"/>
                </a:cubicBezTo>
                <a:cubicBezTo>
                  <a:pt x="0" y="190"/>
                  <a:pt x="190" y="0"/>
                  <a:pt x="424" y="0"/>
                </a:cubicBezTo>
                <a:cubicBezTo>
                  <a:pt x="658" y="0"/>
                  <a:pt x="848" y="190"/>
                  <a:pt x="848" y="425"/>
                </a:cubicBezTo>
                <a:close/>
                <a:moveTo>
                  <a:pt x="587" y="289"/>
                </a:moveTo>
                <a:cubicBezTo>
                  <a:pt x="229" y="391"/>
                  <a:pt x="229" y="391"/>
                  <a:pt x="229" y="391"/>
                </a:cubicBezTo>
                <a:cubicBezTo>
                  <a:pt x="391" y="454"/>
                  <a:pt x="391" y="454"/>
                  <a:pt x="391" y="454"/>
                </a:cubicBezTo>
                <a:cubicBezTo>
                  <a:pt x="425" y="624"/>
                  <a:pt x="425" y="624"/>
                  <a:pt x="425" y="624"/>
                </a:cubicBezTo>
                <a:lnTo>
                  <a:pt x="587" y="289"/>
                </a:lnTo>
                <a:close/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10" name="Rectangle: Rounded Corners 1109">
            <a:extLst>
              <a:ext uri="{FF2B5EF4-FFF2-40B4-BE49-F238E27FC236}">
                <a16:creationId xmlns:a16="http://schemas.microsoft.com/office/drawing/2014/main" id="{BEE3A7C2-BD7D-DC0A-83F3-EC40828D4B4B}"/>
              </a:ext>
            </a:extLst>
          </p:cNvPr>
          <p:cNvSpPr/>
          <p:nvPr/>
        </p:nvSpPr>
        <p:spPr>
          <a:xfrm flipH="1">
            <a:off x="1328885" y="1129742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1" name="Oval 1110">
            <a:extLst>
              <a:ext uri="{FF2B5EF4-FFF2-40B4-BE49-F238E27FC236}">
                <a16:creationId xmlns:a16="http://schemas.microsoft.com/office/drawing/2014/main" id="{AA884CCA-E245-453C-46B2-47666C34B5EA}"/>
              </a:ext>
            </a:extLst>
          </p:cNvPr>
          <p:cNvSpPr/>
          <p:nvPr/>
        </p:nvSpPr>
        <p:spPr>
          <a:xfrm flipH="1">
            <a:off x="5793333" y="1137743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2" name="Rectangle: Rounded Corners 1111">
            <a:extLst>
              <a:ext uri="{FF2B5EF4-FFF2-40B4-BE49-F238E27FC236}">
                <a16:creationId xmlns:a16="http://schemas.microsoft.com/office/drawing/2014/main" id="{8741CBC3-A1A4-C1C2-9902-A450D0951307}"/>
              </a:ext>
            </a:extLst>
          </p:cNvPr>
          <p:cNvSpPr/>
          <p:nvPr/>
        </p:nvSpPr>
        <p:spPr>
          <a:xfrm flipH="1">
            <a:off x="1328885" y="2971588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3" name="Oval 1112">
            <a:extLst>
              <a:ext uri="{FF2B5EF4-FFF2-40B4-BE49-F238E27FC236}">
                <a16:creationId xmlns:a16="http://schemas.microsoft.com/office/drawing/2014/main" id="{686727F6-672A-BEC2-EDA2-74FDB2B4C8C1}"/>
              </a:ext>
            </a:extLst>
          </p:cNvPr>
          <p:cNvSpPr/>
          <p:nvPr/>
        </p:nvSpPr>
        <p:spPr>
          <a:xfrm flipH="1">
            <a:off x="5793333" y="2975588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4" name="Textbox 200">
            <a:extLst>
              <a:ext uri="{FF2B5EF4-FFF2-40B4-BE49-F238E27FC236}">
                <a16:creationId xmlns:a16="http://schemas.microsoft.com/office/drawing/2014/main" id="{03620B2D-0A6E-5C87-0C0D-4E36527CAFDA}"/>
              </a:ext>
            </a:extLst>
          </p:cNvPr>
          <p:cNvSpPr txBox="1"/>
          <p:nvPr/>
        </p:nvSpPr>
        <p:spPr>
          <a:xfrm flipH="1">
            <a:off x="1789276" y="1296638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Dự án hoàn thành phần lớn mục tiêu đề ra, tạo nền tảng cho triển khai tiếp theo.</a:t>
            </a:r>
          </a:p>
        </p:txBody>
      </p:sp>
      <p:sp>
        <p:nvSpPr>
          <p:cNvPr id="1115" name="Textbox 200">
            <a:extLst>
              <a:ext uri="{FF2B5EF4-FFF2-40B4-BE49-F238E27FC236}">
                <a16:creationId xmlns:a16="http://schemas.microsoft.com/office/drawing/2014/main" id="{4C7B015E-975B-E16E-9889-54A157C69E09}"/>
              </a:ext>
            </a:extLst>
          </p:cNvPr>
          <p:cNvSpPr txBox="1"/>
          <p:nvPr/>
        </p:nvSpPr>
        <p:spPr>
          <a:xfrm flipH="1">
            <a:off x="1789276" y="3138485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Quy trình tối ưu hơn, giúp giảm chi phí và rút ngắn đáng kể thời gian xử lý.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16" name="Rectangle: Rounded Corners 1115">
            <a:extLst>
              <a:ext uri="{FF2B5EF4-FFF2-40B4-BE49-F238E27FC236}">
                <a16:creationId xmlns:a16="http://schemas.microsoft.com/office/drawing/2014/main" id="{BD1A2109-2E3E-E117-9160-EDF25075E1FF}"/>
              </a:ext>
            </a:extLst>
          </p:cNvPr>
          <p:cNvSpPr/>
          <p:nvPr/>
        </p:nvSpPr>
        <p:spPr>
          <a:xfrm flipH="1">
            <a:off x="1328885" y="4857078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7" name="Oval 1116">
            <a:extLst>
              <a:ext uri="{FF2B5EF4-FFF2-40B4-BE49-F238E27FC236}">
                <a16:creationId xmlns:a16="http://schemas.microsoft.com/office/drawing/2014/main" id="{AAC5BDAF-A243-E393-A852-9A5071D6862C}"/>
              </a:ext>
            </a:extLst>
          </p:cNvPr>
          <p:cNvSpPr/>
          <p:nvPr/>
        </p:nvSpPr>
        <p:spPr>
          <a:xfrm flipH="1">
            <a:off x="5793333" y="4865079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8" name="Rectangle: Rounded Corners 1117">
            <a:extLst>
              <a:ext uri="{FF2B5EF4-FFF2-40B4-BE49-F238E27FC236}">
                <a16:creationId xmlns:a16="http://schemas.microsoft.com/office/drawing/2014/main" id="{59D6FBC2-BFBE-8485-BD80-4FBC0B425037}"/>
              </a:ext>
            </a:extLst>
          </p:cNvPr>
          <p:cNvSpPr/>
          <p:nvPr/>
        </p:nvSpPr>
        <p:spPr>
          <a:xfrm flipH="1">
            <a:off x="1328885" y="6698924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9" name="Oval 1118">
            <a:extLst>
              <a:ext uri="{FF2B5EF4-FFF2-40B4-BE49-F238E27FC236}">
                <a16:creationId xmlns:a16="http://schemas.microsoft.com/office/drawing/2014/main" id="{A0F71A5C-15DE-AC20-1CC4-65184D0FB873}"/>
              </a:ext>
            </a:extLst>
          </p:cNvPr>
          <p:cNvSpPr/>
          <p:nvPr/>
        </p:nvSpPr>
        <p:spPr>
          <a:xfrm flipH="1">
            <a:off x="5793333" y="6702924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0" name="Textbox 200">
            <a:extLst>
              <a:ext uri="{FF2B5EF4-FFF2-40B4-BE49-F238E27FC236}">
                <a16:creationId xmlns:a16="http://schemas.microsoft.com/office/drawing/2014/main" id="{2976E380-8176-4B3E-C537-9F0251EEF4B8}"/>
              </a:ext>
            </a:extLst>
          </p:cNvPr>
          <p:cNvSpPr txBox="1"/>
          <p:nvPr/>
        </p:nvSpPr>
        <p:spPr>
          <a:xfrm flipH="1">
            <a:off x="1789276" y="5023974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Người dùng nội bộ phản hồi tích cực, hài lòng với hiệu quả và sự tiện lợi mang lại.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21" name="Textbox 200">
            <a:extLst>
              <a:ext uri="{FF2B5EF4-FFF2-40B4-BE49-F238E27FC236}">
                <a16:creationId xmlns:a16="http://schemas.microsoft.com/office/drawing/2014/main" id="{92E9B624-875D-D3D3-2CE1-EF9E50258064}"/>
              </a:ext>
            </a:extLst>
          </p:cNvPr>
          <p:cNvSpPr txBox="1"/>
          <p:nvPr/>
        </p:nvSpPr>
        <p:spPr>
          <a:xfrm flipH="1">
            <a:off x="1789276" y="6865820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dirty="0" err="1">
                <a:solidFill>
                  <a:schemeClr val="bg2"/>
                </a:solidFill>
              </a:rPr>
              <a:t>Kết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quả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chứng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minh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khả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năng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nhân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rộng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quy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mô</a:t>
            </a:r>
            <a:r>
              <a:rPr lang="en-US" dirty="0">
                <a:solidFill>
                  <a:schemeClr val="bg2"/>
                </a:solidFill>
              </a:rPr>
              <a:t>, </a:t>
            </a:r>
            <a:r>
              <a:rPr lang="en-US" dirty="0" err="1">
                <a:solidFill>
                  <a:schemeClr val="bg2"/>
                </a:solidFill>
              </a:rPr>
              <a:t>hứa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hẹn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áp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dụng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trên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diện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rộng</a:t>
            </a:r>
            <a:r>
              <a:rPr lang="en-US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122" name="Freeform 29">
            <a:extLst>
              <a:ext uri="{FF2B5EF4-FFF2-40B4-BE49-F238E27FC236}">
                <a16:creationId xmlns:a16="http://schemas.microsoft.com/office/drawing/2014/main" id="{E99DDE4C-4AAF-000C-B3CB-003023043525}"/>
              </a:ext>
            </a:extLst>
          </p:cNvPr>
          <p:cNvSpPr>
            <a:spLocks noEditPoints="1"/>
          </p:cNvSpPr>
          <p:nvPr/>
        </p:nvSpPr>
        <p:spPr bwMode="auto">
          <a:xfrm>
            <a:off x="6174961" y="1448790"/>
            <a:ext cx="513092" cy="521818"/>
          </a:xfrm>
          <a:custGeom>
            <a:avLst/>
            <a:gdLst>
              <a:gd name="T0" fmla="*/ 764 w 1226"/>
              <a:gd name="T1" fmla="*/ 583 h 1245"/>
              <a:gd name="T2" fmla="*/ 787 w 1226"/>
              <a:gd name="T3" fmla="*/ 715 h 1245"/>
              <a:gd name="T4" fmla="*/ 394 w 1226"/>
              <a:gd name="T5" fmla="*/ 1108 h 1245"/>
              <a:gd name="T6" fmla="*/ 0 w 1226"/>
              <a:gd name="T7" fmla="*/ 715 h 1245"/>
              <a:gd name="T8" fmla="*/ 394 w 1226"/>
              <a:gd name="T9" fmla="*/ 322 h 1245"/>
              <a:gd name="T10" fmla="*/ 570 w 1226"/>
              <a:gd name="T11" fmla="*/ 363 h 1245"/>
              <a:gd name="T12" fmla="*/ 394 w 1226"/>
              <a:gd name="T13" fmla="*/ 487 h 1245"/>
              <a:gd name="T14" fmla="*/ 166 w 1226"/>
              <a:gd name="T15" fmla="*/ 715 h 1245"/>
              <a:gd name="T16" fmla="*/ 394 w 1226"/>
              <a:gd name="T17" fmla="*/ 943 h 1245"/>
              <a:gd name="T18" fmla="*/ 621 w 1226"/>
              <a:gd name="T19" fmla="*/ 715 h 1245"/>
              <a:gd name="T20" fmla="*/ 394 w 1226"/>
              <a:gd name="T21" fmla="*/ 715 h 1245"/>
              <a:gd name="T22" fmla="*/ 806 w 1226"/>
              <a:gd name="T23" fmla="*/ 381 h 1245"/>
              <a:gd name="T24" fmla="*/ 1030 w 1226"/>
              <a:gd name="T25" fmla="*/ 0 h 1245"/>
              <a:gd name="T26" fmla="*/ 799 w 1226"/>
              <a:gd name="T27" fmla="*/ 187 h 1245"/>
              <a:gd name="T28" fmla="*/ 806 w 1226"/>
              <a:gd name="T29" fmla="*/ 381 h 1245"/>
              <a:gd name="T30" fmla="*/ 994 w 1226"/>
              <a:gd name="T31" fmla="*/ 428 h 1245"/>
              <a:gd name="T32" fmla="*/ 1226 w 1226"/>
              <a:gd name="T33" fmla="*/ 241 h 1245"/>
              <a:gd name="T34" fmla="*/ 1043 w 1226"/>
              <a:gd name="T35" fmla="*/ 189 h 1245"/>
              <a:gd name="T36" fmla="*/ 1030 w 1226"/>
              <a:gd name="T37" fmla="*/ 0 h 1245"/>
              <a:gd name="T38" fmla="*/ 166 w 1226"/>
              <a:gd name="T39" fmla="*/ 1036 h 1245"/>
              <a:gd name="T40" fmla="*/ 19 w 1226"/>
              <a:gd name="T41" fmla="*/ 1245 h 1245"/>
              <a:gd name="T42" fmla="*/ 621 w 1226"/>
              <a:gd name="T43" fmla="*/ 1036 h 1245"/>
              <a:gd name="T44" fmla="*/ 768 w 1226"/>
              <a:gd name="T45" fmla="*/ 1245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26" h="1245">
                <a:moveTo>
                  <a:pt x="764" y="583"/>
                </a:moveTo>
                <a:cubicBezTo>
                  <a:pt x="779" y="624"/>
                  <a:pt x="787" y="669"/>
                  <a:pt x="787" y="715"/>
                </a:cubicBezTo>
                <a:cubicBezTo>
                  <a:pt x="787" y="932"/>
                  <a:pt x="611" y="1108"/>
                  <a:pt x="394" y="1108"/>
                </a:cubicBezTo>
                <a:cubicBezTo>
                  <a:pt x="176" y="1108"/>
                  <a:pt x="0" y="932"/>
                  <a:pt x="0" y="715"/>
                </a:cubicBezTo>
                <a:cubicBezTo>
                  <a:pt x="0" y="498"/>
                  <a:pt x="176" y="322"/>
                  <a:pt x="394" y="322"/>
                </a:cubicBezTo>
                <a:cubicBezTo>
                  <a:pt x="457" y="322"/>
                  <a:pt x="517" y="337"/>
                  <a:pt x="570" y="363"/>
                </a:cubicBezTo>
                <a:moveTo>
                  <a:pt x="394" y="487"/>
                </a:moveTo>
                <a:cubicBezTo>
                  <a:pt x="268" y="487"/>
                  <a:pt x="166" y="589"/>
                  <a:pt x="166" y="715"/>
                </a:cubicBezTo>
                <a:cubicBezTo>
                  <a:pt x="166" y="841"/>
                  <a:pt x="268" y="943"/>
                  <a:pt x="394" y="943"/>
                </a:cubicBezTo>
                <a:cubicBezTo>
                  <a:pt x="519" y="943"/>
                  <a:pt x="621" y="841"/>
                  <a:pt x="621" y="715"/>
                </a:cubicBezTo>
                <a:moveTo>
                  <a:pt x="394" y="715"/>
                </a:moveTo>
                <a:cubicBezTo>
                  <a:pt x="806" y="381"/>
                  <a:pt x="806" y="381"/>
                  <a:pt x="806" y="381"/>
                </a:cubicBezTo>
                <a:moveTo>
                  <a:pt x="1030" y="0"/>
                </a:moveTo>
                <a:cubicBezTo>
                  <a:pt x="799" y="187"/>
                  <a:pt x="799" y="187"/>
                  <a:pt x="799" y="187"/>
                </a:cubicBezTo>
                <a:cubicBezTo>
                  <a:pt x="806" y="381"/>
                  <a:pt x="806" y="381"/>
                  <a:pt x="806" y="381"/>
                </a:cubicBezTo>
                <a:cubicBezTo>
                  <a:pt x="994" y="428"/>
                  <a:pt x="994" y="428"/>
                  <a:pt x="994" y="428"/>
                </a:cubicBezTo>
                <a:cubicBezTo>
                  <a:pt x="1226" y="241"/>
                  <a:pt x="1226" y="241"/>
                  <a:pt x="1226" y="241"/>
                </a:cubicBezTo>
                <a:cubicBezTo>
                  <a:pt x="1043" y="189"/>
                  <a:pt x="1043" y="189"/>
                  <a:pt x="1043" y="189"/>
                </a:cubicBezTo>
                <a:lnTo>
                  <a:pt x="1030" y="0"/>
                </a:lnTo>
                <a:close/>
                <a:moveTo>
                  <a:pt x="166" y="1036"/>
                </a:moveTo>
                <a:cubicBezTo>
                  <a:pt x="19" y="1245"/>
                  <a:pt x="19" y="1245"/>
                  <a:pt x="19" y="1245"/>
                </a:cubicBezTo>
                <a:moveTo>
                  <a:pt x="621" y="1036"/>
                </a:moveTo>
                <a:cubicBezTo>
                  <a:pt x="768" y="1245"/>
                  <a:pt x="768" y="1245"/>
                  <a:pt x="768" y="124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123" name="Freeform: Shape 1122">
            <a:extLst>
              <a:ext uri="{FF2B5EF4-FFF2-40B4-BE49-F238E27FC236}">
                <a16:creationId xmlns:a16="http://schemas.microsoft.com/office/drawing/2014/main" id="{26A3D919-ED14-931F-8EAA-5208EC9DC40E}"/>
              </a:ext>
            </a:extLst>
          </p:cNvPr>
          <p:cNvSpPr/>
          <p:nvPr/>
        </p:nvSpPr>
        <p:spPr>
          <a:xfrm>
            <a:off x="6174961" y="3382347"/>
            <a:ext cx="485866" cy="435604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124" name="Freeform 99">
            <a:extLst>
              <a:ext uri="{FF2B5EF4-FFF2-40B4-BE49-F238E27FC236}">
                <a16:creationId xmlns:a16="http://schemas.microsoft.com/office/drawing/2014/main" id="{B9177DB0-244E-3F25-244D-7AD81A39508A}"/>
              </a:ext>
            </a:extLst>
          </p:cNvPr>
          <p:cNvSpPr>
            <a:spLocks noEditPoints="1"/>
          </p:cNvSpPr>
          <p:nvPr/>
        </p:nvSpPr>
        <p:spPr bwMode="auto">
          <a:xfrm>
            <a:off x="6174961" y="5318220"/>
            <a:ext cx="485866" cy="425964"/>
          </a:xfrm>
          <a:custGeom>
            <a:avLst/>
            <a:gdLst>
              <a:gd name="T0" fmla="*/ 912 w 912"/>
              <a:gd name="T1" fmla="*/ 112 h 801"/>
              <a:gd name="T2" fmla="*/ 912 w 912"/>
              <a:gd name="T3" fmla="*/ 505 h 801"/>
              <a:gd name="T4" fmla="*/ 800 w 912"/>
              <a:gd name="T5" fmla="*/ 617 h 801"/>
              <a:gd name="T6" fmla="*/ 623 w 912"/>
              <a:gd name="T7" fmla="*/ 617 h 801"/>
              <a:gd name="T8" fmla="*/ 456 w 912"/>
              <a:gd name="T9" fmla="*/ 801 h 801"/>
              <a:gd name="T10" fmla="*/ 289 w 912"/>
              <a:gd name="T11" fmla="*/ 617 h 801"/>
              <a:gd name="T12" fmla="*/ 112 w 912"/>
              <a:gd name="T13" fmla="*/ 617 h 801"/>
              <a:gd name="T14" fmla="*/ 0 w 912"/>
              <a:gd name="T15" fmla="*/ 505 h 801"/>
              <a:gd name="T16" fmla="*/ 0 w 912"/>
              <a:gd name="T17" fmla="*/ 112 h 801"/>
              <a:gd name="T18" fmla="*/ 112 w 912"/>
              <a:gd name="T19" fmla="*/ 0 h 801"/>
              <a:gd name="T20" fmla="*/ 800 w 912"/>
              <a:gd name="T21" fmla="*/ 0 h 801"/>
              <a:gd name="T22" fmla="*/ 912 w 912"/>
              <a:gd name="T23" fmla="*/ 112 h 801"/>
              <a:gd name="T24" fmla="*/ 348 w 912"/>
              <a:gd name="T25" fmla="*/ 156 h 801"/>
              <a:gd name="T26" fmla="*/ 240 w 912"/>
              <a:gd name="T27" fmla="*/ 265 h 801"/>
              <a:gd name="T28" fmla="*/ 456 w 912"/>
              <a:gd name="T29" fmla="*/ 516 h 801"/>
              <a:gd name="T30" fmla="*/ 672 w 912"/>
              <a:gd name="T31" fmla="*/ 265 h 801"/>
              <a:gd name="T32" fmla="*/ 564 w 912"/>
              <a:gd name="T33" fmla="*/ 156 h 801"/>
              <a:gd name="T34" fmla="*/ 456 w 912"/>
              <a:gd name="T35" fmla="*/ 265 h 801"/>
              <a:gd name="T36" fmla="*/ 348 w 912"/>
              <a:gd name="T37" fmla="*/ 156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2" h="801">
                <a:moveTo>
                  <a:pt x="912" y="112"/>
                </a:moveTo>
                <a:cubicBezTo>
                  <a:pt x="912" y="505"/>
                  <a:pt x="912" y="505"/>
                  <a:pt x="912" y="505"/>
                </a:cubicBezTo>
                <a:cubicBezTo>
                  <a:pt x="912" y="567"/>
                  <a:pt x="861" y="617"/>
                  <a:pt x="800" y="617"/>
                </a:cubicBezTo>
                <a:cubicBezTo>
                  <a:pt x="623" y="617"/>
                  <a:pt x="623" y="617"/>
                  <a:pt x="623" y="617"/>
                </a:cubicBezTo>
                <a:cubicBezTo>
                  <a:pt x="456" y="801"/>
                  <a:pt x="456" y="801"/>
                  <a:pt x="456" y="801"/>
                </a:cubicBezTo>
                <a:cubicBezTo>
                  <a:pt x="289" y="617"/>
                  <a:pt x="289" y="617"/>
                  <a:pt x="289" y="617"/>
                </a:cubicBezTo>
                <a:cubicBezTo>
                  <a:pt x="112" y="617"/>
                  <a:pt x="112" y="617"/>
                  <a:pt x="112" y="617"/>
                </a:cubicBezTo>
                <a:cubicBezTo>
                  <a:pt x="51" y="617"/>
                  <a:pt x="0" y="567"/>
                  <a:pt x="0" y="505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51"/>
                  <a:pt x="51" y="0"/>
                  <a:pt x="112" y="0"/>
                </a:cubicBezTo>
                <a:cubicBezTo>
                  <a:pt x="800" y="0"/>
                  <a:pt x="800" y="0"/>
                  <a:pt x="800" y="0"/>
                </a:cubicBezTo>
                <a:cubicBezTo>
                  <a:pt x="861" y="0"/>
                  <a:pt x="912" y="51"/>
                  <a:pt x="912" y="112"/>
                </a:cubicBezTo>
                <a:close/>
                <a:moveTo>
                  <a:pt x="348" y="156"/>
                </a:moveTo>
                <a:cubicBezTo>
                  <a:pt x="288" y="156"/>
                  <a:pt x="240" y="205"/>
                  <a:pt x="240" y="265"/>
                </a:cubicBezTo>
                <a:cubicBezTo>
                  <a:pt x="240" y="410"/>
                  <a:pt x="412" y="467"/>
                  <a:pt x="456" y="516"/>
                </a:cubicBezTo>
                <a:cubicBezTo>
                  <a:pt x="500" y="467"/>
                  <a:pt x="672" y="410"/>
                  <a:pt x="672" y="265"/>
                </a:cubicBezTo>
                <a:cubicBezTo>
                  <a:pt x="672" y="205"/>
                  <a:pt x="624" y="156"/>
                  <a:pt x="564" y="156"/>
                </a:cubicBezTo>
                <a:cubicBezTo>
                  <a:pt x="504" y="156"/>
                  <a:pt x="456" y="205"/>
                  <a:pt x="456" y="265"/>
                </a:cubicBezTo>
                <a:cubicBezTo>
                  <a:pt x="456" y="205"/>
                  <a:pt x="408" y="156"/>
                  <a:pt x="348" y="156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5" name="Freeform 96">
            <a:extLst>
              <a:ext uri="{FF2B5EF4-FFF2-40B4-BE49-F238E27FC236}">
                <a16:creationId xmlns:a16="http://schemas.microsoft.com/office/drawing/2014/main" id="{FBA13821-AE0F-D4B6-A76C-472BE46E92DC}"/>
              </a:ext>
            </a:extLst>
          </p:cNvPr>
          <p:cNvSpPr>
            <a:spLocks noEditPoints="1"/>
          </p:cNvSpPr>
          <p:nvPr/>
        </p:nvSpPr>
        <p:spPr bwMode="auto">
          <a:xfrm>
            <a:off x="6147090" y="7066858"/>
            <a:ext cx="485866" cy="616544"/>
          </a:xfrm>
          <a:custGeom>
            <a:avLst/>
            <a:gdLst>
              <a:gd name="T0" fmla="*/ 105 w 145"/>
              <a:gd name="T1" fmla="*/ 139 h 184"/>
              <a:gd name="T2" fmla="*/ 28 w 145"/>
              <a:gd name="T3" fmla="*/ 139 h 184"/>
              <a:gd name="T4" fmla="*/ 28 w 145"/>
              <a:gd name="T5" fmla="*/ 102 h 184"/>
              <a:gd name="T6" fmla="*/ 145 w 145"/>
              <a:gd name="T7" fmla="*/ 0 h 184"/>
              <a:gd name="T8" fmla="*/ 28 w 145"/>
              <a:gd name="T9" fmla="*/ 0 h 184"/>
              <a:gd name="T10" fmla="*/ 28 w 145"/>
              <a:gd name="T11" fmla="*/ 36 h 184"/>
              <a:gd name="T12" fmla="*/ 145 w 145"/>
              <a:gd name="T13" fmla="*/ 0 h 184"/>
              <a:gd name="T14" fmla="*/ 105 w 145"/>
              <a:gd name="T15" fmla="*/ 45 h 184"/>
              <a:gd name="T16" fmla="*/ 105 w 145"/>
              <a:gd name="T17" fmla="*/ 184 h 184"/>
              <a:gd name="T18" fmla="*/ 145 w 145"/>
              <a:gd name="T19" fmla="*/ 139 h 184"/>
              <a:gd name="T20" fmla="*/ 145 w 145"/>
              <a:gd name="T21" fmla="*/ 0 h 184"/>
              <a:gd name="T22" fmla="*/ 75 w 145"/>
              <a:gd name="T23" fmla="*/ 70 h 184"/>
              <a:gd name="T24" fmla="*/ 0 w 145"/>
              <a:gd name="T25" fmla="*/ 70 h 184"/>
              <a:gd name="T26" fmla="*/ 55 w 145"/>
              <a:gd name="T27" fmla="*/ 91 h 184"/>
              <a:gd name="T28" fmla="*/ 75 w 145"/>
              <a:gd name="T29" fmla="*/ 70 h 184"/>
              <a:gd name="T30" fmla="*/ 55 w 145"/>
              <a:gd name="T31" fmla="*/ 49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5" h="184">
                <a:moveTo>
                  <a:pt x="105" y="139"/>
                </a:moveTo>
                <a:lnTo>
                  <a:pt x="28" y="139"/>
                </a:lnTo>
                <a:lnTo>
                  <a:pt x="28" y="102"/>
                </a:lnTo>
                <a:moveTo>
                  <a:pt x="145" y="0"/>
                </a:moveTo>
                <a:lnTo>
                  <a:pt x="28" y="0"/>
                </a:lnTo>
                <a:lnTo>
                  <a:pt x="28" y="36"/>
                </a:lnTo>
                <a:moveTo>
                  <a:pt x="145" y="0"/>
                </a:moveTo>
                <a:lnTo>
                  <a:pt x="105" y="45"/>
                </a:lnTo>
                <a:lnTo>
                  <a:pt x="105" y="184"/>
                </a:lnTo>
                <a:lnTo>
                  <a:pt x="145" y="139"/>
                </a:lnTo>
                <a:lnTo>
                  <a:pt x="145" y="0"/>
                </a:lnTo>
                <a:moveTo>
                  <a:pt x="75" y="70"/>
                </a:moveTo>
                <a:lnTo>
                  <a:pt x="0" y="70"/>
                </a:lnTo>
                <a:moveTo>
                  <a:pt x="55" y="91"/>
                </a:moveTo>
                <a:lnTo>
                  <a:pt x="75" y="70"/>
                </a:lnTo>
                <a:lnTo>
                  <a:pt x="55" y="49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824084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2000"/>
                                            <p:tgtEl>
                                              <p:spTgt spid="10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1000"/>
                                            <p:tgtEl>
                                              <p:spTgt spid="10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0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2000"/>
                                            <p:tgtEl>
                                              <p:spTgt spid="10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1000"/>
                                            <p:tgtEl>
                                              <p:spTgt spid="10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0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9" dur="2000"/>
                                            <p:tgtEl>
                                              <p:spTgt spid="10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1000"/>
                                            <p:tgtEl>
                                              <p:spTgt spid="10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0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5" dur="2000"/>
                                            <p:tgtEl>
                                              <p:spTgt spid="10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1000"/>
                                            <p:tgtEl>
                                              <p:spTgt spid="10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0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0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1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1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1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1000" fill="hold"/>
                                            <p:tgtEl>
                                              <p:spTgt spid="1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000" fill="hold"/>
                                            <p:tgtEl>
                                              <p:spTgt spid="1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000" fill="hold"/>
                                            <p:tgtEl>
                                              <p:spTgt spid="1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1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1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8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5" dur="1000" fill="hold"/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6" dur="1000" fill="hold"/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1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1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3" dur="1250" fill="hold"/>
                                            <p:tgtEl>
                                              <p:spTgt spid="1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4" dur="1250" fill="hold"/>
                                            <p:tgtEl>
                                              <p:spTgt spid="1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7" dur="750"/>
                                            <p:tgtEl>
                                              <p:spTgt spid="1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750"/>
                                            <p:tgtEl>
                                              <p:spTgt spid="1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1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1000"/>
                                            <p:tgtEl>
                                              <p:spTgt spid="1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70" grpId="0" animBg="1"/>
          <p:bldP spid="1071" grpId="0" animBg="1"/>
          <p:bldP spid="1072" grpId="0" animBg="1"/>
          <p:bldP spid="1073" grpId="0" animBg="1"/>
          <p:bldP spid="1087" grpId="0"/>
          <p:bldP spid="1088" grpId="0"/>
          <p:bldP spid="1089" grpId="0"/>
          <p:bldP spid="1090" grpId="0"/>
          <p:bldP spid="1101" grpId="0"/>
          <p:bldP spid="1102" grpId="0"/>
          <p:bldP spid="1103" grpId="0"/>
          <p:bldP spid="1104" grpId="0"/>
          <p:bldP spid="1105" grpId="0"/>
          <p:bldP spid="1106" grpId="0"/>
          <p:bldP spid="1107" grpId="0"/>
          <p:bldP spid="1108" grpId="0"/>
          <p:bldP spid="1109" grpId="0" animBg="1"/>
          <p:bldP spid="1110" grpId="0" animBg="1"/>
          <p:bldP spid="1111" grpId="0" animBg="1"/>
          <p:bldP spid="1112" grpId="0" animBg="1"/>
          <p:bldP spid="1113" grpId="0" animBg="1"/>
          <p:bldP spid="1114" grpId="0"/>
          <p:bldP spid="1115" grpId="0"/>
          <p:bldP spid="1116" grpId="0" animBg="1"/>
          <p:bldP spid="1117" grpId="0" animBg="1"/>
          <p:bldP spid="1118" grpId="0" animBg="1"/>
          <p:bldP spid="1119" grpId="0" animBg="1"/>
          <p:bldP spid="1120" grpId="0"/>
          <p:bldP spid="1121" grpId="0"/>
          <p:bldP spid="1122" grpId="0" animBg="1"/>
          <p:bldP spid="1123" grpId="0" animBg="1"/>
          <p:bldP spid="1124" grpId="0" animBg="1"/>
          <p:bldP spid="112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2000"/>
                                            <p:tgtEl>
                                              <p:spTgt spid="10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1000"/>
                                            <p:tgtEl>
                                              <p:spTgt spid="10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0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2000"/>
                                            <p:tgtEl>
                                              <p:spTgt spid="10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1000"/>
                                            <p:tgtEl>
                                              <p:spTgt spid="10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0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9" dur="2000"/>
                                            <p:tgtEl>
                                              <p:spTgt spid="10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1000"/>
                                            <p:tgtEl>
                                              <p:spTgt spid="10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0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5" dur="2000"/>
                                            <p:tgtEl>
                                              <p:spTgt spid="10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1000"/>
                                            <p:tgtEl>
                                              <p:spTgt spid="10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0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0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1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250" fill="hold"/>
                                            <p:tgtEl>
                                              <p:spTgt spid="1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250" fill="hold"/>
                                            <p:tgtEl>
                                              <p:spTgt spid="1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7" dur="750"/>
                                            <p:tgtEl>
                                              <p:spTgt spid="1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750"/>
                                            <p:tgtEl>
                                              <p:spTgt spid="1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1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1000"/>
                                            <p:tgtEl>
                                              <p:spTgt spid="1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70" grpId="0" animBg="1"/>
          <p:bldP spid="1071" grpId="0" animBg="1"/>
          <p:bldP spid="1072" grpId="0" animBg="1"/>
          <p:bldP spid="1073" grpId="0" animBg="1"/>
          <p:bldP spid="1087" grpId="0"/>
          <p:bldP spid="1088" grpId="0"/>
          <p:bldP spid="1089" grpId="0"/>
          <p:bldP spid="1090" grpId="0"/>
          <p:bldP spid="1101" grpId="0"/>
          <p:bldP spid="1102" grpId="0"/>
          <p:bldP spid="1103" grpId="0"/>
          <p:bldP spid="1104" grpId="0"/>
          <p:bldP spid="1105" grpId="0"/>
          <p:bldP spid="1106" grpId="0"/>
          <p:bldP spid="1107" grpId="0"/>
          <p:bldP spid="1108" grpId="0"/>
          <p:bldP spid="1109" grpId="0" animBg="1"/>
          <p:bldP spid="1110" grpId="0" animBg="1"/>
          <p:bldP spid="1111" grpId="0" animBg="1"/>
          <p:bldP spid="1112" grpId="0" animBg="1"/>
          <p:bldP spid="1113" grpId="0" animBg="1"/>
          <p:bldP spid="1114" grpId="0"/>
          <p:bldP spid="1115" grpId="0"/>
          <p:bldP spid="1116" grpId="0" animBg="1"/>
          <p:bldP spid="1117" grpId="0" animBg="1"/>
          <p:bldP spid="1118" grpId="0" animBg="1"/>
          <p:bldP spid="1119" grpId="0" animBg="1"/>
          <p:bldP spid="1120" grpId="0"/>
          <p:bldP spid="1121" grpId="0"/>
          <p:bldP spid="1122" grpId="0" animBg="1"/>
          <p:bldP spid="1123" grpId="0" animBg="1"/>
          <p:bldP spid="1124" grpId="0" animBg="1"/>
          <p:bldP spid="1125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Block Arc 1069">
            <a:extLst>
              <a:ext uri="{FF2B5EF4-FFF2-40B4-BE49-F238E27FC236}">
                <a16:creationId xmlns:a16="http://schemas.microsoft.com/office/drawing/2014/main" id="{AF9AF37E-0C63-8BD2-8885-E3558D917BE6}"/>
              </a:ext>
            </a:extLst>
          </p:cNvPr>
          <p:cNvSpPr/>
          <p:nvPr/>
        </p:nvSpPr>
        <p:spPr>
          <a:xfrm rot="5400000" flipH="1">
            <a:off x="11888713" y="1302777"/>
            <a:ext cx="11405418" cy="11405418"/>
          </a:xfrm>
          <a:prstGeom prst="blockArc">
            <a:avLst>
              <a:gd name="adj1" fmla="val 10782340"/>
              <a:gd name="adj2" fmla="val 1106"/>
              <a:gd name="adj3" fmla="val 7961"/>
            </a:avLst>
          </a:prstGeom>
          <a:solidFill>
            <a:schemeClr val="accent5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71" name="Block Arc 1070">
            <a:extLst>
              <a:ext uri="{FF2B5EF4-FFF2-40B4-BE49-F238E27FC236}">
                <a16:creationId xmlns:a16="http://schemas.microsoft.com/office/drawing/2014/main" id="{11B06CFB-D542-21E9-21D1-E42E1BD76CA4}"/>
              </a:ext>
            </a:extLst>
          </p:cNvPr>
          <p:cNvSpPr/>
          <p:nvPr/>
        </p:nvSpPr>
        <p:spPr>
          <a:xfrm rot="5400000" flipH="1">
            <a:off x="12799768" y="2213831"/>
            <a:ext cx="9583311" cy="9583311"/>
          </a:xfrm>
          <a:prstGeom prst="blockArc">
            <a:avLst>
              <a:gd name="adj1" fmla="val 8440283"/>
              <a:gd name="adj2" fmla="val 674"/>
              <a:gd name="adj3" fmla="val 9517"/>
            </a:avLst>
          </a:prstGeom>
          <a:solidFill>
            <a:schemeClr val="accent4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72" name="Block Arc 1071">
            <a:extLst>
              <a:ext uri="{FF2B5EF4-FFF2-40B4-BE49-F238E27FC236}">
                <a16:creationId xmlns:a16="http://schemas.microsoft.com/office/drawing/2014/main" id="{F9F98682-9A80-B447-1DEC-9BFD7966A81C}"/>
              </a:ext>
            </a:extLst>
          </p:cNvPr>
          <p:cNvSpPr/>
          <p:nvPr/>
        </p:nvSpPr>
        <p:spPr>
          <a:xfrm rot="5400000" flipH="1">
            <a:off x="13718332" y="3132395"/>
            <a:ext cx="7746182" cy="7746182"/>
          </a:xfrm>
          <a:prstGeom prst="blockArc">
            <a:avLst>
              <a:gd name="adj1" fmla="val 7021053"/>
              <a:gd name="adj2" fmla="val 2828"/>
              <a:gd name="adj3" fmla="val 11712"/>
            </a:avLst>
          </a:prstGeom>
          <a:solidFill>
            <a:schemeClr val="accent2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73" name="Block Arc 1072">
            <a:extLst>
              <a:ext uri="{FF2B5EF4-FFF2-40B4-BE49-F238E27FC236}">
                <a16:creationId xmlns:a16="http://schemas.microsoft.com/office/drawing/2014/main" id="{48EE82DF-A23D-5FA3-AE93-7483AC14DCF9}"/>
              </a:ext>
            </a:extLst>
          </p:cNvPr>
          <p:cNvSpPr/>
          <p:nvPr/>
        </p:nvSpPr>
        <p:spPr>
          <a:xfrm rot="5400000" flipH="1">
            <a:off x="14618631" y="4032693"/>
            <a:ext cx="5945586" cy="5945586"/>
          </a:xfrm>
          <a:prstGeom prst="blockArc">
            <a:avLst>
              <a:gd name="adj1" fmla="val 3951049"/>
              <a:gd name="adj2" fmla="val 6277"/>
              <a:gd name="adj3" fmla="val 15418"/>
            </a:avLst>
          </a:prstGeom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74" name="Oval 1073">
            <a:extLst>
              <a:ext uri="{FF2B5EF4-FFF2-40B4-BE49-F238E27FC236}">
                <a16:creationId xmlns:a16="http://schemas.microsoft.com/office/drawing/2014/main" id="{1705A5B6-3F57-039E-BDCD-FCFB1F473F59}"/>
              </a:ext>
            </a:extLst>
          </p:cNvPr>
          <p:cNvSpPr/>
          <p:nvPr/>
        </p:nvSpPr>
        <p:spPr>
          <a:xfrm flipH="1">
            <a:off x="16005696" y="5419757"/>
            <a:ext cx="3171455" cy="3171455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1075" name="Rectangle 1074">
            <a:extLst>
              <a:ext uri="{FF2B5EF4-FFF2-40B4-BE49-F238E27FC236}">
                <a16:creationId xmlns:a16="http://schemas.microsoft.com/office/drawing/2014/main" id="{19AC6965-5F72-4D94-B139-4C4DD450ACBA}"/>
              </a:ext>
            </a:extLst>
          </p:cNvPr>
          <p:cNvSpPr/>
          <p:nvPr/>
        </p:nvSpPr>
        <p:spPr>
          <a:xfrm flipH="1">
            <a:off x="16633772" y="1310781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1</a:t>
            </a:r>
          </a:p>
        </p:txBody>
      </p:sp>
      <p:sp>
        <p:nvSpPr>
          <p:cNvPr id="1076" name="Rectangle 1075">
            <a:extLst>
              <a:ext uri="{FF2B5EF4-FFF2-40B4-BE49-F238E27FC236}">
                <a16:creationId xmlns:a16="http://schemas.microsoft.com/office/drawing/2014/main" id="{64844A93-763C-A760-27D3-2FEA4A980B8F}"/>
              </a:ext>
            </a:extLst>
          </p:cNvPr>
          <p:cNvSpPr/>
          <p:nvPr/>
        </p:nvSpPr>
        <p:spPr>
          <a:xfrm flipH="1">
            <a:off x="16633772" y="2219672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2</a:t>
            </a:r>
          </a:p>
        </p:txBody>
      </p:sp>
      <p:sp>
        <p:nvSpPr>
          <p:cNvPr id="1077" name="Rectangle 1076">
            <a:extLst>
              <a:ext uri="{FF2B5EF4-FFF2-40B4-BE49-F238E27FC236}">
                <a16:creationId xmlns:a16="http://schemas.microsoft.com/office/drawing/2014/main" id="{A86C4BD2-73A6-E29F-5C5F-17C4E3CF6381}"/>
              </a:ext>
            </a:extLst>
          </p:cNvPr>
          <p:cNvSpPr/>
          <p:nvPr/>
        </p:nvSpPr>
        <p:spPr>
          <a:xfrm flipH="1">
            <a:off x="16633772" y="3128563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3</a:t>
            </a:r>
          </a:p>
        </p:txBody>
      </p:sp>
      <p:sp>
        <p:nvSpPr>
          <p:cNvPr id="1078" name="Rectangle 1077">
            <a:extLst>
              <a:ext uri="{FF2B5EF4-FFF2-40B4-BE49-F238E27FC236}">
                <a16:creationId xmlns:a16="http://schemas.microsoft.com/office/drawing/2014/main" id="{800848EA-DA39-8412-F439-DF68C823A2C7}"/>
              </a:ext>
            </a:extLst>
          </p:cNvPr>
          <p:cNvSpPr/>
          <p:nvPr/>
        </p:nvSpPr>
        <p:spPr>
          <a:xfrm flipH="1">
            <a:off x="16633772" y="4037454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4</a:t>
            </a:r>
          </a:p>
        </p:txBody>
      </p:sp>
      <p:grpSp>
        <p:nvGrpSpPr>
          <p:cNvPr id="1079" name="Group 1078">
            <a:extLst>
              <a:ext uri="{FF2B5EF4-FFF2-40B4-BE49-F238E27FC236}">
                <a16:creationId xmlns:a16="http://schemas.microsoft.com/office/drawing/2014/main" id="{4AFF95AF-5F46-396F-5D0F-072146894D98}"/>
              </a:ext>
            </a:extLst>
          </p:cNvPr>
          <p:cNvGrpSpPr/>
          <p:nvPr/>
        </p:nvGrpSpPr>
        <p:grpSpPr>
          <a:xfrm>
            <a:off x="7042455" y="1659907"/>
            <a:ext cx="9693714" cy="204794"/>
            <a:chOff x="7042455" y="1659907"/>
            <a:chExt cx="9693714" cy="204794"/>
          </a:xfrm>
        </p:grpSpPr>
        <p:cxnSp>
          <p:nvCxnSpPr>
            <p:cNvPr id="1080" name="Straight Connector 1079">
              <a:extLst>
                <a:ext uri="{FF2B5EF4-FFF2-40B4-BE49-F238E27FC236}">
                  <a16:creationId xmlns:a16="http://schemas.microsoft.com/office/drawing/2014/main" id="{A9F4F9AD-FCE0-FB16-957F-466EFD8E8AE4}"/>
                </a:ext>
              </a:extLst>
            </p:cNvPr>
            <p:cNvCxnSpPr>
              <a:cxnSpLocks/>
              <a:stCxn id="1081" idx="2"/>
              <a:endCxn id="1110" idx="1"/>
            </p:cNvCxnSpPr>
            <p:nvPr/>
          </p:nvCxnSpPr>
          <p:spPr>
            <a:xfrm flipH="1" flipV="1">
              <a:off x="7042455" y="1758304"/>
              <a:ext cx="9693714" cy="400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81" name="Oval 1080">
              <a:extLst>
                <a:ext uri="{FF2B5EF4-FFF2-40B4-BE49-F238E27FC236}">
                  <a16:creationId xmlns:a16="http://schemas.microsoft.com/office/drawing/2014/main" id="{AA0FC8EE-FE80-4473-2F17-FC9E5512C593}"/>
                </a:ext>
              </a:extLst>
            </p:cNvPr>
            <p:cNvSpPr/>
            <p:nvPr/>
          </p:nvSpPr>
          <p:spPr>
            <a:xfrm flipH="1">
              <a:off x="16531375" y="1659907"/>
              <a:ext cx="204794" cy="204794"/>
            </a:xfrm>
            <a:prstGeom prst="ellipse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82" name="Group 1081">
            <a:extLst>
              <a:ext uri="{FF2B5EF4-FFF2-40B4-BE49-F238E27FC236}">
                <a16:creationId xmlns:a16="http://schemas.microsoft.com/office/drawing/2014/main" id="{59CD1A03-3CC3-9BBC-5B52-42FFF8894932}"/>
              </a:ext>
            </a:extLst>
          </p:cNvPr>
          <p:cNvGrpSpPr/>
          <p:nvPr/>
        </p:nvGrpSpPr>
        <p:grpSpPr>
          <a:xfrm>
            <a:off x="6968811" y="2561379"/>
            <a:ext cx="9767358" cy="1038770"/>
            <a:chOff x="6968811" y="2561379"/>
            <a:chExt cx="9767358" cy="1038770"/>
          </a:xfrm>
        </p:grpSpPr>
        <p:cxnSp>
          <p:nvCxnSpPr>
            <p:cNvPr id="1083" name="Straight Connector 1082">
              <a:extLst>
                <a:ext uri="{FF2B5EF4-FFF2-40B4-BE49-F238E27FC236}">
                  <a16:creationId xmlns:a16="http://schemas.microsoft.com/office/drawing/2014/main" id="{9679A24B-EA84-FDC0-7898-EE519AF4427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83953" y="2666161"/>
              <a:ext cx="7649819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84" name="Oval 1083">
              <a:extLst>
                <a:ext uri="{FF2B5EF4-FFF2-40B4-BE49-F238E27FC236}">
                  <a16:creationId xmlns:a16="http://schemas.microsoft.com/office/drawing/2014/main" id="{9BC65C91-47D6-BC68-B8B2-79A527B7754B}"/>
                </a:ext>
              </a:extLst>
            </p:cNvPr>
            <p:cNvSpPr/>
            <p:nvPr/>
          </p:nvSpPr>
          <p:spPr>
            <a:xfrm flipH="1">
              <a:off x="16531375" y="2561379"/>
              <a:ext cx="204794" cy="204794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85" name="Straight Connector 1084">
              <a:extLst>
                <a:ext uri="{FF2B5EF4-FFF2-40B4-BE49-F238E27FC236}">
                  <a16:creationId xmlns:a16="http://schemas.microsoft.com/office/drawing/2014/main" id="{51D494DF-F37F-4941-7408-6842D2F450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68811" y="3600149"/>
              <a:ext cx="2015141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6" name="Straight Connector 1085">
              <a:extLst>
                <a:ext uri="{FF2B5EF4-FFF2-40B4-BE49-F238E27FC236}">
                  <a16:creationId xmlns:a16="http://schemas.microsoft.com/office/drawing/2014/main" id="{A9601D18-EB2E-9F16-F38B-EB17CC928C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83952" y="2666161"/>
              <a:ext cx="0" cy="933988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7" name="Textbox 200">
            <a:extLst>
              <a:ext uri="{FF2B5EF4-FFF2-40B4-BE49-F238E27FC236}">
                <a16:creationId xmlns:a16="http://schemas.microsoft.com/office/drawing/2014/main" id="{7940E94C-E2E8-6047-A4B1-BA50446A169D}"/>
              </a:ext>
            </a:extLst>
          </p:cNvPr>
          <p:cNvSpPr txBox="1"/>
          <p:nvPr/>
        </p:nvSpPr>
        <p:spPr>
          <a:xfrm flipH="1">
            <a:off x="13000809" y="1298144"/>
            <a:ext cx="300274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 err="1">
                <a:solidFill>
                  <a:schemeClr val="bg2"/>
                </a:solidFill>
                <a:latin typeface="+mj-lt"/>
              </a:rPr>
              <a:t>Mục</a:t>
            </a:r>
            <a:r>
              <a:rPr lang="en-US" sz="24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chemeClr val="bg2"/>
                </a:solidFill>
                <a:latin typeface="+mj-lt"/>
              </a:rPr>
              <a:t>tiêu</a:t>
            </a:r>
            <a:r>
              <a:rPr lang="en-US" sz="2400" dirty="0">
                <a:solidFill>
                  <a:schemeClr val="bg2"/>
                </a:solidFill>
                <a:latin typeface="+mj-lt"/>
              </a:rPr>
              <a:t> Đạt </a:t>
            </a:r>
            <a:r>
              <a:rPr lang="en-US" sz="2400" dirty="0" err="1">
                <a:solidFill>
                  <a:schemeClr val="bg2"/>
                </a:solidFill>
                <a:latin typeface="+mj-lt"/>
              </a:rPr>
              <a:t>được</a:t>
            </a:r>
            <a:endParaRPr 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88" name="Textbox 200">
            <a:extLst>
              <a:ext uri="{FF2B5EF4-FFF2-40B4-BE49-F238E27FC236}">
                <a16:creationId xmlns:a16="http://schemas.microsoft.com/office/drawing/2014/main" id="{30487E20-5721-A4D7-504B-226BE0427576}"/>
              </a:ext>
            </a:extLst>
          </p:cNvPr>
          <p:cNvSpPr txBox="1"/>
          <p:nvPr/>
        </p:nvSpPr>
        <p:spPr>
          <a:xfrm flipH="1">
            <a:off x="13000809" y="2203460"/>
            <a:ext cx="309251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  <a:latin typeface="+mj-lt"/>
              </a:rPr>
              <a:t>Hiệu </a:t>
            </a:r>
            <a:r>
              <a:rPr lang="en-US" sz="2400" dirty="0" err="1">
                <a:solidFill>
                  <a:schemeClr val="bg2"/>
                </a:solidFill>
                <a:latin typeface="+mj-lt"/>
              </a:rPr>
              <a:t>quả</a:t>
            </a:r>
            <a:r>
              <a:rPr lang="en-US" sz="24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chemeClr val="bg2"/>
                </a:solidFill>
                <a:latin typeface="+mj-lt"/>
              </a:rPr>
              <a:t>Vận</a:t>
            </a:r>
            <a:r>
              <a:rPr lang="en-US" sz="24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chemeClr val="bg2"/>
                </a:solidFill>
                <a:latin typeface="+mj-lt"/>
              </a:rPr>
              <a:t>hành</a:t>
            </a:r>
            <a:endParaRPr 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89" name="Textbox 200">
            <a:extLst>
              <a:ext uri="{FF2B5EF4-FFF2-40B4-BE49-F238E27FC236}">
                <a16:creationId xmlns:a16="http://schemas.microsoft.com/office/drawing/2014/main" id="{501C91EE-030E-C12E-5D70-C2731D55FFD9}"/>
              </a:ext>
            </a:extLst>
          </p:cNvPr>
          <p:cNvSpPr txBox="1"/>
          <p:nvPr/>
        </p:nvSpPr>
        <p:spPr>
          <a:xfrm flipH="1">
            <a:off x="13000809" y="3123449"/>
            <a:ext cx="3334567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 err="1">
                <a:solidFill>
                  <a:schemeClr val="bg2"/>
                </a:solidFill>
                <a:latin typeface="+mj-lt"/>
              </a:rPr>
              <a:t>Hài</a:t>
            </a:r>
            <a:r>
              <a:rPr lang="en-US" sz="24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chemeClr val="bg2"/>
                </a:solidFill>
                <a:latin typeface="+mj-lt"/>
              </a:rPr>
              <a:t>lòng</a:t>
            </a:r>
            <a:r>
              <a:rPr lang="en-US" sz="24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chemeClr val="bg2"/>
                </a:solidFill>
                <a:latin typeface="+mj-lt"/>
              </a:rPr>
              <a:t>Khách</a:t>
            </a:r>
            <a:r>
              <a:rPr lang="en-US" sz="24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chemeClr val="bg2"/>
                </a:solidFill>
                <a:latin typeface="+mj-lt"/>
              </a:rPr>
              <a:t>hàng</a:t>
            </a:r>
            <a:endParaRPr 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0" name="Textbox 200">
            <a:extLst>
              <a:ext uri="{FF2B5EF4-FFF2-40B4-BE49-F238E27FC236}">
                <a16:creationId xmlns:a16="http://schemas.microsoft.com/office/drawing/2014/main" id="{8111D540-FC18-D956-34F7-78133EEB8A94}"/>
              </a:ext>
            </a:extLst>
          </p:cNvPr>
          <p:cNvSpPr txBox="1"/>
          <p:nvPr/>
        </p:nvSpPr>
        <p:spPr>
          <a:xfrm flipH="1">
            <a:off x="13000809" y="4028765"/>
            <a:ext cx="319215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 err="1">
                <a:solidFill>
                  <a:schemeClr val="bg2"/>
                </a:solidFill>
                <a:latin typeface="+mj-lt"/>
              </a:rPr>
              <a:t>Tiềm</a:t>
            </a:r>
            <a:r>
              <a:rPr lang="en-US" sz="24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chemeClr val="bg2"/>
                </a:solidFill>
                <a:latin typeface="+mj-lt"/>
              </a:rPr>
              <a:t>năng</a:t>
            </a:r>
            <a:r>
              <a:rPr lang="en-US" sz="24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chemeClr val="bg2"/>
                </a:solidFill>
                <a:latin typeface="+mj-lt"/>
              </a:rPr>
              <a:t>Mở</a:t>
            </a:r>
            <a:r>
              <a:rPr lang="en-US" sz="24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chemeClr val="bg2"/>
                </a:solidFill>
                <a:latin typeface="+mj-lt"/>
              </a:rPr>
              <a:t>động</a:t>
            </a:r>
            <a:endParaRPr lang="en-US" sz="24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91" name="Group 1090">
            <a:extLst>
              <a:ext uri="{FF2B5EF4-FFF2-40B4-BE49-F238E27FC236}">
                <a16:creationId xmlns:a16="http://schemas.microsoft.com/office/drawing/2014/main" id="{EFBDD385-C7AF-F802-A013-BCFCE1DACD4B}"/>
              </a:ext>
            </a:extLst>
          </p:cNvPr>
          <p:cNvGrpSpPr/>
          <p:nvPr/>
        </p:nvGrpSpPr>
        <p:grpSpPr>
          <a:xfrm>
            <a:off x="6325675" y="3485212"/>
            <a:ext cx="10410494" cy="2004428"/>
            <a:chOff x="6325675" y="3485212"/>
            <a:chExt cx="10410494" cy="2004428"/>
          </a:xfrm>
        </p:grpSpPr>
        <p:cxnSp>
          <p:nvCxnSpPr>
            <p:cNvPr id="1092" name="Straight Connector 1091">
              <a:extLst>
                <a:ext uri="{FF2B5EF4-FFF2-40B4-BE49-F238E27FC236}">
                  <a16:creationId xmlns:a16="http://schemas.microsoft.com/office/drawing/2014/main" id="{096A6D08-95DB-FB3E-D436-03C32B9D27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92220" y="3589994"/>
              <a:ext cx="7041552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3" name="Straight Connector 1092">
              <a:extLst>
                <a:ext uri="{FF2B5EF4-FFF2-40B4-BE49-F238E27FC236}">
                  <a16:creationId xmlns:a16="http://schemas.microsoft.com/office/drawing/2014/main" id="{341462B2-A98A-7E0D-6634-2AC816CA26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25675" y="5489640"/>
              <a:ext cx="3266545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94" name="Oval 1093">
              <a:extLst>
                <a:ext uri="{FF2B5EF4-FFF2-40B4-BE49-F238E27FC236}">
                  <a16:creationId xmlns:a16="http://schemas.microsoft.com/office/drawing/2014/main" id="{A7040572-2E24-85A7-9FED-3900E016B29F}"/>
                </a:ext>
              </a:extLst>
            </p:cNvPr>
            <p:cNvSpPr/>
            <p:nvPr/>
          </p:nvSpPr>
          <p:spPr>
            <a:xfrm flipH="1">
              <a:off x="16531375" y="3485212"/>
              <a:ext cx="204794" cy="204794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5" name="Straight Connector 1094">
              <a:extLst>
                <a:ext uri="{FF2B5EF4-FFF2-40B4-BE49-F238E27FC236}">
                  <a16:creationId xmlns:a16="http://schemas.microsoft.com/office/drawing/2014/main" id="{EF8DAACA-0FAE-9D14-6AAF-1EFFF618E7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92220" y="3595346"/>
              <a:ext cx="0" cy="1894294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6" name="Group 1095">
            <a:extLst>
              <a:ext uri="{FF2B5EF4-FFF2-40B4-BE49-F238E27FC236}">
                <a16:creationId xmlns:a16="http://schemas.microsoft.com/office/drawing/2014/main" id="{D1C6F553-59A4-BCFA-18AA-44BF56F217E2}"/>
              </a:ext>
            </a:extLst>
          </p:cNvPr>
          <p:cNvGrpSpPr/>
          <p:nvPr/>
        </p:nvGrpSpPr>
        <p:grpSpPr>
          <a:xfrm>
            <a:off x="6940236" y="4386684"/>
            <a:ext cx="9795933" cy="2938413"/>
            <a:chOff x="6940236" y="4386684"/>
            <a:chExt cx="9795933" cy="2938413"/>
          </a:xfrm>
        </p:grpSpPr>
        <p:cxnSp>
          <p:nvCxnSpPr>
            <p:cNvPr id="1097" name="Straight Connector 1096">
              <a:extLst>
                <a:ext uri="{FF2B5EF4-FFF2-40B4-BE49-F238E27FC236}">
                  <a16:creationId xmlns:a16="http://schemas.microsoft.com/office/drawing/2014/main" id="{B0145D76-11F6-FC69-DC6B-C1EBBECEEF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40236" y="7325097"/>
              <a:ext cx="3266545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8" name="Straight Connector 1097">
              <a:extLst>
                <a:ext uri="{FF2B5EF4-FFF2-40B4-BE49-F238E27FC236}">
                  <a16:creationId xmlns:a16="http://schemas.microsoft.com/office/drawing/2014/main" id="{7A886BC5-5512-50A7-5696-9620CF01BE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06781" y="4491466"/>
              <a:ext cx="6426991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99" name="Oval 1098">
              <a:extLst>
                <a:ext uri="{FF2B5EF4-FFF2-40B4-BE49-F238E27FC236}">
                  <a16:creationId xmlns:a16="http://schemas.microsoft.com/office/drawing/2014/main" id="{59E9C09A-CE63-4FFF-21B3-3DD1E8892B5A}"/>
                </a:ext>
              </a:extLst>
            </p:cNvPr>
            <p:cNvSpPr/>
            <p:nvPr/>
          </p:nvSpPr>
          <p:spPr>
            <a:xfrm flipH="1">
              <a:off x="16531375" y="4386684"/>
              <a:ext cx="204794" cy="204794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0" name="Straight Connector 1099">
              <a:extLst>
                <a:ext uri="{FF2B5EF4-FFF2-40B4-BE49-F238E27FC236}">
                  <a16:creationId xmlns:a16="http://schemas.microsoft.com/office/drawing/2014/main" id="{E96E05E3-93B2-69B0-C0E2-8A5C2C137E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06781" y="4499203"/>
              <a:ext cx="0" cy="2825894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01" name="TextBox 48">
            <a:extLst>
              <a:ext uri="{FF2B5EF4-FFF2-40B4-BE49-F238E27FC236}">
                <a16:creationId xmlns:a16="http://schemas.microsoft.com/office/drawing/2014/main" id="{F81F3639-2BD3-2687-6E4D-AB1980397EA6}"/>
              </a:ext>
            </a:extLst>
          </p:cNvPr>
          <p:cNvSpPr txBox="1"/>
          <p:nvPr/>
        </p:nvSpPr>
        <p:spPr>
          <a:xfrm flipH="1">
            <a:off x="1328885" y="10256453"/>
            <a:ext cx="6660221" cy="280076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REPORTING</a:t>
            </a:r>
          </a:p>
          <a:p>
            <a:pPr lvl="0">
              <a:defRPr/>
            </a:pP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DATA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02" name="TextBox 48">
            <a:extLst>
              <a:ext uri="{FF2B5EF4-FFF2-40B4-BE49-F238E27FC236}">
                <a16:creationId xmlns:a16="http://schemas.microsoft.com/office/drawing/2014/main" id="{467FDC49-947E-2176-B624-87E4D5C2323F}"/>
              </a:ext>
            </a:extLst>
          </p:cNvPr>
          <p:cNvSpPr txBox="1"/>
          <p:nvPr/>
        </p:nvSpPr>
        <p:spPr>
          <a:xfrm flipH="1">
            <a:off x="1328885" y="1141287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103" name="TextBox 25">
            <a:extLst>
              <a:ext uri="{FF2B5EF4-FFF2-40B4-BE49-F238E27FC236}">
                <a16:creationId xmlns:a16="http://schemas.microsoft.com/office/drawing/2014/main" id="{35AB239C-6DED-9B98-4D66-6025C21397B4}"/>
              </a:ext>
            </a:extLst>
          </p:cNvPr>
          <p:cNvSpPr txBox="1"/>
          <p:nvPr/>
        </p:nvSpPr>
        <p:spPr>
          <a:xfrm flipH="1">
            <a:off x="1328885" y="10091699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1104" name="Textbox 200">
            <a:extLst>
              <a:ext uri="{FF2B5EF4-FFF2-40B4-BE49-F238E27FC236}">
                <a16:creationId xmlns:a16="http://schemas.microsoft.com/office/drawing/2014/main" id="{554E96F9-557B-425F-FF5E-8FA38B5F54AD}"/>
              </a:ext>
            </a:extLst>
          </p:cNvPr>
          <p:cNvSpPr txBox="1"/>
          <p:nvPr/>
        </p:nvSpPr>
        <p:spPr>
          <a:xfrm flipH="1">
            <a:off x="14991553" y="5129499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80%</a:t>
            </a:r>
          </a:p>
        </p:txBody>
      </p:sp>
      <p:sp>
        <p:nvSpPr>
          <p:cNvPr id="1105" name="Textbox 200">
            <a:extLst>
              <a:ext uri="{FF2B5EF4-FFF2-40B4-BE49-F238E27FC236}">
                <a16:creationId xmlns:a16="http://schemas.microsoft.com/office/drawing/2014/main" id="{5252784B-BD9A-4EDB-0175-1E8FE27A7865}"/>
              </a:ext>
            </a:extLst>
          </p:cNvPr>
          <p:cNvSpPr txBox="1"/>
          <p:nvPr/>
        </p:nvSpPr>
        <p:spPr>
          <a:xfrm flipH="1">
            <a:off x="13488561" y="7806270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65%</a:t>
            </a:r>
          </a:p>
        </p:txBody>
      </p:sp>
      <p:sp>
        <p:nvSpPr>
          <p:cNvPr id="1106" name="Textbox 200">
            <a:extLst>
              <a:ext uri="{FF2B5EF4-FFF2-40B4-BE49-F238E27FC236}">
                <a16:creationId xmlns:a16="http://schemas.microsoft.com/office/drawing/2014/main" id="{32B00241-B357-9912-4312-868B83541CDD}"/>
              </a:ext>
            </a:extLst>
          </p:cNvPr>
          <p:cNvSpPr txBox="1"/>
          <p:nvPr/>
        </p:nvSpPr>
        <p:spPr>
          <a:xfrm flipH="1">
            <a:off x="13627414" y="9770895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55%</a:t>
            </a:r>
          </a:p>
        </p:txBody>
      </p:sp>
      <p:sp>
        <p:nvSpPr>
          <p:cNvPr id="1107" name="Textbox 200">
            <a:extLst>
              <a:ext uri="{FF2B5EF4-FFF2-40B4-BE49-F238E27FC236}">
                <a16:creationId xmlns:a16="http://schemas.microsoft.com/office/drawing/2014/main" id="{9B2D34C1-A50F-2DB9-CEF2-D037F36B4662}"/>
              </a:ext>
            </a:extLst>
          </p:cNvPr>
          <p:cNvSpPr txBox="1"/>
          <p:nvPr/>
        </p:nvSpPr>
        <p:spPr>
          <a:xfrm flipH="1">
            <a:off x="16160531" y="11909501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50%</a:t>
            </a:r>
          </a:p>
        </p:txBody>
      </p:sp>
      <p:sp>
        <p:nvSpPr>
          <p:cNvPr id="1108" name="Textbox 200">
            <a:extLst>
              <a:ext uri="{FF2B5EF4-FFF2-40B4-BE49-F238E27FC236}">
                <a16:creationId xmlns:a16="http://schemas.microsoft.com/office/drawing/2014/main" id="{C7C650C6-ACB5-3BEF-64BE-85031A169E49}"/>
              </a:ext>
            </a:extLst>
          </p:cNvPr>
          <p:cNvSpPr txBox="1"/>
          <p:nvPr/>
        </p:nvSpPr>
        <p:spPr>
          <a:xfrm rot="10800000">
            <a:off x="16439258" y="5881533"/>
            <a:ext cx="2304330" cy="2247902"/>
          </a:xfrm>
          <a:prstGeom prst="rect">
            <a:avLst/>
          </a:prstGeom>
          <a:noFill/>
        </p:spPr>
        <p:txBody>
          <a:bodyPr wrap="none" rtlCol="0" anchor="ctr">
            <a:prstTxWarp prst="textCircle">
              <a:avLst/>
            </a:prstTxWarp>
            <a:spAutoFit/>
          </a:bodyPr>
          <a:lstStyle/>
          <a:p>
            <a:r>
              <a:rPr lang="en-US" sz="2400" b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  *   KẾT QUẢ ĐO LƯỜNG   *    BÁO CÁO DỰ ÁN THÍ DIỂM</a:t>
            </a:r>
          </a:p>
        </p:txBody>
      </p:sp>
      <p:sp>
        <p:nvSpPr>
          <p:cNvPr id="1109" name="Freeform 84">
            <a:extLst>
              <a:ext uri="{FF2B5EF4-FFF2-40B4-BE49-F238E27FC236}">
                <a16:creationId xmlns:a16="http://schemas.microsoft.com/office/drawing/2014/main" id="{A1494706-FC04-B002-CEAA-89C1D3178EB5}"/>
              </a:ext>
            </a:extLst>
          </p:cNvPr>
          <p:cNvSpPr>
            <a:spLocks noEditPoints="1"/>
          </p:cNvSpPr>
          <p:nvPr/>
        </p:nvSpPr>
        <p:spPr bwMode="auto">
          <a:xfrm>
            <a:off x="17033032" y="6447094"/>
            <a:ext cx="1116782" cy="1116782"/>
          </a:xfrm>
          <a:custGeom>
            <a:avLst/>
            <a:gdLst>
              <a:gd name="T0" fmla="*/ 848 w 848"/>
              <a:gd name="T1" fmla="*/ 425 h 849"/>
              <a:gd name="T2" fmla="*/ 424 w 848"/>
              <a:gd name="T3" fmla="*/ 849 h 849"/>
              <a:gd name="T4" fmla="*/ 0 w 848"/>
              <a:gd name="T5" fmla="*/ 425 h 849"/>
              <a:gd name="T6" fmla="*/ 424 w 848"/>
              <a:gd name="T7" fmla="*/ 0 h 849"/>
              <a:gd name="T8" fmla="*/ 848 w 848"/>
              <a:gd name="T9" fmla="*/ 425 h 849"/>
              <a:gd name="T10" fmla="*/ 587 w 848"/>
              <a:gd name="T11" fmla="*/ 289 h 849"/>
              <a:gd name="T12" fmla="*/ 229 w 848"/>
              <a:gd name="T13" fmla="*/ 391 h 849"/>
              <a:gd name="T14" fmla="*/ 391 w 848"/>
              <a:gd name="T15" fmla="*/ 454 h 849"/>
              <a:gd name="T16" fmla="*/ 425 w 848"/>
              <a:gd name="T17" fmla="*/ 624 h 849"/>
              <a:gd name="T18" fmla="*/ 587 w 848"/>
              <a:gd name="T19" fmla="*/ 28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8" h="849">
                <a:moveTo>
                  <a:pt x="848" y="425"/>
                </a:moveTo>
                <a:cubicBezTo>
                  <a:pt x="848" y="659"/>
                  <a:pt x="658" y="849"/>
                  <a:pt x="424" y="849"/>
                </a:cubicBezTo>
                <a:cubicBezTo>
                  <a:pt x="190" y="849"/>
                  <a:pt x="0" y="659"/>
                  <a:pt x="0" y="425"/>
                </a:cubicBezTo>
                <a:cubicBezTo>
                  <a:pt x="0" y="190"/>
                  <a:pt x="190" y="0"/>
                  <a:pt x="424" y="0"/>
                </a:cubicBezTo>
                <a:cubicBezTo>
                  <a:pt x="658" y="0"/>
                  <a:pt x="848" y="190"/>
                  <a:pt x="848" y="425"/>
                </a:cubicBezTo>
                <a:close/>
                <a:moveTo>
                  <a:pt x="587" y="289"/>
                </a:moveTo>
                <a:cubicBezTo>
                  <a:pt x="229" y="391"/>
                  <a:pt x="229" y="391"/>
                  <a:pt x="229" y="391"/>
                </a:cubicBezTo>
                <a:cubicBezTo>
                  <a:pt x="391" y="454"/>
                  <a:pt x="391" y="454"/>
                  <a:pt x="391" y="454"/>
                </a:cubicBezTo>
                <a:cubicBezTo>
                  <a:pt x="425" y="624"/>
                  <a:pt x="425" y="624"/>
                  <a:pt x="425" y="624"/>
                </a:cubicBezTo>
                <a:lnTo>
                  <a:pt x="587" y="289"/>
                </a:lnTo>
                <a:close/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10" name="Rectangle: Rounded Corners 1109">
            <a:extLst>
              <a:ext uri="{FF2B5EF4-FFF2-40B4-BE49-F238E27FC236}">
                <a16:creationId xmlns:a16="http://schemas.microsoft.com/office/drawing/2014/main" id="{0377609F-4DC9-D52C-140C-6AE6F74CEC55}"/>
              </a:ext>
            </a:extLst>
          </p:cNvPr>
          <p:cNvSpPr/>
          <p:nvPr/>
        </p:nvSpPr>
        <p:spPr>
          <a:xfrm flipH="1">
            <a:off x="1328885" y="1129742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1" name="Oval 1110">
            <a:extLst>
              <a:ext uri="{FF2B5EF4-FFF2-40B4-BE49-F238E27FC236}">
                <a16:creationId xmlns:a16="http://schemas.microsoft.com/office/drawing/2014/main" id="{F7FA7DF4-C854-1226-D799-3C474889E9C7}"/>
              </a:ext>
            </a:extLst>
          </p:cNvPr>
          <p:cNvSpPr/>
          <p:nvPr/>
        </p:nvSpPr>
        <p:spPr>
          <a:xfrm flipH="1">
            <a:off x="5793333" y="1137743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2" name="Rectangle: Rounded Corners 1111">
            <a:extLst>
              <a:ext uri="{FF2B5EF4-FFF2-40B4-BE49-F238E27FC236}">
                <a16:creationId xmlns:a16="http://schemas.microsoft.com/office/drawing/2014/main" id="{83F81070-10C9-1ABD-A7A3-166AF2663696}"/>
              </a:ext>
            </a:extLst>
          </p:cNvPr>
          <p:cNvSpPr/>
          <p:nvPr/>
        </p:nvSpPr>
        <p:spPr>
          <a:xfrm flipH="1">
            <a:off x="1328885" y="2971588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3" name="Oval 1112">
            <a:extLst>
              <a:ext uri="{FF2B5EF4-FFF2-40B4-BE49-F238E27FC236}">
                <a16:creationId xmlns:a16="http://schemas.microsoft.com/office/drawing/2014/main" id="{B3E4336C-04CF-1D44-ECEB-E7F31FCFCD54}"/>
              </a:ext>
            </a:extLst>
          </p:cNvPr>
          <p:cNvSpPr/>
          <p:nvPr/>
        </p:nvSpPr>
        <p:spPr>
          <a:xfrm flipH="1">
            <a:off x="5793333" y="2975588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4" name="Textbox 200">
            <a:extLst>
              <a:ext uri="{FF2B5EF4-FFF2-40B4-BE49-F238E27FC236}">
                <a16:creationId xmlns:a16="http://schemas.microsoft.com/office/drawing/2014/main" id="{4AA5B1CF-E2DB-FEF8-8DAC-211BD83CA35A}"/>
              </a:ext>
            </a:extLst>
          </p:cNvPr>
          <p:cNvSpPr txBox="1"/>
          <p:nvPr/>
        </p:nvSpPr>
        <p:spPr>
          <a:xfrm flipH="1">
            <a:off x="1789276" y="1296638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Dự án hoàn thành phần lớn mục tiêu đề ra, tạo nền tảng cho triển khai tiếp theo.</a:t>
            </a:r>
          </a:p>
        </p:txBody>
      </p:sp>
      <p:sp>
        <p:nvSpPr>
          <p:cNvPr id="1115" name="Textbox 200">
            <a:extLst>
              <a:ext uri="{FF2B5EF4-FFF2-40B4-BE49-F238E27FC236}">
                <a16:creationId xmlns:a16="http://schemas.microsoft.com/office/drawing/2014/main" id="{0972005E-82E2-311A-54C8-CD6756C41336}"/>
              </a:ext>
            </a:extLst>
          </p:cNvPr>
          <p:cNvSpPr txBox="1"/>
          <p:nvPr/>
        </p:nvSpPr>
        <p:spPr>
          <a:xfrm flipH="1">
            <a:off x="1789276" y="3138485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Quy trình tối ưu hơn, giúp giảm chi phí và rút ngắn đáng kể thời gian xử lý.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16" name="Rectangle: Rounded Corners 1115">
            <a:extLst>
              <a:ext uri="{FF2B5EF4-FFF2-40B4-BE49-F238E27FC236}">
                <a16:creationId xmlns:a16="http://schemas.microsoft.com/office/drawing/2014/main" id="{6DE4D9DA-0E0A-533D-D857-3DC5B6B57A58}"/>
              </a:ext>
            </a:extLst>
          </p:cNvPr>
          <p:cNvSpPr/>
          <p:nvPr/>
        </p:nvSpPr>
        <p:spPr>
          <a:xfrm flipH="1">
            <a:off x="1328885" y="4857078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7" name="Oval 1116">
            <a:extLst>
              <a:ext uri="{FF2B5EF4-FFF2-40B4-BE49-F238E27FC236}">
                <a16:creationId xmlns:a16="http://schemas.microsoft.com/office/drawing/2014/main" id="{4F938AC8-E157-AA20-3F4D-D8585A4CAA9F}"/>
              </a:ext>
            </a:extLst>
          </p:cNvPr>
          <p:cNvSpPr/>
          <p:nvPr/>
        </p:nvSpPr>
        <p:spPr>
          <a:xfrm flipH="1">
            <a:off x="5793333" y="4865079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8" name="Rectangle: Rounded Corners 1117">
            <a:extLst>
              <a:ext uri="{FF2B5EF4-FFF2-40B4-BE49-F238E27FC236}">
                <a16:creationId xmlns:a16="http://schemas.microsoft.com/office/drawing/2014/main" id="{1ADDFCF7-1F28-01D6-2303-E78347F64190}"/>
              </a:ext>
            </a:extLst>
          </p:cNvPr>
          <p:cNvSpPr/>
          <p:nvPr/>
        </p:nvSpPr>
        <p:spPr>
          <a:xfrm flipH="1">
            <a:off x="1328885" y="6698924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9" name="Oval 1118">
            <a:extLst>
              <a:ext uri="{FF2B5EF4-FFF2-40B4-BE49-F238E27FC236}">
                <a16:creationId xmlns:a16="http://schemas.microsoft.com/office/drawing/2014/main" id="{8A1B5D13-056F-6E77-EA16-BFE18E62310A}"/>
              </a:ext>
            </a:extLst>
          </p:cNvPr>
          <p:cNvSpPr/>
          <p:nvPr/>
        </p:nvSpPr>
        <p:spPr>
          <a:xfrm flipH="1">
            <a:off x="5793333" y="6702924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0" name="Textbox 200">
            <a:extLst>
              <a:ext uri="{FF2B5EF4-FFF2-40B4-BE49-F238E27FC236}">
                <a16:creationId xmlns:a16="http://schemas.microsoft.com/office/drawing/2014/main" id="{E603A05E-0422-F89A-8804-74B3001F68C6}"/>
              </a:ext>
            </a:extLst>
          </p:cNvPr>
          <p:cNvSpPr txBox="1"/>
          <p:nvPr/>
        </p:nvSpPr>
        <p:spPr>
          <a:xfrm flipH="1">
            <a:off x="1789276" y="5023974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Người dùng nội bộ phản hồi tích cực, hài lòng với hiệu quả và sự tiện lợi mang lại.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21" name="Textbox 200">
            <a:extLst>
              <a:ext uri="{FF2B5EF4-FFF2-40B4-BE49-F238E27FC236}">
                <a16:creationId xmlns:a16="http://schemas.microsoft.com/office/drawing/2014/main" id="{EA5B8FCA-51E6-7ACD-80C2-D3E21B9FFD84}"/>
              </a:ext>
            </a:extLst>
          </p:cNvPr>
          <p:cNvSpPr txBox="1"/>
          <p:nvPr/>
        </p:nvSpPr>
        <p:spPr>
          <a:xfrm flipH="1">
            <a:off x="1789276" y="6865820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dirty="0" err="1">
                <a:solidFill>
                  <a:schemeClr val="bg2"/>
                </a:solidFill>
              </a:rPr>
              <a:t>Kết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quả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chứng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minh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khả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năng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nhân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rộng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quy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mô</a:t>
            </a:r>
            <a:r>
              <a:rPr lang="en-US" dirty="0">
                <a:solidFill>
                  <a:schemeClr val="bg2"/>
                </a:solidFill>
              </a:rPr>
              <a:t>, </a:t>
            </a:r>
            <a:r>
              <a:rPr lang="en-US" dirty="0" err="1">
                <a:solidFill>
                  <a:schemeClr val="bg2"/>
                </a:solidFill>
              </a:rPr>
              <a:t>hứa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hẹn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áp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dụng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trên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diện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rộng</a:t>
            </a:r>
            <a:r>
              <a:rPr lang="en-US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122" name="Freeform 29">
            <a:extLst>
              <a:ext uri="{FF2B5EF4-FFF2-40B4-BE49-F238E27FC236}">
                <a16:creationId xmlns:a16="http://schemas.microsoft.com/office/drawing/2014/main" id="{C697D39D-6243-D58F-F80E-5955712E817D}"/>
              </a:ext>
            </a:extLst>
          </p:cNvPr>
          <p:cNvSpPr>
            <a:spLocks noEditPoints="1"/>
          </p:cNvSpPr>
          <p:nvPr/>
        </p:nvSpPr>
        <p:spPr bwMode="auto">
          <a:xfrm>
            <a:off x="6174961" y="1448790"/>
            <a:ext cx="513092" cy="521818"/>
          </a:xfrm>
          <a:custGeom>
            <a:avLst/>
            <a:gdLst>
              <a:gd name="T0" fmla="*/ 764 w 1226"/>
              <a:gd name="T1" fmla="*/ 583 h 1245"/>
              <a:gd name="T2" fmla="*/ 787 w 1226"/>
              <a:gd name="T3" fmla="*/ 715 h 1245"/>
              <a:gd name="T4" fmla="*/ 394 w 1226"/>
              <a:gd name="T5" fmla="*/ 1108 h 1245"/>
              <a:gd name="T6" fmla="*/ 0 w 1226"/>
              <a:gd name="T7" fmla="*/ 715 h 1245"/>
              <a:gd name="T8" fmla="*/ 394 w 1226"/>
              <a:gd name="T9" fmla="*/ 322 h 1245"/>
              <a:gd name="T10" fmla="*/ 570 w 1226"/>
              <a:gd name="T11" fmla="*/ 363 h 1245"/>
              <a:gd name="T12" fmla="*/ 394 w 1226"/>
              <a:gd name="T13" fmla="*/ 487 h 1245"/>
              <a:gd name="T14" fmla="*/ 166 w 1226"/>
              <a:gd name="T15" fmla="*/ 715 h 1245"/>
              <a:gd name="T16" fmla="*/ 394 w 1226"/>
              <a:gd name="T17" fmla="*/ 943 h 1245"/>
              <a:gd name="T18" fmla="*/ 621 w 1226"/>
              <a:gd name="T19" fmla="*/ 715 h 1245"/>
              <a:gd name="T20" fmla="*/ 394 w 1226"/>
              <a:gd name="T21" fmla="*/ 715 h 1245"/>
              <a:gd name="T22" fmla="*/ 806 w 1226"/>
              <a:gd name="T23" fmla="*/ 381 h 1245"/>
              <a:gd name="T24" fmla="*/ 1030 w 1226"/>
              <a:gd name="T25" fmla="*/ 0 h 1245"/>
              <a:gd name="T26" fmla="*/ 799 w 1226"/>
              <a:gd name="T27" fmla="*/ 187 h 1245"/>
              <a:gd name="T28" fmla="*/ 806 w 1226"/>
              <a:gd name="T29" fmla="*/ 381 h 1245"/>
              <a:gd name="T30" fmla="*/ 994 w 1226"/>
              <a:gd name="T31" fmla="*/ 428 h 1245"/>
              <a:gd name="T32" fmla="*/ 1226 w 1226"/>
              <a:gd name="T33" fmla="*/ 241 h 1245"/>
              <a:gd name="T34" fmla="*/ 1043 w 1226"/>
              <a:gd name="T35" fmla="*/ 189 h 1245"/>
              <a:gd name="T36" fmla="*/ 1030 w 1226"/>
              <a:gd name="T37" fmla="*/ 0 h 1245"/>
              <a:gd name="T38" fmla="*/ 166 w 1226"/>
              <a:gd name="T39" fmla="*/ 1036 h 1245"/>
              <a:gd name="T40" fmla="*/ 19 w 1226"/>
              <a:gd name="T41" fmla="*/ 1245 h 1245"/>
              <a:gd name="T42" fmla="*/ 621 w 1226"/>
              <a:gd name="T43" fmla="*/ 1036 h 1245"/>
              <a:gd name="T44" fmla="*/ 768 w 1226"/>
              <a:gd name="T45" fmla="*/ 1245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26" h="1245">
                <a:moveTo>
                  <a:pt x="764" y="583"/>
                </a:moveTo>
                <a:cubicBezTo>
                  <a:pt x="779" y="624"/>
                  <a:pt x="787" y="669"/>
                  <a:pt x="787" y="715"/>
                </a:cubicBezTo>
                <a:cubicBezTo>
                  <a:pt x="787" y="932"/>
                  <a:pt x="611" y="1108"/>
                  <a:pt x="394" y="1108"/>
                </a:cubicBezTo>
                <a:cubicBezTo>
                  <a:pt x="176" y="1108"/>
                  <a:pt x="0" y="932"/>
                  <a:pt x="0" y="715"/>
                </a:cubicBezTo>
                <a:cubicBezTo>
                  <a:pt x="0" y="498"/>
                  <a:pt x="176" y="322"/>
                  <a:pt x="394" y="322"/>
                </a:cubicBezTo>
                <a:cubicBezTo>
                  <a:pt x="457" y="322"/>
                  <a:pt x="517" y="337"/>
                  <a:pt x="570" y="363"/>
                </a:cubicBezTo>
                <a:moveTo>
                  <a:pt x="394" y="487"/>
                </a:moveTo>
                <a:cubicBezTo>
                  <a:pt x="268" y="487"/>
                  <a:pt x="166" y="589"/>
                  <a:pt x="166" y="715"/>
                </a:cubicBezTo>
                <a:cubicBezTo>
                  <a:pt x="166" y="841"/>
                  <a:pt x="268" y="943"/>
                  <a:pt x="394" y="943"/>
                </a:cubicBezTo>
                <a:cubicBezTo>
                  <a:pt x="519" y="943"/>
                  <a:pt x="621" y="841"/>
                  <a:pt x="621" y="715"/>
                </a:cubicBezTo>
                <a:moveTo>
                  <a:pt x="394" y="715"/>
                </a:moveTo>
                <a:cubicBezTo>
                  <a:pt x="806" y="381"/>
                  <a:pt x="806" y="381"/>
                  <a:pt x="806" y="381"/>
                </a:cubicBezTo>
                <a:moveTo>
                  <a:pt x="1030" y="0"/>
                </a:moveTo>
                <a:cubicBezTo>
                  <a:pt x="799" y="187"/>
                  <a:pt x="799" y="187"/>
                  <a:pt x="799" y="187"/>
                </a:cubicBezTo>
                <a:cubicBezTo>
                  <a:pt x="806" y="381"/>
                  <a:pt x="806" y="381"/>
                  <a:pt x="806" y="381"/>
                </a:cubicBezTo>
                <a:cubicBezTo>
                  <a:pt x="994" y="428"/>
                  <a:pt x="994" y="428"/>
                  <a:pt x="994" y="428"/>
                </a:cubicBezTo>
                <a:cubicBezTo>
                  <a:pt x="1226" y="241"/>
                  <a:pt x="1226" y="241"/>
                  <a:pt x="1226" y="241"/>
                </a:cubicBezTo>
                <a:cubicBezTo>
                  <a:pt x="1043" y="189"/>
                  <a:pt x="1043" y="189"/>
                  <a:pt x="1043" y="189"/>
                </a:cubicBezTo>
                <a:lnTo>
                  <a:pt x="1030" y="0"/>
                </a:lnTo>
                <a:close/>
                <a:moveTo>
                  <a:pt x="166" y="1036"/>
                </a:moveTo>
                <a:cubicBezTo>
                  <a:pt x="19" y="1245"/>
                  <a:pt x="19" y="1245"/>
                  <a:pt x="19" y="1245"/>
                </a:cubicBezTo>
                <a:moveTo>
                  <a:pt x="621" y="1036"/>
                </a:moveTo>
                <a:cubicBezTo>
                  <a:pt x="768" y="1245"/>
                  <a:pt x="768" y="1245"/>
                  <a:pt x="768" y="124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123" name="Freeform: Shape 1122">
            <a:extLst>
              <a:ext uri="{FF2B5EF4-FFF2-40B4-BE49-F238E27FC236}">
                <a16:creationId xmlns:a16="http://schemas.microsoft.com/office/drawing/2014/main" id="{916B0CA0-F3C8-E7AD-566B-94B419BB89A6}"/>
              </a:ext>
            </a:extLst>
          </p:cNvPr>
          <p:cNvSpPr/>
          <p:nvPr/>
        </p:nvSpPr>
        <p:spPr>
          <a:xfrm>
            <a:off x="6174961" y="3382347"/>
            <a:ext cx="485866" cy="435604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124" name="Freeform 99">
            <a:extLst>
              <a:ext uri="{FF2B5EF4-FFF2-40B4-BE49-F238E27FC236}">
                <a16:creationId xmlns:a16="http://schemas.microsoft.com/office/drawing/2014/main" id="{14F6BEDF-74E2-75E5-A2BD-A8901CCF4153}"/>
              </a:ext>
            </a:extLst>
          </p:cNvPr>
          <p:cNvSpPr>
            <a:spLocks noEditPoints="1"/>
          </p:cNvSpPr>
          <p:nvPr/>
        </p:nvSpPr>
        <p:spPr bwMode="auto">
          <a:xfrm>
            <a:off x="6174961" y="5318220"/>
            <a:ext cx="485866" cy="425964"/>
          </a:xfrm>
          <a:custGeom>
            <a:avLst/>
            <a:gdLst>
              <a:gd name="T0" fmla="*/ 912 w 912"/>
              <a:gd name="T1" fmla="*/ 112 h 801"/>
              <a:gd name="T2" fmla="*/ 912 w 912"/>
              <a:gd name="T3" fmla="*/ 505 h 801"/>
              <a:gd name="T4" fmla="*/ 800 w 912"/>
              <a:gd name="T5" fmla="*/ 617 h 801"/>
              <a:gd name="T6" fmla="*/ 623 w 912"/>
              <a:gd name="T7" fmla="*/ 617 h 801"/>
              <a:gd name="T8" fmla="*/ 456 w 912"/>
              <a:gd name="T9" fmla="*/ 801 h 801"/>
              <a:gd name="T10" fmla="*/ 289 w 912"/>
              <a:gd name="T11" fmla="*/ 617 h 801"/>
              <a:gd name="T12" fmla="*/ 112 w 912"/>
              <a:gd name="T13" fmla="*/ 617 h 801"/>
              <a:gd name="T14" fmla="*/ 0 w 912"/>
              <a:gd name="T15" fmla="*/ 505 h 801"/>
              <a:gd name="T16" fmla="*/ 0 w 912"/>
              <a:gd name="T17" fmla="*/ 112 h 801"/>
              <a:gd name="T18" fmla="*/ 112 w 912"/>
              <a:gd name="T19" fmla="*/ 0 h 801"/>
              <a:gd name="T20" fmla="*/ 800 w 912"/>
              <a:gd name="T21" fmla="*/ 0 h 801"/>
              <a:gd name="T22" fmla="*/ 912 w 912"/>
              <a:gd name="T23" fmla="*/ 112 h 801"/>
              <a:gd name="T24" fmla="*/ 348 w 912"/>
              <a:gd name="T25" fmla="*/ 156 h 801"/>
              <a:gd name="T26" fmla="*/ 240 w 912"/>
              <a:gd name="T27" fmla="*/ 265 h 801"/>
              <a:gd name="T28" fmla="*/ 456 w 912"/>
              <a:gd name="T29" fmla="*/ 516 h 801"/>
              <a:gd name="T30" fmla="*/ 672 w 912"/>
              <a:gd name="T31" fmla="*/ 265 h 801"/>
              <a:gd name="T32" fmla="*/ 564 w 912"/>
              <a:gd name="T33" fmla="*/ 156 h 801"/>
              <a:gd name="T34" fmla="*/ 456 w 912"/>
              <a:gd name="T35" fmla="*/ 265 h 801"/>
              <a:gd name="T36" fmla="*/ 348 w 912"/>
              <a:gd name="T37" fmla="*/ 156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2" h="801">
                <a:moveTo>
                  <a:pt x="912" y="112"/>
                </a:moveTo>
                <a:cubicBezTo>
                  <a:pt x="912" y="505"/>
                  <a:pt x="912" y="505"/>
                  <a:pt x="912" y="505"/>
                </a:cubicBezTo>
                <a:cubicBezTo>
                  <a:pt x="912" y="567"/>
                  <a:pt x="861" y="617"/>
                  <a:pt x="800" y="617"/>
                </a:cubicBezTo>
                <a:cubicBezTo>
                  <a:pt x="623" y="617"/>
                  <a:pt x="623" y="617"/>
                  <a:pt x="623" y="617"/>
                </a:cubicBezTo>
                <a:cubicBezTo>
                  <a:pt x="456" y="801"/>
                  <a:pt x="456" y="801"/>
                  <a:pt x="456" y="801"/>
                </a:cubicBezTo>
                <a:cubicBezTo>
                  <a:pt x="289" y="617"/>
                  <a:pt x="289" y="617"/>
                  <a:pt x="289" y="617"/>
                </a:cubicBezTo>
                <a:cubicBezTo>
                  <a:pt x="112" y="617"/>
                  <a:pt x="112" y="617"/>
                  <a:pt x="112" y="617"/>
                </a:cubicBezTo>
                <a:cubicBezTo>
                  <a:pt x="51" y="617"/>
                  <a:pt x="0" y="567"/>
                  <a:pt x="0" y="505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51"/>
                  <a:pt x="51" y="0"/>
                  <a:pt x="112" y="0"/>
                </a:cubicBezTo>
                <a:cubicBezTo>
                  <a:pt x="800" y="0"/>
                  <a:pt x="800" y="0"/>
                  <a:pt x="800" y="0"/>
                </a:cubicBezTo>
                <a:cubicBezTo>
                  <a:pt x="861" y="0"/>
                  <a:pt x="912" y="51"/>
                  <a:pt x="912" y="112"/>
                </a:cubicBezTo>
                <a:close/>
                <a:moveTo>
                  <a:pt x="348" y="156"/>
                </a:moveTo>
                <a:cubicBezTo>
                  <a:pt x="288" y="156"/>
                  <a:pt x="240" y="205"/>
                  <a:pt x="240" y="265"/>
                </a:cubicBezTo>
                <a:cubicBezTo>
                  <a:pt x="240" y="410"/>
                  <a:pt x="412" y="467"/>
                  <a:pt x="456" y="516"/>
                </a:cubicBezTo>
                <a:cubicBezTo>
                  <a:pt x="500" y="467"/>
                  <a:pt x="672" y="410"/>
                  <a:pt x="672" y="265"/>
                </a:cubicBezTo>
                <a:cubicBezTo>
                  <a:pt x="672" y="205"/>
                  <a:pt x="624" y="156"/>
                  <a:pt x="564" y="156"/>
                </a:cubicBezTo>
                <a:cubicBezTo>
                  <a:pt x="504" y="156"/>
                  <a:pt x="456" y="205"/>
                  <a:pt x="456" y="265"/>
                </a:cubicBezTo>
                <a:cubicBezTo>
                  <a:pt x="456" y="205"/>
                  <a:pt x="408" y="156"/>
                  <a:pt x="348" y="156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5" name="Freeform 96">
            <a:extLst>
              <a:ext uri="{FF2B5EF4-FFF2-40B4-BE49-F238E27FC236}">
                <a16:creationId xmlns:a16="http://schemas.microsoft.com/office/drawing/2014/main" id="{D4ED6A6B-6505-C321-95AB-4D706A4D922E}"/>
              </a:ext>
            </a:extLst>
          </p:cNvPr>
          <p:cNvSpPr>
            <a:spLocks noEditPoints="1"/>
          </p:cNvSpPr>
          <p:nvPr/>
        </p:nvSpPr>
        <p:spPr bwMode="auto">
          <a:xfrm>
            <a:off x="6147090" y="7066858"/>
            <a:ext cx="485866" cy="616544"/>
          </a:xfrm>
          <a:custGeom>
            <a:avLst/>
            <a:gdLst>
              <a:gd name="T0" fmla="*/ 105 w 145"/>
              <a:gd name="T1" fmla="*/ 139 h 184"/>
              <a:gd name="T2" fmla="*/ 28 w 145"/>
              <a:gd name="T3" fmla="*/ 139 h 184"/>
              <a:gd name="T4" fmla="*/ 28 w 145"/>
              <a:gd name="T5" fmla="*/ 102 h 184"/>
              <a:gd name="T6" fmla="*/ 145 w 145"/>
              <a:gd name="T7" fmla="*/ 0 h 184"/>
              <a:gd name="T8" fmla="*/ 28 w 145"/>
              <a:gd name="T9" fmla="*/ 0 h 184"/>
              <a:gd name="T10" fmla="*/ 28 w 145"/>
              <a:gd name="T11" fmla="*/ 36 h 184"/>
              <a:gd name="T12" fmla="*/ 145 w 145"/>
              <a:gd name="T13" fmla="*/ 0 h 184"/>
              <a:gd name="T14" fmla="*/ 105 w 145"/>
              <a:gd name="T15" fmla="*/ 45 h 184"/>
              <a:gd name="T16" fmla="*/ 105 w 145"/>
              <a:gd name="T17" fmla="*/ 184 h 184"/>
              <a:gd name="T18" fmla="*/ 145 w 145"/>
              <a:gd name="T19" fmla="*/ 139 h 184"/>
              <a:gd name="T20" fmla="*/ 145 w 145"/>
              <a:gd name="T21" fmla="*/ 0 h 184"/>
              <a:gd name="T22" fmla="*/ 75 w 145"/>
              <a:gd name="T23" fmla="*/ 70 h 184"/>
              <a:gd name="T24" fmla="*/ 0 w 145"/>
              <a:gd name="T25" fmla="*/ 70 h 184"/>
              <a:gd name="T26" fmla="*/ 55 w 145"/>
              <a:gd name="T27" fmla="*/ 91 h 184"/>
              <a:gd name="T28" fmla="*/ 75 w 145"/>
              <a:gd name="T29" fmla="*/ 70 h 184"/>
              <a:gd name="T30" fmla="*/ 55 w 145"/>
              <a:gd name="T31" fmla="*/ 49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5" h="184">
                <a:moveTo>
                  <a:pt x="105" y="139"/>
                </a:moveTo>
                <a:lnTo>
                  <a:pt x="28" y="139"/>
                </a:lnTo>
                <a:lnTo>
                  <a:pt x="28" y="102"/>
                </a:lnTo>
                <a:moveTo>
                  <a:pt x="145" y="0"/>
                </a:moveTo>
                <a:lnTo>
                  <a:pt x="28" y="0"/>
                </a:lnTo>
                <a:lnTo>
                  <a:pt x="28" y="36"/>
                </a:lnTo>
                <a:moveTo>
                  <a:pt x="145" y="0"/>
                </a:moveTo>
                <a:lnTo>
                  <a:pt x="105" y="45"/>
                </a:lnTo>
                <a:lnTo>
                  <a:pt x="105" y="184"/>
                </a:lnTo>
                <a:lnTo>
                  <a:pt x="145" y="139"/>
                </a:lnTo>
                <a:lnTo>
                  <a:pt x="145" y="0"/>
                </a:lnTo>
                <a:moveTo>
                  <a:pt x="75" y="70"/>
                </a:moveTo>
                <a:lnTo>
                  <a:pt x="0" y="70"/>
                </a:lnTo>
                <a:moveTo>
                  <a:pt x="55" y="91"/>
                </a:moveTo>
                <a:lnTo>
                  <a:pt x="75" y="70"/>
                </a:lnTo>
                <a:lnTo>
                  <a:pt x="55" y="49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903247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2000"/>
                                            <p:tgtEl>
                                              <p:spTgt spid="10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1000"/>
                                            <p:tgtEl>
                                              <p:spTgt spid="10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0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2000"/>
                                            <p:tgtEl>
                                              <p:spTgt spid="10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1000"/>
                                            <p:tgtEl>
                                              <p:spTgt spid="10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0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9" dur="2000"/>
                                            <p:tgtEl>
                                              <p:spTgt spid="10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1000"/>
                                            <p:tgtEl>
                                              <p:spTgt spid="10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0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5" dur="2000"/>
                                            <p:tgtEl>
                                              <p:spTgt spid="10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1000"/>
                                            <p:tgtEl>
                                              <p:spTgt spid="10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0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0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1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1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1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1000" fill="hold"/>
                                            <p:tgtEl>
                                              <p:spTgt spid="1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000" fill="hold"/>
                                            <p:tgtEl>
                                              <p:spTgt spid="1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000" fill="hold"/>
                                            <p:tgtEl>
                                              <p:spTgt spid="1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1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1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8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5" dur="1000" fill="hold"/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6" dur="1000" fill="hold"/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1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1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3" dur="1250" fill="hold"/>
                                            <p:tgtEl>
                                              <p:spTgt spid="1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4" dur="1250" fill="hold"/>
                                            <p:tgtEl>
                                              <p:spTgt spid="1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7" dur="750"/>
                                            <p:tgtEl>
                                              <p:spTgt spid="1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750"/>
                                            <p:tgtEl>
                                              <p:spTgt spid="1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1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1000"/>
                                            <p:tgtEl>
                                              <p:spTgt spid="1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70" grpId="0" animBg="1"/>
          <p:bldP spid="1071" grpId="0" animBg="1"/>
          <p:bldP spid="1072" grpId="0" animBg="1"/>
          <p:bldP spid="1073" grpId="0" animBg="1"/>
          <p:bldP spid="1087" grpId="0"/>
          <p:bldP spid="1088" grpId="0"/>
          <p:bldP spid="1089" grpId="0"/>
          <p:bldP spid="1090" grpId="0"/>
          <p:bldP spid="1101" grpId="0"/>
          <p:bldP spid="1102" grpId="0"/>
          <p:bldP spid="1103" grpId="0"/>
          <p:bldP spid="1104" grpId="0"/>
          <p:bldP spid="1105" grpId="0"/>
          <p:bldP spid="1106" grpId="0"/>
          <p:bldP spid="1107" grpId="0"/>
          <p:bldP spid="1108" grpId="0"/>
          <p:bldP spid="1109" grpId="0" animBg="1"/>
          <p:bldP spid="1110" grpId="0" animBg="1"/>
          <p:bldP spid="1111" grpId="0" animBg="1"/>
          <p:bldP spid="1112" grpId="0" animBg="1"/>
          <p:bldP spid="1113" grpId="0" animBg="1"/>
          <p:bldP spid="1114" grpId="0"/>
          <p:bldP spid="1115" grpId="0"/>
          <p:bldP spid="1116" grpId="0" animBg="1"/>
          <p:bldP spid="1117" grpId="0" animBg="1"/>
          <p:bldP spid="1118" grpId="0" animBg="1"/>
          <p:bldP spid="1119" grpId="0" animBg="1"/>
          <p:bldP spid="1120" grpId="0"/>
          <p:bldP spid="1121" grpId="0"/>
          <p:bldP spid="1122" grpId="0" animBg="1"/>
          <p:bldP spid="1123" grpId="0" animBg="1"/>
          <p:bldP spid="1124" grpId="0" animBg="1"/>
          <p:bldP spid="112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2000"/>
                                            <p:tgtEl>
                                              <p:spTgt spid="10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1000"/>
                                            <p:tgtEl>
                                              <p:spTgt spid="10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0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2000"/>
                                            <p:tgtEl>
                                              <p:spTgt spid="10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1000"/>
                                            <p:tgtEl>
                                              <p:spTgt spid="10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0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9" dur="2000"/>
                                            <p:tgtEl>
                                              <p:spTgt spid="10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1000"/>
                                            <p:tgtEl>
                                              <p:spTgt spid="10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0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5" dur="2000"/>
                                            <p:tgtEl>
                                              <p:spTgt spid="10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1000"/>
                                            <p:tgtEl>
                                              <p:spTgt spid="10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0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0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1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250" fill="hold"/>
                                            <p:tgtEl>
                                              <p:spTgt spid="1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250" fill="hold"/>
                                            <p:tgtEl>
                                              <p:spTgt spid="1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7" dur="750"/>
                                            <p:tgtEl>
                                              <p:spTgt spid="1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750"/>
                                            <p:tgtEl>
                                              <p:spTgt spid="1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1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1000"/>
                                            <p:tgtEl>
                                              <p:spTgt spid="1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70" grpId="0" animBg="1"/>
          <p:bldP spid="1071" grpId="0" animBg="1"/>
          <p:bldP spid="1072" grpId="0" animBg="1"/>
          <p:bldP spid="1073" grpId="0" animBg="1"/>
          <p:bldP spid="1087" grpId="0"/>
          <p:bldP spid="1088" grpId="0"/>
          <p:bldP spid="1089" grpId="0"/>
          <p:bldP spid="1090" grpId="0"/>
          <p:bldP spid="1101" grpId="0"/>
          <p:bldP spid="1102" grpId="0"/>
          <p:bldP spid="1103" grpId="0"/>
          <p:bldP spid="1104" grpId="0"/>
          <p:bldP spid="1105" grpId="0"/>
          <p:bldP spid="1106" grpId="0"/>
          <p:bldP spid="1107" grpId="0"/>
          <p:bldP spid="1108" grpId="0"/>
          <p:bldP spid="1109" grpId="0" animBg="1"/>
          <p:bldP spid="1110" grpId="0" animBg="1"/>
          <p:bldP spid="1111" grpId="0" animBg="1"/>
          <p:bldP spid="1112" grpId="0" animBg="1"/>
          <p:bldP spid="1113" grpId="0" animBg="1"/>
          <p:bldP spid="1114" grpId="0"/>
          <p:bldP spid="1115" grpId="0"/>
          <p:bldP spid="1116" grpId="0" animBg="1"/>
          <p:bldP spid="1117" grpId="0" animBg="1"/>
          <p:bldP spid="1118" grpId="0" animBg="1"/>
          <p:bldP spid="1119" grpId="0" animBg="1"/>
          <p:bldP spid="1120" grpId="0"/>
          <p:bldP spid="1121" grpId="0"/>
          <p:bldP spid="1122" grpId="0" animBg="1"/>
          <p:bldP spid="1123" grpId="0" animBg="1"/>
          <p:bldP spid="1124" grpId="0" animBg="1"/>
          <p:bldP spid="1125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Block Arc 109">
            <a:extLst>
              <a:ext uri="{FF2B5EF4-FFF2-40B4-BE49-F238E27FC236}">
                <a16:creationId xmlns:a16="http://schemas.microsoft.com/office/drawing/2014/main" id="{63137C27-0607-F007-E953-8E0825665E1D}"/>
              </a:ext>
            </a:extLst>
          </p:cNvPr>
          <p:cNvSpPr/>
          <p:nvPr/>
        </p:nvSpPr>
        <p:spPr>
          <a:xfrm rot="5400000" flipH="1">
            <a:off x="11888713" y="1302777"/>
            <a:ext cx="11405418" cy="11405418"/>
          </a:xfrm>
          <a:prstGeom prst="blockArc">
            <a:avLst>
              <a:gd name="adj1" fmla="val 10782340"/>
              <a:gd name="adj2" fmla="val 1106"/>
              <a:gd name="adj3" fmla="val 7961"/>
            </a:avLst>
          </a:prstGeom>
          <a:solidFill>
            <a:schemeClr val="accent5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1" name="Block Arc 110">
            <a:extLst>
              <a:ext uri="{FF2B5EF4-FFF2-40B4-BE49-F238E27FC236}">
                <a16:creationId xmlns:a16="http://schemas.microsoft.com/office/drawing/2014/main" id="{76314F9B-A574-73B4-E1C6-DF81206266B4}"/>
              </a:ext>
            </a:extLst>
          </p:cNvPr>
          <p:cNvSpPr/>
          <p:nvPr/>
        </p:nvSpPr>
        <p:spPr>
          <a:xfrm rot="5400000" flipH="1">
            <a:off x="12799768" y="2213831"/>
            <a:ext cx="9583311" cy="9583311"/>
          </a:xfrm>
          <a:prstGeom prst="blockArc">
            <a:avLst>
              <a:gd name="adj1" fmla="val 8440283"/>
              <a:gd name="adj2" fmla="val 674"/>
              <a:gd name="adj3" fmla="val 9517"/>
            </a:avLst>
          </a:prstGeom>
          <a:solidFill>
            <a:schemeClr val="accent4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2" name="Block Arc 111">
            <a:extLst>
              <a:ext uri="{FF2B5EF4-FFF2-40B4-BE49-F238E27FC236}">
                <a16:creationId xmlns:a16="http://schemas.microsoft.com/office/drawing/2014/main" id="{15151239-3D2D-97AA-7330-B584207ECBB4}"/>
              </a:ext>
            </a:extLst>
          </p:cNvPr>
          <p:cNvSpPr/>
          <p:nvPr/>
        </p:nvSpPr>
        <p:spPr>
          <a:xfrm rot="5400000" flipH="1">
            <a:off x="13718332" y="3132395"/>
            <a:ext cx="7746182" cy="7746182"/>
          </a:xfrm>
          <a:prstGeom prst="blockArc">
            <a:avLst>
              <a:gd name="adj1" fmla="val 7021053"/>
              <a:gd name="adj2" fmla="val 2828"/>
              <a:gd name="adj3" fmla="val 11712"/>
            </a:avLst>
          </a:prstGeom>
          <a:solidFill>
            <a:schemeClr val="accent2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3" name="Block Arc 112">
            <a:extLst>
              <a:ext uri="{FF2B5EF4-FFF2-40B4-BE49-F238E27FC236}">
                <a16:creationId xmlns:a16="http://schemas.microsoft.com/office/drawing/2014/main" id="{2C88C9D9-8869-FD8B-96B1-9D286C14AD1D}"/>
              </a:ext>
            </a:extLst>
          </p:cNvPr>
          <p:cNvSpPr/>
          <p:nvPr/>
        </p:nvSpPr>
        <p:spPr>
          <a:xfrm rot="5400000" flipH="1">
            <a:off x="14618631" y="4032693"/>
            <a:ext cx="5945586" cy="5945586"/>
          </a:xfrm>
          <a:prstGeom prst="blockArc">
            <a:avLst>
              <a:gd name="adj1" fmla="val 3951049"/>
              <a:gd name="adj2" fmla="val 6277"/>
              <a:gd name="adj3" fmla="val 15418"/>
            </a:avLst>
          </a:prstGeom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9AC6EB37-F925-9C6F-1B4C-41995D05CB1C}"/>
              </a:ext>
            </a:extLst>
          </p:cNvPr>
          <p:cNvSpPr/>
          <p:nvPr/>
        </p:nvSpPr>
        <p:spPr>
          <a:xfrm flipH="1">
            <a:off x="16005696" y="5419757"/>
            <a:ext cx="3171455" cy="3171455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8BFE0C0F-945C-79EC-EDD2-684330537738}"/>
              </a:ext>
            </a:extLst>
          </p:cNvPr>
          <p:cNvSpPr/>
          <p:nvPr/>
        </p:nvSpPr>
        <p:spPr>
          <a:xfrm flipH="1">
            <a:off x="16633772" y="1310781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1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7C24585B-FC72-DFF1-ABC6-5CBF37D1AA03}"/>
              </a:ext>
            </a:extLst>
          </p:cNvPr>
          <p:cNvSpPr/>
          <p:nvPr/>
        </p:nvSpPr>
        <p:spPr>
          <a:xfrm flipH="1">
            <a:off x="16633772" y="2219672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2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FEA52BE2-173B-E22E-1728-DD8A5F1EB643}"/>
              </a:ext>
            </a:extLst>
          </p:cNvPr>
          <p:cNvSpPr/>
          <p:nvPr/>
        </p:nvSpPr>
        <p:spPr>
          <a:xfrm flipH="1">
            <a:off x="16633772" y="3128563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3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F9FB253-0F7B-F0C6-2920-52087BAABAC5}"/>
              </a:ext>
            </a:extLst>
          </p:cNvPr>
          <p:cNvSpPr/>
          <p:nvPr/>
        </p:nvSpPr>
        <p:spPr>
          <a:xfrm flipH="1">
            <a:off x="16633772" y="4037454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4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0C06652-A6B8-5909-8331-F90DDB6C6915}"/>
              </a:ext>
            </a:extLst>
          </p:cNvPr>
          <p:cNvGrpSpPr/>
          <p:nvPr/>
        </p:nvGrpSpPr>
        <p:grpSpPr>
          <a:xfrm>
            <a:off x="7042455" y="1659907"/>
            <a:ext cx="9693714" cy="204794"/>
            <a:chOff x="7042455" y="1659907"/>
            <a:chExt cx="9693714" cy="204794"/>
          </a:xfrm>
        </p:grpSpPr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3F5D7FC1-0065-6517-EA42-22EDB78388D5}"/>
                </a:ext>
              </a:extLst>
            </p:cNvPr>
            <p:cNvCxnSpPr>
              <a:cxnSpLocks/>
              <a:stCxn id="121" idx="2"/>
              <a:endCxn id="150" idx="1"/>
            </p:cNvCxnSpPr>
            <p:nvPr/>
          </p:nvCxnSpPr>
          <p:spPr>
            <a:xfrm flipH="1" flipV="1">
              <a:off x="7042455" y="1758304"/>
              <a:ext cx="9693714" cy="400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E2E6D86C-1145-BF01-D353-2FF70399C14E}"/>
                </a:ext>
              </a:extLst>
            </p:cNvPr>
            <p:cNvSpPr/>
            <p:nvPr/>
          </p:nvSpPr>
          <p:spPr>
            <a:xfrm flipH="1">
              <a:off x="16531375" y="1659907"/>
              <a:ext cx="204794" cy="204794"/>
            </a:xfrm>
            <a:prstGeom prst="ellipse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9DD8BF01-879A-C207-5321-B54162DD5842}"/>
              </a:ext>
            </a:extLst>
          </p:cNvPr>
          <p:cNvGrpSpPr/>
          <p:nvPr/>
        </p:nvGrpSpPr>
        <p:grpSpPr>
          <a:xfrm>
            <a:off x="6968811" y="2561379"/>
            <a:ext cx="9767358" cy="1038770"/>
            <a:chOff x="6968811" y="2561379"/>
            <a:chExt cx="9767358" cy="1038770"/>
          </a:xfrm>
        </p:grpSpPr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32E8124D-5D3B-7ADE-62C8-E14FCCB384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83953" y="2666161"/>
              <a:ext cx="7649819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DE1846B8-0C41-C1E0-B892-31FB47B88082}"/>
                </a:ext>
              </a:extLst>
            </p:cNvPr>
            <p:cNvSpPr/>
            <p:nvPr/>
          </p:nvSpPr>
          <p:spPr>
            <a:xfrm flipH="1">
              <a:off x="16531375" y="2561379"/>
              <a:ext cx="204794" cy="204794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DBD041E6-0499-8D62-C85D-E6AE82060F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68811" y="3600149"/>
              <a:ext cx="2015141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1BE18534-35F0-9601-47F8-CBD931758B3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83952" y="2666161"/>
              <a:ext cx="0" cy="933988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Textbox 200">
            <a:extLst>
              <a:ext uri="{FF2B5EF4-FFF2-40B4-BE49-F238E27FC236}">
                <a16:creationId xmlns:a16="http://schemas.microsoft.com/office/drawing/2014/main" id="{0E66802E-06B6-0888-A19B-7A158602FA42}"/>
              </a:ext>
            </a:extLst>
          </p:cNvPr>
          <p:cNvSpPr txBox="1"/>
          <p:nvPr/>
        </p:nvSpPr>
        <p:spPr>
          <a:xfrm flipH="1">
            <a:off x="13000809" y="1298144"/>
            <a:ext cx="300274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Mục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tiêu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Đạt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được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8" name="Textbox 200">
            <a:extLst>
              <a:ext uri="{FF2B5EF4-FFF2-40B4-BE49-F238E27FC236}">
                <a16:creationId xmlns:a16="http://schemas.microsoft.com/office/drawing/2014/main" id="{710176C1-F827-3F23-864E-8B6D3A090FF1}"/>
              </a:ext>
            </a:extLst>
          </p:cNvPr>
          <p:cNvSpPr txBox="1"/>
          <p:nvPr/>
        </p:nvSpPr>
        <p:spPr>
          <a:xfrm flipH="1">
            <a:off x="13000809" y="2203460"/>
            <a:ext cx="309251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Hiệu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quả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Vận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hành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9" name="Textbox 200">
            <a:extLst>
              <a:ext uri="{FF2B5EF4-FFF2-40B4-BE49-F238E27FC236}">
                <a16:creationId xmlns:a16="http://schemas.microsoft.com/office/drawing/2014/main" id="{431A3DE8-4A5B-B481-CE38-5203D27622F6}"/>
              </a:ext>
            </a:extLst>
          </p:cNvPr>
          <p:cNvSpPr txBox="1"/>
          <p:nvPr/>
        </p:nvSpPr>
        <p:spPr>
          <a:xfrm flipH="1">
            <a:off x="13000809" y="3123449"/>
            <a:ext cx="3334567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Hài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lòng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Khách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hàng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0" name="Textbox 200">
            <a:extLst>
              <a:ext uri="{FF2B5EF4-FFF2-40B4-BE49-F238E27FC236}">
                <a16:creationId xmlns:a16="http://schemas.microsoft.com/office/drawing/2014/main" id="{6373BA42-CB11-2D67-824E-F21E5E45230E}"/>
              </a:ext>
            </a:extLst>
          </p:cNvPr>
          <p:cNvSpPr txBox="1"/>
          <p:nvPr/>
        </p:nvSpPr>
        <p:spPr>
          <a:xfrm flipH="1">
            <a:off x="13000809" y="4028765"/>
            <a:ext cx="319215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Tiềm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năng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Mở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động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4FA9B123-EB81-8752-617D-5932C80860D4}"/>
              </a:ext>
            </a:extLst>
          </p:cNvPr>
          <p:cNvGrpSpPr/>
          <p:nvPr/>
        </p:nvGrpSpPr>
        <p:grpSpPr>
          <a:xfrm>
            <a:off x="6325675" y="3485212"/>
            <a:ext cx="10410494" cy="2004428"/>
            <a:chOff x="6325675" y="3485212"/>
            <a:chExt cx="10410494" cy="2004428"/>
          </a:xfrm>
        </p:grpSpPr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8DD6E3CA-CB47-D183-AF23-9525032EE8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92220" y="3589994"/>
              <a:ext cx="7041552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CC582D48-AA68-BAE6-7958-8A8A24F304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25675" y="5489640"/>
              <a:ext cx="3266545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E01F1D5E-036B-5D45-9305-1FC8FCB67239}"/>
                </a:ext>
              </a:extLst>
            </p:cNvPr>
            <p:cNvSpPr/>
            <p:nvPr/>
          </p:nvSpPr>
          <p:spPr>
            <a:xfrm flipH="1">
              <a:off x="16531375" y="3485212"/>
              <a:ext cx="204794" cy="204794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2E84ACA2-6593-A074-6E26-E257129C6F3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92220" y="3595346"/>
              <a:ext cx="0" cy="1894294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5ED1418E-CF03-4607-1236-AA64E9A1F6F7}"/>
              </a:ext>
            </a:extLst>
          </p:cNvPr>
          <p:cNvGrpSpPr/>
          <p:nvPr/>
        </p:nvGrpSpPr>
        <p:grpSpPr>
          <a:xfrm>
            <a:off x="6940236" y="4386684"/>
            <a:ext cx="9795933" cy="2938413"/>
            <a:chOff x="6940236" y="4386684"/>
            <a:chExt cx="9795933" cy="2938413"/>
          </a:xfrm>
        </p:grpSpPr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E43A0789-37DE-8E8E-FEF5-5C87DF1FF53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40236" y="7325097"/>
              <a:ext cx="3266545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A35F24B0-214D-4AD5-19C8-C71BA039F81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06781" y="4491466"/>
              <a:ext cx="6426991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D169624F-A1C9-6D32-15E8-768E146355C8}"/>
                </a:ext>
              </a:extLst>
            </p:cNvPr>
            <p:cNvSpPr/>
            <p:nvPr/>
          </p:nvSpPr>
          <p:spPr>
            <a:xfrm flipH="1">
              <a:off x="16531375" y="4386684"/>
              <a:ext cx="204794" cy="204794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99FDA50B-D82C-FFE1-CFCD-44FAD2B676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06781" y="4499203"/>
              <a:ext cx="0" cy="2825894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1" name="TextBox 48">
            <a:extLst>
              <a:ext uri="{FF2B5EF4-FFF2-40B4-BE49-F238E27FC236}">
                <a16:creationId xmlns:a16="http://schemas.microsoft.com/office/drawing/2014/main" id="{36C08418-3F72-7422-1007-16ECC406662F}"/>
              </a:ext>
            </a:extLst>
          </p:cNvPr>
          <p:cNvSpPr txBox="1"/>
          <p:nvPr/>
        </p:nvSpPr>
        <p:spPr>
          <a:xfrm flipH="1">
            <a:off x="1328885" y="10256453"/>
            <a:ext cx="6660221" cy="280076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REPORTING</a:t>
            </a:r>
          </a:p>
          <a:p>
            <a:pPr lvl="0">
              <a:defRPr/>
            </a:pP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DATA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2" name="TextBox 48">
            <a:extLst>
              <a:ext uri="{FF2B5EF4-FFF2-40B4-BE49-F238E27FC236}">
                <a16:creationId xmlns:a16="http://schemas.microsoft.com/office/drawing/2014/main" id="{F7FA2D3D-AFE5-6931-9DEB-1A82FCD5E7F5}"/>
              </a:ext>
            </a:extLst>
          </p:cNvPr>
          <p:cNvSpPr txBox="1"/>
          <p:nvPr/>
        </p:nvSpPr>
        <p:spPr>
          <a:xfrm flipH="1">
            <a:off x="1328885" y="1141287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43" name="TextBox 25">
            <a:extLst>
              <a:ext uri="{FF2B5EF4-FFF2-40B4-BE49-F238E27FC236}">
                <a16:creationId xmlns:a16="http://schemas.microsoft.com/office/drawing/2014/main" id="{4228A457-CDBA-EE79-24DA-630E1B72B80C}"/>
              </a:ext>
            </a:extLst>
          </p:cNvPr>
          <p:cNvSpPr txBox="1"/>
          <p:nvPr/>
        </p:nvSpPr>
        <p:spPr>
          <a:xfrm flipH="1">
            <a:off x="1328885" y="10091699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144" name="Textbox 200">
            <a:extLst>
              <a:ext uri="{FF2B5EF4-FFF2-40B4-BE49-F238E27FC236}">
                <a16:creationId xmlns:a16="http://schemas.microsoft.com/office/drawing/2014/main" id="{B2F554D3-7362-D99C-3D16-F187105E8D02}"/>
              </a:ext>
            </a:extLst>
          </p:cNvPr>
          <p:cNvSpPr txBox="1"/>
          <p:nvPr/>
        </p:nvSpPr>
        <p:spPr>
          <a:xfrm flipH="1">
            <a:off x="14991553" y="5129499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80%</a:t>
            </a:r>
          </a:p>
        </p:txBody>
      </p:sp>
      <p:sp>
        <p:nvSpPr>
          <p:cNvPr id="145" name="Textbox 200">
            <a:extLst>
              <a:ext uri="{FF2B5EF4-FFF2-40B4-BE49-F238E27FC236}">
                <a16:creationId xmlns:a16="http://schemas.microsoft.com/office/drawing/2014/main" id="{9B2A1B58-CED7-DB44-99ED-515FF56F6A2B}"/>
              </a:ext>
            </a:extLst>
          </p:cNvPr>
          <p:cNvSpPr txBox="1"/>
          <p:nvPr/>
        </p:nvSpPr>
        <p:spPr>
          <a:xfrm flipH="1">
            <a:off x="13488561" y="7806270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65%</a:t>
            </a:r>
          </a:p>
        </p:txBody>
      </p:sp>
      <p:sp>
        <p:nvSpPr>
          <p:cNvPr id="146" name="Textbox 200">
            <a:extLst>
              <a:ext uri="{FF2B5EF4-FFF2-40B4-BE49-F238E27FC236}">
                <a16:creationId xmlns:a16="http://schemas.microsoft.com/office/drawing/2014/main" id="{B067988A-23BD-923C-C2C9-0E9043FF2B51}"/>
              </a:ext>
            </a:extLst>
          </p:cNvPr>
          <p:cNvSpPr txBox="1"/>
          <p:nvPr/>
        </p:nvSpPr>
        <p:spPr>
          <a:xfrm flipH="1">
            <a:off x="13627414" y="9770895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55%</a:t>
            </a:r>
          </a:p>
        </p:txBody>
      </p:sp>
      <p:sp>
        <p:nvSpPr>
          <p:cNvPr id="147" name="Textbox 200">
            <a:extLst>
              <a:ext uri="{FF2B5EF4-FFF2-40B4-BE49-F238E27FC236}">
                <a16:creationId xmlns:a16="http://schemas.microsoft.com/office/drawing/2014/main" id="{16FD7B64-6CD9-AF62-2166-0A3245FD874C}"/>
              </a:ext>
            </a:extLst>
          </p:cNvPr>
          <p:cNvSpPr txBox="1"/>
          <p:nvPr/>
        </p:nvSpPr>
        <p:spPr>
          <a:xfrm flipH="1">
            <a:off x="16160531" y="11909501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50%</a:t>
            </a:r>
          </a:p>
        </p:txBody>
      </p:sp>
      <p:sp>
        <p:nvSpPr>
          <p:cNvPr id="148" name="Textbox 200">
            <a:extLst>
              <a:ext uri="{FF2B5EF4-FFF2-40B4-BE49-F238E27FC236}">
                <a16:creationId xmlns:a16="http://schemas.microsoft.com/office/drawing/2014/main" id="{205CCA89-B0C6-5B4A-8FD6-3DB6EF02FF9F}"/>
              </a:ext>
            </a:extLst>
          </p:cNvPr>
          <p:cNvSpPr txBox="1"/>
          <p:nvPr/>
        </p:nvSpPr>
        <p:spPr>
          <a:xfrm rot="10800000">
            <a:off x="16439258" y="5881533"/>
            <a:ext cx="2304330" cy="2247902"/>
          </a:xfrm>
          <a:prstGeom prst="rect">
            <a:avLst/>
          </a:prstGeom>
          <a:noFill/>
        </p:spPr>
        <p:txBody>
          <a:bodyPr wrap="none" rtlCol="0" anchor="ctr">
            <a:prstTxWarp prst="textCircle">
              <a:avLst/>
            </a:prstTxWarp>
            <a:spAutoFit/>
          </a:bodyPr>
          <a:lstStyle/>
          <a:p>
            <a:r>
              <a:rPr lang="en-US" sz="2400" b="1" dirty="0">
                <a:solidFill>
                  <a:schemeClr val="tx2">
                    <a:alpha val="50000"/>
                  </a:schemeClr>
                </a:solidFill>
                <a:latin typeface="+mj-lt"/>
              </a:rPr>
              <a:t>  *   KẾT QUẢ ĐO LƯỜNG   *    BÁO CÁO DỰ ÁN THÍ DIỂM</a:t>
            </a:r>
          </a:p>
        </p:txBody>
      </p:sp>
      <p:sp>
        <p:nvSpPr>
          <p:cNvPr id="149" name="Freeform 84">
            <a:extLst>
              <a:ext uri="{FF2B5EF4-FFF2-40B4-BE49-F238E27FC236}">
                <a16:creationId xmlns:a16="http://schemas.microsoft.com/office/drawing/2014/main" id="{164AE0BD-80DC-1E0B-AA6D-AB9F9458A05F}"/>
              </a:ext>
            </a:extLst>
          </p:cNvPr>
          <p:cNvSpPr>
            <a:spLocks noEditPoints="1"/>
          </p:cNvSpPr>
          <p:nvPr/>
        </p:nvSpPr>
        <p:spPr bwMode="auto">
          <a:xfrm>
            <a:off x="17033032" y="6447094"/>
            <a:ext cx="1116782" cy="1116782"/>
          </a:xfrm>
          <a:custGeom>
            <a:avLst/>
            <a:gdLst>
              <a:gd name="T0" fmla="*/ 848 w 848"/>
              <a:gd name="T1" fmla="*/ 425 h 849"/>
              <a:gd name="T2" fmla="*/ 424 w 848"/>
              <a:gd name="T3" fmla="*/ 849 h 849"/>
              <a:gd name="T4" fmla="*/ 0 w 848"/>
              <a:gd name="T5" fmla="*/ 425 h 849"/>
              <a:gd name="T6" fmla="*/ 424 w 848"/>
              <a:gd name="T7" fmla="*/ 0 h 849"/>
              <a:gd name="T8" fmla="*/ 848 w 848"/>
              <a:gd name="T9" fmla="*/ 425 h 849"/>
              <a:gd name="T10" fmla="*/ 587 w 848"/>
              <a:gd name="T11" fmla="*/ 289 h 849"/>
              <a:gd name="T12" fmla="*/ 229 w 848"/>
              <a:gd name="T13" fmla="*/ 391 h 849"/>
              <a:gd name="T14" fmla="*/ 391 w 848"/>
              <a:gd name="T15" fmla="*/ 454 h 849"/>
              <a:gd name="T16" fmla="*/ 425 w 848"/>
              <a:gd name="T17" fmla="*/ 624 h 849"/>
              <a:gd name="T18" fmla="*/ 587 w 848"/>
              <a:gd name="T19" fmla="*/ 28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8" h="849">
                <a:moveTo>
                  <a:pt x="848" y="425"/>
                </a:moveTo>
                <a:cubicBezTo>
                  <a:pt x="848" y="659"/>
                  <a:pt x="658" y="849"/>
                  <a:pt x="424" y="849"/>
                </a:cubicBezTo>
                <a:cubicBezTo>
                  <a:pt x="190" y="849"/>
                  <a:pt x="0" y="659"/>
                  <a:pt x="0" y="425"/>
                </a:cubicBezTo>
                <a:cubicBezTo>
                  <a:pt x="0" y="190"/>
                  <a:pt x="190" y="0"/>
                  <a:pt x="424" y="0"/>
                </a:cubicBezTo>
                <a:cubicBezTo>
                  <a:pt x="658" y="0"/>
                  <a:pt x="848" y="190"/>
                  <a:pt x="848" y="425"/>
                </a:cubicBezTo>
                <a:close/>
                <a:moveTo>
                  <a:pt x="587" y="289"/>
                </a:moveTo>
                <a:cubicBezTo>
                  <a:pt x="229" y="391"/>
                  <a:pt x="229" y="391"/>
                  <a:pt x="229" y="391"/>
                </a:cubicBezTo>
                <a:cubicBezTo>
                  <a:pt x="391" y="454"/>
                  <a:pt x="391" y="454"/>
                  <a:pt x="391" y="454"/>
                </a:cubicBezTo>
                <a:cubicBezTo>
                  <a:pt x="425" y="624"/>
                  <a:pt x="425" y="624"/>
                  <a:pt x="425" y="624"/>
                </a:cubicBezTo>
                <a:lnTo>
                  <a:pt x="587" y="289"/>
                </a:lnTo>
                <a:close/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0" name="Rectangle: Rounded Corners 149">
            <a:extLst>
              <a:ext uri="{FF2B5EF4-FFF2-40B4-BE49-F238E27FC236}">
                <a16:creationId xmlns:a16="http://schemas.microsoft.com/office/drawing/2014/main" id="{E86E959B-3FEE-A9B1-2CE4-22250DAE07E0}"/>
              </a:ext>
            </a:extLst>
          </p:cNvPr>
          <p:cNvSpPr/>
          <p:nvPr/>
        </p:nvSpPr>
        <p:spPr>
          <a:xfrm flipH="1">
            <a:off x="1328885" y="1129742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236D762D-126D-9890-A935-F536D1909B6C}"/>
              </a:ext>
            </a:extLst>
          </p:cNvPr>
          <p:cNvSpPr/>
          <p:nvPr/>
        </p:nvSpPr>
        <p:spPr>
          <a:xfrm flipH="1">
            <a:off x="5793333" y="1137743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: Rounded Corners 151">
            <a:extLst>
              <a:ext uri="{FF2B5EF4-FFF2-40B4-BE49-F238E27FC236}">
                <a16:creationId xmlns:a16="http://schemas.microsoft.com/office/drawing/2014/main" id="{FD9B4E95-AFA1-F8F9-C254-6F427E6B70C6}"/>
              </a:ext>
            </a:extLst>
          </p:cNvPr>
          <p:cNvSpPr/>
          <p:nvPr/>
        </p:nvSpPr>
        <p:spPr>
          <a:xfrm flipH="1">
            <a:off x="1328885" y="2971588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FBCCA19A-E684-84B7-7110-BA8DAB29CF6B}"/>
              </a:ext>
            </a:extLst>
          </p:cNvPr>
          <p:cNvSpPr/>
          <p:nvPr/>
        </p:nvSpPr>
        <p:spPr>
          <a:xfrm flipH="1">
            <a:off x="5793333" y="2975588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extbox 200">
            <a:extLst>
              <a:ext uri="{FF2B5EF4-FFF2-40B4-BE49-F238E27FC236}">
                <a16:creationId xmlns:a16="http://schemas.microsoft.com/office/drawing/2014/main" id="{EECDE8A7-550C-A7EE-F66A-8FBBE53CE735}"/>
              </a:ext>
            </a:extLst>
          </p:cNvPr>
          <p:cNvSpPr txBox="1"/>
          <p:nvPr/>
        </p:nvSpPr>
        <p:spPr>
          <a:xfrm flipH="1">
            <a:off x="1789276" y="1296638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Dự án hoàn thành phần lớn mục tiêu đề ra, tạo nền tảng cho triển khai tiếp theo.</a:t>
            </a:r>
          </a:p>
        </p:txBody>
      </p:sp>
      <p:sp>
        <p:nvSpPr>
          <p:cNvPr id="155" name="Textbox 200">
            <a:extLst>
              <a:ext uri="{FF2B5EF4-FFF2-40B4-BE49-F238E27FC236}">
                <a16:creationId xmlns:a16="http://schemas.microsoft.com/office/drawing/2014/main" id="{C4F18254-8867-13CA-0EC7-5B31224A534D}"/>
              </a:ext>
            </a:extLst>
          </p:cNvPr>
          <p:cNvSpPr txBox="1"/>
          <p:nvPr/>
        </p:nvSpPr>
        <p:spPr>
          <a:xfrm flipH="1">
            <a:off x="1789276" y="3138485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Quy trình tối ưu hơn, giúp giảm chi phí và rút ngắn đáng kể thời gian xử lý.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6" name="Rectangle: Rounded Corners 155">
            <a:extLst>
              <a:ext uri="{FF2B5EF4-FFF2-40B4-BE49-F238E27FC236}">
                <a16:creationId xmlns:a16="http://schemas.microsoft.com/office/drawing/2014/main" id="{1F0CD664-157D-6329-FD34-30BAB4BECC86}"/>
              </a:ext>
            </a:extLst>
          </p:cNvPr>
          <p:cNvSpPr/>
          <p:nvPr/>
        </p:nvSpPr>
        <p:spPr>
          <a:xfrm flipH="1">
            <a:off x="1328885" y="4857078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5F3D060E-DDEB-C5B6-D7BF-7A5F61EEC707}"/>
              </a:ext>
            </a:extLst>
          </p:cNvPr>
          <p:cNvSpPr/>
          <p:nvPr/>
        </p:nvSpPr>
        <p:spPr>
          <a:xfrm flipH="1">
            <a:off x="5793333" y="4865079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: Rounded Corners 157">
            <a:extLst>
              <a:ext uri="{FF2B5EF4-FFF2-40B4-BE49-F238E27FC236}">
                <a16:creationId xmlns:a16="http://schemas.microsoft.com/office/drawing/2014/main" id="{88358C16-8862-541B-371E-297CB368661A}"/>
              </a:ext>
            </a:extLst>
          </p:cNvPr>
          <p:cNvSpPr/>
          <p:nvPr/>
        </p:nvSpPr>
        <p:spPr>
          <a:xfrm flipH="1">
            <a:off x="1328885" y="6698924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ECC72784-B81B-BDE7-303A-0BF4DAFCD015}"/>
              </a:ext>
            </a:extLst>
          </p:cNvPr>
          <p:cNvSpPr/>
          <p:nvPr/>
        </p:nvSpPr>
        <p:spPr>
          <a:xfrm flipH="1">
            <a:off x="5793333" y="6702924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extbox 200">
            <a:extLst>
              <a:ext uri="{FF2B5EF4-FFF2-40B4-BE49-F238E27FC236}">
                <a16:creationId xmlns:a16="http://schemas.microsoft.com/office/drawing/2014/main" id="{9B261057-2913-165A-A1DE-FAE32259C6C2}"/>
              </a:ext>
            </a:extLst>
          </p:cNvPr>
          <p:cNvSpPr txBox="1"/>
          <p:nvPr/>
        </p:nvSpPr>
        <p:spPr>
          <a:xfrm flipH="1">
            <a:off x="1789276" y="5023974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Người dùng nội bộ phản hồi tích cực, hài lòng với hiệu quả và sự tiện lợi mang lại.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61" name="Textbox 200">
            <a:extLst>
              <a:ext uri="{FF2B5EF4-FFF2-40B4-BE49-F238E27FC236}">
                <a16:creationId xmlns:a16="http://schemas.microsoft.com/office/drawing/2014/main" id="{331C824C-2F7D-FF38-445A-99BC4F3A1808}"/>
              </a:ext>
            </a:extLst>
          </p:cNvPr>
          <p:cNvSpPr txBox="1"/>
          <p:nvPr/>
        </p:nvSpPr>
        <p:spPr>
          <a:xfrm flipH="1">
            <a:off x="1789276" y="6865820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dirty="0" err="1">
                <a:solidFill>
                  <a:schemeClr val="bg2"/>
                </a:solidFill>
              </a:rPr>
              <a:t>Kết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quả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chứng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minh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khả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năng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nhân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rộng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quy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mô</a:t>
            </a:r>
            <a:r>
              <a:rPr lang="en-US" dirty="0">
                <a:solidFill>
                  <a:schemeClr val="bg2"/>
                </a:solidFill>
              </a:rPr>
              <a:t>, </a:t>
            </a:r>
            <a:r>
              <a:rPr lang="en-US" dirty="0" err="1">
                <a:solidFill>
                  <a:schemeClr val="bg2"/>
                </a:solidFill>
              </a:rPr>
              <a:t>hứa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hẹn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áp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dụng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trên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diện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rộng</a:t>
            </a:r>
            <a:r>
              <a:rPr lang="en-US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62" name="Freeform 29">
            <a:extLst>
              <a:ext uri="{FF2B5EF4-FFF2-40B4-BE49-F238E27FC236}">
                <a16:creationId xmlns:a16="http://schemas.microsoft.com/office/drawing/2014/main" id="{273ECB4F-A27B-DA71-76A4-8590D60A8C32}"/>
              </a:ext>
            </a:extLst>
          </p:cNvPr>
          <p:cNvSpPr>
            <a:spLocks noEditPoints="1"/>
          </p:cNvSpPr>
          <p:nvPr/>
        </p:nvSpPr>
        <p:spPr bwMode="auto">
          <a:xfrm>
            <a:off x="6174961" y="1448790"/>
            <a:ext cx="513092" cy="521818"/>
          </a:xfrm>
          <a:custGeom>
            <a:avLst/>
            <a:gdLst>
              <a:gd name="T0" fmla="*/ 764 w 1226"/>
              <a:gd name="T1" fmla="*/ 583 h 1245"/>
              <a:gd name="T2" fmla="*/ 787 w 1226"/>
              <a:gd name="T3" fmla="*/ 715 h 1245"/>
              <a:gd name="T4" fmla="*/ 394 w 1226"/>
              <a:gd name="T5" fmla="*/ 1108 h 1245"/>
              <a:gd name="T6" fmla="*/ 0 w 1226"/>
              <a:gd name="T7" fmla="*/ 715 h 1245"/>
              <a:gd name="T8" fmla="*/ 394 w 1226"/>
              <a:gd name="T9" fmla="*/ 322 h 1245"/>
              <a:gd name="T10" fmla="*/ 570 w 1226"/>
              <a:gd name="T11" fmla="*/ 363 h 1245"/>
              <a:gd name="T12" fmla="*/ 394 w 1226"/>
              <a:gd name="T13" fmla="*/ 487 h 1245"/>
              <a:gd name="T14" fmla="*/ 166 w 1226"/>
              <a:gd name="T15" fmla="*/ 715 h 1245"/>
              <a:gd name="T16" fmla="*/ 394 w 1226"/>
              <a:gd name="T17" fmla="*/ 943 h 1245"/>
              <a:gd name="T18" fmla="*/ 621 w 1226"/>
              <a:gd name="T19" fmla="*/ 715 h 1245"/>
              <a:gd name="T20" fmla="*/ 394 w 1226"/>
              <a:gd name="T21" fmla="*/ 715 h 1245"/>
              <a:gd name="T22" fmla="*/ 806 w 1226"/>
              <a:gd name="T23" fmla="*/ 381 h 1245"/>
              <a:gd name="T24" fmla="*/ 1030 w 1226"/>
              <a:gd name="T25" fmla="*/ 0 h 1245"/>
              <a:gd name="T26" fmla="*/ 799 w 1226"/>
              <a:gd name="T27" fmla="*/ 187 h 1245"/>
              <a:gd name="T28" fmla="*/ 806 w 1226"/>
              <a:gd name="T29" fmla="*/ 381 h 1245"/>
              <a:gd name="T30" fmla="*/ 994 w 1226"/>
              <a:gd name="T31" fmla="*/ 428 h 1245"/>
              <a:gd name="T32" fmla="*/ 1226 w 1226"/>
              <a:gd name="T33" fmla="*/ 241 h 1245"/>
              <a:gd name="T34" fmla="*/ 1043 w 1226"/>
              <a:gd name="T35" fmla="*/ 189 h 1245"/>
              <a:gd name="T36" fmla="*/ 1030 w 1226"/>
              <a:gd name="T37" fmla="*/ 0 h 1245"/>
              <a:gd name="T38" fmla="*/ 166 w 1226"/>
              <a:gd name="T39" fmla="*/ 1036 h 1245"/>
              <a:gd name="T40" fmla="*/ 19 w 1226"/>
              <a:gd name="T41" fmla="*/ 1245 h 1245"/>
              <a:gd name="T42" fmla="*/ 621 w 1226"/>
              <a:gd name="T43" fmla="*/ 1036 h 1245"/>
              <a:gd name="T44" fmla="*/ 768 w 1226"/>
              <a:gd name="T45" fmla="*/ 1245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26" h="1245">
                <a:moveTo>
                  <a:pt x="764" y="583"/>
                </a:moveTo>
                <a:cubicBezTo>
                  <a:pt x="779" y="624"/>
                  <a:pt x="787" y="669"/>
                  <a:pt x="787" y="715"/>
                </a:cubicBezTo>
                <a:cubicBezTo>
                  <a:pt x="787" y="932"/>
                  <a:pt x="611" y="1108"/>
                  <a:pt x="394" y="1108"/>
                </a:cubicBezTo>
                <a:cubicBezTo>
                  <a:pt x="176" y="1108"/>
                  <a:pt x="0" y="932"/>
                  <a:pt x="0" y="715"/>
                </a:cubicBezTo>
                <a:cubicBezTo>
                  <a:pt x="0" y="498"/>
                  <a:pt x="176" y="322"/>
                  <a:pt x="394" y="322"/>
                </a:cubicBezTo>
                <a:cubicBezTo>
                  <a:pt x="457" y="322"/>
                  <a:pt x="517" y="337"/>
                  <a:pt x="570" y="363"/>
                </a:cubicBezTo>
                <a:moveTo>
                  <a:pt x="394" y="487"/>
                </a:moveTo>
                <a:cubicBezTo>
                  <a:pt x="268" y="487"/>
                  <a:pt x="166" y="589"/>
                  <a:pt x="166" y="715"/>
                </a:cubicBezTo>
                <a:cubicBezTo>
                  <a:pt x="166" y="841"/>
                  <a:pt x="268" y="943"/>
                  <a:pt x="394" y="943"/>
                </a:cubicBezTo>
                <a:cubicBezTo>
                  <a:pt x="519" y="943"/>
                  <a:pt x="621" y="841"/>
                  <a:pt x="621" y="715"/>
                </a:cubicBezTo>
                <a:moveTo>
                  <a:pt x="394" y="715"/>
                </a:moveTo>
                <a:cubicBezTo>
                  <a:pt x="806" y="381"/>
                  <a:pt x="806" y="381"/>
                  <a:pt x="806" y="381"/>
                </a:cubicBezTo>
                <a:moveTo>
                  <a:pt x="1030" y="0"/>
                </a:moveTo>
                <a:cubicBezTo>
                  <a:pt x="799" y="187"/>
                  <a:pt x="799" y="187"/>
                  <a:pt x="799" y="187"/>
                </a:cubicBezTo>
                <a:cubicBezTo>
                  <a:pt x="806" y="381"/>
                  <a:pt x="806" y="381"/>
                  <a:pt x="806" y="381"/>
                </a:cubicBezTo>
                <a:cubicBezTo>
                  <a:pt x="994" y="428"/>
                  <a:pt x="994" y="428"/>
                  <a:pt x="994" y="428"/>
                </a:cubicBezTo>
                <a:cubicBezTo>
                  <a:pt x="1226" y="241"/>
                  <a:pt x="1226" y="241"/>
                  <a:pt x="1226" y="241"/>
                </a:cubicBezTo>
                <a:cubicBezTo>
                  <a:pt x="1043" y="189"/>
                  <a:pt x="1043" y="189"/>
                  <a:pt x="1043" y="189"/>
                </a:cubicBezTo>
                <a:lnTo>
                  <a:pt x="1030" y="0"/>
                </a:lnTo>
                <a:close/>
                <a:moveTo>
                  <a:pt x="166" y="1036"/>
                </a:moveTo>
                <a:cubicBezTo>
                  <a:pt x="19" y="1245"/>
                  <a:pt x="19" y="1245"/>
                  <a:pt x="19" y="1245"/>
                </a:cubicBezTo>
                <a:moveTo>
                  <a:pt x="621" y="1036"/>
                </a:moveTo>
                <a:cubicBezTo>
                  <a:pt x="768" y="1245"/>
                  <a:pt x="768" y="1245"/>
                  <a:pt x="768" y="124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DE8DA364-FB24-0D9C-462A-828C89367E27}"/>
              </a:ext>
            </a:extLst>
          </p:cNvPr>
          <p:cNvSpPr/>
          <p:nvPr/>
        </p:nvSpPr>
        <p:spPr>
          <a:xfrm>
            <a:off x="6174961" y="3382347"/>
            <a:ext cx="485866" cy="435604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64" name="Freeform 99">
            <a:extLst>
              <a:ext uri="{FF2B5EF4-FFF2-40B4-BE49-F238E27FC236}">
                <a16:creationId xmlns:a16="http://schemas.microsoft.com/office/drawing/2014/main" id="{5E676DD9-51D0-8940-435F-4A2E38B8EFD1}"/>
              </a:ext>
            </a:extLst>
          </p:cNvPr>
          <p:cNvSpPr>
            <a:spLocks noEditPoints="1"/>
          </p:cNvSpPr>
          <p:nvPr/>
        </p:nvSpPr>
        <p:spPr bwMode="auto">
          <a:xfrm>
            <a:off x="6174961" y="5318220"/>
            <a:ext cx="485866" cy="425964"/>
          </a:xfrm>
          <a:custGeom>
            <a:avLst/>
            <a:gdLst>
              <a:gd name="T0" fmla="*/ 912 w 912"/>
              <a:gd name="T1" fmla="*/ 112 h 801"/>
              <a:gd name="T2" fmla="*/ 912 w 912"/>
              <a:gd name="T3" fmla="*/ 505 h 801"/>
              <a:gd name="T4" fmla="*/ 800 w 912"/>
              <a:gd name="T5" fmla="*/ 617 h 801"/>
              <a:gd name="T6" fmla="*/ 623 w 912"/>
              <a:gd name="T7" fmla="*/ 617 h 801"/>
              <a:gd name="T8" fmla="*/ 456 w 912"/>
              <a:gd name="T9" fmla="*/ 801 h 801"/>
              <a:gd name="T10" fmla="*/ 289 w 912"/>
              <a:gd name="T11" fmla="*/ 617 h 801"/>
              <a:gd name="T12" fmla="*/ 112 w 912"/>
              <a:gd name="T13" fmla="*/ 617 h 801"/>
              <a:gd name="T14" fmla="*/ 0 w 912"/>
              <a:gd name="T15" fmla="*/ 505 h 801"/>
              <a:gd name="T16" fmla="*/ 0 w 912"/>
              <a:gd name="T17" fmla="*/ 112 h 801"/>
              <a:gd name="T18" fmla="*/ 112 w 912"/>
              <a:gd name="T19" fmla="*/ 0 h 801"/>
              <a:gd name="T20" fmla="*/ 800 w 912"/>
              <a:gd name="T21" fmla="*/ 0 h 801"/>
              <a:gd name="T22" fmla="*/ 912 w 912"/>
              <a:gd name="T23" fmla="*/ 112 h 801"/>
              <a:gd name="T24" fmla="*/ 348 w 912"/>
              <a:gd name="T25" fmla="*/ 156 h 801"/>
              <a:gd name="T26" fmla="*/ 240 w 912"/>
              <a:gd name="T27" fmla="*/ 265 h 801"/>
              <a:gd name="T28" fmla="*/ 456 w 912"/>
              <a:gd name="T29" fmla="*/ 516 h 801"/>
              <a:gd name="T30" fmla="*/ 672 w 912"/>
              <a:gd name="T31" fmla="*/ 265 h 801"/>
              <a:gd name="T32" fmla="*/ 564 w 912"/>
              <a:gd name="T33" fmla="*/ 156 h 801"/>
              <a:gd name="T34" fmla="*/ 456 w 912"/>
              <a:gd name="T35" fmla="*/ 265 h 801"/>
              <a:gd name="T36" fmla="*/ 348 w 912"/>
              <a:gd name="T37" fmla="*/ 156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2" h="801">
                <a:moveTo>
                  <a:pt x="912" y="112"/>
                </a:moveTo>
                <a:cubicBezTo>
                  <a:pt x="912" y="505"/>
                  <a:pt x="912" y="505"/>
                  <a:pt x="912" y="505"/>
                </a:cubicBezTo>
                <a:cubicBezTo>
                  <a:pt x="912" y="567"/>
                  <a:pt x="861" y="617"/>
                  <a:pt x="800" y="617"/>
                </a:cubicBezTo>
                <a:cubicBezTo>
                  <a:pt x="623" y="617"/>
                  <a:pt x="623" y="617"/>
                  <a:pt x="623" y="617"/>
                </a:cubicBezTo>
                <a:cubicBezTo>
                  <a:pt x="456" y="801"/>
                  <a:pt x="456" y="801"/>
                  <a:pt x="456" y="801"/>
                </a:cubicBezTo>
                <a:cubicBezTo>
                  <a:pt x="289" y="617"/>
                  <a:pt x="289" y="617"/>
                  <a:pt x="289" y="617"/>
                </a:cubicBezTo>
                <a:cubicBezTo>
                  <a:pt x="112" y="617"/>
                  <a:pt x="112" y="617"/>
                  <a:pt x="112" y="617"/>
                </a:cubicBezTo>
                <a:cubicBezTo>
                  <a:pt x="51" y="617"/>
                  <a:pt x="0" y="567"/>
                  <a:pt x="0" y="505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51"/>
                  <a:pt x="51" y="0"/>
                  <a:pt x="112" y="0"/>
                </a:cubicBezTo>
                <a:cubicBezTo>
                  <a:pt x="800" y="0"/>
                  <a:pt x="800" y="0"/>
                  <a:pt x="800" y="0"/>
                </a:cubicBezTo>
                <a:cubicBezTo>
                  <a:pt x="861" y="0"/>
                  <a:pt x="912" y="51"/>
                  <a:pt x="912" y="112"/>
                </a:cubicBezTo>
                <a:close/>
                <a:moveTo>
                  <a:pt x="348" y="156"/>
                </a:moveTo>
                <a:cubicBezTo>
                  <a:pt x="288" y="156"/>
                  <a:pt x="240" y="205"/>
                  <a:pt x="240" y="265"/>
                </a:cubicBezTo>
                <a:cubicBezTo>
                  <a:pt x="240" y="410"/>
                  <a:pt x="412" y="467"/>
                  <a:pt x="456" y="516"/>
                </a:cubicBezTo>
                <a:cubicBezTo>
                  <a:pt x="500" y="467"/>
                  <a:pt x="672" y="410"/>
                  <a:pt x="672" y="265"/>
                </a:cubicBezTo>
                <a:cubicBezTo>
                  <a:pt x="672" y="205"/>
                  <a:pt x="624" y="156"/>
                  <a:pt x="564" y="156"/>
                </a:cubicBezTo>
                <a:cubicBezTo>
                  <a:pt x="504" y="156"/>
                  <a:pt x="456" y="205"/>
                  <a:pt x="456" y="265"/>
                </a:cubicBezTo>
                <a:cubicBezTo>
                  <a:pt x="456" y="205"/>
                  <a:pt x="408" y="156"/>
                  <a:pt x="348" y="156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5" name="Freeform 96">
            <a:extLst>
              <a:ext uri="{FF2B5EF4-FFF2-40B4-BE49-F238E27FC236}">
                <a16:creationId xmlns:a16="http://schemas.microsoft.com/office/drawing/2014/main" id="{0571AFF2-905F-653C-C67F-923020E6F7C8}"/>
              </a:ext>
            </a:extLst>
          </p:cNvPr>
          <p:cNvSpPr>
            <a:spLocks noEditPoints="1"/>
          </p:cNvSpPr>
          <p:nvPr/>
        </p:nvSpPr>
        <p:spPr bwMode="auto">
          <a:xfrm>
            <a:off x="6147090" y="7066858"/>
            <a:ext cx="485866" cy="616544"/>
          </a:xfrm>
          <a:custGeom>
            <a:avLst/>
            <a:gdLst>
              <a:gd name="T0" fmla="*/ 105 w 145"/>
              <a:gd name="T1" fmla="*/ 139 h 184"/>
              <a:gd name="T2" fmla="*/ 28 w 145"/>
              <a:gd name="T3" fmla="*/ 139 h 184"/>
              <a:gd name="T4" fmla="*/ 28 w 145"/>
              <a:gd name="T5" fmla="*/ 102 h 184"/>
              <a:gd name="T6" fmla="*/ 145 w 145"/>
              <a:gd name="T7" fmla="*/ 0 h 184"/>
              <a:gd name="T8" fmla="*/ 28 w 145"/>
              <a:gd name="T9" fmla="*/ 0 h 184"/>
              <a:gd name="T10" fmla="*/ 28 w 145"/>
              <a:gd name="T11" fmla="*/ 36 h 184"/>
              <a:gd name="T12" fmla="*/ 145 w 145"/>
              <a:gd name="T13" fmla="*/ 0 h 184"/>
              <a:gd name="T14" fmla="*/ 105 w 145"/>
              <a:gd name="T15" fmla="*/ 45 h 184"/>
              <a:gd name="T16" fmla="*/ 105 w 145"/>
              <a:gd name="T17" fmla="*/ 184 h 184"/>
              <a:gd name="T18" fmla="*/ 145 w 145"/>
              <a:gd name="T19" fmla="*/ 139 h 184"/>
              <a:gd name="T20" fmla="*/ 145 w 145"/>
              <a:gd name="T21" fmla="*/ 0 h 184"/>
              <a:gd name="T22" fmla="*/ 75 w 145"/>
              <a:gd name="T23" fmla="*/ 70 h 184"/>
              <a:gd name="T24" fmla="*/ 0 w 145"/>
              <a:gd name="T25" fmla="*/ 70 h 184"/>
              <a:gd name="T26" fmla="*/ 55 w 145"/>
              <a:gd name="T27" fmla="*/ 91 h 184"/>
              <a:gd name="T28" fmla="*/ 75 w 145"/>
              <a:gd name="T29" fmla="*/ 70 h 184"/>
              <a:gd name="T30" fmla="*/ 55 w 145"/>
              <a:gd name="T31" fmla="*/ 49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5" h="184">
                <a:moveTo>
                  <a:pt x="105" y="139"/>
                </a:moveTo>
                <a:lnTo>
                  <a:pt x="28" y="139"/>
                </a:lnTo>
                <a:lnTo>
                  <a:pt x="28" y="102"/>
                </a:lnTo>
                <a:moveTo>
                  <a:pt x="145" y="0"/>
                </a:moveTo>
                <a:lnTo>
                  <a:pt x="28" y="0"/>
                </a:lnTo>
                <a:lnTo>
                  <a:pt x="28" y="36"/>
                </a:lnTo>
                <a:moveTo>
                  <a:pt x="145" y="0"/>
                </a:moveTo>
                <a:lnTo>
                  <a:pt x="105" y="45"/>
                </a:lnTo>
                <a:lnTo>
                  <a:pt x="105" y="184"/>
                </a:lnTo>
                <a:lnTo>
                  <a:pt x="145" y="139"/>
                </a:lnTo>
                <a:lnTo>
                  <a:pt x="145" y="0"/>
                </a:lnTo>
                <a:moveTo>
                  <a:pt x="75" y="70"/>
                </a:moveTo>
                <a:lnTo>
                  <a:pt x="0" y="70"/>
                </a:lnTo>
                <a:moveTo>
                  <a:pt x="55" y="91"/>
                </a:moveTo>
                <a:lnTo>
                  <a:pt x="75" y="70"/>
                </a:lnTo>
                <a:lnTo>
                  <a:pt x="55" y="49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2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2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9" dur="2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5" dur="2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8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6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3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4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7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0" grpId="0" animBg="1"/>
          <p:bldP spid="111" grpId="0" animBg="1"/>
          <p:bldP spid="112" grpId="0" animBg="1"/>
          <p:bldP spid="113" grpId="0" animBg="1"/>
          <p:bldP spid="127" grpId="0"/>
          <p:bldP spid="128" grpId="0"/>
          <p:bldP spid="129" grpId="0"/>
          <p:bldP spid="130" grpId="0"/>
          <p:bldP spid="141" grpId="0"/>
          <p:bldP spid="142" grpId="0"/>
          <p:bldP spid="143" grpId="0"/>
          <p:bldP spid="144" grpId="0"/>
          <p:bldP spid="145" grpId="0"/>
          <p:bldP spid="146" grpId="0"/>
          <p:bldP spid="147" grpId="0"/>
          <p:bldP spid="148" grpId="0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/>
          <p:bldP spid="155" grpId="0"/>
          <p:bldP spid="156" grpId="0" animBg="1"/>
          <p:bldP spid="157" grpId="0" animBg="1"/>
          <p:bldP spid="158" grpId="0" animBg="1"/>
          <p:bldP spid="159" grpId="0" animBg="1"/>
          <p:bldP spid="160" grpId="0"/>
          <p:bldP spid="161" grpId="0"/>
          <p:bldP spid="162" grpId="0" animBg="1"/>
          <p:bldP spid="163" grpId="0" animBg="1"/>
          <p:bldP spid="164" grpId="0" animBg="1"/>
          <p:bldP spid="16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2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2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9" dur="2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5" dur="2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7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0" grpId="0" animBg="1"/>
          <p:bldP spid="111" grpId="0" animBg="1"/>
          <p:bldP spid="112" grpId="0" animBg="1"/>
          <p:bldP spid="113" grpId="0" animBg="1"/>
          <p:bldP spid="127" grpId="0"/>
          <p:bldP spid="128" grpId="0"/>
          <p:bldP spid="129" grpId="0"/>
          <p:bldP spid="130" grpId="0"/>
          <p:bldP spid="141" grpId="0"/>
          <p:bldP spid="142" grpId="0"/>
          <p:bldP spid="143" grpId="0"/>
          <p:bldP spid="144" grpId="0"/>
          <p:bldP spid="145" grpId="0"/>
          <p:bldP spid="146" grpId="0"/>
          <p:bldP spid="147" grpId="0"/>
          <p:bldP spid="148" grpId="0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/>
          <p:bldP spid="155" grpId="0"/>
          <p:bldP spid="156" grpId="0" animBg="1"/>
          <p:bldP spid="157" grpId="0" animBg="1"/>
          <p:bldP spid="158" grpId="0" animBg="1"/>
          <p:bldP spid="159" grpId="0" animBg="1"/>
          <p:bldP spid="160" grpId="0"/>
          <p:bldP spid="161" grpId="0"/>
          <p:bldP spid="162" grpId="0" animBg="1"/>
          <p:bldP spid="163" grpId="0" animBg="1"/>
          <p:bldP spid="164" grpId="0" animBg="1"/>
          <p:bldP spid="165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Block Arc 109">
            <a:extLst>
              <a:ext uri="{FF2B5EF4-FFF2-40B4-BE49-F238E27FC236}">
                <a16:creationId xmlns:a16="http://schemas.microsoft.com/office/drawing/2014/main" id="{1D347D69-EB6C-5960-C4F4-801D05409C83}"/>
              </a:ext>
            </a:extLst>
          </p:cNvPr>
          <p:cNvSpPr/>
          <p:nvPr/>
        </p:nvSpPr>
        <p:spPr>
          <a:xfrm rot="5400000" flipH="1">
            <a:off x="11888713" y="1302777"/>
            <a:ext cx="11405418" cy="11405418"/>
          </a:xfrm>
          <a:prstGeom prst="blockArc">
            <a:avLst>
              <a:gd name="adj1" fmla="val 10782340"/>
              <a:gd name="adj2" fmla="val 1106"/>
              <a:gd name="adj3" fmla="val 7961"/>
            </a:avLst>
          </a:prstGeom>
          <a:solidFill>
            <a:schemeClr val="accent6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1" name="Block Arc 110">
            <a:extLst>
              <a:ext uri="{FF2B5EF4-FFF2-40B4-BE49-F238E27FC236}">
                <a16:creationId xmlns:a16="http://schemas.microsoft.com/office/drawing/2014/main" id="{CB512D90-5DBC-FB01-C2E3-8CC989B8EBE0}"/>
              </a:ext>
            </a:extLst>
          </p:cNvPr>
          <p:cNvSpPr/>
          <p:nvPr/>
        </p:nvSpPr>
        <p:spPr>
          <a:xfrm rot="5400000" flipH="1">
            <a:off x="12799768" y="2213831"/>
            <a:ext cx="9583311" cy="9583311"/>
          </a:xfrm>
          <a:prstGeom prst="blockArc">
            <a:avLst>
              <a:gd name="adj1" fmla="val 8440283"/>
              <a:gd name="adj2" fmla="val 674"/>
              <a:gd name="adj3" fmla="val 9517"/>
            </a:avLst>
          </a:prstGeom>
          <a:solidFill>
            <a:schemeClr val="accent4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2" name="Block Arc 111">
            <a:extLst>
              <a:ext uri="{FF2B5EF4-FFF2-40B4-BE49-F238E27FC236}">
                <a16:creationId xmlns:a16="http://schemas.microsoft.com/office/drawing/2014/main" id="{1096CDF3-F69E-83E4-15FD-39A7429B6617}"/>
              </a:ext>
            </a:extLst>
          </p:cNvPr>
          <p:cNvSpPr/>
          <p:nvPr/>
        </p:nvSpPr>
        <p:spPr>
          <a:xfrm rot="5400000" flipH="1">
            <a:off x="13718332" y="3132395"/>
            <a:ext cx="7746182" cy="7746182"/>
          </a:xfrm>
          <a:prstGeom prst="blockArc">
            <a:avLst>
              <a:gd name="adj1" fmla="val 7021053"/>
              <a:gd name="adj2" fmla="val 2828"/>
              <a:gd name="adj3" fmla="val 11712"/>
            </a:avLst>
          </a:prstGeom>
          <a:solidFill>
            <a:schemeClr val="accent2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3" name="Block Arc 112">
            <a:extLst>
              <a:ext uri="{FF2B5EF4-FFF2-40B4-BE49-F238E27FC236}">
                <a16:creationId xmlns:a16="http://schemas.microsoft.com/office/drawing/2014/main" id="{B0C13444-A9FB-F82D-B185-5C1E98F82E3B}"/>
              </a:ext>
            </a:extLst>
          </p:cNvPr>
          <p:cNvSpPr/>
          <p:nvPr/>
        </p:nvSpPr>
        <p:spPr>
          <a:xfrm rot="5400000" flipH="1">
            <a:off x="14618631" y="4032693"/>
            <a:ext cx="5945586" cy="5945586"/>
          </a:xfrm>
          <a:prstGeom prst="blockArc">
            <a:avLst>
              <a:gd name="adj1" fmla="val 3951049"/>
              <a:gd name="adj2" fmla="val 6277"/>
              <a:gd name="adj3" fmla="val 15418"/>
            </a:avLst>
          </a:prstGeom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79EFD51C-45A2-ECB1-788F-A5BE1B44D529}"/>
              </a:ext>
            </a:extLst>
          </p:cNvPr>
          <p:cNvSpPr/>
          <p:nvPr/>
        </p:nvSpPr>
        <p:spPr>
          <a:xfrm flipH="1">
            <a:off x="16005696" y="5419757"/>
            <a:ext cx="3171455" cy="3171455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60AC031F-7390-016B-6639-CDD6271F236A}"/>
              </a:ext>
            </a:extLst>
          </p:cNvPr>
          <p:cNvSpPr/>
          <p:nvPr/>
        </p:nvSpPr>
        <p:spPr>
          <a:xfrm flipH="1">
            <a:off x="16633772" y="1310781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1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4C15EA08-EC2F-BE48-8592-D0FB0BFD7136}"/>
              </a:ext>
            </a:extLst>
          </p:cNvPr>
          <p:cNvSpPr/>
          <p:nvPr/>
        </p:nvSpPr>
        <p:spPr>
          <a:xfrm flipH="1">
            <a:off x="16633772" y="2219672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2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61DC79C9-8F5F-DB7A-48BB-DECDC8E1C541}"/>
              </a:ext>
            </a:extLst>
          </p:cNvPr>
          <p:cNvSpPr/>
          <p:nvPr/>
        </p:nvSpPr>
        <p:spPr>
          <a:xfrm flipH="1">
            <a:off x="16633772" y="3128563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3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871AA48-BE05-7417-AF87-FC54D692B30A}"/>
              </a:ext>
            </a:extLst>
          </p:cNvPr>
          <p:cNvSpPr/>
          <p:nvPr/>
        </p:nvSpPr>
        <p:spPr>
          <a:xfrm flipH="1">
            <a:off x="16633772" y="4037454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4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3097B417-C01D-A1E5-9DEE-092E7ACD208F}"/>
              </a:ext>
            </a:extLst>
          </p:cNvPr>
          <p:cNvGrpSpPr/>
          <p:nvPr/>
        </p:nvGrpSpPr>
        <p:grpSpPr>
          <a:xfrm>
            <a:off x="7042455" y="1659907"/>
            <a:ext cx="9693714" cy="204794"/>
            <a:chOff x="7042455" y="1659907"/>
            <a:chExt cx="9693714" cy="204794"/>
          </a:xfrm>
        </p:grpSpPr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9DE02678-C0F7-5701-FC10-2D8ED7180121}"/>
                </a:ext>
              </a:extLst>
            </p:cNvPr>
            <p:cNvCxnSpPr>
              <a:cxnSpLocks/>
              <a:stCxn id="121" idx="2"/>
              <a:endCxn id="150" idx="1"/>
            </p:cNvCxnSpPr>
            <p:nvPr/>
          </p:nvCxnSpPr>
          <p:spPr>
            <a:xfrm flipH="1" flipV="1">
              <a:off x="7042455" y="1758304"/>
              <a:ext cx="9693714" cy="400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25B51E83-62AE-A26E-7A12-153631CCFE03}"/>
                </a:ext>
              </a:extLst>
            </p:cNvPr>
            <p:cNvSpPr/>
            <p:nvPr/>
          </p:nvSpPr>
          <p:spPr>
            <a:xfrm flipH="1">
              <a:off x="16531375" y="1659907"/>
              <a:ext cx="204794" cy="204794"/>
            </a:xfrm>
            <a:prstGeom prst="ellipse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BD6A111F-929F-CCC9-0ED0-1E9483E3A7DE}"/>
              </a:ext>
            </a:extLst>
          </p:cNvPr>
          <p:cNvGrpSpPr/>
          <p:nvPr/>
        </p:nvGrpSpPr>
        <p:grpSpPr>
          <a:xfrm>
            <a:off x="6968811" y="2561379"/>
            <a:ext cx="9767358" cy="1038770"/>
            <a:chOff x="6968811" y="2561379"/>
            <a:chExt cx="9767358" cy="1038770"/>
          </a:xfrm>
        </p:grpSpPr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6A525C0C-DD98-E708-9D97-138A282ED4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83953" y="2666161"/>
              <a:ext cx="7649819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5413097C-16EB-A069-A6A1-72543588E7EA}"/>
                </a:ext>
              </a:extLst>
            </p:cNvPr>
            <p:cNvSpPr/>
            <p:nvPr/>
          </p:nvSpPr>
          <p:spPr>
            <a:xfrm flipH="1">
              <a:off x="16531375" y="2561379"/>
              <a:ext cx="204794" cy="204794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159D058E-02DE-13A8-9075-E78B40CD042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68811" y="3600149"/>
              <a:ext cx="2015141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FF50E608-5D48-0878-DAA7-BFD6955501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83952" y="2666161"/>
              <a:ext cx="0" cy="933988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Textbox 200">
            <a:extLst>
              <a:ext uri="{FF2B5EF4-FFF2-40B4-BE49-F238E27FC236}">
                <a16:creationId xmlns:a16="http://schemas.microsoft.com/office/drawing/2014/main" id="{8A6E5AE3-D240-21DD-3B76-A28E5A09F6AD}"/>
              </a:ext>
            </a:extLst>
          </p:cNvPr>
          <p:cNvSpPr txBox="1"/>
          <p:nvPr/>
        </p:nvSpPr>
        <p:spPr>
          <a:xfrm flipH="1">
            <a:off x="13000809" y="1298144"/>
            <a:ext cx="300274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Mục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tiêu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Đạt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được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8" name="Textbox 200">
            <a:extLst>
              <a:ext uri="{FF2B5EF4-FFF2-40B4-BE49-F238E27FC236}">
                <a16:creationId xmlns:a16="http://schemas.microsoft.com/office/drawing/2014/main" id="{E4F0DE74-26DF-4125-223A-A2D5021FDF8B}"/>
              </a:ext>
            </a:extLst>
          </p:cNvPr>
          <p:cNvSpPr txBox="1"/>
          <p:nvPr/>
        </p:nvSpPr>
        <p:spPr>
          <a:xfrm flipH="1">
            <a:off x="13000809" y="2203460"/>
            <a:ext cx="309251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Hiệu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quả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Vận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hành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9" name="Textbox 200">
            <a:extLst>
              <a:ext uri="{FF2B5EF4-FFF2-40B4-BE49-F238E27FC236}">
                <a16:creationId xmlns:a16="http://schemas.microsoft.com/office/drawing/2014/main" id="{010A7553-3E3D-BC5F-F6FF-BA77C0392669}"/>
              </a:ext>
            </a:extLst>
          </p:cNvPr>
          <p:cNvSpPr txBox="1"/>
          <p:nvPr/>
        </p:nvSpPr>
        <p:spPr>
          <a:xfrm flipH="1">
            <a:off x="13000809" y="3123449"/>
            <a:ext cx="3334567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Hài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lòng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Khách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hàng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0" name="Textbox 200">
            <a:extLst>
              <a:ext uri="{FF2B5EF4-FFF2-40B4-BE49-F238E27FC236}">
                <a16:creationId xmlns:a16="http://schemas.microsoft.com/office/drawing/2014/main" id="{BC6C7B45-7D60-E42D-E10F-90BF9BEE145B}"/>
              </a:ext>
            </a:extLst>
          </p:cNvPr>
          <p:cNvSpPr txBox="1"/>
          <p:nvPr/>
        </p:nvSpPr>
        <p:spPr>
          <a:xfrm flipH="1">
            <a:off x="13000809" y="4028765"/>
            <a:ext cx="319215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Tiềm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năng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Mở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động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74F8C104-0BC8-8925-558B-11CEE74202B4}"/>
              </a:ext>
            </a:extLst>
          </p:cNvPr>
          <p:cNvGrpSpPr/>
          <p:nvPr/>
        </p:nvGrpSpPr>
        <p:grpSpPr>
          <a:xfrm>
            <a:off x="6325675" y="3485212"/>
            <a:ext cx="10410494" cy="2004428"/>
            <a:chOff x="6325675" y="3485212"/>
            <a:chExt cx="10410494" cy="2004428"/>
          </a:xfrm>
        </p:grpSpPr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1583D827-517F-2579-C495-520283891B5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92220" y="3589994"/>
              <a:ext cx="7041552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2587EC9E-8E43-0184-C30D-92EFC9C6B23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25675" y="5489640"/>
              <a:ext cx="3266545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CD17208-16AF-3290-F110-3B81810A24D1}"/>
                </a:ext>
              </a:extLst>
            </p:cNvPr>
            <p:cNvSpPr/>
            <p:nvPr/>
          </p:nvSpPr>
          <p:spPr>
            <a:xfrm flipH="1">
              <a:off x="16531375" y="3485212"/>
              <a:ext cx="204794" cy="204794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54A4E878-3C1E-4657-60AA-F297D969FA4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92220" y="3595346"/>
              <a:ext cx="0" cy="1894294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27C29A0A-B926-8517-38DD-6B58DF96518A}"/>
              </a:ext>
            </a:extLst>
          </p:cNvPr>
          <p:cNvGrpSpPr/>
          <p:nvPr/>
        </p:nvGrpSpPr>
        <p:grpSpPr>
          <a:xfrm>
            <a:off x="6940236" y="4386684"/>
            <a:ext cx="9795933" cy="2938413"/>
            <a:chOff x="6940236" y="4386684"/>
            <a:chExt cx="9795933" cy="2938413"/>
          </a:xfrm>
        </p:grpSpPr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227FD393-546E-5E98-772C-23DFE84A2F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40236" y="7325097"/>
              <a:ext cx="3266545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E1E22C51-E5DE-5CE1-F266-C707914543B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06781" y="4491466"/>
              <a:ext cx="6426991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345BBDC5-1EFD-26BF-0EE7-567E4A7D5DC4}"/>
                </a:ext>
              </a:extLst>
            </p:cNvPr>
            <p:cNvSpPr/>
            <p:nvPr/>
          </p:nvSpPr>
          <p:spPr>
            <a:xfrm flipH="1">
              <a:off x="16531375" y="4386684"/>
              <a:ext cx="204794" cy="204794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31A85508-470A-2AAE-761E-A71A79C024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06781" y="4499203"/>
              <a:ext cx="0" cy="2825894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1" name="TextBox 48">
            <a:extLst>
              <a:ext uri="{FF2B5EF4-FFF2-40B4-BE49-F238E27FC236}">
                <a16:creationId xmlns:a16="http://schemas.microsoft.com/office/drawing/2014/main" id="{4FBF7274-D6F5-65F2-2356-728BEB0CECAF}"/>
              </a:ext>
            </a:extLst>
          </p:cNvPr>
          <p:cNvSpPr txBox="1"/>
          <p:nvPr/>
        </p:nvSpPr>
        <p:spPr>
          <a:xfrm flipH="1">
            <a:off x="1328885" y="10256453"/>
            <a:ext cx="6660221" cy="280076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REPORTING</a:t>
            </a:r>
          </a:p>
          <a:p>
            <a:pPr lvl="0">
              <a:defRPr/>
            </a:pP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DATA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2" name="TextBox 48">
            <a:extLst>
              <a:ext uri="{FF2B5EF4-FFF2-40B4-BE49-F238E27FC236}">
                <a16:creationId xmlns:a16="http://schemas.microsoft.com/office/drawing/2014/main" id="{5E428252-D0B2-A254-A18D-EB68A8D03B61}"/>
              </a:ext>
            </a:extLst>
          </p:cNvPr>
          <p:cNvSpPr txBox="1"/>
          <p:nvPr/>
        </p:nvSpPr>
        <p:spPr>
          <a:xfrm flipH="1">
            <a:off x="1328885" y="1141287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43" name="TextBox 25">
            <a:extLst>
              <a:ext uri="{FF2B5EF4-FFF2-40B4-BE49-F238E27FC236}">
                <a16:creationId xmlns:a16="http://schemas.microsoft.com/office/drawing/2014/main" id="{5CEE3F73-DFE5-942C-944B-6CF159E62C00}"/>
              </a:ext>
            </a:extLst>
          </p:cNvPr>
          <p:cNvSpPr txBox="1"/>
          <p:nvPr/>
        </p:nvSpPr>
        <p:spPr>
          <a:xfrm flipH="1">
            <a:off x="1328885" y="10091699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144" name="Textbox 200">
            <a:extLst>
              <a:ext uri="{FF2B5EF4-FFF2-40B4-BE49-F238E27FC236}">
                <a16:creationId xmlns:a16="http://schemas.microsoft.com/office/drawing/2014/main" id="{4060A42D-B141-C1B9-127E-F942BC016D98}"/>
              </a:ext>
            </a:extLst>
          </p:cNvPr>
          <p:cNvSpPr txBox="1"/>
          <p:nvPr/>
        </p:nvSpPr>
        <p:spPr>
          <a:xfrm flipH="1">
            <a:off x="14991553" y="5129499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80%</a:t>
            </a:r>
          </a:p>
        </p:txBody>
      </p:sp>
      <p:sp>
        <p:nvSpPr>
          <p:cNvPr id="145" name="Textbox 200">
            <a:extLst>
              <a:ext uri="{FF2B5EF4-FFF2-40B4-BE49-F238E27FC236}">
                <a16:creationId xmlns:a16="http://schemas.microsoft.com/office/drawing/2014/main" id="{EBCECC77-FA98-6809-3980-90B6763756E6}"/>
              </a:ext>
            </a:extLst>
          </p:cNvPr>
          <p:cNvSpPr txBox="1"/>
          <p:nvPr/>
        </p:nvSpPr>
        <p:spPr>
          <a:xfrm flipH="1">
            <a:off x="13488561" y="7806270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65%</a:t>
            </a:r>
          </a:p>
        </p:txBody>
      </p:sp>
      <p:sp>
        <p:nvSpPr>
          <p:cNvPr id="146" name="Textbox 200">
            <a:extLst>
              <a:ext uri="{FF2B5EF4-FFF2-40B4-BE49-F238E27FC236}">
                <a16:creationId xmlns:a16="http://schemas.microsoft.com/office/drawing/2014/main" id="{A1007DA4-DCD3-2AAD-BCFD-D6592C11AC38}"/>
              </a:ext>
            </a:extLst>
          </p:cNvPr>
          <p:cNvSpPr txBox="1"/>
          <p:nvPr/>
        </p:nvSpPr>
        <p:spPr>
          <a:xfrm flipH="1">
            <a:off x="13627414" y="9770895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55%</a:t>
            </a:r>
          </a:p>
        </p:txBody>
      </p:sp>
      <p:sp>
        <p:nvSpPr>
          <p:cNvPr id="147" name="Textbox 200">
            <a:extLst>
              <a:ext uri="{FF2B5EF4-FFF2-40B4-BE49-F238E27FC236}">
                <a16:creationId xmlns:a16="http://schemas.microsoft.com/office/drawing/2014/main" id="{49B92A56-A5DF-0179-98DF-9AADBEC427E5}"/>
              </a:ext>
            </a:extLst>
          </p:cNvPr>
          <p:cNvSpPr txBox="1"/>
          <p:nvPr/>
        </p:nvSpPr>
        <p:spPr>
          <a:xfrm flipH="1">
            <a:off x="16160531" y="11909501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50%</a:t>
            </a:r>
          </a:p>
        </p:txBody>
      </p:sp>
      <p:sp>
        <p:nvSpPr>
          <p:cNvPr id="148" name="Textbox 200">
            <a:extLst>
              <a:ext uri="{FF2B5EF4-FFF2-40B4-BE49-F238E27FC236}">
                <a16:creationId xmlns:a16="http://schemas.microsoft.com/office/drawing/2014/main" id="{57BDCCD1-FCA9-E18B-FCE4-597ABA885DD9}"/>
              </a:ext>
            </a:extLst>
          </p:cNvPr>
          <p:cNvSpPr txBox="1"/>
          <p:nvPr/>
        </p:nvSpPr>
        <p:spPr>
          <a:xfrm rot="10800000">
            <a:off x="16439258" y="5881533"/>
            <a:ext cx="2304330" cy="2247902"/>
          </a:xfrm>
          <a:prstGeom prst="rect">
            <a:avLst/>
          </a:prstGeom>
          <a:noFill/>
        </p:spPr>
        <p:txBody>
          <a:bodyPr wrap="none" rtlCol="0" anchor="ctr">
            <a:prstTxWarp prst="textCircle">
              <a:avLst/>
            </a:prstTxWarp>
            <a:spAutoFit/>
          </a:bodyPr>
          <a:lstStyle/>
          <a:p>
            <a:r>
              <a:rPr lang="en-US" sz="24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  *   KẾT QUẢ ĐO LƯỜNG   *    BÁO CÁO DỰ ÁN THÍ DIỂM</a:t>
            </a:r>
          </a:p>
        </p:txBody>
      </p:sp>
      <p:sp>
        <p:nvSpPr>
          <p:cNvPr id="149" name="Freeform 84">
            <a:extLst>
              <a:ext uri="{FF2B5EF4-FFF2-40B4-BE49-F238E27FC236}">
                <a16:creationId xmlns:a16="http://schemas.microsoft.com/office/drawing/2014/main" id="{F95CD098-2C6B-9B83-A5BA-262C7CBB6E1D}"/>
              </a:ext>
            </a:extLst>
          </p:cNvPr>
          <p:cNvSpPr>
            <a:spLocks noEditPoints="1"/>
          </p:cNvSpPr>
          <p:nvPr/>
        </p:nvSpPr>
        <p:spPr bwMode="auto">
          <a:xfrm>
            <a:off x="17033032" y="6447094"/>
            <a:ext cx="1116782" cy="1116782"/>
          </a:xfrm>
          <a:custGeom>
            <a:avLst/>
            <a:gdLst>
              <a:gd name="T0" fmla="*/ 848 w 848"/>
              <a:gd name="T1" fmla="*/ 425 h 849"/>
              <a:gd name="T2" fmla="*/ 424 w 848"/>
              <a:gd name="T3" fmla="*/ 849 h 849"/>
              <a:gd name="T4" fmla="*/ 0 w 848"/>
              <a:gd name="T5" fmla="*/ 425 h 849"/>
              <a:gd name="T6" fmla="*/ 424 w 848"/>
              <a:gd name="T7" fmla="*/ 0 h 849"/>
              <a:gd name="T8" fmla="*/ 848 w 848"/>
              <a:gd name="T9" fmla="*/ 425 h 849"/>
              <a:gd name="T10" fmla="*/ 587 w 848"/>
              <a:gd name="T11" fmla="*/ 289 h 849"/>
              <a:gd name="T12" fmla="*/ 229 w 848"/>
              <a:gd name="T13" fmla="*/ 391 h 849"/>
              <a:gd name="T14" fmla="*/ 391 w 848"/>
              <a:gd name="T15" fmla="*/ 454 h 849"/>
              <a:gd name="T16" fmla="*/ 425 w 848"/>
              <a:gd name="T17" fmla="*/ 624 h 849"/>
              <a:gd name="T18" fmla="*/ 587 w 848"/>
              <a:gd name="T19" fmla="*/ 28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8" h="849">
                <a:moveTo>
                  <a:pt x="848" y="425"/>
                </a:moveTo>
                <a:cubicBezTo>
                  <a:pt x="848" y="659"/>
                  <a:pt x="658" y="849"/>
                  <a:pt x="424" y="849"/>
                </a:cubicBezTo>
                <a:cubicBezTo>
                  <a:pt x="190" y="849"/>
                  <a:pt x="0" y="659"/>
                  <a:pt x="0" y="425"/>
                </a:cubicBezTo>
                <a:cubicBezTo>
                  <a:pt x="0" y="190"/>
                  <a:pt x="190" y="0"/>
                  <a:pt x="424" y="0"/>
                </a:cubicBezTo>
                <a:cubicBezTo>
                  <a:pt x="658" y="0"/>
                  <a:pt x="848" y="190"/>
                  <a:pt x="848" y="425"/>
                </a:cubicBezTo>
                <a:close/>
                <a:moveTo>
                  <a:pt x="587" y="289"/>
                </a:moveTo>
                <a:cubicBezTo>
                  <a:pt x="229" y="391"/>
                  <a:pt x="229" y="391"/>
                  <a:pt x="229" y="391"/>
                </a:cubicBezTo>
                <a:cubicBezTo>
                  <a:pt x="391" y="454"/>
                  <a:pt x="391" y="454"/>
                  <a:pt x="391" y="454"/>
                </a:cubicBezTo>
                <a:cubicBezTo>
                  <a:pt x="425" y="624"/>
                  <a:pt x="425" y="624"/>
                  <a:pt x="425" y="624"/>
                </a:cubicBezTo>
                <a:lnTo>
                  <a:pt x="587" y="289"/>
                </a:lnTo>
                <a:close/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0" name="Rectangle: Rounded Corners 149">
            <a:extLst>
              <a:ext uri="{FF2B5EF4-FFF2-40B4-BE49-F238E27FC236}">
                <a16:creationId xmlns:a16="http://schemas.microsoft.com/office/drawing/2014/main" id="{CE1386A5-CF5A-6F36-D5F6-E5EB9F282F90}"/>
              </a:ext>
            </a:extLst>
          </p:cNvPr>
          <p:cNvSpPr/>
          <p:nvPr/>
        </p:nvSpPr>
        <p:spPr>
          <a:xfrm flipH="1">
            <a:off x="1328885" y="1129742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5C79FA6A-6782-26FD-C150-6E70FDDD66B3}"/>
              </a:ext>
            </a:extLst>
          </p:cNvPr>
          <p:cNvSpPr/>
          <p:nvPr/>
        </p:nvSpPr>
        <p:spPr>
          <a:xfrm flipH="1">
            <a:off x="5793333" y="1137743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: Rounded Corners 151">
            <a:extLst>
              <a:ext uri="{FF2B5EF4-FFF2-40B4-BE49-F238E27FC236}">
                <a16:creationId xmlns:a16="http://schemas.microsoft.com/office/drawing/2014/main" id="{AB4D2AB2-DDE5-89D6-947B-EACBD7E971B3}"/>
              </a:ext>
            </a:extLst>
          </p:cNvPr>
          <p:cNvSpPr/>
          <p:nvPr/>
        </p:nvSpPr>
        <p:spPr>
          <a:xfrm flipH="1">
            <a:off x="1328885" y="2971588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C04D853D-E869-BD2B-B0C6-84DD54BA0CC1}"/>
              </a:ext>
            </a:extLst>
          </p:cNvPr>
          <p:cNvSpPr/>
          <p:nvPr/>
        </p:nvSpPr>
        <p:spPr>
          <a:xfrm flipH="1">
            <a:off x="5793333" y="2975588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extbox 200">
            <a:extLst>
              <a:ext uri="{FF2B5EF4-FFF2-40B4-BE49-F238E27FC236}">
                <a16:creationId xmlns:a16="http://schemas.microsoft.com/office/drawing/2014/main" id="{17FCAF03-5D59-3DC5-6F85-D68F94559318}"/>
              </a:ext>
            </a:extLst>
          </p:cNvPr>
          <p:cNvSpPr txBox="1"/>
          <p:nvPr/>
        </p:nvSpPr>
        <p:spPr>
          <a:xfrm flipH="1">
            <a:off x="1789276" y="1296638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Dự án hoàn thành phần lớn mục tiêu đề ra, tạo nền tảng cho triển khai tiếp theo.</a:t>
            </a:r>
          </a:p>
        </p:txBody>
      </p:sp>
      <p:sp>
        <p:nvSpPr>
          <p:cNvPr id="155" name="Textbox 200">
            <a:extLst>
              <a:ext uri="{FF2B5EF4-FFF2-40B4-BE49-F238E27FC236}">
                <a16:creationId xmlns:a16="http://schemas.microsoft.com/office/drawing/2014/main" id="{6A034459-68E1-3BD2-6AA0-92D6781AEEA5}"/>
              </a:ext>
            </a:extLst>
          </p:cNvPr>
          <p:cNvSpPr txBox="1"/>
          <p:nvPr/>
        </p:nvSpPr>
        <p:spPr>
          <a:xfrm flipH="1">
            <a:off x="1789276" y="3138485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Quy trình tối ưu hơn, giúp giảm chi phí và rút ngắn đáng kể thời gian xử lý.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6" name="Rectangle: Rounded Corners 155">
            <a:extLst>
              <a:ext uri="{FF2B5EF4-FFF2-40B4-BE49-F238E27FC236}">
                <a16:creationId xmlns:a16="http://schemas.microsoft.com/office/drawing/2014/main" id="{7B4C6751-8299-6D14-A3C8-DAFA6FD3BF33}"/>
              </a:ext>
            </a:extLst>
          </p:cNvPr>
          <p:cNvSpPr/>
          <p:nvPr/>
        </p:nvSpPr>
        <p:spPr>
          <a:xfrm flipH="1">
            <a:off x="1328885" y="4857078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41AA20C4-9CDE-0653-F1CD-13F059BDB4B1}"/>
              </a:ext>
            </a:extLst>
          </p:cNvPr>
          <p:cNvSpPr/>
          <p:nvPr/>
        </p:nvSpPr>
        <p:spPr>
          <a:xfrm flipH="1">
            <a:off x="5793333" y="4865079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: Rounded Corners 157">
            <a:extLst>
              <a:ext uri="{FF2B5EF4-FFF2-40B4-BE49-F238E27FC236}">
                <a16:creationId xmlns:a16="http://schemas.microsoft.com/office/drawing/2014/main" id="{B2A0BC6A-F82C-4189-26EE-0CB9B5DC8A25}"/>
              </a:ext>
            </a:extLst>
          </p:cNvPr>
          <p:cNvSpPr/>
          <p:nvPr/>
        </p:nvSpPr>
        <p:spPr>
          <a:xfrm flipH="1">
            <a:off x="1328885" y="6698924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9C6AC366-D1D6-E9AF-E19E-59080F38A7A6}"/>
              </a:ext>
            </a:extLst>
          </p:cNvPr>
          <p:cNvSpPr/>
          <p:nvPr/>
        </p:nvSpPr>
        <p:spPr>
          <a:xfrm flipH="1">
            <a:off x="5793333" y="6702924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extbox 200">
            <a:extLst>
              <a:ext uri="{FF2B5EF4-FFF2-40B4-BE49-F238E27FC236}">
                <a16:creationId xmlns:a16="http://schemas.microsoft.com/office/drawing/2014/main" id="{E00A3106-1D12-287F-3CB7-FAAB8FEAACDF}"/>
              </a:ext>
            </a:extLst>
          </p:cNvPr>
          <p:cNvSpPr txBox="1"/>
          <p:nvPr/>
        </p:nvSpPr>
        <p:spPr>
          <a:xfrm flipH="1">
            <a:off x="1789276" y="5023974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Người dùng nội bộ phản hồi tích cực, hài lòng với hiệu quả và sự tiện lợi mang lại.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61" name="Textbox 200">
            <a:extLst>
              <a:ext uri="{FF2B5EF4-FFF2-40B4-BE49-F238E27FC236}">
                <a16:creationId xmlns:a16="http://schemas.microsoft.com/office/drawing/2014/main" id="{E3740A8D-EE60-FE97-71E6-0B2EB5B951F0}"/>
              </a:ext>
            </a:extLst>
          </p:cNvPr>
          <p:cNvSpPr txBox="1"/>
          <p:nvPr/>
        </p:nvSpPr>
        <p:spPr>
          <a:xfrm flipH="1">
            <a:off x="1789276" y="6865820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Kết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minh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khả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năng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rộng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mô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hứa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hẹn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dụng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rộng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62" name="Freeform 29">
            <a:extLst>
              <a:ext uri="{FF2B5EF4-FFF2-40B4-BE49-F238E27FC236}">
                <a16:creationId xmlns:a16="http://schemas.microsoft.com/office/drawing/2014/main" id="{1437B1BE-1A14-E3DB-95ED-6E5E9A4CAA9C}"/>
              </a:ext>
            </a:extLst>
          </p:cNvPr>
          <p:cNvSpPr>
            <a:spLocks noEditPoints="1"/>
          </p:cNvSpPr>
          <p:nvPr/>
        </p:nvSpPr>
        <p:spPr bwMode="auto">
          <a:xfrm>
            <a:off x="6174961" y="1448790"/>
            <a:ext cx="513092" cy="521818"/>
          </a:xfrm>
          <a:custGeom>
            <a:avLst/>
            <a:gdLst>
              <a:gd name="T0" fmla="*/ 764 w 1226"/>
              <a:gd name="T1" fmla="*/ 583 h 1245"/>
              <a:gd name="T2" fmla="*/ 787 w 1226"/>
              <a:gd name="T3" fmla="*/ 715 h 1245"/>
              <a:gd name="T4" fmla="*/ 394 w 1226"/>
              <a:gd name="T5" fmla="*/ 1108 h 1245"/>
              <a:gd name="T6" fmla="*/ 0 w 1226"/>
              <a:gd name="T7" fmla="*/ 715 h 1245"/>
              <a:gd name="T8" fmla="*/ 394 w 1226"/>
              <a:gd name="T9" fmla="*/ 322 h 1245"/>
              <a:gd name="T10" fmla="*/ 570 w 1226"/>
              <a:gd name="T11" fmla="*/ 363 h 1245"/>
              <a:gd name="T12" fmla="*/ 394 w 1226"/>
              <a:gd name="T13" fmla="*/ 487 h 1245"/>
              <a:gd name="T14" fmla="*/ 166 w 1226"/>
              <a:gd name="T15" fmla="*/ 715 h 1245"/>
              <a:gd name="T16" fmla="*/ 394 w 1226"/>
              <a:gd name="T17" fmla="*/ 943 h 1245"/>
              <a:gd name="T18" fmla="*/ 621 w 1226"/>
              <a:gd name="T19" fmla="*/ 715 h 1245"/>
              <a:gd name="T20" fmla="*/ 394 w 1226"/>
              <a:gd name="T21" fmla="*/ 715 h 1245"/>
              <a:gd name="T22" fmla="*/ 806 w 1226"/>
              <a:gd name="T23" fmla="*/ 381 h 1245"/>
              <a:gd name="T24" fmla="*/ 1030 w 1226"/>
              <a:gd name="T25" fmla="*/ 0 h 1245"/>
              <a:gd name="T26" fmla="*/ 799 w 1226"/>
              <a:gd name="T27" fmla="*/ 187 h 1245"/>
              <a:gd name="T28" fmla="*/ 806 w 1226"/>
              <a:gd name="T29" fmla="*/ 381 h 1245"/>
              <a:gd name="T30" fmla="*/ 994 w 1226"/>
              <a:gd name="T31" fmla="*/ 428 h 1245"/>
              <a:gd name="T32" fmla="*/ 1226 w 1226"/>
              <a:gd name="T33" fmla="*/ 241 h 1245"/>
              <a:gd name="T34" fmla="*/ 1043 w 1226"/>
              <a:gd name="T35" fmla="*/ 189 h 1245"/>
              <a:gd name="T36" fmla="*/ 1030 w 1226"/>
              <a:gd name="T37" fmla="*/ 0 h 1245"/>
              <a:gd name="T38" fmla="*/ 166 w 1226"/>
              <a:gd name="T39" fmla="*/ 1036 h 1245"/>
              <a:gd name="T40" fmla="*/ 19 w 1226"/>
              <a:gd name="T41" fmla="*/ 1245 h 1245"/>
              <a:gd name="T42" fmla="*/ 621 w 1226"/>
              <a:gd name="T43" fmla="*/ 1036 h 1245"/>
              <a:gd name="T44" fmla="*/ 768 w 1226"/>
              <a:gd name="T45" fmla="*/ 1245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26" h="1245">
                <a:moveTo>
                  <a:pt x="764" y="583"/>
                </a:moveTo>
                <a:cubicBezTo>
                  <a:pt x="779" y="624"/>
                  <a:pt x="787" y="669"/>
                  <a:pt x="787" y="715"/>
                </a:cubicBezTo>
                <a:cubicBezTo>
                  <a:pt x="787" y="932"/>
                  <a:pt x="611" y="1108"/>
                  <a:pt x="394" y="1108"/>
                </a:cubicBezTo>
                <a:cubicBezTo>
                  <a:pt x="176" y="1108"/>
                  <a:pt x="0" y="932"/>
                  <a:pt x="0" y="715"/>
                </a:cubicBezTo>
                <a:cubicBezTo>
                  <a:pt x="0" y="498"/>
                  <a:pt x="176" y="322"/>
                  <a:pt x="394" y="322"/>
                </a:cubicBezTo>
                <a:cubicBezTo>
                  <a:pt x="457" y="322"/>
                  <a:pt x="517" y="337"/>
                  <a:pt x="570" y="363"/>
                </a:cubicBezTo>
                <a:moveTo>
                  <a:pt x="394" y="487"/>
                </a:moveTo>
                <a:cubicBezTo>
                  <a:pt x="268" y="487"/>
                  <a:pt x="166" y="589"/>
                  <a:pt x="166" y="715"/>
                </a:cubicBezTo>
                <a:cubicBezTo>
                  <a:pt x="166" y="841"/>
                  <a:pt x="268" y="943"/>
                  <a:pt x="394" y="943"/>
                </a:cubicBezTo>
                <a:cubicBezTo>
                  <a:pt x="519" y="943"/>
                  <a:pt x="621" y="841"/>
                  <a:pt x="621" y="715"/>
                </a:cubicBezTo>
                <a:moveTo>
                  <a:pt x="394" y="715"/>
                </a:moveTo>
                <a:cubicBezTo>
                  <a:pt x="806" y="381"/>
                  <a:pt x="806" y="381"/>
                  <a:pt x="806" y="381"/>
                </a:cubicBezTo>
                <a:moveTo>
                  <a:pt x="1030" y="0"/>
                </a:moveTo>
                <a:cubicBezTo>
                  <a:pt x="799" y="187"/>
                  <a:pt x="799" y="187"/>
                  <a:pt x="799" y="187"/>
                </a:cubicBezTo>
                <a:cubicBezTo>
                  <a:pt x="806" y="381"/>
                  <a:pt x="806" y="381"/>
                  <a:pt x="806" y="381"/>
                </a:cubicBezTo>
                <a:cubicBezTo>
                  <a:pt x="994" y="428"/>
                  <a:pt x="994" y="428"/>
                  <a:pt x="994" y="428"/>
                </a:cubicBezTo>
                <a:cubicBezTo>
                  <a:pt x="1226" y="241"/>
                  <a:pt x="1226" y="241"/>
                  <a:pt x="1226" y="241"/>
                </a:cubicBezTo>
                <a:cubicBezTo>
                  <a:pt x="1043" y="189"/>
                  <a:pt x="1043" y="189"/>
                  <a:pt x="1043" y="189"/>
                </a:cubicBezTo>
                <a:lnTo>
                  <a:pt x="1030" y="0"/>
                </a:lnTo>
                <a:close/>
                <a:moveTo>
                  <a:pt x="166" y="1036"/>
                </a:moveTo>
                <a:cubicBezTo>
                  <a:pt x="19" y="1245"/>
                  <a:pt x="19" y="1245"/>
                  <a:pt x="19" y="1245"/>
                </a:cubicBezTo>
                <a:moveTo>
                  <a:pt x="621" y="1036"/>
                </a:moveTo>
                <a:cubicBezTo>
                  <a:pt x="768" y="1245"/>
                  <a:pt x="768" y="1245"/>
                  <a:pt x="768" y="124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64D5E46E-3E8D-24DB-4182-98C11A633C55}"/>
              </a:ext>
            </a:extLst>
          </p:cNvPr>
          <p:cNvSpPr/>
          <p:nvPr/>
        </p:nvSpPr>
        <p:spPr>
          <a:xfrm>
            <a:off x="6174961" y="3382347"/>
            <a:ext cx="485866" cy="435604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64" name="Freeform 99">
            <a:extLst>
              <a:ext uri="{FF2B5EF4-FFF2-40B4-BE49-F238E27FC236}">
                <a16:creationId xmlns:a16="http://schemas.microsoft.com/office/drawing/2014/main" id="{77A24C14-F982-FB75-4D84-CB31F1858F5C}"/>
              </a:ext>
            </a:extLst>
          </p:cNvPr>
          <p:cNvSpPr>
            <a:spLocks noEditPoints="1"/>
          </p:cNvSpPr>
          <p:nvPr/>
        </p:nvSpPr>
        <p:spPr bwMode="auto">
          <a:xfrm>
            <a:off x="6174961" y="5318220"/>
            <a:ext cx="485866" cy="425964"/>
          </a:xfrm>
          <a:custGeom>
            <a:avLst/>
            <a:gdLst>
              <a:gd name="T0" fmla="*/ 912 w 912"/>
              <a:gd name="T1" fmla="*/ 112 h 801"/>
              <a:gd name="T2" fmla="*/ 912 w 912"/>
              <a:gd name="T3" fmla="*/ 505 h 801"/>
              <a:gd name="T4" fmla="*/ 800 w 912"/>
              <a:gd name="T5" fmla="*/ 617 h 801"/>
              <a:gd name="T6" fmla="*/ 623 w 912"/>
              <a:gd name="T7" fmla="*/ 617 h 801"/>
              <a:gd name="T8" fmla="*/ 456 w 912"/>
              <a:gd name="T9" fmla="*/ 801 h 801"/>
              <a:gd name="T10" fmla="*/ 289 w 912"/>
              <a:gd name="T11" fmla="*/ 617 h 801"/>
              <a:gd name="T12" fmla="*/ 112 w 912"/>
              <a:gd name="T13" fmla="*/ 617 h 801"/>
              <a:gd name="T14" fmla="*/ 0 w 912"/>
              <a:gd name="T15" fmla="*/ 505 h 801"/>
              <a:gd name="T16" fmla="*/ 0 w 912"/>
              <a:gd name="T17" fmla="*/ 112 h 801"/>
              <a:gd name="T18" fmla="*/ 112 w 912"/>
              <a:gd name="T19" fmla="*/ 0 h 801"/>
              <a:gd name="T20" fmla="*/ 800 w 912"/>
              <a:gd name="T21" fmla="*/ 0 h 801"/>
              <a:gd name="T22" fmla="*/ 912 w 912"/>
              <a:gd name="T23" fmla="*/ 112 h 801"/>
              <a:gd name="T24" fmla="*/ 348 w 912"/>
              <a:gd name="T25" fmla="*/ 156 h 801"/>
              <a:gd name="T26" fmla="*/ 240 w 912"/>
              <a:gd name="T27" fmla="*/ 265 h 801"/>
              <a:gd name="T28" fmla="*/ 456 w 912"/>
              <a:gd name="T29" fmla="*/ 516 h 801"/>
              <a:gd name="T30" fmla="*/ 672 w 912"/>
              <a:gd name="T31" fmla="*/ 265 h 801"/>
              <a:gd name="T32" fmla="*/ 564 w 912"/>
              <a:gd name="T33" fmla="*/ 156 h 801"/>
              <a:gd name="T34" fmla="*/ 456 w 912"/>
              <a:gd name="T35" fmla="*/ 265 h 801"/>
              <a:gd name="T36" fmla="*/ 348 w 912"/>
              <a:gd name="T37" fmla="*/ 156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2" h="801">
                <a:moveTo>
                  <a:pt x="912" y="112"/>
                </a:moveTo>
                <a:cubicBezTo>
                  <a:pt x="912" y="505"/>
                  <a:pt x="912" y="505"/>
                  <a:pt x="912" y="505"/>
                </a:cubicBezTo>
                <a:cubicBezTo>
                  <a:pt x="912" y="567"/>
                  <a:pt x="861" y="617"/>
                  <a:pt x="800" y="617"/>
                </a:cubicBezTo>
                <a:cubicBezTo>
                  <a:pt x="623" y="617"/>
                  <a:pt x="623" y="617"/>
                  <a:pt x="623" y="617"/>
                </a:cubicBezTo>
                <a:cubicBezTo>
                  <a:pt x="456" y="801"/>
                  <a:pt x="456" y="801"/>
                  <a:pt x="456" y="801"/>
                </a:cubicBezTo>
                <a:cubicBezTo>
                  <a:pt x="289" y="617"/>
                  <a:pt x="289" y="617"/>
                  <a:pt x="289" y="617"/>
                </a:cubicBezTo>
                <a:cubicBezTo>
                  <a:pt x="112" y="617"/>
                  <a:pt x="112" y="617"/>
                  <a:pt x="112" y="617"/>
                </a:cubicBezTo>
                <a:cubicBezTo>
                  <a:pt x="51" y="617"/>
                  <a:pt x="0" y="567"/>
                  <a:pt x="0" y="505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51"/>
                  <a:pt x="51" y="0"/>
                  <a:pt x="112" y="0"/>
                </a:cubicBezTo>
                <a:cubicBezTo>
                  <a:pt x="800" y="0"/>
                  <a:pt x="800" y="0"/>
                  <a:pt x="800" y="0"/>
                </a:cubicBezTo>
                <a:cubicBezTo>
                  <a:pt x="861" y="0"/>
                  <a:pt x="912" y="51"/>
                  <a:pt x="912" y="112"/>
                </a:cubicBezTo>
                <a:close/>
                <a:moveTo>
                  <a:pt x="348" y="156"/>
                </a:moveTo>
                <a:cubicBezTo>
                  <a:pt x="288" y="156"/>
                  <a:pt x="240" y="205"/>
                  <a:pt x="240" y="265"/>
                </a:cubicBezTo>
                <a:cubicBezTo>
                  <a:pt x="240" y="410"/>
                  <a:pt x="412" y="467"/>
                  <a:pt x="456" y="516"/>
                </a:cubicBezTo>
                <a:cubicBezTo>
                  <a:pt x="500" y="467"/>
                  <a:pt x="672" y="410"/>
                  <a:pt x="672" y="265"/>
                </a:cubicBezTo>
                <a:cubicBezTo>
                  <a:pt x="672" y="205"/>
                  <a:pt x="624" y="156"/>
                  <a:pt x="564" y="156"/>
                </a:cubicBezTo>
                <a:cubicBezTo>
                  <a:pt x="504" y="156"/>
                  <a:pt x="456" y="205"/>
                  <a:pt x="456" y="265"/>
                </a:cubicBezTo>
                <a:cubicBezTo>
                  <a:pt x="456" y="205"/>
                  <a:pt x="408" y="156"/>
                  <a:pt x="348" y="156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5" name="Freeform 96">
            <a:extLst>
              <a:ext uri="{FF2B5EF4-FFF2-40B4-BE49-F238E27FC236}">
                <a16:creationId xmlns:a16="http://schemas.microsoft.com/office/drawing/2014/main" id="{5D449B86-C98F-D9E1-1223-9CCC2EE153CE}"/>
              </a:ext>
            </a:extLst>
          </p:cNvPr>
          <p:cNvSpPr>
            <a:spLocks noEditPoints="1"/>
          </p:cNvSpPr>
          <p:nvPr/>
        </p:nvSpPr>
        <p:spPr bwMode="auto">
          <a:xfrm>
            <a:off x="6147090" y="7066858"/>
            <a:ext cx="485866" cy="616544"/>
          </a:xfrm>
          <a:custGeom>
            <a:avLst/>
            <a:gdLst>
              <a:gd name="T0" fmla="*/ 105 w 145"/>
              <a:gd name="T1" fmla="*/ 139 h 184"/>
              <a:gd name="T2" fmla="*/ 28 w 145"/>
              <a:gd name="T3" fmla="*/ 139 h 184"/>
              <a:gd name="T4" fmla="*/ 28 w 145"/>
              <a:gd name="T5" fmla="*/ 102 h 184"/>
              <a:gd name="T6" fmla="*/ 145 w 145"/>
              <a:gd name="T7" fmla="*/ 0 h 184"/>
              <a:gd name="T8" fmla="*/ 28 w 145"/>
              <a:gd name="T9" fmla="*/ 0 h 184"/>
              <a:gd name="T10" fmla="*/ 28 w 145"/>
              <a:gd name="T11" fmla="*/ 36 h 184"/>
              <a:gd name="T12" fmla="*/ 145 w 145"/>
              <a:gd name="T13" fmla="*/ 0 h 184"/>
              <a:gd name="T14" fmla="*/ 105 w 145"/>
              <a:gd name="T15" fmla="*/ 45 h 184"/>
              <a:gd name="T16" fmla="*/ 105 w 145"/>
              <a:gd name="T17" fmla="*/ 184 h 184"/>
              <a:gd name="T18" fmla="*/ 145 w 145"/>
              <a:gd name="T19" fmla="*/ 139 h 184"/>
              <a:gd name="T20" fmla="*/ 145 w 145"/>
              <a:gd name="T21" fmla="*/ 0 h 184"/>
              <a:gd name="T22" fmla="*/ 75 w 145"/>
              <a:gd name="T23" fmla="*/ 70 h 184"/>
              <a:gd name="T24" fmla="*/ 0 w 145"/>
              <a:gd name="T25" fmla="*/ 70 h 184"/>
              <a:gd name="T26" fmla="*/ 55 w 145"/>
              <a:gd name="T27" fmla="*/ 91 h 184"/>
              <a:gd name="T28" fmla="*/ 75 w 145"/>
              <a:gd name="T29" fmla="*/ 70 h 184"/>
              <a:gd name="T30" fmla="*/ 55 w 145"/>
              <a:gd name="T31" fmla="*/ 49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5" h="184">
                <a:moveTo>
                  <a:pt x="105" y="139"/>
                </a:moveTo>
                <a:lnTo>
                  <a:pt x="28" y="139"/>
                </a:lnTo>
                <a:lnTo>
                  <a:pt x="28" y="102"/>
                </a:lnTo>
                <a:moveTo>
                  <a:pt x="145" y="0"/>
                </a:moveTo>
                <a:lnTo>
                  <a:pt x="28" y="0"/>
                </a:lnTo>
                <a:lnTo>
                  <a:pt x="28" y="36"/>
                </a:lnTo>
                <a:moveTo>
                  <a:pt x="145" y="0"/>
                </a:moveTo>
                <a:lnTo>
                  <a:pt x="105" y="45"/>
                </a:lnTo>
                <a:lnTo>
                  <a:pt x="105" y="184"/>
                </a:lnTo>
                <a:lnTo>
                  <a:pt x="145" y="139"/>
                </a:lnTo>
                <a:lnTo>
                  <a:pt x="145" y="0"/>
                </a:lnTo>
                <a:moveTo>
                  <a:pt x="75" y="70"/>
                </a:moveTo>
                <a:lnTo>
                  <a:pt x="0" y="70"/>
                </a:lnTo>
                <a:moveTo>
                  <a:pt x="55" y="91"/>
                </a:moveTo>
                <a:lnTo>
                  <a:pt x="75" y="70"/>
                </a:lnTo>
                <a:lnTo>
                  <a:pt x="55" y="49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1260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2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2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9" dur="2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5" dur="2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8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6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3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4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7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0" grpId="0" animBg="1"/>
          <p:bldP spid="111" grpId="0" animBg="1"/>
          <p:bldP spid="112" grpId="0" animBg="1"/>
          <p:bldP spid="113" grpId="0" animBg="1"/>
          <p:bldP spid="127" grpId="0"/>
          <p:bldP spid="128" grpId="0"/>
          <p:bldP spid="129" grpId="0"/>
          <p:bldP spid="130" grpId="0"/>
          <p:bldP spid="141" grpId="0"/>
          <p:bldP spid="142" grpId="0"/>
          <p:bldP spid="143" grpId="0"/>
          <p:bldP spid="144" grpId="0"/>
          <p:bldP spid="145" grpId="0"/>
          <p:bldP spid="146" grpId="0"/>
          <p:bldP spid="147" grpId="0"/>
          <p:bldP spid="148" grpId="0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/>
          <p:bldP spid="155" grpId="0"/>
          <p:bldP spid="156" grpId="0" animBg="1"/>
          <p:bldP spid="157" grpId="0" animBg="1"/>
          <p:bldP spid="158" grpId="0" animBg="1"/>
          <p:bldP spid="159" grpId="0" animBg="1"/>
          <p:bldP spid="160" grpId="0"/>
          <p:bldP spid="161" grpId="0"/>
          <p:bldP spid="162" grpId="0" animBg="1"/>
          <p:bldP spid="163" grpId="0" animBg="1"/>
          <p:bldP spid="164" grpId="0" animBg="1"/>
          <p:bldP spid="16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2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2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9" dur="2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5" dur="2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7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0" grpId="0" animBg="1"/>
          <p:bldP spid="111" grpId="0" animBg="1"/>
          <p:bldP spid="112" grpId="0" animBg="1"/>
          <p:bldP spid="113" grpId="0" animBg="1"/>
          <p:bldP spid="127" grpId="0"/>
          <p:bldP spid="128" grpId="0"/>
          <p:bldP spid="129" grpId="0"/>
          <p:bldP spid="130" grpId="0"/>
          <p:bldP spid="141" grpId="0"/>
          <p:bldP spid="142" grpId="0"/>
          <p:bldP spid="143" grpId="0"/>
          <p:bldP spid="144" grpId="0"/>
          <p:bldP spid="145" grpId="0"/>
          <p:bldP spid="146" grpId="0"/>
          <p:bldP spid="147" grpId="0"/>
          <p:bldP spid="148" grpId="0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/>
          <p:bldP spid="155" grpId="0"/>
          <p:bldP spid="156" grpId="0" animBg="1"/>
          <p:bldP spid="157" grpId="0" animBg="1"/>
          <p:bldP spid="158" grpId="0" animBg="1"/>
          <p:bldP spid="159" grpId="0" animBg="1"/>
          <p:bldP spid="160" grpId="0"/>
          <p:bldP spid="161" grpId="0"/>
          <p:bldP spid="162" grpId="0" animBg="1"/>
          <p:bldP spid="163" grpId="0" animBg="1"/>
          <p:bldP spid="164" grpId="0" animBg="1"/>
          <p:bldP spid="165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Block Arc 109">
            <a:extLst>
              <a:ext uri="{FF2B5EF4-FFF2-40B4-BE49-F238E27FC236}">
                <a16:creationId xmlns:a16="http://schemas.microsoft.com/office/drawing/2014/main" id="{8026A3D8-CE09-89C1-C044-85BA94363AFA}"/>
              </a:ext>
            </a:extLst>
          </p:cNvPr>
          <p:cNvSpPr/>
          <p:nvPr/>
        </p:nvSpPr>
        <p:spPr>
          <a:xfrm rot="5400000" flipH="1">
            <a:off x="11888713" y="1302777"/>
            <a:ext cx="11405418" cy="11405418"/>
          </a:xfrm>
          <a:prstGeom prst="blockArc">
            <a:avLst>
              <a:gd name="adj1" fmla="val 10782340"/>
              <a:gd name="adj2" fmla="val 1106"/>
              <a:gd name="adj3" fmla="val 7961"/>
            </a:avLst>
          </a:prstGeom>
          <a:solidFill>
            <a:schemeClr val="accent5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1" name="Block Arc 110">
            <a:extLst>
              <a:ext uri="{FF2B5EF4-FFF2-40B4-BE49-F238E27FC236}">
                <a16:creationId xmlns:a16="http://schemas.microsoft.com/office/drawing/2014/main" id="{5F393E76-96ED-8F8F-C4EA-FB74825740AF}"/>
              </a:ext>
            </a:extLst>
          </p:cNvPr>
          <p:cNvSpPr/>
          <p:nvPr/>
        </p:nvSpPr>
        <p:spPr>
          <a:xfrm rot="5400000" flipH="1">
            <a:off x="12799768" y="2213831"/>
            <a:ext cx="9583311" cy="9583311"/>
          </a:xfrm>
          <a:prstGeom prst="blockArc">
            <a:avLst>
              <a:gd name="adj1" fmla="val 8440283"/>
              <a:gd name="adj2" fmla="val 674"/>
              <a:gd name="adj3" fmla="val 9517"/>
            </a:avLst>
          </a:prstGeom>
          <a:solidFill>
            <a:schemeClr val="accent4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2" name="Block Arc 111">
            <a:extLst>
              <a:ext uri="{FF2B5EF4-FFF2-40B4-BE49-F238E27FC236}">
                <a16:creationId xmlns:a16="http://schemas.microsoft.com/office/drawing/2014/main" id="{F678D11D-CE67-67DF-1CC6-047DEB53159D}"/>
              </a:ext>
            </a:extLst>
          </p:cNvPr>
          <p:cNvSpPr/>
          <p:nvPr/>
        </p:nvSpPr>
        <p:spPr>
          <a:xfrm rot="5400000" flipH="1">
            <a:off x="13718332" y="3132395"/>
            <a:ext cx="7746182" cy="7746182"/>
          </a:xfrm>
          <a:prstGeom prst="blockArc">
            <a:avLst>
              <a:gd name="adj1" fmla="val 7021053"/>
              <a:gd name="adj2" fmla="val 2828"/>
              <a:gd name="adj3" fmla="val 11712"/>
            </a:avLst>
          </a:prstGeom>
          <a:solidFill>
            <a:schemeClr val="accent2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3" name="Block Arc 112">
            <a:extLst>
              <a:ext uri="{FF2B5EF4-FFF2-40B4-BE49-F238E27FC236}">
                <a16:creationId xmlns:a16="http://schemas.microsoft.com/office/drawing/2014/main" id="{5AC023D8-446D-A4AA-D665-7ED5854D64C9}"/>
              </a:ext>
            </a:extLst>
          </p:cNvPr>
          <p:cNvSpPr/>
          <p:nvPr/>
        </p:nvSpPr>
        <p:spPr>
          <a:xfrm rot="5400000" flipH="1">
            <a:off x="14618631" y="4032693"/>
            <a:ext cx="5945586" cy="5945586"/>
          </a:xfrm>
          <a:prstGeom prst="blockArc">
            <a:avLst>
              <a:gd name="adj1" fmla="val 3951049"/>
              <a:gd name="adj2" fmla="val 6277"/>
              <a:gd name="adj3" fmla="val 15418"/>
            </a:avLst>
          </a:prstGeom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DD5BA484-9721-FA82-BEBB-764EA4824F44}"/>
              </a:ext>
            </a:extLst>
          </p:cNvPr>
          <p:cNvSpPr/>
          <p:nvPr/>
        </p:nvSpPr>
        <p:spPr>
          <a:xfrm flipH="1">
            <a:off x="16005696" y="5419757"/>
            <a:ext cx="3171455" cy="3171455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317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8A2B70C7-10E5-F5B2-839E-D47879F5F49E}"/>
              </a:ext>
            </a:extLst>
          </p:cNvPr>
          <p:cNvSpPr/>
          <p:nvPr/>
        </p:nvSpPr>
        <p:spPr>
          <a:xfrm flipH="1">
            <a:off x="16633772" y="1310781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1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65AA606A-DD0E-6311-0C4D-53D1E0F418DF}"/>
              </a:ext>
            </a:extLst>
          </p:cNvPr>
          <p:cNvSpPr/>
          <p:nvPr/>
        </p:nvSpPr>
        <p:spPr>
          <a:xfrm flipH="1">
            <a:off x="16633772" y="2219672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2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CA555E25-CD2D-311B-2712-564ABADE2C5C}"/>
              </a:ext>
            </a:extLst>
          </p:cNvPr>
          <p:cNvSpPr/>
          <p:nvPr/>
        </p:nvSpPr>
        <p:spPr>
          <a:xfrm flipH="1">
            <a:off x="16633772" y="3128563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3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6590C638-CAF8-EA49-AAE8-8357A51DE8C8}"/>
              </a:ext>
            </a:extLst>
          </p:cNvPr>
          <p:cNvSpPr/>
          <p:nvPr/>
        </p:nvSpPr>
        <p:spPr>
          <a:xfrm flipH="1">
            <a:off x="16633772" y="4037454"/>
            <a:ext cx="903047" cy="90304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ysClr val="windowText" lastClr="000000"/>
                </a:solidFill>
                <a:latin typeface="+mj-lt"/>
              </a:rPr>
              <a:t>4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C02D4E8C-3BEB-B92D-9C0D-0C030E83FAA2}"/>
              </a:ext>
            </a:extLst>
          </p:cNvPr>
          <p:cNvGrpSpPr/>
          <p:nvPr/>
        </p:nvGrpSpPr>
        <p:grpSpPr>
          <a:xfrm>
            <a:off x="7042455" y="1659907"/>
            <a:ext cx="9693714" cy="204794"/>
            <a:chOff x="7042455" y="1659907"/>
            <a:chExt cx="9693714" cy="204794"/>
          </a:xfrm>
        </p:grpSpPr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618032E3-7E1E-2B06-A25D-F29F9FA49901}"/>
                </a:ext>
              </a:extLst>
            </p:cNvPr>
            <p:cNvCxnSpPr>
              <a:cxnSpLocks/>
              <a:stCxn id="121" idx="2"/>
              <a:endCxn id="150" idx="1"/>
            </p:cNvCxnSpPr>
            <p:nvPr/>
          </p:nvCxnSpPr>
          <p:spPr>
            <a:xfrm flipH="1" flipV="1">
              <a:off x="7042455" y="1758304"/>
              <a:ext cx="9693714" cy="400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0F0613DB-F3C7-EAFD-812A-3DD1A712DB3B}"/>
                </a:ext>
              </a:extLst>
            </p:cNvPr>
            <p:cNvSpPr/>
            <p:nvPr/>
          </p:nvSpPr>
          <p:spPr>
            <a:xfrm flipH="1">
              <a:off x="16531375" y="1659907"/>
              <a:ext cx="204794" cy="204794"/>
            </a:xfrm>
            <a:prstGeom prst="ellipse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04BDECE8-545B-C6A2-61B3-0A5B934D818D}"/>
              </a:ext>
            </a:extLst>
          </p:cNvPr>
          <p:cNvGrpSpPr/>
          <p:nvPr/>
        </p:nvGrpSpPr>
        <p:grpSpPr>
          <a:xfrm>
            <a:off x="6968811" y="2561379"/>
            <a:ext cx="9767358" cy="1038770"/>
            <a:chOff x="6968811" y="2561379"/>
            <a:chExt cx="9767358" cy="1038770"/>
          </a:xfrm>
        </p:grpSpPr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7E8C7D66-FB5E-4736-5D72-1E345321D31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83953" y="2666161"/>
              <a:ext cx="7649819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4996230A-B671-5A52-6CB1-C3A17B5443EA}"/>
                </a:ext>
              </a:extLst>
            </p:cNvPr>
            <p:cNvSpPr/>
            <p:nvPr/>
          </p:nvSpPr>
          <p:spPr>
            <a:xfrm flipH="1">
              <a:off x="16531375" y="2561379"/>
              <a:ext cx="204794" cy="204794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BCAC32DE-920B-8D88-43BE-F3B45CD55D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68811" y="3600149"/>
              <a:ext cx="2015141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9F72C6CF-51DA-EAFA-C27D-633A3290FD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83952" y="2666161"/>
              <a:ext cx="0" cy="933988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Textbox 200">
            <a:extLst>
              <a:ext uri="{FF2B5EF4-FFF2-40B4-BE49-F238E27FC236}">
                <a16:creationId xmlns:a16="http://schemas.microsoft.com/office/drawing/2014/main" id="{7CF1ECA7-B493-D9BE-4A4A-362BF9A796C4}"/>
              </a:ext>
            </a:extLst>
          </p:cNvPr>
          <p:cNvSpPr txBox="1"/>
          <p:nvPr/>
        </p:nvSpPr>
        <p:spPr>
          <a:xfrm flipH="1">
            <a:off x="13000809" y="1298144"/>
            <a:ext cx="300274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Mục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tiêu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Đạt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được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8" name="Textbox 200">
            <a:extLst>
              <a:ext uri="{FF2B5EF4-FFF2-40B4-BE49-F238E27FC236}">
                <a16:creationId xmlns:a16="http://schemas.microsoft.com/office/drawing/2014/main" id="{1DD21B6F-7400-E1FF-D8EF-266C7B6739C3}"/>
              </a:ext>
            </a:extLst>
          </p:cNvPr>
          <p:cNvSpPr txBox="1"/>
          <p:nvPr/>
        </p:nvSpPr>
        <p:spPr>
          <a:xfrm flipH="1">
            <a:off x="13000809" y="2203460"/>
            <a:ext cx="309251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Hiệu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quả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Vận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hành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9" name="Textbox 200">
            <a:extLst>
              <a:ext uri="{FF2B5EF4-FFF2-40B4-BE49-F238E27FC236}">
                <a16:creationId xmlns:a16="http://schemas.microsoft.com/office/drawing/2014/main" id="{BE73018B-FFF8-C58A-B989-698D8DCDA057}"/>
              </a:ext>
            </a:extLst>
          </p:cNvPr>
          <p:cNvSpPr txBox="1"/>
          <p:nvPr/>
        </p:nvSpPr>
        <p:spPr>
          <a:xfrm flipH="1">
            <a:off x="13000809" y="3123449"/>
            <a:ext cx="3334567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Hài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lòng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Khách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hàng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0" name="Textbox 200">
            <a:extLst>
              <a:ext uri="{FF2B5EF4-FFF2-40B4-BE49-F238E27FC236}">
                <a16:creationId xmlns:a16="http://schemas.microsoft.com/office/drawing/2014/main" id="{206118F0-68CF-6AA2-15EB-C901E766143B}"/>
              </a:ext>
            </a:extLst>
          </p:cNvPr>
          <p:cNvSpPr txBox="1"/>
          <p:nvPr/>
        </p:nvSpPr>
        <p:spPr>
          <a:xfrm flipH="1">
            <a:off x="13000809" y="4028765"/>
            <a:ext cx="319215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Tiềm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năng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Mở</a:t>
            </a:r>
            <a:r>
              <a:rPr lang="en-US" sz="24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  <a:latin typeface="+mj-lt"/>
              </a:rPr>
              <a:t>động</a:t>
            </a:r>
            <a:endParaRPr lang="en-US" sz="2400" dirty="0">
              <a:solidFill>
                <a:sysClr val="windowText" lastClr="000000"/>
              </a:solidFill>
              <a:latin typeface="+mj-lt"/>
            </a:endParaRP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5124774F-9163-0A5C-849E-2AD40F66E269}"/>
              </a:ext>
            </a:extLst>
          </p:cNvPr>
          <p:cNvGrpSpPr/>
          <p:nvPr/>
        </p:nvGrpSpPr>
        <p:grpSpPr>
          <a:xfrm>
            <a:off x="6325675" y="3485212"/>
            <a:ext cx="10410494" cy="2004428"/>
            <a:chOff x="6325675" y="3485212"/>
            <a:chExt cx="10410494" cy="2004428"/>
          </a:xfrm>
        </p:grpSpPr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5DC43827-9B40-4010-6E57-D4CDE238E7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92220" y="3589994"/>
              <a:ext cx="7041552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BCB64754-3BEC-1E6A-B155-44BF07C4A71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25675" y="5489640"/>
              <a:ext cx="3266545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DA969CB8-78AE-5C44-2878-F7222BA97073}"/>
                </a:ext>
              </a:extLst>
            </p:cNvPr>
            <p:cNvSpPr/>
            <p:nvPr/>
          </p:nvSpPr>
          <p:spPr>
            <a:xfrm flipH="1">
              <a:off x="16531375" y="3485212"/>
              <a:ext cx="204794" cy="204794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047E0D68-E7EA-BB57-7EC4-9D7DC064A7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92220" y="3595346"/>
              <a:ext cx="0" cy="1894294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ACBC7100-09EF-7F49-58CF-A7F0E5BCA0C3}"/>
              </a:ext>
            </a:extLst>
          </p:cNvPr>
          <p:cNvGrpSpPr/>
          <p:nvPr/>
        </p:nvGrpSpPr>
        <p:grpSpPr>
          <a:xfrm>
            <a:off x="6940236" y="4386684"/>
            <a:ext cx="9795933" cy="2938413"/>
            <a:chOff x="6940236" y="4386684"/>
            <a:chExt cx="9795933" cy="2938413"/>
          </a:xfrm>
        </p:grpSpPr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84D378FF-E32D-1345-2E30-ECE0F56EDE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40236" y="7325097"/>
              <a:ext cx="3266545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CF2094E4-E9F2-7359-BF65-F6E1FDD6AD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06781" y="4491466"/>
              <a:ext cx="6426991" cy="0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C2913CA2-BB73-6FFF-F981-44C60D383698}"/>
                </a:ext>
              </a:extLst>
            </p:cNvPr>
            <p:cNvSpPr/>
            <p:nvPr/>
          </p:nvSpPr>
          <p:spPr>
            <a:xfrm flipH="1">
              <a:off x="16531375" y="4386684"/>
              <a:ext cx="204794" cy="204794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204DCB68-1E44-DD9B-CBF1-81C448F1260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06781" y="4499203"/>
              <a:ext cx="0" cy="2825894"/>
            </a:xfrm>
            <a:prstGeom prst="line">
              <a:avLst/>
            </a:prstGeom>
            <a:ln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1" name="TextBox 48">
            <a:extLst>
              <a:ext uri="{FF2B5EF4-FFF2-40B4-BE49-F238E27FC236}">
                <a16:creationId xmlns:a16="http://schemas.microsoft.com/office/drawing/2014/main" id="{0747C27C-64BE-CDC5-D7FC-66341809A7D5}"/>
              </a:ext>
            </a:extLst>
          </p:cNvPr>
          <p:cNvSpPr txBox="1"/>
          <p:nvPr/>
        </p:nvSpPr>
        <p:spPr>
          <a:xfrm flipH="1">
            <a:off x="1328885" y="10256453"/>
            <a:ext cx="6660221" cy="280076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REPORTING</a:t>
            </a:r>
          </a:p>
          <a:p>
            <a:pPr lvl="0">
              <a:defRPr/>
            </a:pP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DATA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2" name="TextBox 48">
            <a:extLst>
              <a:ext uri="{FF2B5EF4-FFF2-40B4-BE49-F238E27FC236}">
                <a16:creationId xmlns:a16="http://schemas.microsoft.com/office/drawing/2014/main" id="{17CCEF99-DD3B-076C-800F-B435503DD034}"/>
              </a:ext>
            </a:extLst>
          </p:cNvPr>
          <p:cNvSpPr txBox="1"/>
          <p:nvPr/>
        </p:nvSpPr>
        <p:spPr>
          <a:xfrm flipH="1">
            <a:off x="1328885" y="1141287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43" name="TextBox 25">
            <a:extLst>
              <a:ext uri="{FF2B5EF4-FFF2-40B4-BE49-F238E27FC236}">
                <a16:creationId xmlns:a16="http://schemas.microsoft.com/office/drawing/2014/main" id="{9153EAA8-BF72-CDC7-D270-412FBE0F3B9B}"/>
              </a:ext>
            </a:extLst>
          </p:cNvPr>
          <p:cNvSpPr txBox="1"/>
          <p:nvPr/>
        </p:nvSpPr>
        <p:spPr>
          <a:xfrm flipH="1">
            <a:off x="1328885" y="10091699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144" name="Textbox 200">
            <a:extLst>
              <a:ext uri="{FF2B5EF4-FFF2-40B4-BE49-F238E27FC236}">
                <a16:creationId xmlns:a16="http://schemas.microsoft.com/office/drawing/2014/main" id="{2C37C340-7AA4-83A3-A334-9C1BA8AB21A0}"/>
              </a:ext>
            </a:extLst>
          </p:cNvPr>
          <p:cNvSpPr txBox="1"/>
          <p:nvPr/>
        </p:nvSpPr>
        <p:spPr>
          <a:xfrm flipH="1">
            <a:off x="14991553" y="5129499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80%</a:t>
            </a:r>
          </a:p>
        </p:txBody>
      </p:sp>
      <p:sp>
        <p:nvSpPr>
          <p:cNvPr id="145" name="Textbox 200">
            <a:extLst>
              <a:ext uri="{FF2B5EF4-FFF2-40B4-BE49-F238E27FC236}">
                <a16:creationId xmlns:a16="http://schemas.microsoft.com/office/drawing/2014/main" id="{07C7EF25-D536-94B5-802F-305582097980}"/>
              </a:ext>
            </a:extLst>
          </p:cNvPr>
          <p:cNvSpPr txBox="1"/>
          <p:nvPr/>
        </p:nvSpPr>
        <p:spPr>
          <a:xfrm flipH="1">
            <a:off x="13488561" y="7806270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65%</a:t>
            </a:r>
          </a:p>
        </p:txBody>
      </p:sp>
      <p:sp>
        <p:nvSpPr>
          <p:cNvPr id="146" name="Textbox 200">
            <a:extLst>
              <a:ext uri="{FF2B5EF4-FFF2-40B4-BE49-F238E27FC236}">
                <a16:creationId xmlns:a16="http://schemas.microsoft.com/office/drawing/2014/main" id="{E5DF4889-162D-CF0E-2A6B-6A0B72DF0577}"/>
              </a:ext>
            </a:extLst>
          </p:cNvPr>
          <p:cNvSpPr txBox="1"/>
          <p:nvPr/>
        </p:nvSpPr>
        <p:spPr>
          <a:xfrm flipH="1">
            <a:off x="13627414" y="9770895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55%</a:t>
            </a:r>
          </a:p>
        </p:txBody>
      </p:sp>
      <p:sp>
        <p:nvSpPr>
          <p:cNvPr id="147" name="Textbox 200">
            <a:extLst>
              <a:ext uri="{FF2B5EF4-FFF2-40B4-BE49-F238E27FC236}">
                <a16:creationId xmlns:a16="http://schemas.microsoft.com/office/drawing/2014/main" id="{19263145-4138-CD13-0762-6FB261E541C7}"/>
              </a:ext>
            </a:extLst>
          </p:cNvPr>
          <p:cNvSpPr txBox="1"/>
          <p:nvPr/>
        </p:nvSpPr>
        <p:spPr>
          <a:xfrm flipH="1">
            <a:off x="16160531" y="11909501"/>
            <a:ext cx="115127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50%</a:t>
            </a:r>
          </a:p>
        </p:txBody>
      </p:sp>
      <p:sp>
        <p:nvSpPr>
          <p:cNvPr id="148" name="Textbox 200">
            <a:extLst>
              <a:ext uri="{FF2B5EF4-FFF2-40B4-BE49-F238E27FC236}">
                <a16:creationId xmlns:a16="http://schemas.microsoft.com/office/drawing/2014/main" id="{DA989F95-AF32-B87E-7A78-9190FB1CA83A}"/>
              </a:ext>
            </a:extLst>
          </p:cNvPr>
          <p:cNvSpPr txBox="1"/>
          <p:nvPr/>
        </p:nvSpPr>
        <p:spPr>
          <a:xfrm rot="10800000">
            <a:off x="16439258" y="5881533"/>
            <a:ext cx="2304330" cy="2247902"/>
          </a:xfrm>
          <a:prstGeom prst="rect">
            <a:avLst/>
          </a:prstGeom>
          <a:noFill/>
        </p:spPr>
        <p:txBody>
          <a:bodyPr wrap="none" rtlCol="0" anchor="ctr">
            <a:prstTxWarp prst="textCircle">
              <a:avLst/>
            </a:prstTxWarp>
            <a:spAutoFit/>
          </a:bodyPr>
          <a:lstStyle/>
          <a:p>
            <a:r>
              <a:rPr lang="en-US" sz="2400" b="1" dirty="0">
                <a:solidFill>
                  <a:schemeClr val="bg2">
                    <a:alpha val="50000"/>
                  </a:schemeClr>
                </a:solidFill>
                <a:latin typeface="+mj-lt"/>
              </a:rPr>
              <a:t>  *   KẾT QUẢ ĐO LƯỜNG   *    BÁO CÁO DỰ ÁN THÍ DIỂM</a:t>
            </a:r>
          </a:p>
        </p:txBody>
      </p:sp>
      <p:sp>
        <p:nvSpPr>
          <p:cNvPr id="149" name="Freeform 84">
            <a:extLst>
              <a:ext uri="{FF2B5EF4-FFF2-40B4-BE49-F238E27FC236}">
                <a16:creationId xmlns:a16="http://schemas.microsoft.com/office/drawing/2014/main" id="{AD74CE98-5148-BA01-66C9-53A3FB3AEF06}"/>
              </a:ext>
            </a:extLst>
          </p:cNvPr>
          <p:cNvSpPr>
            <a:spLocks noEditPoints="1"/>
          </p:cNvSpPr>
          <p:nvPr/>
        </p:nvSpPr>
        <p:spPr bwMode="auto">
          <a:xfrm>
            <a:off x="17033032" y="6447094"/>
            <a:ext cx="1116782" cy="1116782"/>
          </a:xfrm>
          <a:custGeom>
            <a:avLst/>
            <a:gdLst>
              <a:gd name="T0" fmla="*/ 848 w 848"/>
              <a:gd name="T1" fmla="*/ 425 h 849"/>
              <a:gd name="T2" fmla="*/ 424 w 848"/>
              <a:gd name="T3" fmla="*/ 849 h 849"/>
              <a:gd name="T4" fmla="*/ 0 w 848"/>
              <a:gd name="T5" fmla="*/ 425 h 849"/>
              <a:gd name="T6" fmla="*/ 424 w 848"/>
              <a:gd name="T7" fmla="*/ 0 h 849"/>
              <a:gd name="T8" fmla="*/ 848 w 848"/>
              <a:gd name="T9" fmla="*/ 425 h 849"/>
              <a:gd name="T10" fmla="*/ 587 w 848"/>
              <a:gd name="T11" fmla="*/ 289 h 849"/>
              <a:gd name="T12" fmla="*/ 229 w 848"/>
              <a:gd name="T13" fmla="*/ 391 h 849"/>
              <a:gd name="T14" fmla="*/ 391 w 848"/>
              <a:gd name="T15" fmla="*/ 454 h 849"/>
              <a:gd name="T16" fmla="*/ 425 w 848"/>
              <a:gd name="T17" fmla="*/ 624 h 849"/>
              <a:gd name="T18" fmla="*/ 587 w 848"/>
              <a:gd name="T19" fmla="*/ 28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8" h="849">
                <a:moveTo>
                  <a:pt x="848" y="425"/>
                </a:moveTo>
                <a:cubicBezTo>
                  <a:pt x="848" y="659"/>
                  <a:pt x="658" y="849"/>
                  <a:pt x="424" y="849"/>
                </a:cubicBezTo>
                <a:cubicBezTo>
                  <a:pt x="190" y="849"/>
                  <a:pt x="0" y="659"/>
                  <a:pt x="0" y="425"/>
                </a:cubicBezTo>
                <a:cubicBezTo>
                  <a:pt x="0" y="190"/>
                  <a:pt x="190" y="0"/>
                  <a:pt x="424" y="0"/>
                </a:cubicBezTo>
                <a:cubicBezTo>
                  <a:pt x="658" y="0"/>
                  <a:pt x="848" y="190"/>
                  <a:pt x="848" y="425"/>
                </a:cubicBezTo>
                <a:close/>
                <a:moveTo>
                  <a:pt x="587" y="289"/>
                </a:moveTo>
                <a:cubicBezTo>
                  <a:pt x="229" y="391"/>
                  <a:pt x="229" y="391"/>
                  <a:pt x="229" y="391"/>
                </a:cubicBezTo>
                <a:cubicBezTo>
                  <a:pt x="391" y="454"/>
                  <a:pt x="391" y="454"/>
                  <a:pt x="391" y="454"/>
                </a:cubicBezTo>
                <a:cubicBezTo>
                  <a:pt x="425" y="624"/>
                  <a:pt x="425" y="624"/>
                  <a:pt x="425" y="624"/>
                </a:cubicBezTo>
                <a:lnTo>
                  <a:pt x="587" y="289"/>
                </a:lnTo>
                <a:close/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0" name="Rectangle: Rounded Corners 149">
            <a:extLst>
              <a:ext uri="{FF2B5EF4-FFF2-40B4-BE49-F238E27FC236}">
                <a16:creationId xmlns:a16="http://schemas.microsoft.com/office/drawing/2014/main" id="{FC8447EE-2EBB-9A2C-5876-DCE4481B8DFB}"/>
              </a:ext>
            </a:extLst>
          </p:cNvPr>
          <p:cNvSpPr/>
          <p:nvPr/>
        </p:nvSpPr>
        <p:spPr>
          <a:xfrm flipH="1">
            <a:off x="1328885" y="1129742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8CC6AEBE-5C69-7CA9-4168-604724E816E9}"/>
              </a:ext>
            </a:extLst>
          </p:cNvPr>
          <p:cNvSpPr/>
          <p:nvPr/>
        </p:nvSpPr>
        <p:spPr>
          <a:xfrm flipH="1">
            <a:off x="5793333" y="1137743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: Rounded Corners 151">
            <a:extLst>
              <a:ext uri="{FF2B5EF4-FFF2-40B4-BE49-F238E27FC236}">
                <a16:creationId xmlns:a16="http://schemas.microsoft.com/office/drawing/2014/main" id="{02C34653-7007-6EC6-F095-1F47FB763959}"/>
              </a:ext>
            </a:extLst>
          </p:cNvPr>
          <p:cNvSpPr/>
          <p:nvPr/>
        </p:nvSpPr>
        <p:spPr>
          <a:xfrm flipH="1">
            <a:off x="1328885" y="2971588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DDC76CA4-2045-750B-4F16-E5846C7EE57F}"/>
              </a:ext>
            </a:extLst>
          </p:cNvPr>
          <p:cNvSpPr/>
          <p:nvPr/>
        </p:nvSpPr>
        <p:spPr>
          <a:xfrm flipH="1">
            <a:off x="5793333" y="2975588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extbox 200">
            <a:extLst>
              <a:ext uri="{FF2B5EF4-FFF2-40B4-BE49-F238E27FC236}">
                <a16:creationId xmlns:a16="http://schemas.microsoft.com/office/drawing/2014/main" id="{7774D35F-0714-6558-3155-DA167E23F6B8}"/>
              </a:ext>
            </a:extLst>
          </p:cNvPr>
          <p:cNvSpPr txBox="1"/>
          <p:nvPr/>
        </p:nvSpPr>
        <p:spPr>
          <a:xfrm flipH="1">
            <a:off x="1789276" y="1296638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Dự án hoàn thành phần lớn mục tiêu đề ra, tạo nền tảng cho triển khai tiếp theo.</a:t>
            </a:r>
          </a:p>
        </p:txBody>
      </p:sp>
      <p:sp>
        <p:nvSpPr>
          <p:cNvPr id="155" name="Textbox 200">
            <a:extLst>
              <a:ext uri="{FF2B5EF4-FFF2-40B4-BE49-F238E27FC236}">
                <a16:creationId xmlns:a16="http://schemas.microsoft.com/office/drawing/2014/main" id="{50F20FD8-7A1A-954E-1614-02EE0223159F}"/>
              </a:ext>
            </a:extLst>
          </p:cNvPr>
          <p:cNvSpPr txBox="1"/>
          <p:nvPr/>
        </p:nvSpPr>
        <p:spPr>
          <a:xfrm flipH="1">
            <a:off x="1789276" y="3138485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Quy trình tối ưu hơn, giúp giảm chi phí và rút ngắn đáng kể thời gian xử lý.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6" name="Rectangle: Rounded Corners 155">
            <a:extLst>
              <a:ext uri="{FF2B5EF4-FFF2-40B4-BE49-F238E27FC236}">
                <a16:creationId xmlns:a16="http://schemas.microsoft.com/office/drawing/2014/main" id="{97DAD455-65C9-609C-21F1-5553D404A8E9}"/>
              </a:ext>
            </a:extLst>
          </p:cNvPr>
          <p:cNvSpPr/>
          <p:nvPr/>
        </p:nvSpPr>
        <p:spPr>
          <a:xfrm flipH="1">
            <a:off x="1328885" y="4857078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552B6527-800E-0C8C-ADC4-11EFE42CA00F}"/>
              </a:ext>
            </a:extLst>
          </p:cNvPr>
          <p:cNvSpPr/>
          <p:nvPr/>
        </p:nvSpPr>
        <p:spPr>
          <a:xfrm flipH="1">
            <a:off x="5793333" y="4865079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: Rounded Corners 157">
            <a:extLst>
              <a:ext uri="{FF2B5EF4-FFF2-40B4-BE49-F238E27FC236}">
                <a16:creationId xmlns:a16="http://schemas.microsoft.com/office/drawing/2014/main" id="{8A3C9E6C-C15A-0999-41FC-8C54627401A6}"/>
              </a:ext>
            </a:extLst>
          </p:cNvPr>
          <p:cNvSpPr/>
          <p:nvPr/>
        </p:nvSpPr>
        <p:spPr>
          <a:xfrm flipH="1">
            <a:off x="1328885" y="6698924"/>
            <a:ext cx="5713570" cy="125712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DDAB2899-A9C2-28E3-E48C-4D9ED85E3D20}"/>
              </a:ext>
            </a:extLst>
          </p:cNvPr>
          <p:cNvSpPr/>
          <p:nvPr/>
        </p:nvSpPr>
        <p:spPr>
          <a:xfrm flipH="1">
            <a:off x="5793333" y="6702924"/>
            <a:ext cx="1249122" cy="1249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extbox 200">
            <a:extLst>
              <a:ext uri="{FF2B5EF4-FFF2-40B4-BE49-F238E27FC236}">
                <a16:creationId xmlns:a16="http://schemas.microsoft.com/office/drawing/2014/main" id="{F3EE0F24-E310-607F-0FCD-8C8B714F9F4C}"/>
              </a:ext>
            </a:extLst>
          </p:cNvPr>
          <p:cNvSpPr txBox="1"/>
          <p:nvPr/>
        </p:nvSpPr>
        <p:spPr>
          <a:xfrm flipH="1">
            <a:off x="1789276" y="5023974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Người dùng nội bộ phản hồi tích cực, hài lòng với hiệu quả và sự tiện lợi mang lại.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61" name="Textbox 200">
            <a:extLst>
              <a:ext uri="{FF2B5EF4-FFF2-40B4-BE49-F238E27FC236}">
                <a16:creationId xmlns:a16="http://schemas.microsoft.com/office/drawing/2014/main" id="{034C7A08-045B-FB13-E79D-AB6969D48948}"/>
              </a:ext>
            </a:extLst>
          </p:cNvPr>
          <p:cNvSpPr txBox="1"/>
          <p:nvPr/>
        </p:nvSpPr>
        <p:spPr>
          <a:xfrm flipH="1">
            <a:off x="1789276" y="6865820"/>
            <a:ext cx="36705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dirty="0" err="1">
                <a:solidFill>
                  <a:schemeClr val="bg2"/>
                </a:solidFill>
              </a:rPr>
              <a:t>Kết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quả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chứng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minh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khả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năng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nhân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rộng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quy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mô</a:t>
            </a:r>
            <a:r>
              <a:rPr lang="en-US" dirty="0">
                <a:solidFill>
                  <a:schemeClr val="bg2"/>
                </a:solidFill>
              </a:rPr>
              <a:t>, </a:t>
            </a:r>
            <a:r>
              <a:rPr lang="en-US" dirty="0" err="1">
                <a:solidFill>
                  <a:schemeClr val="bg2"/>
                </a:solidFill>
              </a:rPr>
              <a:t>hứa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hẹn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áp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dụng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trên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diện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rộng</a:t>
            </a:r>
            <a:r>
              <a:rPr lang="en-US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62" name="Freeform 29">
            <a:extLst>
              <a:ext uri="{FF2B5EF4-FFF2-40B4-BE49-F238E27FC236}">
                <a16:creationId xmlns:a16="http://schemas.microsoft.com/office/drawing/2014/main" id="{F9BD3AC2-F214-84A1-09F0-2CFE85179AB0}"/>
              </a:ext>
            </a:extLst>
          </p:cNvPr>
          <p:cNvSpPr>
            <a:spLocks noEditPoints="1"/>
          </p:cNvSpPr>
          <p:nvPr/>
        </p:nvSpPr>
        <p:spPr bwMode="auto">
          <a:xfrm>
            <a:off x="6174961" y="1448790"/>
            <a:ext cx="513092" cy="521818"/>
          </a:xfrm>
          <a:custGeom>
            <a:avLst/>
            <a:gdLst>
              <a:gd name="T0" fmla="*/ 764 w 1226"/>
              <a:gd name="T1" fmla="*/ 583 h 1245"/>
              <a:gd name="T2" fmla="*/ 787 w 1226"/>
              <a:gd name="T3" fmla="*/ 715 h 1245"/>
              <a:gd name="T4" fmla="*/ 394 w 1226"/>
              <a:gd name="T5" fmla="*/ 1108 h 1245"/>
              <a:gd name="T6" fmla="*/ 0 w 1226"/>
              <a:gd name="T7" fmla="*/ 715 h 1245"/>
              <a:gd name="T8" fmla="*/ 394 w 1226"/>
              <a:gd name="T9" fmla="*/ 322 h 1245"/>
              <a:gd name="T10" fmla="*/ 570 w 1226"/>
              <a:gd name="T11" fmla="*/ 363 h 1245"/>
              <a:gd name="T12" fmla="*/ 394 w 1226"/>
              <a:gd name="T13" fmla="*/ 487 h 1245"/>
              <a:gd name="T14" fmla="*/ 166 w 1226"/>
              <a:gd name="T15" fmla="*/ 715 h 1245"/>
              <a:gd name="T16" fmla="*/ 394 w 1226"/>
              <a:gd name="T17" fmla="*/ 943 h 1245"/>
              <a:gd name="T18" fmla="*/ 621 w 1226"/>
              <a:gd name="T19" fmla="*/ 715 h 1245"/>
              <a:gd name="T20" fmla="*/ 394 w 1226"/>
              <a:gd name="T21" fmla="*/ 715 h 1245"/>
              <a:gd name="T22" fmla="*/ 806 w 1226"/>
              <a:gd name="T23" fmla="*/ 381 h 1245"/>
              <a:gd name="T24" fmla="*/ 1030 w 1226"/>
              <a:gd name="T25" fmla="*/ 0 h 1245"/>
              <a:gd name="T26" fmla="*/ 799 w 1226"/>
              <a:gd name="T27" fmla="*/ 187 h 1245"/>
              <a:gd name="T28" fmla="*/ 806 w 1226"/>
              <a:gd name="T29" fmla="*/ 381 h 1245"/>
              <a:gd name="T30" fmla="*/ 994 w 1226"/>
              <a:gd name="T31" fmla="*/ 428 h 1245"/>
              <a:gd name="T32" fmla="*/ 1226 w 1226"/>
              <a:gd name="T33" fmla="*/ 241 h 1245"/>
              <a:gd name="T34" fmla="*/ 1043 w 1226"/>
              <a:gd name="T35" fmla="*/ 189 h 1245"/>
              <a:gd name="T36" fmla="*/ 1030 w 1226"/>
              <a:gd name="T37" fmla="*/ 0 h 1245"/>
              <a:gd name="T38" fmla="*/ 166 w 1226"/>
              <a:gd name="T39" fmla="*/ 1036 h 1245"/>
              <a:gd name="T40" fmla="*/ 19 w 1226"/>
              <a:gd name="T41" fmla="*/ 1245 h 1245"/>
              <a:gd name="T42" fmla="*/ 621 w 1226"/>
              <a:gd name="T43" fmla="*/ 1036 h 1245"/>
              <a:gd name="T44" fmla="*/ 768 w 1226"/>
              <a:gd name="T45" fmla="*/ 1245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26" h="1245">
                <a:moveTo>
                  <a:pt x="764" y="583"/>
                </a:moveTo>
                <a:cubicBezTo>
                  <a:pt x="779" y="624"/>
                  <a:pt x="787" y="669"/>
                  <a:pt x="787" y="715"/>
                </a:cubicBezTo>
                <a:cubicBezTo>
                  <a:pt x="787" y="932"/>
                  <a:pt x="611" y="1108"/>
                  <a:pt x="394" y="1108"/>
                </a:cubicBezTo>
                <a:cubicBezTo>
                  <a:pt x="176" y="1108"/>
                  <a:pt x="0" y="932"/>
                  <a:pt x="0" y="715"/>
                </a:cubicBezTo>
                <a:cubicBezTo>
                  <a:pt x="0" y="498"/>
                  <a:pt x="176" y="322"/>
                  <a:pt x="394" y="322"/>
                </a:cubicBezTo>
                <a:cubicBezTo>
                  <a:pt x="457" y="322"/>
                  <a:pt x="517" y="337"/>
                  <a:pt x="570" y="363"/>
                </a:cubicBezTo>
                <a:moveTo>
                  <a:pt x="394" y="487"/>
                </a:moveTo>
                <a:cubicBezTo>
                  <a:pt x="268" y="487"/>
                  <a:pt x="166" y="589"/>
                  <a:pt x="166" y="715"/>
                </a:cubicBezTo>
                <a:cubicBezTo>
                  <a:pt x="166" y="841"/>
                  <a:pt x="268" y="943"/>
                  <a:pt x="394" y="943"/>
                </a:cubicBezTo>
                <a:cubicBezTo>
                  <a:pt x="519" y="943"/>
                  <a:pt x="621" y="841"/>
                  <a:pt x="621" y="715"/>
                </a:cubicBezTo>
                <a:moveTo>
                  <a:pt x="394" y="715"/>
                </a:moveTo>
                <a:cubicBezTo>
                  <a:pt x="806" y="381"/>
                  <a:pt x="806" y="381"/>
                  <a:pt x="806" y="381"/>
                </a:cubicBezTo>
                <a:moveTo>
                  <a:pt x="1030" y="0"/>
                </a:moveTo>
                <a:cubicBezTo>
                  <a:pt x="799" y="187"/>
                  <a:pt x="799" y="187"/>
                  <a:pt x="799" y="187"/>
                </a:cubicBezTo>
                <a:cubicBezTo>
                  <a:pt x="806" y="381"/>
                  <a:pt x="806" y="381"/>
                  <a:pt x="806" y="381"/>
                </a:cubicBezTo>
                <a:cubicBezTo>
                  <a:pt x="994" y="428"/>
                  <a:pt x="994" y="428"/>
                  <a:pt x="994" y="428"/>
                </a:cubicBezTo>
                <a:cubicBezTo>
                  <a:pt x="1226" y="241"/>
                  <a:pt x="1226" y="241"/>
                  <a:pt x="1226" y="241"/>
                </a:cubicBezTo>
                <a:cubicBezTo>
                  <a:pt x="1043" y="189"/>
                  <a:pt x="1043" y="189"/>
                  <a:pt x="1043" y="189"/>
                </a:cubicBezTo>
                <a:lnTo>
                  <a:pt x="1030" y="0"/>
                </a:lnTo>
                <a:close/>
                <a:moveTo>
                  <a:pt x="166" y="1036"/>
                </a:moveTo>
                <a:cubicBezTo>
                  <a:pt x="19" y="1245"/>
                  <a:pt x="19" y="1245"/>
                  <a:pt x="19" y="1245"/>
                </a:cubicBezTo>
                <a:moveTo>
                  <a:pt x="621" y="1036"/>
                </a:moveTo>
                <a:cubicBezTo>
                  <a:pt x="768" y="1245"/>
                  <a:pt x="768" y="1245"/>
                  <a:pt x="768" y="124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7A6B512C-7F60-DDE7-9C1A-C057935E8B1F}"/>
              </a:ext>
            </a:extLst>
          </p:cNvPr>
          <p:cNvSpPr/>
          <p:nvPr/>
        </p:nvSpPr>
        <p:spPr>
          <a:xfrm>
            <a:off x="6174961" y="3382347"/>
            <a:ext cx="485866" cy="435604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64" name="Freeform 99">
            <a:extLst>
              <a:ext uri="{FF2B5EF4-FFF2-40B4-BE49-F238E27FC236}">
                <a16:creationId xmlns:a16="http://schemas.microsoft.com/office/drawing/2014/main" id="{0FE73F8F-483C-4C15-8D93-FF009F89DC63}"/>
              </a:ext>
            </a:extLst>
          </p:cNvPr>
          <p:cNvSpPr>
            <a:spLocks noEditPoints="1"/>
          </p:cNvSpPr>
          <p:nvPr/>
        </p:nvSpPr>
        <p:spPr bwMode="auto">
          <a:xfrm>
            <a:off x="6174961" y="5318220"/>
            <a:ext cx="485866" cy="425964"/>
          </a:xfrm>
          <a:custGeom>
            <a:avLst/>
            <a:gdLst>
              <a:gd name="T0" fmla="*/ 912 w 912"/>
              <a:gd name="T1" fmla="*/ 112 h 801"/>
              <a:gd name="T2" fmla="*/ 912 w 912"/>
              <a:gd name="T3" fmla="*/ 505 h 801"/>
              <a:gd name="T4" fmla="*/ 800 w 912"/>
              <a:gd name="T5" fmla="*/ 617 h 801"/>
              <a:gd name="T6" fmla="*/ 623 w 912"/>
              <a:gd name="T7" fmla="*/ 617 h 801"/>
              <a:gd name="T8" fmla="*/ 456 w 912"/>
              <a:gd name="T9" fmla="*/ 801 h 801"/>
              <a:gd name="T10" fmla="*/ 289 w 912"/>
              <a:gd name="T11" fmla="*/ 617 h 801"/>
              <a:gd name="T12" fmla="*/ 112 w 912"/>
              <a:gd name="T13" fmla="*/ 617 h 801"/>
              <a:gd name="T14" fmla="*/ 0 w 912"/>
              <a:gd name="T15" fmla="*/ 505 h 801"/>
              <a:gd name="T16" fmla="*/ 0 w 912"/>
              <a:gd name="T17" fmla="*/ 112 h 801"/>
              <a:gd name="T18" fmla="*/ 112 w 912"/>
              <a:gd name="T19" fmla="*/ 0 h 801"/>
              <a:gd name="T20" fmla="*/ 800 w 912"/>
              <a:gd name="T21" fmla="*/ 0 h 801"/>
              <a:gd name="T22" fmla="*/ 912 w 912"/>
              <a:gd name="T23" fmla="*/ 112 h 801"/>
              <a:gd name="T24" fmla="*/ 348 w 912"/>
              <a:gd name="T25" fmla="*/ 156 h 801"/>
              <a:gd name="T26" fmla="*/ 240 w 912"/>
              <a:gd name="T27" fmla="*/ 265 h 801"/>
              <a:gd name="T28" fmla="*/ 456 w 912"/>
              <a:gd name="T29" fmla="*/ 516 h 801"/>
              <a:gd name="T30" fmla="*/ 672 w 912"/>
              <a:gd name="T31" fmla="*/ 265 h 801"/>
              <a:gd name="T32" fmla="*/ 564 w 912"/>
              <a:gd name="T33" fmla="*/ 156 h 801"/>
              <a:gd name="T34" fmla="*/ 456 w 912"/>
              <a:gd name="T35" fmla="*/ 265 h 801"/>
              <a:gd name="T36" fmla="*/ 348 w 912"/>
              <a:gd name="T37" fmla="*/ 156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2" h="801">
                <a:moveTo>
                  <a:pt x="912" y="112"/>
                </a:moveTo>
                <a:cubicBezTo>
                  <a:pt x="912" y="505"/>
                  <a:pt x="912" y="505"/>
                  <a:pt x="912" y="505"/>
                </a:cubicBezTo>
                <a:cubicBezTo>
                  <a:pt x="912" y="567"/>
                  <a:pt x="861" y="617"/>
                  <a:pt x="800" y="617"/>
                </a:cubicBezTo>
                <a:cubicBezTo>
                  <a:pt x="623" y="617"/>
                  <a:pt x="623" y="617"/>
                  <a:pt x="623" y="617"/>
                </a:cubicBezTo>
                <a:cubicBezTo>
                  <a:pt x="456" y="801"/>
                  <a:pt x="456" y="801"/>
                  <a:pt x="456" y="801"/>
                </a:cubicBezTo>
                <a:cubicBezTo>
                  <a:pt x="289" y="617"/>
                  <a:pt x="289" y="617"/>
                  <a:pt x="289" y="617"/>
                </a:cubicBezTo>
                <a:cubicBezTo>
                  <a:pt x="112" y="617"/>
                  <a:pt x="112" y="617"/>
                  <a:pt x="112" y="617"/>
                </a:cubicBezTo>
                <a:cubicBezTo>
                  <a:pt x="51" y="617"/>
                  <a:pt x="0" y="567"/>
                  <a:pt x="0" y="505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51"/>
                  <a:pt x="51" y="0"/>
                  <a:pt x="112" y="0"/>
                </a:cubicBezTo>
                <a:cubicBezTo>
                  <a:pt x="800" y="0"/>
                  <a:pt x="800" y="0"/>
                  <a:pt x="800" y="0"/>
                </a:cubicBezTo>
                <a:cubicBezTo>
                  <a:pt x="861" y="0"/>
                  <a:pt x="912" y="51"/>
                  <a:pt x="912" y="112"/>
                </a:cubicBezTo>
                <a:close/>
                <a:moveTo>
                  <a:pt x="348" y="156"/>
                </a:moveTo>
                <a:cubicBezTo>
                  <a:pt x="288" y="156"/>
                  <a:pt x="240" y="205"/>
                  <a:pt x="240" y="265"/>
                </a:cubicBezTo>
                <a:cubicBezTo>
                  <a:pt x="240" y="410"/>
                  <a:pt x="412" y="467"/>
                  <a:pt x="456" y="516"/>
                </a:cubicBezTo>
                <a:cubicBezTo>
                  <a:pt x="500" y="467"/>
                  <a:pt x="672" y="410"/>
                  <a:pt x="672" y="265"/>
                </a:cubicBezTo>
                <a:cubicBezTo>
                  <a:pt x="672" y="205"/>
                  <a:pt x="624" y="156"/>
                  <a:pt x="564" y="156"/>
                </a:cubicBezTo>
                <a:cubicBezTo>
                  <a:pt x="504" y="156"/>
                  <a:pt x="456" y="205"/>
                  <a:pt x="456" y="265"/>
                </a:cubicBezTo>
                <a:cubicBezTo>
                  <a:pt x="456" y="205"/>
                  <a:pt x="408" y="156"/>
                  <a:pt x="348" y="156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5" name="Freeform 96">
            <a:extLst>
              <a:ext uri="{FF2B5EF4-FFF2-40B4-BE49-F238E27FC236}">
                <a16:creationId xmlns:a16="http://schemas.microsoft.com/office/drawing/2014/main" id="{075C205C-5111-8558-38CA-06CA68E789A1}"/>
              </a:ext>
            </a:extLst>
          </p:cNvPr>
          <p:cNvSpPr>
            <a:spLocks noEditPoints="1"/>
          </p:cNvSpPr>
          <p:nvPr/>
        </p:nvSpPr>
        <p:spPr bwMode="auto">
          <a:xfrm>
            <a:off x="6147090" y="7066858"/>
            <a:ext cx="485866" cy="616544"/>
          </a:xfrm>
          <a:custGeom>
            <a:avLst/>
            <a:gdLst>
              <a:gd name="T0" fmla="*/ 105 w 145"/>
              <a:gd name="T1" fmla="*/ 139 h 184"/>
              <a:gd name="T2" fmla="*/ 28 w 145"/>
              <a:gd name="T3" fmla="*/ 139 h 184"/>
              <a:gd name="T4" fmla="*/ 28 w 145"/>
              <a:gd name="T5" fmla="*/ 102 h 184"/>
              <a:gd name="T6" fmla="*/ 145 w 145"/>
              <a:gd name="T7" fmla="*/ 0 h 184"/>
              <a:gd name="T8" fmla="*/ 28 w 145"/>
              <a:gd name="T9" fmla="*/ 0 h 184"/>
              <a:gd name="T10" fmla="*/ 28 w 145"/>
              <a:gd name="T11" fmla="*/ 36 h 184"/>
              <a:gd name="T12" fmla="*/ 145 w 145"/>
              <a:gd name="T13" fmla="*/ 0 h 184"/>
              <a:gd name="T14" fmla="*/ 105 w 145"/>
              <a:gd name="T15" fmla="*/ 45 h 184"/>
              <a:gd name="T16" fmla="*/ 105 w 145"/>
              <a:gd name="T17" fmla="*/ 184 h 184"/>
              <a:gd name="T18" fmla="*/ 145 w 145"/>
              <a:gd name="T19" fmla="*/ 139 h 184"/>
              <a:gd name="T20" fmla="*/ 145 w 145"/>
              <a:gd name="T21" fmla="*/ 0 h 184"/>
              <a:gd name="T22" fmla="*/ 75 w 145"/>
              <a:gd name="T23" fmla="*/ 70 h 184"/>
              <a:gd name="T24" fmla="*/ 0 w 145"/>
              <a:gd name="T25" fmla="*/ 70 h 184"/>
              <a:gd name="T26" fmla="*/ 55 w 145"/>
              <a:gd name="T27" fmla="*/ 91 h 184"/>
              <a:gd name="T28" fmla="*/ 75 w 145"/>
              <a:gd name="T29" fmla="*/ 70 h 184"/>
              <a:gd name="T30" fmla="*/ 55 w 145"/>
              <a:gd name="T31" fmla="*/ 49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5" h="184">
                <a:moveTo>
                  <a:pt x="105" y="139"/>
                </a:moveTo>
                <a:lnTo>
                  <a:pt x="28" y="139"/>
                </a:lnTo>
                <a:lnTo>
                  <a:pt x="28" y="102"/>
                </a:lnTo>
                <a:moveTo>
                  <a:pt x="145" y="0"/>
                </a:moveTo>
                <a:lnTo>
                  <a:pt x="28" y="0"/>
                </a:lnTo>
                <a:lnTo>
                  <a:pt x="28" y="36"/>
                </a:lnTo>
                <a:moveTo>
                  <a:pt x="145" y="0"/>
                </a:moveTo>
                <a:lnTo>
                  <a:pt x="105" y="45"/>
                </a:lnTo>
                <a:lnTo>
                  <a:pt x="105" y="184"/>
                </a:lnTo>
                <a:lnTo>
                  <a:pt x="145" y="139"/>
                </a:lnTo>
                <a:lnTo>
                  <a:pt x="145" y="0"/>
                </a:lnTo>
                <a:moveTo>
                  <a:pt x="75" y="70"/>
                </a:moveTo>
                <a:lnTo>
                  <a:pt x="0" y="70"/>
                </a:lnTo>
                <a:moveTo>
                  <a:pt x="55" y="91"/>
                </a:moveTo>
                <a:lnTo>
                  <a:pt x="75" y="70"/>
                </a:lnTo>
                <a:lnTo>
                  <a:pt x="55" y="49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34188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2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2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9" dur="2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5" dur="2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8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6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3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4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7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0" grpId="0" animBg="1"/>
          <p:bldP spid="111" grpId="0" animBg="1"/>
          <p:bldP spid="112" grpId="0" animBg="1"/>
          <p:bldP spid="113" grpId="0" animBg="1"/>
          <p:bldP spid="127" grpId="0"/>
          <p:bldP spid="128" grpId="0"/>
          <p:bldP spid="129" grpId="0"/>
          <p:bldP spid="130" grpId="0"/>
          <p:bldP spid="141" grpId="0"/>
          <p:bldP spid="142" grpId="0"/>
          <p:bldP spid="143" grpId="0"/>
          <p:bldP spid="144" grpId="0"/>
          <p:bldP spid="145" grpId="0"/>
          <p:bldP spid="146" grpId="0"/>
          <p:bldP spid="147" grpId="0"/>
          <p:bldP spid="148" grpId="0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/>
          <p:bldP spid="155" grpId="0"/>
          <p:bldP spid="156" grpId="0" animBg="1"/>
          <p:bldP spid="157" grpId="0" animBg="1"/>
          <p:bldP spid="158" grpId="0" animBg="1"/>
          <p:bldP spid="159" grpId="0" animBg="1"/>
          <p:bldP spid="160" grpId="0"/>
          <p:bldP spid="161" grpId="0"/>
          <p:bldP spid="162" grpId="0" animBg="1"/>
          <p:bldP spid="163" grpId="0" animBg="1"/>
          <p:bldP spid="164" grpId="0" animBg="1"/>
          <p:bldP spid="16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2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2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9" dur="2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1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5" dur="2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7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0" grpId="0" animBg="1"/>
          <p:bldP spid="111" grpId="0" animBg="1"/>
          <p:bldP spid="112" grpId="0" animBg="1"/>
          <p:bldP spid="113" grpId="0" animBg="1"/>
          <p:bldP spid="127" grpId="0"/>
          <p:bldP spid="128" grpId="0"/>
          <p:bldP spid="129" grpId="0"/>
          <p:bldP spid="130" grpId="0"/>
          <p:bldP spid="141" grpId="0"/>
          <p:bldP spid="142" grpId="0"/>
          <p:bldP spid="143" grpId="0"/>
          <p:bldP spid="144" grpId="0"/>
          <p:bldP spid="145" grpId="0"/>
          <p:bldP spid="146" grpId="0"/>
          <p:bldP spid="147" grpId="0"/>
          <p:bldP spid="148" grpId="0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/>
          <p:bldP spid="155" grpId="0"/>
          <p:bldP spid="156" grpId="0" animBg="1"/>
          <p:bldP spid="157" grpId="0" animBg="1"/>
          <p:bldP spid="158" grpId="0" animBg="1"/>
          <p:bldP spid="159" grpId="0" animBg="1"/>
          <p:bldP spid="160" grpId="0"/>
          <p:bldP spid="161" grpId="0"/>
          <p:bldP spid="162" grpId="0" animBg="1"/>
          <p:bldP spid="163" grpId="0" animBg="1"/>
          <p:bldP spid="164" grpId="0" animBg="1"/>
          <p:bldP spid="165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L_89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56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SlideOcean - 2Tones - 03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5E88FE"/>
      </a:accent1>
      <a:accent2>
        <a:srgbClr val="265FFE"/>
      </a:accent2>
      <a:accent3>
        <a:srgbClr val="6D6D6D"/>
      </a:accent3>
      <a:accent4>
        <a:srgbClr val="B3B3B3"/>
      </a:accent4>
      <a:accent5>
        <a:srgbClr val="DFDEDB"/>
      </a:accent5>
      <a:accent6>
        <a:srgbClr val="EBEBE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83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001F3F"/>
      </a:accent1>
      <a:accent2>
        <a:srgbClr val="1E488F"/>
      </a:accent2>
      <a:accent3>
        <a:srgbClr val="00804C"/>
      </a:accent3>
      <a:accent4>
        <a:srgbClr val="74C365"/>
      </a:accent4>
      <a:accent5>
        <a:srgbClr val="F6F7ED"/>
      </a:accent5>
      <a:accent6>
        <a:srgbClr val="DBE64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SlideOcean - Light 72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FE2635"/>
      </a:accent1>
      <a:accent2>
        <a:srgbClr val="FFD000"/>
      </a:accent2>
      <a:accent3>
        <a:srgbClr val="00CEE8"/>
      </a:accent3>
      <a:accent4>
        <a:srgbClr val="03A9F4"/>
      </a:accent4>
      <a:accent5>
        <a:srgbClr val="065381"/>
      </a:accent5>
      <a:accent6>
        <a:srgbClr val="BD114D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8337</TotalTime>
  <Words>1179</Words>
  <Application>Microsoft Office PowerPoint</Application>
  <PresentationFormat>Custom</PresentationFormat>
  <Paragraphs>189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9</vt:i4>
      </vt:variant>
    </vt:vector>
  </HeadingPairs>
  <TitlesOfParts>
    <vt:vector size="33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50 - Reporting Data</dc:title>
  <dc:creator>Slide Ocean</dc:creator>
  <cp:lastModifiedBy>SO</cp:lastModifiedBy>
  <cp:revision>1577</cp:revision>
  <dcterms:created xsi:type="dcterms:W3CDTF">2024-04-24T08:43:56Z</dcterms:created>
  <dcterms:modified xsi:type="dcterms:W3CDTF">2025-09-18T04:18:42Z</dcterms:modified>
</cp:coreProperties>
</file>