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120" r:id="rId20"/>
    <p:sldId id="2147378119" r:id="rId21"/>
    <p:sldId id="2147378126" r:id="rId22"/>
    <p:sldId id="2147378135" r:id="rId23"/>
    <p:sldId id="2147378121" r:id="rId24"/>
    <p:sldId id="2147378074" r:id="rId25"/>
    <p:sldId id="2147378073" r:id="rId26"/>
    <p:sldId id="2147378072" r:id="rId27"/>
    <p:sldId id="2147378076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92" autoAdjust="0"/>
    <p:restoredTop sz="96247" autoAdjust="0"/>
  </p:normalViewPr>
  <p:slideViewPr>
    <p:cSldViewPr snapToGrid="0">
      <p:cViewPr>
        <p:scale>
          <a:sx n="33" d="100"/>
          <a:sy n="33" d="100"/>
        </p:scale>
        <p:origin x="1836" y="154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CD663A6-8A99-1F81-D9B7-165CA20C8CC1}"/>
              </a:ext>
            </a:extLst>
          </p:cNvPr>
          <p:cNvSpPr/>
          <p:nvPr/>
        </p:nvSpPr>
        <p:spPr>
          <a:xfrm>
            <a:off x="9272356" y="11371633"/>
            <a:ext cx="5839290" cy="5839288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C7736B4-42DF-72BA-D861-D626546D62FF}"/>
              </a:ext>
            </a:extLst>
          </p:cNvPr>
          <p:cNvSpPr/>
          <p:nvPr/>
        </p:nvSpPr>
        <p:spPr>
          <a:xfrm>
            <a:off x="6361473" y="-8797674"/>
            <a:ext cx="11661056" cy="11661052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7A72521-228E-0346-B0BB-382C654DBB47}"/>
              </a:ext>
            </a:extLst>
          </p:cNvPr>
          <p:cNvSpPr/>
          <p:nvPr/>
        </p:nvSpPr>
        <p:spPr>
          <a:xfrm>
            <a:off x="16650403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FF779C1-C6E5-B467-852B-BFC8250F2E44}"/>
              </a:ext>
            </a:extLst>
          </p:cNvPr>
          <p:cNvSpPr/>
          <p:nvPr/>
        </p:nvSpPr>
        <p:spPr>
          <a:xfrm>
            <a:off x="10639029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F938B2C-1550-7DA8-63DA-C4DD98BCFC4B}"/>
              </a:ext>
            </a:extLst>
          </p:cNvPr>
          <p:cNvSpPr/>
          <p:nvPr/>
        </p:nvSpPr>
        <p:spPr>
          <a:xfrm>
            <a:off x="4627656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511596D-4F25-338F-72C1-2DEEB54680D5}"/>
              </a:ext>
            </a:extLst>
          </p:cNvPr>
          <p:cNvSpPr/>
          <p:nvPr/>
        </p:nvSpPr>
        <p:spPr>
          <a:xfrm>
            <a:off x="754565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3EFDA9D-E62C-71B4-F599-B4A18230F840}"/>
              </a:ext>
            </a:extLst>
          </p:cNvPr>
          <p:cNvSpPr/>
          <p:nvPr/>
        </p:nvSpPr>
        <p:spPr>
          <a:xfrm>
            <a:off x="6759903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FE1724E-3668-57E5-3B66-5581F0400BDB}"/>
              </a:ext>
            </a:extLst>
          </p:cNvPr>
          <p:cNvSpPr/>
          <p:nvPr/>
        </p:nvSpPr>
        <p:spPr>
          <a:xfrm>
            <a:off x="12777314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8115121-A3AF-703E-5A66-26C47DD79F6A}"/>
              </a:ext>
            </a:extLst>
          </p:cNvPr>
          <p:cNvSpPr/>
          <p:nvPr/>
        </p:nvSpPr>
        <p:spPr>
          <a:xfrm>
            <a:off x="18782650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TextBox 48">
            <a:extLst>
              <a:ext uri="{FF2B5EF4-FFF2-40B4-BE49-F238E27FC236}">
                <a16:creationId xmlns:a16="http://schemas.microsoft.com/office/drawing/2014/main" id="{7D92B690-457A-542B-90B7-C22DC426E00C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4" name="TextBox 48">
            <a:extLst>
              <a:ext uri="{FF2B5EF4-FFF2-40B4-BE49-F238E27FC236}">
                <a16:creationId xmlns:a16="http://schemas.microsoft.com/office/drawing/2014/main" id="{87177B6A-BE1D-CA31-4A4B-B1EDC0F5937A}"/>
              </a:ext>
            </a:extLst>
          </p:cNvPr>
          <p:cNvSpPr txBox="1"/>
          <p:nvPr/>
        </p:nvSpPr>
        <p:spPr>
          <a:xfrm>
            <a:off x="7494441" y="818641"/>
            <a:ext cx="939513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CUSTOMER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VALUE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45" name="TextBox 25">
            <a:extLst>
              <a:ext uri="{FF2B5EF4-FFF2-40B4-BE49-F238E27FC236}">
                <a16:creationId xmlns:a16="http://schemas.microsoft.com/office/drawing/2014/main" id="{6C583826-84B6-BA4B-43B6-A30B8E06D4B0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6" name="TextBox 48">
            <a:extLst>
              <a:ext uri="{FF2B5EF4-FFF2-40B4-BE49-F238E27FC236}">
                <a16:creationId xmlns:a16="http://schemas.microsoft.com/office/drawing/2014/main" id="{170B6E8A-A635-E138-961A-EDA3717A38C4}"/>
              </a:ext>
            </a:extLst>
          </p:cNvPr>
          <p:cNvSpPr txBox="1"/>
          <p:nvPr/>
        </p:nvSpPr>
        <p:spPr>
          <a:xfrm>
            <a:off x="11101005" y="11825931"/>
            <a:ext cx="218200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4Cs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47" name="TextBox 25">
            <a:extLst>
              <a:ext uri="{FF2B5EF4-FFF2-40B4-BE49-F238E27FC236}">
                <a16:creationId xmlns:a16="http://schemas.microsoft.com/office/drawing/2014/main" id="{28D0D89F-8CD9-EA3B-480D-0955D948F4A3}"/>
              </a:ext>
            </a:extLst>
          </p:cNvPr>
          <p:cNvSpPr txBox="1"/>
          <p:nvPr/>
        </p:nvSpPr>
        <p:spPr>
          <a:xfrm>
            <a:off x="5601352" y="3811420"/>
            <a:ext cx="13181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u="none" dirty="0" err="1">
                <a:solidFill>
                  <a:schemeClr val="tx2"/>
                </a:solidFill>
              </a:rPr>
              <a:t>mô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hình</a:t>
            </a:r>
            <a:r>
              <a:rPr lang="en-US" sz="2400" u="none" dirty="0">
                <a:solidFill>
                  <a:schemeClr val="tx2"/>
                </a:solidFill>
              </a:rPr>
              <a:t> marketing </a:t>
            </a:r>
            <a:r>
              <a:rPr lang="en-US" sz="2400" u="none" dirty="0" err="1">
                <a:solidFill>
                  <a:schemeClr val="tx2"/>
                </a:solidFill>
              </a:rPr>
              <a:t>tập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trung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vào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khách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hàng</a:t>
            </a:r>
            <a:r>
              <a:rPr lang="en-US" sz="2400" u="none" dirty="0">
                <a:solidFill>
                  <a:schemeClr val="tx2"/>
                </a:solidFill>
              </a:rPr>
              <a:t>, </a:t>
            </a:r>
            <a:r>
              <a:rPr lang="en-US" sz="2400" u="none" dirty="0" err="1">
                <a:solidFill>
                  <a:schemeClr val="tx2"/>
                </a:solidFill>
              </a:rPr>
              <a:t>nhấn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mạnh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nhu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cầu</a:t>
            </a:r>
            <a:r>
              <a:rPr lang="en-US" sz="2400" u="none" dirty="0">
                <a:solidFill>
                  <a:schemeClr val="tx2"/>
                </a:solidFill>
              </a:rPr>
              <a:t>, chi </a:t>
            </a:r>
            <a:r>
              <a:rPr lang="en-US" sz="2400" u="none" dirty="0" err="1">
                <a:solidFill>
                  <a:schemeClr val="tx2"/>
                </a:solidFill>
              </a:rPr>
              <a:t>phí</a:t>
            </a:r>
            <a:r>
              <a:rPr lang="en-US" sz="2400" u="none" dirty="0">
                <a:solidFill>
                  <a:schemeClr val="tx2"/>
                </a:solidFill>
              </a:rPr>
              <a:t>, </a:t>
            </a:r>
            <a:r>
              <a:rPr lang="en-US" sz="2400" u="none" dirty="0" err="1">
                <a:solidFill>
                  <a:schemeClr val="tx2"/>
                </a:solidFill>
              </a:rPr>
              <a:t>sự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tiện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lợi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và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giao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tiếp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để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tạo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ra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giá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trị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bền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vững</a:t>
            </a:r>
            <a:r>
              <a:rPr lang="en-US" sz="2400" u="none" dirty="0">
                <a:solidFill>
                  <a:schemeClr val="tx2"/>
                </a:solidFill>
              </a:rPr>
              <a:t>.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9A141F2-DC58-00FF-6635-B04707634BE4}"/>
              </a:ext>
            </a:extLst>
          </p:cNvPr>
          <p:cNvCxnSpPr>
            <a:cxnSpLocks/>
          </p:cNvCxnSpPr>
          <p:nvPr/>
        </p:nvCxnSpPr>
        <p:spPr>
          <a:xfrm>
            <a:off x="2571426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DC06F396-DA21-2A9D-E006-3BCECE763C39}"/>
              </a:ext>
            </a:extLst>
          </p:cNvPr>
          <p:cNvSpPr txBox="1"/>
          <p:nvPr/>
        </p:nvSpPr>
        <p:spPr>
          <a:xfrm rot="10800000" flipV="1">
            <a:off x="1179972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01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A4ABBD9-19B9-76E8-2308-F8193D57B2FA}"/>
              </a:ext>
            </a:extLst>
          </p:cNvPr>
          <p:cNvSpPr txBox="1"/>
          <p:nvPr/>
        </p:nvSpPr>
        <p:spPr>
          <a:xfrm rot="10800000" flipV="1">
            <a:off x="2769204" y="7975060"/>
            <a:ext cx="2040222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Nhu cầu khách hàng: Đáp ứng đúng mong đợi, giải quyết vấn đề thực tế.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E262B29-988B-5D0B-7E78-ACA3873FFE90}"/>
              </a:ext>
            </a:extLst>
          </p:cNvPr>
          <p:cNvSpPr txBox="1"/>
          <p:nvPr/>
        </p:nvSpPr>
        <p:spPr>
          <a:xfrm rot="10800000" flipV="1">
            <a:off x="2769203" y="7297542"/>
            <a:ext cx="229578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CUSTOMER NEEDS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577AD749-8E0F-69CA-88B8-5F07256C5ECB}"/>
              </a:ext>
            </a:extLst>
          </p:cNvPr>
          <p:cNvCxnSpPr>
            <a:cxnSpLocks/>
          </p:cNvCxnSpPr>
          <p:nvPr/>
        </p:nvCxnSpPr>
        <p:spPr>
          <a:xfrm>
            <a:off x="8576764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DE43CAD2-00A9-8CC6-A302-C638DFC11858}"/>
              </a:ext>
            </a:extLst>
          </p:cNvPr>
          <p:cNvSpPr txBox="1"/>
          <p:nvPr/>
        </p:nvSpPr>
        <p:spPr>
          <a:xfrm rot="10800000" flipV="1">
            <a:off x="7185310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02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36266A5-5C59-0799-585C-6E32EB1096D6}"/>
              </a:ext>
            </a:extLst>
          </p:cNvPr>
          <p:cNvSpPr txBox="1"/>
          <p:nvPr/>
        </p:nvSpPr>
        <p:spPr>
          <a:xfrm rot="10800000" flipV="1">
            <a:off x="8774542" y="7975060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Xem xét tổng chi phí khách hàng bỏ ra để sở hữu.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F834FB3-0CB7-E95D-2CEB-781D06C71E28}"/>
              </a:ext>
            </a:extLst>
          </p:cNvPr>
          <p:cNvSpPr txBox="1"/>
          <p:nvPr/>
        </p:nvSpPr>
        <p:spPr>
          <a:xfrm rot="10800000" flipV="1">
            <a:off x="8774540" y="7297542"/>
            <a:ext cx="2040223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COST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6D1F927-0F04-CB40-CD41-48D121279815}"/>
              </a:ext>
            </a:extLst>
          </p:cNvPr>
          <p:cNvCxnSpPr>
            <a:cxnSpLocks/>
          </p:cNvCxnSpPr>
          <p:nvPr/>
        </p:nvCxnSpPr>
        <p:spPr>
          <a:xfrm>
            <a:off x="14594175" y="6789506"/>
            <a:ext cx="0" cy="2832365"/>
          </a:xfrm>
          <a:prstGeom prst="line">
            <a:avLst/>
          </a:prstGeom>
          <a:ln w="1270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6C60B4D2-FF3E-A0D6-A165-A4C5EE4EA3A1}"/>
              </a:ext>
            </a:extLst>
          </p:cNvPr>
          <p:cNvSpPr txBox="1"/>
          <p:nvPr/>
        </p:nvSpPr>
        <p:spPr>
          <a:xfrm rot="10800000" flipV="1">
            <a:off x="13202721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tx2"/>
                </a:solidFill>
                <a:latin typeface="Gobold" panose="02000500000000000000" pitchFamily="2" charset="0"/>
              </a:rPr>
              <a:t>03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A9F0819-8E6F-91D3-F915-9C04155CC08F}"/>
              </a:ext>
            </a:extLst>
          </p:cNvPr>
          <p:cNvSpPr txBox="1"/>
          <p:nvPr/>
        </p:nvSpPr>
        <p:spPr>
          <a:xfrm rot="10800000" flipV="1">
            <a:off x="14791953" y="7975060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Mang lại sự dễ dàng trong tiếp cận, mua và sử dụng.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75C113F-117B-7264-4A64-C442FD8F5B5C}"/>
              </a:ext>
            </a:extLst>
          </p:cNvPr>
          <p:cNvSpPr txBox="1"/>
          <p:nvPr/>
        </p:nvSpPr>
        <p:spPr>
          <a:xfrm rot="10800000" flipV="1">
            <a:off x="14791950" y="7297542"/>
            <a:ext cx="2182935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CONVENIENCE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321777B-E9E2-3535-A0EA-7045DD9DA347}"/>
              </a:ext>
            </a:extLst>
          </p:cNvPr>
          <p:cNvCxnSpPr>
            <a:cxnSpLocks/>
          </p:cNvCxnSpPr>
          <p:nvPr/>
        </p:nvCxnSpPr>
        <p:spPr>
          <a:xfrm>
            <a:off x="20653298" y="6789506"/>
            <a:ext cx="0" cy="2832365"/>
          </a:xfrm>
          <a:prstGeom prst="line">
            <a:avLst/>
          </a:prstGeom>
          <a:ln w="1270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2DFF02D0-DF4E-622B-2B98-48632082C331}"/>
              </a:ext>
            </a:extLst>
          </p:cNvPr>
          <p:cNvSpPr txBox="1"/>
          <p:nvPr/>
        </p:nvSpPr>
        <p:spPr>
          <a:xfrm rot="10800000" flipV="1">
            <a:off x="19208057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tx2"/>
                </a:solidFill>
                <a:latin typeface="Gobold" panose="02000500000000000000" pitchFamily="2" charset="0"/>
              </a:rPr>
              <a:t>04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4734C6D-84B6-03ED-A326-EB8DBDFC76E1}"/>
              </a:ext>
            </a:extLst>
          </p:cNvPr>
          <p:cNvSpPr txBox="1"/>
          <p:nvPr/>
        </p:nvSpPr>
        <p:spPr>
          <a:xfrm rot="10800000" flipV="1">
            <a:off x="20851076" y="7975061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Duy trì kết nối, lắng nghe và trao đổi thường xuyên.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1097DF9-FEB5-F23D-23FB-78A932CBC9F5}"/>
              </a:ext>
            </a:extLst>
          </p:cNvPr>
          <p:cNvSpPr txBox="1"/>
          <p:nvPr/>
        </p:nvSpPr>
        <p:spPr>
          <a:xfrm rot="10800000" flipV="1">
            <a:off x="20851074" y="7297542"/>
            <a:ext cx="2294897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COMMUNICATION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1" grpId="0" animBg="1"/>
          <p:bldP spid="22" grpId="0" animBg="1"/>
          <p:bldP spid="23" grpId="0" animBg="1"/>
          <p:bldP spid="28" grpId="0" animBg="1"/>
          <p:bldP spid="33" grpId="0" animBg="1"/>
          <p:bldP spid="38" grpId="0" animBg="1"/>
          <p:bldP spid="47" grpId="0"/>
          <p:bldP spid="49" grpId="0"/>
          <p:bldP spid="50" grpId="0"/>
          <p:bldP spid="51" grpId="0"/>
          <p:bldP spid="53" grpId="0"/>
          <p:bldP spid="54" grpId="0"/>
          <p:bldP spid="55" grpId="0"/>
          <p:bldP spid="57" grpId="0"/>
          <p:bldP spid="58" grpId="0"/>
          <p:bldP spid="59" grpId="0"/>
          <p:bldP spid="63" grpId="0"/>
          <p:bldP spid="128" grpId="0"/>
          <p:bldP spid="13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1" grpId="0" animBg="1"/>
          <p:bldP spid="22" grpId="0" animBg="1"/>
          <p:bldP spid="23" grpId="0" animBg="1"/>
          <p:bldP spid="28" grpId="0" animBg="1"/>
          <p:bldP spid="33" grpId="0" animBg="1"/>
          <p:bldP spid="38" grpId="0" animBg="1"/>
          <p:bldP spid="47" grpId="0"/>
          <p:bldP spid="49" grpId="0"/>
          <p:bldP spid="50" grpId="0"/>
          <p:bldP spid="51" grpId="0"/>
          <p:bldP spid="53" grpId="0"/>
          <p:bldP spid="54" grpId="0"/>
          <p:bldP spid="55" grpId="0"/>
          <p:bldP spid="57" grpId="0"/>
          <p:bldP spid="58" grpId="0"/>
          <p:bldP spid="59" grpId="0"/>
          <p:bldP spid="63" grpId="0"/>
          <p:bldP spid="128" grpId="0"/>
          <p:bldP spid="132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62B18BE-B826-3B6A-2DD0-5CD8837355B8}"/>
              </a:ext>
            </a:extLst>
          </p:cNvPr>
          <p:cNvSpPr/>
          <p:nvPr/>
        </p:nvSpPr>
        <p:spPr>
          <a:xfrm>
            <a:off x="9272356" y="11371633"/>
            <a:ext cx="5839290" cy="5839288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716F730-2DAB-D997-2274-468984C62623}"/>
              </a:ext>
            </a:extLst>
          </p:cNvPr>
          <p:cNvSpPr/>
          <p:nvPr/>
        </p:nvSpPr>
        <p:spPr>
          <a:xfrm>
            <a:off x="6361473" y="-8797674"/>
            <a:ext cx="11661056" cy="11661052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02DE3BD-008D-8CC2-AD2D-ABE7D01E3285}"/>
              </a:ext>
            </a:extLst>
          </p:cNvPr>
          <p:cNvSpPr/>
          <p:nvPr/>
        </p:nvSpPr>
        <p:spPr>
          <a:xfrm>
            <a:off x="16650403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3AF37DE-2CE8-0652-9345-F2854ACBDBDC}"/>
              </a:ext>
            </a:extLst>
          </p:cNvPr>
          <p:cNvSpPr/>
          <p:nvPr/>
        </p:nvSpPr>
        <p:spPr>
          <a:xfrm>
            <a:off x="10639029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3AC2FBC-626A-160F-9C9B-CF9E378BCD24}"/>
              </a:ext>
            </a:extLst>
          </p:cNvPr>
          <p:cNvSpPr/>
          <p:nvPr/>
        </p:nvSpPr>
        <p:spPr>
          <a:xfrm>
            <a:off x="4627656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F668201-BC53-EF97-D1EF-D370F7B75C2B}"/>
              </a:ext>
            </a:extLst>
          </p:cNvPr>
          <p:cNvSpPr/>
          <p:nvPr/>
        </p:nvSpPr>
        <p:spPr>
          <a:xfrm>
            <a:off x="754565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ECA771F-92D9-64D7-D8C9-8BAB61F75CDC}"/>
              </a:ext>
            </a:extLst>
          </p:cNvPr>
          <p:cNvCxnSpPr>
            <a:cxnSpLocks/>
          </p:cNvCxnSpPr>
          <p:nvPr/>
        </p:nvCxnSpPr>
        <p:spPr>
          <a:xfrm>
            <a:off x="2571426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65023A1-5D1A-4A91-2FDC-BC886BF6D5CF}"/>
              </a:ext>
            </a:extLst>
          </p:cNvPr>
          <p:cNvSpPr txBox="1"/>
          <p:nvPr/>
        </p:nvSpPr>
        <p:spPr>
          <a:xfrm rot="10800000" flipV="1">
            <a:off x="1179972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01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7F06C4-2354-DDB1-37F2-7A41CB403491}"/>
              </a:ext>
            </a:extLst>
          </p:cNvPr>
          <p:cNvSpPr txBox="1"/>
          <p:nvPr/>
        </p:nvSpPr>
        <p:spPr>
          <a:xfrm rot="10800000" flipV="1">
            <a:off x="2769204" y="7975060"/>
            <a:ext cx="2040222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Nhu cầu khách hàng: Đáp ứng đúng mong đợi, giải quyết vấn đề thực tế.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C86ABA-9D71-6F38-DF96-0F7CF22F7891}"/>
              </a:ext>
            </a:extLst>
          </p:cNvPr>
          <p:cNvSpPr txBox="1"/>
          <p:nvPr/>
        </p:nvSpPr>
        <p:spPr>
          <a:xfrm rot="10800000" flipV="1">
            <a:off x="2769203" y="7297542"/>
            <a:ext cx="229578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CUSTOMER NEEDS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CCC3841-86E6-3B46-55AE-AAAD75F6E026}"/>
              </a:ext>
            </a:extLst>
          </p:cNvPr>
          <p:cNvSpPr/>
          <p:nvPr/>
        </p:nvSpPr>
        <p:spPr>
          <a:xfrm>
            <a:off x="6759903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F2D8303-CB78-B4F4-1432-9AE3CB7C0BF3}"/>
              </a:ext>
            </a:extLst>
          </p:cNvPr>
          <p:cNvCxnSpPr>
            <a:cxnSpLocks/>
          </p:cNvCxnSpPr>
          <p:nvPr/>
        </p:nvCxnSpPr>
        <p:spPr>
          <a:xfrm>
            <a:off x="8576764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99D11BE-2EEA-499F-456A-6F999DF361CE}"/>
              </a:ext>
            </a:extLst>
          </p:cNvPr>
          <p:cNvSpPr txBox="1"/>
          <p:nvPr/>
        </p:nvSpPr>
        <p:spPr>
          <a:xfrm rot="10800000" flipV="1">
            <a:off x="7185310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02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4AED26-3F9B-42BC-FE5C-08B456B8F821}"/>
              </a:ext>
            </a:extLst>
          </p:cNvPr>
          <p:cNvSpPr txBox="1"/>
          <p:nvPr/>
        </p:nvSpPr>
        <p:spPr>
          <a:xfrm rot="10800000" flipV="1">
            <a:off x="8774542" y="7975060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Xem xét tổng chi phí khách hàng bỏ ra để sở hữu.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231DD01-C999-736F-CB60-1F1DA1C710DD}"/>
              </a:ext>
            </a:extLst>
          </p:cNvPr>
          <p:cNvSpPr txBox="1"/>
          <p:nvPr/>
        </p:nvSpPr>
        <p:spPr>
          <a:xfrm rot="10800000" flipV="1">
            <a:off x="8774540" y="7297542"/>
            <a:ext cx="2040223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COST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6E3F630-2BA7-CA2C-6EB5-FAEA8ACE8C41}"/>
              </a:ext>
            </a:extLst>
          </p:cNvPr>
          <p:cNvSpPr/>
          <p:nvPr/>
        </p:nvSpPr>
        <p:spPr>
          <a:xfrm>
            <a:off x="12777314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4AEF519-1245-BA69-F3E5-E419B3F79F08}"/>
              </a:ext>
            </a:extLst>
          </p:cNvPr>
          <p:cNvCxnSpPr>
            <a:cxnSpLocks/>
          </p:cNvCxnSpPr>
          <p:nvPr/>
        </p:nvCxnSpPr>
        <p:spPr>
          <a:xfrm>
            <a:off x="14594175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484A761-A2C4-B43D-F8D0-60D697662664}"/>
              </a:ext>
            </a:extLst>
          </p:cNvPr>
          <p:cNvSpPr txBox="1"/>
          <p:nvPr/>
        </p:nvSpPr>
        <p:spPr>
          <a:xfrm rot="10800000" flipV="1">
            <a:off x="13202721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03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9C996A-DDF8-D41E-5882-9F2D7AE0E795}"/>
              </a:ext>
            </a:extLst>
          </p:cNvPr>
          <p:cNvSpPr txBox="1"/>
          <p:nvPr/>
        </p:nvSpPr>
        <p:spPr>
          <a:xfrm rot="10800000" flipV="1">
            <a:off x="14791953" y="7975060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Mang lại sự dễ dàng trong tiếp cận, mua và sử dụng.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B8EAFE-5EC2-0973-6C69-491F1655D1B1}"/>
              </a:ext>
            </a:extLst>
          </p:cNvPr>
          <p:cNvSpPr txBox="1"/>
          <p:nvPr/>
        </p:nvSpPr>
        <p:spPr>
          <a:xfrm rot="10800000" flipV="1">
            <a:off x="14791950" y="7297542"/>
            <a:ext cx="2182935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CONVENIENCE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472A6EF-525B-7378-C608-646355991B99}"/>
              </a:ext>
            </a:extLst>
          </p:cNvPr>
          <p:cNvSpPr/>
          <p:nvPr/>
        </p:nvSpPr>
        <p:spPr>
          <a:xfrm>
            <a:off x="18782650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4C9C941-EB4D-6658-D06F-865FE6349A61}"/>
              </a:ext>
            </a:extLst>
          </p:cNvPr>
          <p:cNvCxnSpPr>
            <a:cxnSpLocks/>
          </p:cNvCxnSpPr>
          <p:nvPr/>
        </p:nvCxnSpPr>
        <p:spPr>
          <a:xfrm>
            <a:off x="20653298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1E1E7D1-30E9-E7CB-DF3C-1EF0EA46A1F2}"/>
              </a:ext>
            </a:extLst>
          </p:cNvPr>
          <p:cNvSpPr txBox="1"/>
          <p:nvPr/>
        </p:nvSpPr>
        <p:spPr>
          <a:xfrm rot="10800000" flipV="1">
            <a:off x="19208057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04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49C5611-12DA-C6AA-C1EA-F2B30459124A}"/>
              </a:ext>
            </a:extLst>
          </p:cNvPr>
          <p:cNvSpPr txBox="1"/>
          <p:nvPr/>
        </p:nvSpPr>
        <p:spPr>
          <a:xfrm rot="10800000" flipV="1">
            <a:off x="20851076" y="7975061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Duy trì kết nối, lắng nghe và trao đổi thường xuyên.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1F84D5A-8B97-C67C-E222-FAEDCA512052}"/>
              </a:ext>
            </a:extLst>
          </p:cNvPr>
          <p:cNvSpPr txBox="1"/>
          <p:nvPr/>
        </p:nvSpPr>
        <p:spPr>
          <a:xfrm rot="10800000" flipV="1">
            <a:off x="20851074" y="7297542"/>
            <a:ext cx="2294897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COMMUNICATION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7" name="TextBox 48">
            <a:extLst>
              <a:ext uri="{FF2B5EF4-FFF2-40B4-BE49-F238E27FC236}">
                <a16:creationId xmlns:a16="http://schemas.microsoft.com/office/drawing/2014/main" id="{C1D2344A-933B-42EB-FA02-45CA903586EF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8" name="TextBox 48">
            <a:extLst>
              <a:ext uri="{FF2B5EF4-FFF2-40B4-BE49-F238E27FC236}">
                <a16:creationId xmlns:a16="http://schemas.microsoft.com/office/drawing/2014/main" id="{5228DA66-80CC-8726-EC84-FAA46E9EACD5}"/>
              </a:ext>
            </a:extLst>
          </p:cNvPr>
          <p:cNvSpPr txBox="1"/>
          <p:nvPr/>
        </p:nvSpPr>
        <p:spPr>
          <a:xfrm>
            <a:off x="7494441" y="818641"/>
            <a:ext cx="939513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CUSTOMER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VALUE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29" name="TextBox 25">
            <a:extLst>
              <a:ext uri="{FF2B5EF4-FFF2-40B4-BE49-F238E27FC236}">
                <a16:creationId xmlns:a16="http://schemas.microsoft.com/office/drawing/2014/main" id="{B2C037A6-5EA0-3383-E582-E1D03B58BE3A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0" name="TextBox 48">
            <a:extLst>
              <a:ext uri="{FF2B5EF4-FFF2-40B4-BE49-F238E27FC236}">
                <a16:creationId xmlns:a16="http://schemas.microsoft.com/office/drawing/2014/main" id="{D7A15E00-7989-98E8-C33C-714B0BFF9B24}"/>
              </a:ext>
            </a:extLst>
          </p:cNvPr>
          <p:cNvSpPr txBox="1"/>
          <p:nvPr/>
        </p:nvSpPr>
        <p:spPr>
          <a:xfrm>
            <a:off x="11101005" y="11825931"/>
            <a:ext cx="218200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4Cs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31" name="TextBox 25">
            <a:extLst>
              <a:ext uri="{FF2B5EF4-FFF2-40B4-BE49-F238E27FC236}">
                <a16:creationId xmlns:a16="http://schemas.microsoft.com/office/drawing/2014/main" id="{84643FB0-A550-2CAE-D44B-6265BD6C4081}"/>
              </a:ext>
            </a:extLst>
          </p:cNvPr>
          <p:cNvSpPr txBox="1"/>
          <p:nvPr/>
        </p:nvSpPr>
        <p:spPr>
          <a:xfrm>
            <a:off x="5601352" y="3811420"/>
            <a:ext cx="13181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u="none" dirty="0" err="1">
                <a:solidFill>
                  <a:schemeClr val="tx2"/>
                </a:solidFill>
              </a:rPr>
              <a:t>mô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hình</a:t>
            </a:r>
            <a:r>
              <a:rPr lang="en-US" sz="2400" u="none" dirty="0">
                <a:solidFill>
                  <a:schemeClr val="tx2"/>
                </a:solidFill>
              </a:rPr>
              <a:t> marketing </a:t>
            </a:r>
            <a:r>
              <a:rPr lang="en-US" sz="2400" u="none" dirty="0" err="1">
                <a:solidFill>
                  <a:schemeClr val="tx2"/>
                </a:solidFill>
              </a:rPr>
              <a:t>tập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trung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vào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khách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hàng</a:t>
            </a:r>
            <a:r>
              <a:rPr lang="en-US" sz="2400" u="none" dirty="0">
                <a:solidFill>
                  <a:schemeClr val="tx2"/>
                </a:solidFill>
              </a:rPr>
              <a:t>, </a:t>
            </a:r>
            <a:r>
              <a:rPr lang="en-US" sz="2400" u="none" dirty="0" err="1">
                <a:solidFill>
                  <a:schemeClr val="tx2"/>
                </a:solidFill>
              </a:rPr>
              <a:t>nhấn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mạnh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nhu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cầu</a:t>
            </a:r>
            <a:r>
              <a:rPr lang="en-US" sz="2400" u="none" dirty="0">
                <a:solidFill>
                  <a:schemeClr val="tx2"/>
                </a:solidFill>
              </a:rPr>
              <a:t>, chi </a:t>
            </a:r>
            <a:r>
              <a:rPr lang="en-US" sz="2400" u="none" dirty="0" err="1">
                <a:solidFill>
                  <a:schemeClr val="tx2"/>
                </a:solidFill>
              </a:rPr>
              <a:t>phí</a:t>
            </a:r>
            <a:r>
              <a:rPr lang="en-US" sz="2400" u="none" dirty="0">
                <a:solidFill>
                  <a:schemeClr val="tx2"/>
                </a:solidFill>
              </a:rPr>
              <a:t>, </a:t>
            </a:r>
            <a:r>
              <a:rPr lang="en-US" sz="2400" u="none" dirty="0" err="1">
                <a:solidFill>
                  <a:schemeClr val="tx2"/>
                </a:solidFill>
              </a:rPr>
              <a:t>sự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tiện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lợi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và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giao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tiếp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để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tạo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ra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giá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trị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bền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vững</a:t>
            </a:r>
            <a:r>
              <a:rPr lang="en-US" sz="2400" u="none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9" grpId="0"/>
          <p:bldP spid="10" grpId="0"/>
          <p:bldP spid="11" grpId="0"/>
          <p:bldP spid="12" grpId="0" animBg="1"/>
          <p:bldP spid="14" grpId="0"/>
          <p:bldP spid="15" grpId="0"/>
          <p:bldP spid="16" grpId="0"/>
          <p:bldP spid="17" grpId="0" animBg="1"/>
          <p:bldP spid="19" grpId="0"/>
          <p:bldP spid="20" grpId="0"/>
          <p:bldP spid="21" grpId="0"/>
          <p:bldP spid="22" grpId="0" animBg="1"/>
          <p:bldP spid="24" grpId="0"/>
          <p:bldP spid="25" grpId="0"/>
          <p:bldP spid="26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9" grpId="0"/>
          <p:bldP spid="10" grpId="0"/>
          <p:bldP spid="11" grpId="0"/>
          <p:bldP spid="12" grpId="0" animBg="1"/>
          <p:bldP spid="14" grpId="0"/>
          <p:bldP spid="15" grpId="0"/>
          <p:bldP spid="16" grpId="0"/>
          <p:bldP spid="17" grpId="0" animBg="1"/>
          <p:bldP spid="19" grpId="0"/>
          <p:bldP spid="20" grpId="0"/>
          <p:bldP spid="21" grpId="0"/>
          <p:bldP spid="22" grpId="0" animBg="1"/>
          <p:bldP spid="24" grpId="0"/>
          <p:bldP spid="25" grpId="0"/>
          <p:bldP spid="26" grpId="0"/>
          <p:bldP spid="31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C5846D8-C4E6-AA28-1D57-E552395E413A}"/>
              </a:ext>
            </a:extLst>
          </p:cNvPr>
          <p:cNvSpPr/>
          <p:nvPr/>
        </p:nvSpPr>
        <p:spPr>
          <a:xfrm>
            <a:off x="9272356" y="11371633"/>
            <a:ext cx="5839290" cy="5839288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F8C419E-82C3-9F12-A38F-7DDAF361112F}"/>
              </a:ext>
            </a:extLst>
          </p:cNvPr>
          <p:cNvSpPr/>
          <p:nvPr/>
        </p:nvSpPr>
        <p:spPr>
          <a:xfrm>
            <a:off x="6361473" y="-8797674"/>
            <a:ext cx="11661056" cy="11661052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FD88509-9688-E796-E657-9EB72F2CCBC0}"/>
              </a:ext>
            </a:extLst>
          </p:cNvPr>
          <p:cNvSpPr/>
          <p:nvPr/>
        </p:nvSpPr>
        <p:spPr>
          <a:xfrm>
            <a:off x="16650403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BD63A1F-D39F-7248-13CF-422CED48CFD3}"/>
              </a:ext>
            </a:extLst>
          </p:cNvPr>
          <p:cNvSpPr/>
          <p:nvPr/>
        </p:nvSpPr>
        <p:spPr>
          <a:xfrm>
            <a:off x="10639029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33EC457-8F73-DB4F-9CD8-1BE6CB903739}"/>
              </a:ext>
            </a:extLst>
          </p:cNvPr>
          <p:cNvSpPr/>
          <p:nvPr/>
        </p:nvSpPr>
        <p:spPr>
          <a:xfrm>
            <a:off x="4627656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4AFF044-0442-B59B-42A5-9E3D0EF18715}"/>
              </a:ext>
            </a:extLst>
          </p:cNvPr>
          <p:cNvSpPr/>
          <p:nvPr/>
        </p:nvSpPr>
        <p:spPr>
          <a:xfrm>
            <a:off x="754565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2CBAEDC-ADC2-A119-E284-82CA26E305D0}"/>
              </a:ext>
            </a:extLst>
          </p:cNvPr>
          <p:cNvCxnSpPr>
            <a:cxnSpLocks/>
          </p:cNvCxnSpPr>
          <p:nvPr/>
        </p:nvCxnSpPr>
        <p:spPr>
          <a:xfrm>
            <a:off x="2571426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1C20CDD-8846-9C73-81A7-D6D017015BC7}"/>
              </a:ext>
            </a:extLst>
          </p:cNvPr>
          <p:cNvSpPr txBox="1"/>
          <p:nvPr/>
        </p:nvSpPr>
        <p:spPr>
          <a:xfrm rot="10800000" flipV="1">
            <a:off x="1179972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01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17828D-6356-69C3-8BEF-5C5EE5879778}"/>
              </a:ext>
            </a:extLst>
          </p:cNvPr>
          <p:cNvSpPr txBox="1"/>
          <p:nvPr/>
        </p:nvSpPr>
        <p:spPr>
          <a:xfrm rot="10800000" flipV="1">
            <a:off x="2769204" y="7975060"/>
            <a:ext cx="2040222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Nhu cầu khách hàng: Đáp ứng đúng mong đợi, giải quyết vấn đề thực tế.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731826-D8B8-C966-452B-9CDF6988D89B}"/>
              </a:ext>
            </a:extLst>
          </p:cNvPr>
          <p:cNvSpPr txBox="1"/>
          <p:nvPr/>
        </p:nvSpPr>
        <p:spPr>
          <a:xfrm rot="10800000" flipV="1">
            <a:off x="2769203" y="7297542"/>
            <a:ext cx="229578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CUSTOMER NEEDS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AD1890D-E1A4-4B34-CA1D-00DC1E652537}"/>
              </a:ext>
            </a:extLst>
          </p:cNvPr>
          <p:cNvSpPr/>
          <p:nvPr/>
        </p:nvSpPr>
        <p:spPr>
          <a:xfrm>
            <a:off x="6759903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E84B595-F618-A260-2FF1-3D2AD28E2D21}"/>
              </a:ext>
            </a:extLst>
          </p:cNvPr>
          <p:cNvCxnSpPr>
            <a:cxnSpLocks/>
          </p:cNvCxnSpPr>
          <p:nvPr/>
        </p:nvCxnSpPr>
        <p:spPr>
          <a:xfrm>
            <a:off x="8576764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BBE69FD-0F5B-2B72-304C-D5891311AC10}"/>
              </a:ext>
            </a:extLst>
          </p:cNvPr>
          <p:cNvSpPr txBox="1"/>
          <p:nvPr/>
        </p:nvSpPr>
        <p:spPr>
          <a:xfrm rot="10800000" flipV="1">
            <a:off x="7185310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02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52C91D-DEC5-8308-6468-9CA060E26746}"/>
              </a:ext>
            </a:extLst>
          </p:cNvPr>
          <p:cNvSpPr txBox="1"/>
          <p:nvPr/>
        </p:nvSpPr>
        <p:spPr>
          <a:xfrm rot="10800000" flipV="1">
            <a:off x="8774542" y="7975060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Xem xét tổng chi phí khách hàng bỏ ra để sở hữu.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536D9F-9BA0-20EB-DCF4-2FC0226EA509}"/>
              </a:ext>
            </a:extLst>
          </p:cNvPr>
          <p:cNvSpPr txBox="1"/>
          <p:nvPr/>
        </p:nvSpPr>
        <p:spPr>
          <a:xfrm rot="10800000" flipV="1">
            <a:off x="8774540" y="7297542"/>
            <a:ext cx="2040223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COST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4C5BB53-1FF9-BCEE-1526-EBD6FE7DCE69}"/>
              </a:ext>
            </a:extLst>
          </p:cNvPr>
          <p:cNvSpPr/>
          <p:nvPr/>
        </p:nvSpPr>
        <p:spPr>
          <a:xfrm>
            <a:off x="12777314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C338211-C38C-D8DC-4D7B-2BAD91EBC593}"/>
              </a:ext>
            </a:extLst>
          </p:cNvPr>
          <p:cNvCxnSpPr>
            <a:cxnSpLocks/>
          </p:cNvCxnSpPr>
          <p:nvPr/>
        </p:nvCxnSpPr>
        <p:spPr>
          <a:xfrm>
            <a:off x="14594175" y="6789506"/>
            <a:ext cx="0" cy="2832365"/>
          </a:xfrm>
          <a:prstGeom prst="line">
            <a:avLst/>
          </a:prstGeom>
          <a:ln w="1270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CA4B650-FD3C-AECE-7E72-4FC2483A3B11}"/>
              </a:ext>
            </a:extLst>
          </p:cNvPr>
          <p:cNvSpPr txBox="1"/>
          <p:nvPr/>
        </p:nvSpPr>
        <p:spPr>
          <a:xfrm rot="10800000" flipV="1">
            <a:off x="13202721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tx2"/>
                </a:solidFill>
                <a:latin typeface="Gobold" panose="02000500000000000000" pitchFamily="2" charset="0"/>
              </a:rPr>
              <a:t>03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9D85E4B-4EA9-4D41-B30A-BE6C52303DD8}"/>
              </a:ext>
            </a:extLst>
          </p:cNvPr>
          <p:cNvSpPr txBox="1"/>
          <p:nvPr/>
        </p:nvSpPr>
        <p:spPr>
          <a:xfrm rot="10800000" flipV="1">
            <a:off x="14791953" y="7975060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Mang lại sự dễ dàng trong tiếp cận, mua và sử dụng.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1A5BAF-E145-55D8-F409-07472EBFD025}"/>
              </a:ext>
            </a:extLst>
          </p:cNvPr>
          <p:cNvSpPr txBox="1"/>
          <p:nvPr/>
        </p:nvSpPr>
        <p:spPr>
          <a:xfrm rot="10800000" flipV="1">
            <a:off x="14791950" y="7297542"/>
            <a:ext cx="2182935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CONVENIENCE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39E7960-FD2D-1020-DE3A-3A7725DCEC06}"/>
              </a:ext>
            </a:extLst>
          </p:cNvPr>
          <p:cNvSpPr/>
          <p:nvPr/>
        </p:nvSpPr>
        <p:spPr>
          <a:xfrm>
            <a:off x="18782650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C41012E-2D18-C256-1EB3-F74C3E56B722}"/>
              </a:ext>
            </a:extLst>
          </p:cNvPr>
          <p:cNvCxnSpPr>
            <a:cxnSpLocks/>
          </p:cNvCxnSpPr>
          <p:nvPr/>
        </p:nvCxnSpPr>
        <p:spPr>
          <a:xfrm>
            <a:off x="20653298" y="6789506"/>
            <a:ext cx="0" cy="2832365"/>
          </a:xfrm>
          <a:prstGeom prst="line">
            <a:avLst/>
          </a:prstGeom>
          <a:ln w="1270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56C90C2-3B74-718B-FD0F-ADD4ED9E0295}"/>
              </a:ext>
            </a:extLst>
          </p:cNvPr>
          <p:cNvSpPr txBox="1"/>
          <p:nvPr/>
        </p:nvSpPr>
        <p:spPr>
          <a:xfrm rot="10800000" flipV="1">
            <a:off x="19208057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tx2"/>
                </a:solidFill>
                <a:latin typeface="Gobold" panose="02000500000000000000" pitchFamily="2" charset="0"/>
              </a:rPr>
              <a:t>04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8722E5-E6E6-CF4C-13CA-0AAD870A1CC9}"/>
              </a:ext>
            </a:extLst>
          </p:cNvPr>
          <p:cNvSpPr txBox="1"/>
          <p:nvPr/>
        </p:nvSpPr>
        <p:spPr>
          <a:xfrm rot="10800000" flipV="1">
            <a:off x="20851076" y="7975061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Duy trì kết nối, lắng nghe và trao đổi thường xuyên.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010A3DF-5C10-E97F-CAE2-812DC9AF0E21}"/>
              </a:ext>
            </a:extLst>
          </p:cNvPr>
          <p:cNvSpPr txBox="1"/>
          <p:nvPr/>
        </p:nvSpPr>
        <p:spPr>
          <a:xfrm rot="10800000" flipV="1">
            <a:off x="20851074" y="7297542"/>
            <a:ext cx="2294897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COMMUNICATION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9" name="TextBox 48">
            <a:extLst>
              <a:ext uri="{FF2B5EF4-FFF2-40B4-BE49-F238E27FC236}">
                <a16:creationId xmlns:a16="http://schemas.microsoft.com/office/drawing/2014/main" id="{18F8DB7E-A6E3-3F5B-FC00-924083361A78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0" name="TextBox 48">
            <a:extLst>
              <a:ext uri="{FF2B5EF4-FFF2-40B4-BE49-F238E27FC236}">
                <a16:creationId xmlns:a16="http://schemas.microsoft.com/office/drawing/2014/main" id="{164734CA-724D-188A-54D2-1704CD76B821}"/>
              </a:ext>
            </a:extLst>
          </p:cNvPr>
          <p:cNvSpPr txBox="1"/>
          <p:nvPr/>
        </p:nvSpPr>
        <p:spPr>
          <a:xfrm>
            <a:off x="7494441" y="818641"/>
            <a:ext cx="939513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CUSTOMER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VALUE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31" name="TextBox 25">
            <a:extLst>
              <a:ext uri="{FF2B5EF4-FFF2-40B4-BE49-F238E27FC236}">
                <a16:creationId xmlns:a16="http://schemas.microsoft.com/office/drawing/2014/main" id="{2DE61BFC-3196-68FB-837C-FC32F9EFE0F0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32" name="TextBox 48">
            <a:extLst>
              <a:ext uri="{FF2B5EF4-FFF2-40B4-BE49-F238E27FC236}">
                <a16:creationId xmlns:a16="http://schemas.microsoft.com/office/drawing/2014/main" id="{36562541-6A37-289B-343A-4F4F9415B8E7}"/>
              </a:ext>
            </a:extLst>
          </p:cNvPr>
          <p:cNvSpPr txBox="1"/>
          <p:nvPr/>
        </p:nvSpPr>
        <p:spPr>
          <a:xfrm>
            <a:off x="11101005" y="11825931"/>
            <a:ext cx="218200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4Cs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33" name="TextBox 25">
            <a:extLst>
              <a:ext uri="{FF2B5EF4-FFF2-40B4-BE49-F238E27FC236}">
                <a16:creationId xmlns:a16="http://schemas.microsoft.com/office/drawing/2014/main" id="{E07D3C78-A241-F7F8-2EBE-B2B9584044AE}"/>
              </a:ext>
            </a:extLst>
          </p:cNvPr>
          <p:cNvSpPr txBox="1"/>
          <p:nvPr/>
        </p:nvSpPr>
        <p:spPr>
          <a:xfrm>
            <a:off x="5601352" y="3811420"/>
            <a:ext cx="13181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u="none" dirty="0" err="1">
                <a:solidFill>
                  <a:schemeClr val="tx2"/>
                </a:solidFill>
              </a:rPr>
              <a:t>mô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hình</a:t>
            </a:r>
            <a:r>
              <a:rPr lang="en-US" sz="2400" u="none" dirty="0">
                <a:solidFill>
                  <a:schemeClr val="tx2"/>
                </a:solidFill>
              </a:rPr>
              <a:t> marketing </a:t>
            </a:r>
            <a:r>
              <a:rPr lang="en-US" sz="2400" u="none" dirty="0" err="1">
                <a:solidFill>
                  <a:schemeClr val="tx2"/>
                </a:solidFill>
              </a:rPr>
              <a:t>tập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trung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vào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khách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hàng</a:t>
            </a:r>
            <a:r>
              <a:rPr lang="en-US" sz="2400" u="none" dirty="0">
                <a:solidFill>
                  <a:schemeClr val="tx2"/>
                </a:solidFill>
              </a:rPr>
              <a:t>, </a:t>
            </a:r>
            <a:r>
              <a:rPr lang="en-US" sz="2400" u="none" dirty="0" err="1">
                <a:solidFill>
                  <a:schemeClr val="tx2"/>
                </a:solidFill>
              </a:rPr>
              <a:t>nhấn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mạnh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nhu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cầu</a:t>
            </a:r>
            <a:r>
              <a:rPr lang="en-US" sz="2400" u="none" dirty="0">
                <a:solidFill>
                  <a:schemeClr val="tx2"/>
                </a:solidFill>
              </a:rPr>
              <a:t>, chi </a:t>
            </a:r>
            <a:r>
              <a:rPr lang="en-US" sz="2400" u="none" dirty="0" err="1">
                <a:solidFill>
                  <a:schemeClr val="tx2"/>
                </a:solidFill>
              </a:rPr>
              <a:t>phí</a:t>
            </a:r>
            <a:r>
              <a:rPr lang="en-US" sz="2400" u="none" dirty="0">
                <a:solidFill>
                  <a:schemeClr val="tx2"/>
                </a:solidFill>
              </a:rPr>
              <a:t>, </a:t>
            </a:r>
            <a:r>
              <a:rPr lang="en-US" sz="2400" u="none" dirty="0" err="1">
                <a:solidFill>
                  <a:schemeClr val="tx2"/>
                </a:solidFill>
              </a:rPr>
              <a:t>sự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tiện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lợi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và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giao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tiếp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để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tạo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ra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giá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trị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bền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vững</a:t>
            </a:r>
            <a:r>
              <a:rPr lang="en-US" sz="2400" u="none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83777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1" grpId="0"/>
          <p:bldP spid="12" grpId="0"/>
          <p:bldP spid="13" grpId="0"/>
          <p:bldP spid="14" grpId="0" animBg="1"/>
          <p:bldP spid="16" grpId="0"/>
          <p:bldP spid="17" grpId="0"/>
          <p:bldP spid="18" grpId="0"/>
          <p:bldP spid="19" grpId="0" animBg="1"/>
          <p:bldP spid="21" grpId="0"/>
          <p:bldP spid="22" grpId="0"/>
          <p:bldP spid="23" grpId="0"/>
          <p:bldP spid="24" grpId="0" animBg="1"/>
          <p:bldP spid="26" grpId="0"/>
          <p:bldP spid="27" grpId="0"/>
          <p:bldP spid="28" grpId="0"/>
          <p:bldP spid="3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1" grpId="0"/>
          <p:bldP spid="12" grpId="0"/>
          <p:bldP spid="13" grpId="0"/>
          <p:bldP spid="14" grpId="0" animBg="1"/>
          <p:bldP spid="16" grpId="0"/>
          <p:bldP spid="17" grpId="0"/>
          <p:bldP spid="18" grpId="0"/>
          <p:bldP spid="19" grpId="0" animBg="1"/>
          <p:bldP spid="21" grpId="0"/>
          <p:bldP spid="22" grpId="0"/>
          <p:bldP spid="23" grpId="0"/>
          <p:bldP spid="24" grpId="0" animBg="1"/>
          <p:bldP spid="26" grpId="0"/>
          <p:bldP spid="27" grpId="0"/>
          <p:bldP spid="28" grpId="0"/>
          <p:bldP spid="33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D9F3A096-8346-F34C-714B-CB212A2C18A1}"/>
              </a:ext>
            </a:extLst>
          </p:cNvPr>
          <p:cNvSpPr/>
          <p:nvPr/>
        </p:nvSpPr>
        <p:spPr>
          <a:xfrm>
            <a:off x="9272356" y="11371633"/>
            <a:ext cx="5839290" cy="5839288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A85E06FB-6C1E-6EF0-05EE-01154EF1CFA4}"/>
              </a:ext>
            </a:extLst>
          </p:cNvPr>
          <p:cNvSpPr/>
          <p:nvPr/>
        </p:nvSpPr>
        <p:spPr>
          <a:xfrm>
            <a:off x="6361473" y="-8797674"/>
            <a:ext cx="11661056" cy="11661052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17E72B9-1260-0655-2134-FA4D02826AB7}"/>
              </a:ext>
            </a:extLst>
          </p:cNvPr>
          <p:cNvSpPr/>
          <p:nvPr/>
        </p:nvSpPr>
        <p:spPr>
          <a:xfrm>
            <a:off x="16650403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AC9024D-527A-28A8-1252-2A5089A2FFA2}"/>
              </a:ext>
            </a:extLst>
          </p:cNvPr>
          <p:cNvSpPr/>
          <p:nvPr/>
        </p:nvSpPr>
        <p:spPr>
          <a:xfrm>
            <a:off x="10639029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58DBE6C-E0C6-5CDF-218D-3CA70A6F0EAC}"/>
              </a:ext>
            </a:extLst>
          </p:cNvPr>
          <p:cNvSpPr/>
          <p:nvPr/>
        </p:nvSpPr>
        <p:spPr>
          <a:xfrm>
            <a:off x="4627656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F848972-2DE9-EE8D-0DE1-0C5A8E709EF0}"/>
              </a:ext>
            </a:extLst>
          </p:cNvPr>
          <p:cNvSpPr/>
          <p:nvPr/>
        </p:nvSpPr>
        <p:spPr>
          <a:xfrm>
            <a:off x="754565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F8A54AF-D73F-EFD3-49D8-D35A1FF8BDC8}"/>
              </a:ext>
            </a:extLst>
          </p:cNvPr>
          <p:cNvCxnSpPr>
            <a:cxnSpLocks/>
          </p:cNvCxnSpPr>
          <p:nvPr/>
        </p:nvCxnSpPr>
        <p:spPr>
          <a:xfrm>
            <a:off x="2571426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8BBFD314-5DEA-57AA-193C-B6F88811CBB7}"/>
              </a:ext>
            </a:extLst>
          </p:cNvPr>
          <p:cNvSpPr txBox="1"/>
          <p:nvPr/>
        </p:nvSpPr>
        <p:spPr>
          <a:xfrm rot="10800000" flipV="1">
            <a:off x="1179972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01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C37C2F5-3E05-789F-8F20-410AD0ED2563}"/>
              </a:ext>
            </a:extLst>
          </p:cNvPr>
          <p:cNvSpPr txBox="1"/>
          <p:nvPr/>
        </p:nvSpPr>
        <p:spPr>
          <a:xfrm rot="10800000" flipV="1">
            <a:off x="2769204" y="7975060"/>
            <a:ext cx="2040222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Nhu cầu khách hàng: Đáp ứng đúng mong đợi, giải quyết vấn đề thực tế.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5FFB8CD-98B5-E2B9-F1B9-EDFCCB710CD5}"/>
              </a:ext>
            </a:extLst>
          </p:cNvPr>
          <p:cNvSpPr txBox="1"/>
          <p:nvPr/>
        </p:nvSpPr>
        <p:spPr>
          <a:xfrm rot="10800000" flipV="1">
            <a:off x="2769203" y="7297542"/>
            <a:ext cx="229578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CUSTOMER NEEDS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0D426A3-FB35-F284-18DE-E2F52FE5B012}"/>
              </a:ext>
            </a:extLst>
          </p:cNvPr>
          <p:cNvSpPr/>
          <p:nvPr/>
        </p:nvSpPr>
        <p:spPr>
          <a:xfrm>
            <a:off x="6759903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BBB1A37-A6D8-2642-7112-3A9ADA8A61DF}"/>
              </a:ext>
            </a:extLst>
          </p:cNvPr>
          <p:cNvCxnSpPr>
            <a:cxnSpLocks/>
          </p:cNvCxnSpPr>
          <p:nvPr/>
        </p:nvCxnSpPr>
        <p:spPr>
          <a:xfrm>
            <a:off x="8576764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2B03467A-7CF9-E43E-0A36-77478F8846AD}"/>
              </a:ext>
            </a:extLst>
          </p:cNvPr>
          <p:cNvSpPr txBox="1"/>
          <p:nvPr/>
        </p:nvSpPr>
        <p:spPr>
          <a:xfrm rot="10800000" flipV="1">
            <a:off x="7185310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02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A559A48-A559-BB28-64F6-489AF5583211}"/>
              </a:ext>
            </a:extLst>
          </p:cNvPr>
          <p:cNvSpPr txBox="1"/>
          <p:nvPr/>
        </p:nvSpPr>
        <p:spPr>
          <a:xfrm rot="10800000" flipV="1">
            <a:off x="8774542" y="7975060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Xem xét tổng chi phí khách hàng bỏ ra để sở hữu.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A3427D9-B881-AF85-85DF-D58EB163DD8F}"/>
              </a:ext>
            </a:extLst>
          </p:cNvPr>
          <p:cNvSpPr txBox="1"/>
          <p:nvPr/>
        </p:nvSpPr>
        <p:spPr>
          <a:xfrm rot="10800000" flipV="1">
            <a:off x="8774540" y="7297542"/>
            <a:ext cx="2040223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COST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8681ADE1-1AF9-F7A0-E1DA-C9DFCA683ADA}"/>
              </a:ext>
            </a:extLst>
          </p:cNvPr>
          <p:cNvSpPr/>
          <p:nvPr/>
        </p:nvSpPr>
        <p:spPr>
          <a:xfrm>
            <a:off x="12777314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37EFF2D-A961-51B2-9862-BF9CEDA76408}"/>
              </a:ext>
            </a:extLst>
          </p:cNvPr>
          <p:cNvCxnSpPr>
            <a:cxnSpLocks/>
          </p:cNvCxnSpPr>
          <p:nvPr/>
        </p:nvCxnSpPr>
        <p:spPr>
          <a:xfrm>
            <a:off x="14594175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B75216BF-B032-0779-64D3-EC3E1DDE97E6}"/>
              </a:ext>
            </a:extLst>
          </p:cNvPr>
          <p:cNvSpPr txBox="1"/>
          <p:nvPr/>
        </p:nvSpPr>
        <p:spPr>
          <a:xfrm rot="10800000" flipV="1">
            <a:off x="13202721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03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9011429-6B4B-61B5-F775-49F3F549DD84}"/>
              </a:ext>
            </a:extLst>
          </p:cNvPr>
          <p:cNvSpPr txBox="1"/>
          <p:nvPr/>
        </p:nvSpPr>
        <p:spPr>
          <a:xfrm rot="10800000" flipV="1">
            <a:off x="14791953" y="7975060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Mang lại sự dễ dàng trong tiếp cận, mua và sử dụng.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E6F280A-85E1-5BC0-D5AA-71679369A05B}"/>
              </a:ext>
            </a:extLst>
          </p:cNvPr>
          <p:cNvSpPr txBox="1"/>
          <p:nvPr/>
        </p:nvSpPr>
        <p:spPr>
          <a:xfrm rot="10800000" flipV="1">
            <a:off x="14791950" y="7297542"/>
            <a:ext cx="2182935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CONVENIENCE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1A055208-65A0-24B7-EDEF-93B7758A6061}"/>
              </a:ext>
            </a:extLst>
          </p:cNvPr>
          <p:cNvSpPr/>
          <p:nvPr/>
        </p:nvSpPr>
        <p:spPr>
          <a:xfrm>
            <a:off x="18782650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B98A4B47-24C5-D50C-DF7D-D68BEDCC8EA5}"/>
              </a:ext>
            </a:extLst>
          </p:cNvPr>
          <p:cNvCxnSpPr>
            <a:cxnSpLocks/>
          </p:cNvCxnSpPr>
          <p:nvPr/>
        </p:nvCxnSpPr>
        <p:spPr>
          <a:xfrm>
            <a:off x="20653298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91C1BA01-4792-26C0-8DD9-45B771CB25EA}"/>
              </a:ext>
            </a:extLst>
          </p:cNvPr>
          <p:cNvSpPr txBox="1"/>
          <p:nvPr/>
        </p:nvSpPr>
        <p:spPr>
          <a:xfrm rot="10800000" flipV="1">
            <a:off x="19208057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04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78967D5-6707-F5BC-DA4B-62599DCE7129}"/>
              </a:ext>
            </a:extLst>
          </p:cNvPr>
          <p:cNvSpPr txBox="1"/>
          <p:nvPr/>
        </p:nvSpPr>
        <p:spPr>
          <a:xfrm rot="10800000" flipV="1">
            <a:off x="20851076" y="7975061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Duy trì kết nối, lắng nghe và trao đổi thường xuyên.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8FD634C-6286-9B98-8C88-1058588D6D01}"/>
              </a:ext>
            </a:extLst>
          </p:cNvPr>
          <p:cNvSpPr txBox="1"/>
          <p:nvPr/>
        </p:nvSpPr>
        <p:spPr>
          <a:xfrm rot="10800000" flipV="1">
            <a:off x="20851074" y="7297542"/>
            <a:ext cx="2294897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COMMUNICATION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74" name="TextBox 48">
            <a:extLst>
              <a:ext uri="{FF2B5EF4-FFF2-40B4-BE49-F238E27FC236}">
                <a16:creationId xmlns:a16="http://schemas.microsoft.com/office/drawing/2014/main" id="{76D528AD-68E8-30F0-8060-9A409C788AC6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75" name="TextBox 48">
            <a:extLst>
              <a:ext uri="{FF2B5EF4-FFF2-40B4-BE49-F238E27FC236}">
                <a16:creationId xmlns:a16="http://schemas.microsoft.com/office/drawing/2014/main" id="{B65B7135-8293-1C73-FFE2-4B5A11CC06DB}"/>
              </a:ext>
            </a:extLst>
          </p:cNvPr>
          <p:cNvSpPr txBox="1"/>
          <p:nvPr/>
        </p:nvSpPr>
        <p:spPr>
          <a:xfrm>
            <a:off x="7494441" y="818641"/>
            <a:ext cx="939513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CUSTOMER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VALUE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77" name="TextBox 25">
            <a:extLst>
              <a:ext uri="{FF2B5EF4-FFF2-40B4-BE49-F238E27FC236}">
                <a16:creationId xmlns:a16="http://schemas.microsoft.com/office/drawing/2014/main" id="{1A5A9502-0C2D-53A7-7935-914E81A8BC84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78" name="TextBox 48">
            <a:extLst>
              <a:ext uri="{FF2B5EF4-FFF2-40B4-BE49-F238E27FC236}">
                <a16:creationId xmlns:a16="http://schemas.microsoft.com/office/drawing/2014/main" id="{9459A8E6-4D67-CC9F-94DE-FE00E12A4E40}"/>
              </a:ext>
            </a:extLst>
          </p:cNvPr>
          <p:cNvSpPr txBox="1"/>
          <p:nvPr/>
        </p:nvSpPr>
        <p:spPr>
          <a:xfrm>
            <a:off x="11101005" y="11825931"/>
            <a:ext cx="218200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4Cs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79" name="TextBox 25">
            <a:extLst>
              <a:ext uri="{FF2B5EF4-FFF2-40B4-BE49-F238E27FC236}">
                <a16:creationId xmlns:a16="http://schemas.microsoft.com/office/drawing/2014/main" id="{0DCC894F-C548-777F-58F5-787939BF9FE2}"/>
              </a:ext>
            </a:extLst>
          </p:cNvPr>
          <p:cNvSpPr txBox="1"/>
          <p:nvPr/>
        </p:nvSpPr>
        <p:spPr>
          <a:xfrm>
            <a:off x="5601352" y="3811420"/>
            <a:ext cx="13181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u="none" dirty="0" err="1">
                <a:solidFill>
                  <a:schemeClr val="tx2"/>
                </a:solidFill>
              </a:rPr>
              <a:t>mô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hình</a:t>
            </a:r>
            <a:r>
              <a:rPr lang="en-US" sz="2400" u="none" dirty="0">
                <a:solidFill>
                  <a:schemeClr val="tx2"/>
                </a:solidFill>
              </a:rPr>
              <a:t> marketing </a:t>
            </a:r>
            <a:r>
              <a:rPr lang="en-US" sz="2400" u="none" dirty="0" err="1">
                <a:solidFill>
                  <a:schemeClr val="tx2"/>
                </a:solidFill>
              </a:rPr>
              <a:t>tập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trung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vào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khách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hàng</a:t>
            </a:r>
            <a:r>
              <a:rPr lang="en-US" sz="2400" u="none" dirty="0">
                <a:solidFill>
                  <a:schemeClr val="tx2"/>
                </a:solidFill>
              </a:rPr>
              <a:t>, </a:t>
            </a:r>
            <a:r>
              <a:rPr lang="en-US" sz="2400" u="none" dirty="0" err="1">
                <a:solidFill>
                  <a:schemeClr val="tx2"/>
                </a:solidFill>
              </a:rPr>
              <a:t>nhấn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mạnh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nhu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cầu</a:t>
            </a:r>
            <a:r>
              <a:rPr lang="en-US" sz="2400" u="none" dirty="0">
                <a:solidFill>
                  <a:schemeClr val="tx2"/>
                </a:solidFill>
              </a:rPr>
              <a:t>, chi </a:t>
            </a:r>
            <a:r>
              <a:rPr lang="en-US" sz="2400" u="none" dirty="0" err="1">
                <a:solidFill>
                  <a:schemeClr val="tx2"/>
                </a:solidFill>
              </a:rPr>
              <a:t>phí</a:t>
            </a:r>
            <a:r>
              <a:rPr lang="en-US" sz="2400" u="none" dirty="0">
                <a:solidFill>
                  <a:schemeClr val="tx2"/>
                </a:solidFill>
              </a:rPr>
              <a:t>, </a:t>
            </a:r>
            <a:r>
              <a:rPr lang="en-US" sz="2400" u="none" dirty="0" err="1">
                <a:solidFill>
                  <a:schemeClr val="tx2"/>
                </a:solidFill>
              </a:rPr>
              <a:t>sự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tiện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lợi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và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giao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tiếp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để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tạo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ra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giá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trị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bền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vững</a:t>
            </a:r>
            <a:r>
              <a:rPr lang="en-US" sz="2400" u="none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00269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29" grpId="0" animBg="1"/>
          <p:bldP spid="23" grpId="0" animBg="1"/>
          <p:bldP spid="15" grpId="0" animBg="1"/>
          <p:bldP spid="43" grpId="0"/>
          <p:bldP spid="42" grpId="0"/>
          <p:bldP spid="47" grpId="0"/>
          <p:bldP spid="56" grpId="0" animBg="1"/>
          <p:bldP spid="58" grpId="0"/>
          <p:bldP spid="60" grpId="0"/>
          <p:bldP spid="61" grpId="0"/>
          <p:bldP spid="62" grpId="0" animBg="1"/>
          <p:bldP spid="64" grpId="0"/>
          <p:bldP spid="66" grpId="0"/>
          <p:bldP spid="67" grpId="0"/>
          <p:bldP spid="68" grpId="0" animBg="1"/>
          <p:bldP spid="70" grpId="0"/>
          <p:bldP spid="72" grpId="0"/>
          <p:bldP spid="73" grpId="0"/>
          <p:bldP spid="7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29" grpId="0" animBg="1"/>
          <p:bldP spid="23" grpId="0" animBg="1"/>
          <p:bldP spid="15" grpId="0" animBg="1"/>
          <p:bldP spid="43" grpId="0"/>
          <p:bldP spid="42" grpId="0"/>
          <p:bldP spid="47" grpId="0"/>
          <p:bldP spid="56" grpId="0" animBg="1"/>
          <p:bldP spid="58" grpId="0"/>
          <p:bldP spid="60" grpId="0"/>
          <p:bldP spid="61" grpId="0"/>
          <p:bldP spid="62" grpId="0" animBg="1"/>
          <p:bldP spid="64" grpId="0"/>
          <p:bldP spid="66" grpId="0"/>
          <p:bldP spid="67" grpId="0"/>
          <p:bldP spid="68" grpId="0" animBg="1"/>
          <p:bldP spid="70" grpId="0"/>
          <p:bldP spid="72" grpId="0"/>
          <p:bldP spid="73" grpId="0"/>
          <p:bldP spid="79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F1F4CE9-CBF6-9882-0170-3BC0112405EF}"/>
              </a:ext>
            </a:extLst>
          </p:cNvPr>
          <p:cNvSpPr/>
          <p:nvPr/>
        </p:nvSpPr>
        <p:spPr>
          <a:xfrm>
            <a:off x="9272356" y="11371633"/>
            <a:ext cx="5839290" cy="5839288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2F21F3F7-9DF0-BB8C-727D-683C27E9D77F}"/>
              </a:ext>
            </a:extLst>
          </p:cNvPr>
          <p:cNvSpPr/>
          <p:nvPr/>
        </p:nvSpPr>
        <p:spPr>
          <a:xfrm>
            <a:off x="6361473" y="-8797674"/>
            <a:ext cx="11661056" cy="11661052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EF05B24-33B7-3E68-CA9B-3BB7D4D031DF}"/>
              </a:ext>
            </a:extLst>
          </p:cNvPr>
          <p:cNvSpPr/>
          <p:nvPr/>
        </p:nvSpPr>
        <p:spPr>
          <a:xfrm>
            <a:off x="16650403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56CB6196-00EE-2CC2-FC6F-E02649E25B75}"/>
              </a:ext>
            </a:extLst>
          </p:cNvPr>
          <p:cNvSpPr/>
          <p:nvPr/>
        </p:nvSpPr>
        <p:spPr>
          <a:xfrm>
            <a:off x="10639029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E5B669C-9264-11A9-A288-CE239273B9EB}"/>
              </a:ext>
            </a:extLst>
          </p:cNvPr>
          <p:cNvSpPr/>
          <p:nvPr/>
        </p:nvSpPr>
        <p:spPr>
          <a:xfrm>
            <a:off x="4627656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F5EDCB9-AAFA-6AFC-12AD-7C673421BECD}"/>
              </a:ext>
            </a:extLst>
          </p:cNvPr>
          <p:cNvSpPr/>
          <p:nvPr/>
        </p:nvSpPr>
        <p:spPr>
          <a:xfrm>
            <a:off x="754565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334B33C-6393-BCDC-1227-9B49D70D50A8}"/>
              </a:ext>
            </a:extLst>
          </p:cNvPr>
          <p:cNvCxnSpPr>
            <a:cxnSpLocks/>
          </p:cNvCxnSpPr>
          <p:nvPr/>
        </p:nvCxnSpPr>
        <p:spPr>
          <a:xfrm>
            <a:off x="2571426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9A66BF67-0D0C-7D95-CFCB-F132E160398F}"/>
              </a:ext>
            </a:extLst>
          </p:cNvPr>
          <p:cNvSpPr txBox="1"/>
          <p:nvPr/>
        </p:nvSpPr>
        <p:spPr>
          <a:xfrm rot="10800000" flipV="1">
            <a:off x="1179972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01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E3BA84-F6E0-F181-36FF-48133E1EC108}"/>
              </a:ext>
            </a:extLst>
          </p:cNvPr>
          <p:cNvSpPr txBox="1"/>
          <p:nvPr/>
        </p:nvSpPr>
        <p:spPr>
          <a:xfrm rot="10800000" flipV="1">
            <a:off x="2769204" y="7975060"/>
            <a:ext cx="2040222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Nhu cầu khách hàng: Đáp ứng đúng mong đợi, giải quyết vấn đề thực tế.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3360475-3296-481F-6D49-6564CFE6EEFC}"/>
              </a:ext>
            </a:extLst>
          </p:cNvPr>
          <p:cNvSpPr txBox="1"/>
          <p:nvPr/>
        </p:nvSpPr>
        <p:spPr>
          <a:xfrm rot="10800000" flipV="1">
            <a:off x="2769203" y="7297542"/>
            <a:ext cx="229578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CUSTOMER NEEDS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9959A824-5BE0-C38C-D2DE-7738744BC2D3}"/>
              </a:ext>
            </a:extLst>
          </p:cNvPr>
          <p:cNvSpPr/>
          <p:nvPr/>
        </p:nvSpPr>
        <p:spPr>
          <a:xfrm>
            <a:off x="6759903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B2B7D97-8A6C-7ECE-BD94-A9DE7C2182F9}"/>
              </a:ext>
            </a:extLst>
          </p:cNvPr>
          <p:cNvCxnSpPr>
            <a:cxnSpLocks/>
          </p:cNvCxnSpPr>
          <p:nvPr/>
        </p:nvCxnSpPr>
        <p:spPr>
          <a:xfrm>
            <a:off x="8576764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56605B43-8A04-43D6-B570-2BFAB12F8340}"/>
              </a:ext>
            </a:extLst>
          </p:cNvPr>
          <p:cNvSpPr txBox="1"/>
          <p:nvPr/>
        </p:nvSpPr>
        <p:spPr>
          <a:xfrm rot="10800000" flipV="1">
            <a:off x="7185310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02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DA46616-B683-1723-C180-E76EEE0101D6}"/>
              </a:ext>
            </a:extLst>
          </p:cNvPr>
          <p:cNvSpPr txBox="1"/>
          <p:nvPr/>
        </p:nvSpPr>
        <p:spPr>
          <a:xfrm rot="10800000" flipV="1">
            <a:off x="8774542" y="7975060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Xem xét tổng chi phí khách hàng bỏ ra để sở hữu.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D3FCB1F-0A92-742E-F44A-A378D6DCF1BC}"/>
              </a:ext>
            </a:extLst>
          </p:cNvPr>
          <p:cNvSpPr txBox="1"/>
          <p:nvPr/>
        </p:nvSpPr>
        <p:spPr>
          <a:xfrm rot="10800000" flipV="1">
            <a:off x="8774540" y="7297542"/>
            <a:ext cx="2040223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COST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409C705-00FF-F053-753B-4811C617289E}"/>
              </a:ext>
            </a:extLst>
          </p:cNvPr>
          <p:cNvSpPr/>
          <p:nvPr/>
        </p:nvSpPr>
        <p:spPr>
          <a:xfrm>
            <a:off x="12777314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E267335-D11A-608D-FB34-E70A7BD3898F}"/>
              </a:ext>
            </a:extLst>
          </p:cNvPr>
          <p:cNvCxnSpPr>
            <a:cxnSpLocks/>
          </p:cNvCxnSpPr>
          <p:nvPr/>
        </p:nvCxnSpPr>
        <p:spPr>
          <a:xfrm>
            <a:off x="14594175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E8AFBD29-0D32-F1A0-4374-8678056151EE}"/>
              </a:ext>
            </a:extLst>
          </p:cNvPr>
          <p:cNvSpPr txBox="1"/>
          <p:nvPr/>
        </p:nvSpPr>
        <p:spPr>
          <a:xfrm rot="10800000" flipV="1">
            <a:off x="13202721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03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D4B6021-017A-DD47-1F95-8214A0753DA5}"/>
              </a:ext>
            </a:extLst>
          </p:cNvPr>
          <p:cNvSpPr txBox="1"/>
          <p:nvPr/>
        </p:nvSpPr>
        <p:spPr>
          <a:xfrm rot="10800000" flipV="1">
            <a:off x="14791953" y="7975060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Mang lại sự dễ dàng trong tiếp cận, mua và sử dụng.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BE7DE66-18AB-5198-C965-6B0FE068BA68}"/>
              </a:ext>
            </a:extLst>
          </p:cNvPr>
          <p:cNvSpPr txBox="1"/>
          <p:nvPr/>
        </p:nvSpPr>
        <p:spPr>
          <a:xfrm rot="10800000" flipV="1">
            <a:off x="14791950" y="7297542"/>
            <a:ext cx="2182935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CONVENIENCE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D62EA7D-29EF-75F1-346B-6C2D2B98AD92}"/>
              </a:ext>
            </a:extLst>
          </p:cNvPr>
          <p:cNvSpPr/>
          <p:nvPr/>
        </p:nvSpPr>
        <p:spPr>
          <a:xfrm>
            <a:off x="18782650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CCB02D6-6B0E-BAED-4C88-0A599CB9F52D}"/>
              </a:ext>
            </a:extLst>
          </p:cNvPr>
          <p:cNvCxnSpPr>
            <a:cxnSpLocks/>
          </p:cNvCxnSpPr>
          <p:nvPr/>
        </p:nvCxnSpPr>
        <p:spPr>
          <a:xfrm>
            <a:off x="20653298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FB4B18B0-0CA7-F1E1-3ABF-F9D3FA39697E}"/>
              </a:ext>
            </a:extLst>
          </p:cNvPr>
          <p:cNvSpPr txBox="1"/>
          <p:nvPr/>
        </p:nvSpPr>
        <p:spPr>
          <a:xfrm rot="10800000" flipV="1">
            <a:off x="19208057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04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3D7571D-A188-CBC0-BDD3-4F4AAF3814A1}"/>
              </a:ext>
            </a:extLst>
          </p:cNvPr>
          <p:cNvSpPr txBox="1"/>
          <p:nvPr/>
        </p:nvSpPr>
        <p:spPr>
          <a:xfrm rot="10800000" flipV="1">
            <a:off x="20851076" y="7975061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Duy trì kết nối, lắng nghe và trao đổi thường xuyên.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BEC2061-011F-A323-9A0D-B27CFE182AFB}"/>
              </a:ext>
            </a:extLst>
          </p:cNvPr>
          <p:cNvSpPr txBox="1"/>
          <p:nvPr/>
        </p:nvSpPr>
        <p:spPr>
          <a:xfrm rot="10800000" flipV="1">
            <a:off x="20851074" y="7297542"/>
            <a:ext cx="2294897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COMMUNICATION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8" name="TextBox 48">
            <a:extLst>
              <a:ext uri="{FF2B5EF4-FFF2-40B4-BE49-F238E27FC236}">
                <a16:creationId xmlns:a16="http://schemas.microsoft.com/office/drawing/2014/main" id="{18432AD8-5ABD-10CC-57E0-4AA4D1C0778D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9" name="TextBox 48">
            <a:extLst>
              <a:ext uri="{FF2B5EF4-FFF2-40B4-BE49-F238E27FC236}">
                <a16:creationId xmlns:a16="http://schemas.microsoft.com/office/drawing/2014/main" id="{57A39AC8-6B44-D947-E24F-FDB78FD67305}"/>
              </a:ext>
            </a:extLst>
          </p:cNvPr>
          <p:cNvSpPr txBox="1"/>
          <p:nvPr/>
        </p:nvSpPr>
        <p:spPr>
          <a:xfrm>
            <a:off x="7494441" y="818641"/>
            <a:ext cx="939513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CUSTOMER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VALUE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60" name="TextBox 25">
            <a:extLst>
              <a:ext uri="{FF2B5EF4-FFF2-40B4-BE49-F238E27FC236}">
                <a16:creationId xmlns:a16="http://schemas.microsoft.com/office/drawing/2014/main" id="{D42529EF-3218-97E8-0158-0DFA39C66959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61" name="TextBox 48">
            <a:extLst>
              <a:ext uri="{FF2B5EF4-FFF2-40B4-BE49-F238E27FC236}">
                <a16:creationId xmlns:a16="http://schemas.microsoft.com/office/drawing/2014/main" id="{402B1D38-C4DE-7297-626C-2116F4F1F27D}"/>
              </a:ext>
            </a:extLst>
          </p:cNvPr>
          <p:cNvSpPr txBox="1"/>
          <p:nvPr/>
        </p:nvSpPr>
        <p:spPr>
          <a:xfrm>
            <a:off x="11101005" y="11825931"/>
            <a:ext cx="218200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4Cs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62" name="TextBox 25">
            <a:extLst>
              <a:ext uri="{FF2B5EF4-FFF2-40B4-BE49-F238E27FC236}">
                <a16:creationId xmlns:a16="http://schemas.microsoft.com/office/drawing/2014/main" id="{B28B8568-3AC2-3280-316B-72299FECBC8A}"/>
              </a:ext>
            </a:extLst>
          </p:cNvPr>
          <p:cNvSpPr txBox="1"/>
          <p:nvPr/>
        </p:nvSpPr>
        <p:spPr>
          <a:xfrm>
            <a:off x="5601352" y="3811420"/>
            <a:ext cx="13181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u="none" dirty="0" err="1">
                <a:solidFill>
                  <a:schemeClr val="tx2"/>
                </a:solidFill>
              </a:rPr>
              <a:t>mô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hình</a:t>
            </a:r>
            <a:r>
              <a:rPr lang="en-US" sz="2400" u="none" dirty="0">
                <a:solidFill>
                  <a:schemeClr val="tx2"/>
                </a:solidFill>
              </a:rPr>
              <a:t> marketing </a:t>
            </a:r>
            <a:r>
              <a:rPr lang="en-US" sz="2400" u="none" dirty="0" err="1">
                <a:solidFill>
                  <a:schemeClr val="tx2"/>
                </a:solidFill>
              </a:rPr>
              <a:t>tập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trung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vào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khách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hàng</a:t>
            </a:r>
            <a:r>
              <a:rPr lang="en-US" sz="2400" u="none" dirty="0">
                <a:solidFill>
                  <a:schemeClr val="tx2"/>
                </a:solidFill>
              </a:rPr>
              <a:t>, </a:t>
            </a:r>
            <a:r>
              <a:rPr lang="en-US" sz="2400" u="none" dirty="0" err="1">
                <a:solidFill>
                  <a:schemeClr val="tx2"/>
                </a:solidFill>
              </a:rPr>
              <a:t>nhấn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mạnh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nhu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cầu</a:t>
            </a:r>
            <a:r>
              <a:rPr lang="en-US" sz="2400" u="none" dirty="0">
                <a:solidFill>
                  <a:schemeClr val="tx2"/>
                </a:solidFill>
              </a:rPr>
              <a:t>, chi </a:t>
            </a:r>
            <a:r>
              <a:rPr lang="en-US" sz="2400" u="none" dirty="0" err="1">
                <a:solidFill>
                  <a:schemeClr val="tx2"/>
                </a:solidFill>
              </a:rPr>
              <a:t>phí</a:t>
            </a:r>
            <a:r>
              <a:rPr lang="en-US" sz="2400" u="none" dirty="0">
                <a:solidFill>
                  <a:schemeClr val="tx2"/>
                </a:solidFill>
              </a:rPr>
              <a:t>, </a:t>
            </a:r>
            <a:r>
              <a:rPr lang="en-US" sz="2400" u="none" dirty="0" err="1">
                <a:solidFill>
                  <a:schemeClr val="tx2"/>
                </a:solidFill>
              </a:rPr>
              <a:t>sự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tiện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lợi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và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giao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tiếp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để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tạo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ra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giá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trị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bền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vững</a:t>
            </a:r>
            <a:r>
              <a:rPr lang="en-US" sz="2400" u="none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988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4" grpId="0" animBg="1"/>
          <p:bldP spid="35" grpId="0" animBg="1"/>
          <p:bldP spid="36" grpId="0" animBg="1"/>
          <p:bldP spid="38" grpId="0"/>
          <p:bldP spid="39" grpId="0"/>
          <p:bldP spid="40" grpId="0"/>
          <p:bldP spid="41" grpId="0" animBg="1"/>
          <p:bldP spid="43" grpId="0"/>
          <p:bldP spid="44" grpId="0"/>
          <p:bldP spid="45" grpId="0"/>
          <p:bldP spid="46" grpId="0" animBg="1"/>
          <p:bldP spid="48" grpId="0"/>
          <p:bldP spid="49" grpId="0"/>
          <p:bldP spid="50" grpId="0"/>
          <p:bldP spid="51" grpId="0" animBg="1"/>
          <p:bldP spid="55" grpId="0"/>
          <p:bldP spid="56" grpId="0"/>
          <p:bldP spid="57" grpId="0"/>
          <p:bldP spid="6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4" grpId="0" animBg="1"/>
          <p:bldP spid="35" grpId="0" animBg="1"/>
          <p:bldP spid="36" grpId="0" animBg="1"/>
          <p:bldP spid="38" grpId="0"/>
          <p:bldP spid="39" grpId="0"/>
          <p:bldP spid="40" grpId="0"/>
          <p:bldP spid="41" grpId="0" animBg="1"/>
          <p:bldP spid="43" grpId="0"/>
          <p:bldP spid="44" grpId="0"/>
          <p:bldP spid="45" grpId="0"/>
          <p:bldP spid="46" grpId="0" animBg="1"/>
          <p:bldP spid="48" grpId="0"/>
          <p:bldP spid="49" grpId="0"/>
          <p:bldP spid="50" grpId="0"/>
          <p:bldP spid="51" grpId="0" animBg="1"/>
          <p:bldP spid="55" grpId="0"/>
          <p:bldP spid="56" grpId="0"/>
          <p:bldP spid="57" grpId="0"/>
          <p:bldP spid="62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B25C495C-E276-601E-6C1C-159557D2B4A4}"/>
              </a:ext>
            </a:extLst>
          </p:cNvPr>
          <p:cNvSpPr/>
          <p:nvPr/>
        </p:nvSpPr>
        <p:spPr>
          <a:xfrm>
            <a:off x="9272356" y="11371633"/>
            <a:ext cx="5839290" cy="5839288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0FFB444D-BA94-C96F-8A76-DEBC652E9972}"/>
              </a:ext>
            </a:extLst>
          </p:cNvPr>
          <p:cNvSpPr/>
          <p:nvPr/>
        </p:nvSpPr>
        <p:spPr>
          <a:xfrm>
            <a:off x="6361473" y="-8797674"/>
            <a:ext cx="11661056" cy="11661052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914E75B5-C199-C609-77FA-B5A7BE41E5A8}"/>
              </a:ext>
            </a:extLst>
          </p:cNvPr>
          <p:cNvSpPr/>
          <p:nvPr/>
        </p:nvSpPr>
        <p:spPr>
          <a:xfrm>
            <a:off x="16650403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6DA926BF-D83E-CB67-E876-D9BB213A7213}"/>
              </a:ext>
            </a:extLst>
          </p:cNvPr>
          <p:cNvSpPr/>
          <p:nvPr/>
        </p:nvSpPr>
        <p:spPr>
          <a:xfrm>
            <a:off x="10639029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1230493B-52BC-0DF0-5E05-466C3FB7E0E5}"/>
              </a:ext>
            </a:extLst>
          </p:cNvPr>
          <p:cNvSpPr/>
          <p:nvPr/>
        </p:nvSpPr>
        <p:spPr>
          <a:xfrm>
            <a:off x="4627656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08D3FCBB-0236-D181-8B03-FF144EBBD2D7}"/>
              </a:ext>
            </a:extLst>
          </p:cNvPr>
          <p:cNvSpPr/>
          <p:nvPr/>
        </p:nvSpPr>
        <p:spPr>
          <a:xfrm>
            <a:off x="754565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64E3E6C2-1F4D-9847-1C29-96FC47609A9A}"/>
              </a:ext>
            </a:extLst>
          </p:cNvPr>
          <p:cNvCxnSpPr>
            <a:cxnSpLocks/>
          </p:cNvCxnSpPr>
          <p:nvPr/>
        </p:nvCxnSpPr>
        <p:spPr>
          <a:xfrm>
            <a:off x="2571426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67FA6066-FFE9-1DE2-9B3F-B7957C020DDF}"/>
              </a:ext>
            </a:extLst>
          </p:cNvPr>
          <p:cNvSpPr txBox="1"/>
          <p:nvPr/>
        </p:nvSpPr>
        <p:spPr>
          <a:xfrm rot="10800000" flipV="1">
            <a:off x="1179972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01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60875D7B-16E8-E8F0-F237-53333C01DC9E}"/>
              </a:ext>
            </a:extLst>
          </p:cNvPr>
          <p:cNvSpPr txBox="1"/>
          <p:nvPr/>
        </p:nvSpPr>
        <p:spPr>
          <a:xfrm rot="10800000" flipV="1">
            <a:off x="2769204" y="7975060"/>
            <a:ext cx="2040222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Nhu cầu khách hàng: Đáp ứng đúng mong đợi, giải quyết vấn đề thực tế.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BE8ACADA-43A6-FAD7-7E57-442F17F62DA3}"/>
              </a:ext>
            </a:extLst>
          </p:cNvPr>
          <p:cNvSpPr txBox="1"/>
          <p:nvPr/>
        </p:nvSpPr>
        <p:spPr>
          <a:xfrm rot="10800000" flipV="1">
            <a:off x="2769203" y="7297542"/>
            <a:ext cx="229578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CUSTOMER NEEDS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326D0177-C75A-9227-74B2-E000C6262CEA}"/>
              </a:ext>
            </a:extLst>
          </p:cNvPr>
          <p:cNvSpPr/>
          <p:nvPr/>
        </p:nvSpPr>
        <p:spPr>
          <a:xfrm>
            <a:off x="6759903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D4789B19-6554-BCA3-6544-08CB09847016}"/>
              </a:ext>
            </a:extLst>
          </p:cNvPr>
          <p:cNvCxnSpPr>
            <a:cxnSpLocks/>
          </p:cNvCxnSpPr>
          <p:nvPr/>
        </p:nvCxnSpPr>
        <p:spPr>
          <a:xfrm>
            <a:off x="8576764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id="{364A324F-D0B8-8517-B4C5-7F6BC23E970F}"/>
              </a:ext>
            </a:extLst>
          </p:cNvPr>
          <p:cNvSpPr txBox="1"/>
          <p:nvPr/>
        </p:nvSpPr>
        <p:spPr>
          <a:xfrm rot="10800000" flipV="1">
            <a:off x="7185310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02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4435DB4B-29E9-5B07-007D-BDBA76427EB2}"/>
              </a:ext>
            </a:extLst>
          </p:cNvPr>
          <p:cNvSpPr txBox="1"/>
          <p:nvPr/>
        </p:nvSpPr>
        <p:spPr>
          <a:xfrm rot="10800000" flipV="1">
            <a:off x="8774542" y="7975060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Xem xét tổng chi phí khách hàng bỏ ra để sở hữu.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63CD2066-056B-D17C-9828-0D5799F618DB}"/>
              </a:ext>
            </a:extLst>
          </p:cNvPr>
          <p:cNvSpPr txBox="1"/>
          <p:nvPr/>
        </p:nvSpPr>
        <p:spPr>
          <a:xfrm rot="10800000" flipV="1">
            <a:off x="8774540" y="7297542"/>
            <a:ext cx="2040223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COST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ACDFF161-ADFC-5AAE-3583-5E2221799BAA}"/>
              </a:ext>
            </a:extLst>
          </p:cNvPr>
          <p:cNvSpPr/>
          <p:nvPr/>
        </p:nvSpPr>
        <p:spPr>
          <a:xfrm>
            <a:off x="12777314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6F1D6059-88B2-0F9C-8206-BD92DC330A1E}"/>
              </a:ext>
            </a:extLst>
          </p:cNvPr>
          <p:cNvCxnSpPr>
            <a:cxnSpLocks/>
          </p:cNvCxnSpPr>
          <p:nvPr/>
        </p:nvCxnSpPr>
        <p:spPr>
          <a:xfrm>
            <a:off x="14594175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0C587F9E-B4B2-74C6-BC02-6F24A772A224}"/>
              </a:ext>
            </a:extLst>
          </p:cNvPr>
          <p:cNvSpPr txBox="1"/>
          <p:nvPr/>
        </p:nvSpPr>
        <p:spPr>
          <a:xfrm rot="10800000" flipV="1">
            <a:off x="13202721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03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E6EA102-8B6A-EB6C-3105-6AE353C0A7E2}"/>
              </a:ext>
            </a:extLst>
          </p:cNvPr>
          <p:cNvSpPr txBox="1"/>
          <p:nvPr/>
        </p:nvSpPr>
        <p:spPr>
          <a:xfrm rot="10800000" flipV="1">
            <a:off x="14791953" y="7975060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Mang lại sự dễ dàng trong tiếp cận, mua và sử dụng.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AE715ECC-34DD-AF78-FCEF-51AADACBFFA8}"/>
              </a:ext>
            </a:extLst>
          </p:cNvPr>
          <p:cNvSpPr txBox="1"/>
          <p:nvPr/>
        </p:nvSpPr>
        <p:spPr>
          <a:xfrm rot="10800000" flipV="1">
            <a:off x="14791950" y="7297542"/>
            <a:ext cx="2182935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CONVENIENCE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24E704FE-E7F1-151F-3C71-1483FEC63EFC}"/>
              </a:ext>
            </a:extLst>
          </p:cNvPr>
          <p:cNvSpPr/>
          <p:nvPr/>
        </p:nvSpPr>
        <p:spPr>
          <a:xfrm>
            <a:off x="18782650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DBB6F59C-261A-19CE-8ED3-374034A34409}"/>
              </a:ext>
            </a:extLst>
          </p:cNvPr>
          <p:cNvCxnSpPr>
            <a:cxnSpLocks/>
          </p:cNvCxnSpPr>
          <p:nvPr/>
        </p:nvCxnSpPr>
        <p:spPr>
          <a:xfrm>
            <a:off x="20653298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543BD2C6-825F-B45C-21E0-E75A2325D67D}"/>
              </a:ext>
            </a:extLst>
          </p:cNvPr>
          <p:cNvSpPr txBox="1"/>
          <p:nvPr/>
        </p:nvSpPr>
        <p:spPr>
          <a:xfrm rot="10800000" flipV="1">
            <a:off x="19208057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04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947F2A0-1074-2962-A37F-C2D162804497}"/>
              </a:ext>
            </a:extLst>
          </p:cNvPr>
          <p:cNvSpPr txBox="1"/>
          <p:nvPr/>
        </p:nvSpPr>
        <p:spPr>
          <a:xfrm rot="10800000" flipV="1">
            <a:off x="20851076" y="7975061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Duy trì kết nối, lắng nghe và trao đổi thường xuyên.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ACCAF7E2-F987-8B42-3F3A-784A69BB5383}"/>
              </a:ext>
            </a:extLst>
          </p:cNvPr>
          <p:cNvSpPr txBox="1"/>
          <p:nvPr/>
        </p:nvSpPr>
        <p:spPr>
          <a:xfrm rot="10800000" flipV="1">
            <a:off x="20851074" y="7297542"/>
            <a:ext cx="2294897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COMMUNICATION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67" name="TextBox 48">
            <a:extLst>
              <a:ext uri="{FF2B5EF4-FFF2-40B4-BE49-F238E27FC236}">
                <a16:creationId xmlns:a16="http://schemas.microsoft.com/office/drawing/2014/main" id="{C75B2FC6-4F31-3AB6-6B02-A08DAC42CF4A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68" name="TextBox 48">
            <a:extLst>
              <a:ext uri="{FF2B5EF4-FFF2-40B4-BE49-F238E27FC236}">
                <a16:creationId xmlns:a16="http://schemas.microsoft.com/office/drawing/2014/main" id="{9F145816-A799-6C6D-7273-AD1333653441}"/>
              </a:ext>
            </a:extLst>
          </p:cNvPr>
          <p:cNvSpPr txBox="1"/>
          <p:nvPr/>
        </p:nvSpPr>
        <p:spPr>
          <a:xfrm>
            <a:off x="7494441" y="818641"/>
            <a:ext cx="939513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CUSTOMER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VALUE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69" name="TextBox 25">
            <a:extLst>
              <a:ext uri="{FF2B5EF4-FFF2-40B4-BE49-F238E27FC236}">
                <a16:creationId xmlns:a16="http://schemas.microsoft.com/office/drawing/2014/main" id="{A8932BF5-68D6-E9DE-E7FA-C788709CD60B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170" name="TextBox 48">
            <a:extLst>
              <a:ext uri="{FF2B5EF4-FFF2-40B4-BE49-F238E27FC236}">
                <a16:creationId xmlns:a16="http://schemas.microsoft.com/office/drawing/2014/main" id="{EFD46BC0-6354-04C3-97F0-1D35A1AE37A6}"/>
              </a:ext>
            </a:extLst>
          </p:cNvPr>
          <p:cNvSpPr txBox="1"/>
          <p:nvPr/>
        </p:nvSpPr>
        <p:spPr>
          <a:xfrm>
            <a:off x="11101005" y="11825931"/>
            <a:ext cx="218200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4Cs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71" name="TextBox 25">
            <a:extLst>
              <a:ext uri="{FF2B5EF4-FFF2-40B4-BE49-F238E27FC236}">
                <a16:creationId xmlns:a16="http://schemas.microsoft.com/office/drawing/2014/main" id="{22582FAB-92A4-F121-7EED-2D529F1B8442}"/>
              </a:ext>
            </a:extLst>
          </p:cNvPr>
          <p:cNvSpPr txBox="1"/>
          <p:nvPr/>
        </p:nvSpPr>
        <p:spPr>
          <a:xfrm>
            <a:off x="5601352" y="3811420"/>
            <a:ext cx="13181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u="none" dirty="0" err="1">
                <a:solidFill>
                  <a:schemeClr val="tx2"/>
                </a:solidFill>
              </a:rPr>
              <a:t>mô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hình</a:t>
            </a:r>
            <a:r>
              <a:rPr lang="en-US" sz="2400" u="none" dirty="0">
                <a:solidFill>
                  <a:schemeClr val="tx2"/>
                </a:solidFill>
              </a:rPr>
              <a:t> marketing </a:t>
            </a:r>
            <a:r>
              <a:rPr lang="en-US" sz="2400" u="none" dirty="0" err="1">
                <a:solidFill>
                  <a:schemeClr val="tx2"/>
                </a:solidFill>
              </a:rPr>
              <a:t>tập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trung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vào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khách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hàng</a:t>
            </a:r>
            <a:r>
              <a:rPr lang="en-US" sz="2400" u="none" dirty="0">
                <a:solidFill>
                  <a:schemeClr val="tx2"/>
                </a:solidFill>
              </a:rPr>
              <a:t>, </a:t>
            </a:r>
            <a:r>
              <a:rPr lang="en-US" sz="2400" u="none" dirty="0" err="1">
                <a:solidFill>
                  <a:schemeClr val="tx2"/>
                </a:solidFill>
              </a:rPr>
              <a:t>nhấn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mạnh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nhu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cầu</a:t>
            </a:r>
            <a:r>
              <a:rPr lang="en-US" sz="2400" u="none" dirty="0">
                <a:solidFill>
                  <a:schemeClr val="tx2"/>
                </a:solidFill>
              </a:rPr>
              <a:t>, chi </a:t>
            </a:r>
            <a:r>
              <a:rPr lang="en-US" sz="2400" u="none" dirty="0" err="1">
                <a:solidFill>
                  <a:schemeClr val="tx2"/>
                </a:solidFill>
              </a:rPr>
              <a:t>phí</a:t>
            </a:r>
            <a:r>
              <a:rPr lang="en-US" sz="2400" u="none" dirty="0">
                <a:solidFill>
                  <a:schemeClr val="tx2"/>
                </a:solidFill>
              </a:rPr>
              <a:t>, </a:t>
            </a:r>
            <a:r>
              <a:rPr lang="en-US" sz="2400" u="none" dirty="0" err="1">
                <a:solidFill>
                  <a:schemeClr val="tx2"/>
                </a:solidFill>
              </a:rPr>
              <a:t>sự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tiện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lợi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và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giao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tiếp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để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tạo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ra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giá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trị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bền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vững</a:t>
            </a:r>
            <a:r>
              <a:rPr lang="en-US" sz="2400" u="none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12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12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4" grpId="0" animBg="1"/>
          <p:bldP spid="145" grpId="0" animBg="1"/>
          <p:bldP spid="146" grpId="0" animBg="1"/>
          <p:bldP spid="147" grpId="0" animBg="1"/>
          <p:bldP spid="149" grpId="0"/>
          <p:bldP spid="150" grpId="0"/>
          <p:bldP spid="151" grpId="0"/>
          <p:bldP spid="152" grpId="0" animBg="1"/>
          <p:bldP spid="154" grpId="0"/>
          <p:bldP spid="155" grpId="0"/>
          <p:bldP spid="156" grpId="0"/>
          <p:bldP spid="157" grpId="0" animBg="1"/>
          <p:bldP spid="159" grpId="0"/>
          <p:bldP spid="160" grpId="0"/>
          <p:bldP spid="161" grpId="0"/>
          <p:bldP spid="162" grpId="0" animBg="1"/>
          <p:bldP spid="164" grpId="0"/>
          <p:bldP spid="165" grpId="0"/>
          <p:bldP spid="166" grpId="0"/>
          <p:bldP spid="17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4" grpId="0" animBg="1"/>
          <p:bldP spid="145" grpId="0" animBg="1"/>
          <p:bldP spid="146" grpId="0" animBg="1"/>
          <p:bldP spid="147" grpId="0" animBg="1"/>
          <p:bldP spid="149" grpId="0"/>
          <p:bldP spid="150" grpId="0"/>
          <p:bldP spid="151" grpId="0"/>
          <p:bldP spid="152" grpId="0" animBg="1"/>
          <p:bldP spid="154" grpId="0"/>
          <p:bldP spid="155" grpId="0"/>
          <p:bldP spid="156" grpId="0"/>
          <p:bldP spid="157" grpId="0" animBg="1"/>
          <p:bldP spid="159" grpId="0"/>
          <p:bldP spid="160" grpId="0"/>
          <p:bldP spid="161" grpId="0"/>
          <p:bldP spid="162" grpId="0" animBg="1"/>
          <p:bldP spid="164" grpId="0"/>
          <p:bldP spid="165" grpId="0"/>
          <p:bldP spid="166" grpId="0"/>
          <p:bldP spid="171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4054CCB8-4E38-2E31-5DC2-543D5069EB5C}"/>
              </a:ext>
            </a:extLst>
          </p:cNvPr>
          <p:cNvSpPr/>
          <p:nvPr/>
        </p:nvSpPr>
        <p:spPr>
          <a:xfrm>
            <a:off x="9272356" y="11371633"/>
            <a:ext cx="5839290" cy="5839288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E55CC05-A837-76E0-1BFF-F7B2C4C2AC75}"/>
              </a:ext>
            </a:extLst>
          </p:cNvPr>
          <p:cNvSpPr/>
          <p:nvPr/>
        </p:nvSpPr>
        <p:spPr>
          <a:xfrm>
            <a:off x="6361473" y="-8797674"/>
            <a:ext cx="11661056" cy="11661052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E62CFD8-0B16-EB39-17DF-960F2A84EA7F}"/>
              </a:ext>
            </a:extLst>
          </p:cNvPr>
          <p:cNvSpPr/>
          <p:nvPr/>
        </p:nvSpPr>
        <p:spPr>
          <a:xfrm>
            <a:off x="16650403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0DB88B5-D648-B99E-2940-CC68FADC19B4}"/>
              </a:ext>
            </a:extLst>
          </p:cNvPr>
          <p:cNvSpPr/>
          <p:nvPr/>
        </p:nvSpPr>
        <p:spPr>
          <a:xfrm>
            <a:off x="10639029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2082E58-5686-5046-AE57-8B831393BD34}"/>
              </a:ext>
            </a:extLst>
          </p:cNvPr>
          <p:cNvSpPr/>
          <p:nvPr/>
        </p:nvSpPr>
        <p:spPr>
          <a:xfrm>
            <a:off x="4627656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1D19336-27B5-D4FC-1647-C865A613719A}"/>
              </a:ext>
            </a:extLst>
          </p:cNvPr>
          <p:cNvSpPr/>
          <p:nvPr/>
        </p:nvSpPr>
        <p:spPr>
          <a:xfrm>
            <a:off x="754565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846631D-25BF-0637-81ED-CAE05B7B9EAA}"/>
              </a:ext>
            </a:extLst>
          </p:cNvPr>
          <p:cNvSpPr/>
          <p:nvPr/>
        </p:nvSpPr>
        <p:spPr>
          <a:xfrm>
            <a:off x="6759903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D6D4E41-017C-B1BE-9F7E-BDBBA328174E}"/>
              </a:ext>
            </a:extLst>
          </p:cNvPr>
          <p:cNvSpPr/>
          <p:nvPr/>
        </p:nvSpPr>
        <p:spPr>
          <a:xfrm>
            <a:off x="12777314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67FFA06-6F36-780F-260D-CDC43074911C}"/>
              </a:ext>
            </a:extLst>
          </p:cNvPr>
          <p:cNvSpPr/>
          <p:nvPr/>
        </p:nvSpPr>
        <p:spPr>
          <a:xfrm>
            <a:off x="18782650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48">
            <a:extLst>
              <a:ext uri="{FF2B5EF4-FFF2-40B4-BE49-F238E27FC236}">
                <a16:creationId xmlns:a16="http://schemas.microsoft.com/office/drawing/2014/main" id="{097E83D7-A4A1-94D6-A991-FA886EE0A2BD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8" name="TextBox 48">
            <a:extLst>
              <a:ext uri="{FF2B5EF4-FFF2-40B4-BE49-F238E27FC236}">
                <a16:creationId xmlns:a16="http://schemas.microsoft.com/office/drawing/2014/main" id="{3AC10CDC-CF24-18E5-8DF2-A044179C38A7}"/>
              </a:ext>
            </a:extLst>
          </p:cNvPr>
          <p:cNvSpPr txBox="1"/>
          <p:nvPr/>
        </p:nvSpPr>
        <p:spPr>
          <a:xfrm>
            <a:off x="7494441" y="818641"/>
            <a:ext cx="939513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CUSTOMER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VALUE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29" name="TextBox 25">
            <a:extLst>
              <a:ext uri="{FF2B5EF4-FFF2-40B4-BE49-F238E27FC236}">
                <a16:creationId xmlns:a16="http://schemas.microsoft.com/office/drawing/2014/main" id="{62A60D3F-7BE3-B309-C862-F304916759AC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30" name="TextBox 48">
            <a:extLst>
              <a:ext uri="{FF2B5EF4-FFF2-40B4-BE49-F238E27FC236}">
                <a16:creationId xmlns:a16="http://schemas.microsoft.com/office/drawing/2014/main" id="{E5682B73-0F3D-A570-75FF-3D5FA101AF7F}"/>
              </a:ext>
            </a:extLst>
          </p:cNvPr>
          <p:cNvSpPr txBox="1"/>
          <p:nvPr/>
        </p:nvSpPr>
        <p:spPr>
          <a:xfrm>
            <a:off x="11101005" y="11825931"/>
            <a:ext cx="218200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4Cs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31" name="TextBox 25">
            <a:extLst>
              <a:ext uri="{FF2B5EF4-FFF2-40B4-BE49-F238E27FC236}">
                <a16:creationId xmlns:a16="http://schemas.microsoft.com/office/drawing/2014/main" id="{0239E64C-9DE8-C8F9-5484-65089B0B716C}"/>
              </a:ext>
            </a:extLst>
          </p:cNvPr>
          <p:cNvSpPr txBox="1"/>
          <p:nvPr/>
        </p:nvSpPr>
        <p:spPr>
          <a:xfrm>
            <a:off x="5601352" y="3811420"/>
            <a:ext cx="13181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u="none" dirty="0" err="1">
                <a:solidFill>
                  <a:schemeClr val="tx2"/>
                </a:solidFill>
              </a:rPr>
              <a:t>mô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hình</a:t>
            </a:r>
            <a:r>
              <a:rPr lang="en-US" sz="2400" u="none" dirty="0">
                <a:solidFill>
                  <a:schemeClr val="tx2"/>
                </a:solidFill>
              </a:rPr>
              <a:t> marketing </a:t>
            </a:r>
            <a:r>
              <a:rPr lang="en-US" sz="2400" u="none" dirty="0" err="1">
                <a:solidFill>
                  <a:schemeClr val="tx2"/>
                </a:solidFill>
              </a:rPr>
              <a:t>tập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trung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vào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khách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hàng</a:t>
            </a:r>
            <a:r>
              <a:rPr lang="en-US" sz="2400" u="none" dirty="0">
                <a:solidFill>
                  <a:schemeClr val="tx2"/>
                </a:solidFill>
              </a:rPr>
              <a:t>, </a:t>
            </a:r>
            <a:r>
              <a:rPr lang="en-US" sz="2400" u="none" dirty="0" err="1">
                <a:solidFill>
                  <a:schemeClr val="tx2"/>
                </a:solidFill>
              </a:rPr>
              <a:t>nhấn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mạnh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nhu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cầu</a:t>
            </a:r>
            <a:r>
              <a:rPr lang="en-US" sz="2400" u="none" dirty="0">
                <a:solidFill>
                  <a:schemeClr val="tx2"/>
                </a:solidFill>
              </a:rPr>
              <a:t>, chi </a:t>
            </a:r>
            <a:r>
              <a:rPr lang="en-US" sz="2400" u="none" dirty="0" err="1">
                <a:solidFill>
                  <a:schemeClr val="tx2"/>
                </a:solidFill>
              </a:rPr>
              <a:t>phí</a:t>
            </a:r>
            <a:r>
              <a:rPr lang="en-US" sz="2400" u="none" dirty="0">
                <a:solidFill>
                  <a:schemeClr val="tx2"/>
                </a:solidFill>
              </a:rPr>
              <a:t>, </a:t>
            </a:r>
            <a:r>
              <a:rPr lang="en-US" sz="2400" u="none" dirty="0" err="1">
                <a:solidFill>
                  <a:schemeClr val="tx2"/>
                </a:solidFill>
              </a:rPr>
              <a:t>sự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tiện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lợi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và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giao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tiếp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để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tạo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ra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giá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trị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bền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vững</a:t>
            </a:r>
            <a:r>
              <a:rPr lang="en-US" sz="2400" u="none" dirty="0">
                <a:solidFill>
                  <a:schemeClr val="tx2"/>
                </a:solidFill>
              </a:rPr>
              <a:t>.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4CA9F25-0861-6657-F4F1-FB64526A48D0}"/>
              </a:ext>
            </a:extLst>
          </p:cNvPr>
          <p:cNvCxnSpPr>
            <a:cxnSpLocks/>
          </p:cNvCxnSpPr>
          <p:nvPr/>
        </p:nvCxnSpPr>
        <p:spPr>
          <a:xfrm>
            <a:off x="2571426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19F65258-EC4F-210A-9521-67A5CB8573D1}"/>
              </a:ext>
            </a:extLst>
          </p:cNvPr>
          <p:cNvSpPr txBox="1"/>
          <p:nvPr/>
        </p:nvSpPr>
        <p:spPr>
          <a:xfrm rot="10800000" flipV="1">
            <a:off x="1179972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01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19E17785-D9B0-8B36-FBE0-294EE33F2888}"/>
              </a:ext>
            </a:extLst>
          </p:cNvPr>
          <p:cNvSpPr txBox="1"/>
          <p:nvPr/>
        </p:nvSpPr>
        <p:spPr>
          <a:xfrm rot="10800000" flipV="1">
            <a:off x="2769204" y="7975060"/>
            <a:ext cx="2040222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Nhu cầu khách hàng: Đáp ứng đúng mong đợi, giải quyết vấn đề thực tế.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B0EDDC59-77FC-B65A-47FB-8620E0DDD45B}"/>
              </a:ext>
            </a:extLst>
          </p:cNvPr>
          <p:cNvSpPr txBox="1"/>
          <p:nvPr/>
        </p:nvSpPr>
        <p:spPr>
          <a:xfrm rot="10800000" flipV="1">
            <a:off x="2769203" y="7297542"/>
            <a:ext cx="229578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CUSTOMER NEEDS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F7D54D56-BEFF-E69C-C9FC-AF269F3D63D8}"/>
              </a:ext>
            </a:extLst>
          </p:cNvPr>
          <p:cNvCxnSpPr>
            <a:cxnSpLocks/>
          </p:cNvCxnSpPr>
          <p:nvPr/>
        </p:nvCxnSpPr>
        <p:spPr>
          <a:xfrm>
            <a:off x="8576764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7F8B75F2-F6A6-1A33-E6CD-D027C71F9EE3}"/>
              </a:ext>
            </a:extLst>
          </p:cNvPr>
          <p:cNvSpPr txBox="1"/>
          <p:nvPr/>
        </p:nvSpPr>
        <p:spPr>
          <a:xfrm rot="10800000" flipV="1">
            <a:off x="7185310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02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0F84E278-8BC6-AEF2-8F80-D241B76394B6}"/>
              </a:ext>
            </a:extLst>
          </p:cNvPr>
          <p:cNvSpPr txBox="1"/>
          <p:nvPr/>
        </p:nvSpPr>
        <p:spPr>
          <a:xfrm rot="10800000" flipV="1">
            <a:off x="8774542" y="7975060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Xem xét tổng chi phí khách hàng bỏ ra để sở hữu.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E237903A-7C09-9AC2-84E0-55B1DCE0DA28}"/>
              </a:ext>
            </a:extLst>
          </p:cNvPr>
          <p:cNvSpPr txBox="1"/>
          <p:nvPr/>
        </p:nvSpPr>
        <p:spPr>
          <a:xfrm rot="10800000" flipV="1">
            <a:off x="8774540" y="7297542"/>
            <a:ext cx="2040223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COST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C70F65F3-78F2-546A-23F0-09EDD73C6948}"/>
              </a:ext>
            </a:extLst>
          </p:cNvPr>
          <p:cNvCxnSpPr>
            <a:cxnSpLocks/>
          </p:cNvCxnSpPr>
          <p:nvPr/>
        </p:nvCxnSpPr>
        <p:spPr>
          <a:xfrm>
            <a:off x="14594175" y="6789506"/>
            <a:ext cx="0" cy="2832365"/>
          </a:xfrm>
          <a:prstGeom prst="line">
            <a:avLst/>
          </a:prstGeom>
          <a:ln w="1270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689470FE-5956-18CF-E5FC-2D876A56563F}"/>
              </a:ext>
            </a:extLst>
          </p:cNvPr>
          <p:cNvSpPr txBox="1"/>
          <p:nvPr/>
        </p:nvSpPr>
        <p:spPr>
          <a:xfrm rot="10800000" flipV="1">
            <a:off x="13202721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tx2"/>
                </a:solidFill>
                <a:latin typeface="Gobold" panose="02000500000000000000" pitchFamily="2" charset="0"/>
              </a:rPr>
              <a:t>03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90C2EE8F-EA28-37BA-C497-1386FA87DF18}"/>
              </a:ext>
            </a:extLst>
          </p:cNvPr>
          <p:cNvSpPr txBox="1"/>
          <p:nvPr/>
        </p:nvSpPr>
        <p:spPr>
          <a:xfrm rot="10800000" flipV="1">
            <a:off x="14791953" y="7975060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Mang lại sự dễ dàng trong tiếp cận, mua và sử dụng.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70409AE1-E47D-D980-5AD4-65013C318B6B}"/>
              </a:ext>
            </a:extLst>
          </p:cNvPr>
          <p:cNvSpPr txBox="1"/>
          <p:nvPr/>
        </p:nvSpPr>
        <p:spPr>
          <a:xfrm rot="10800000" flipV="1">
            <a:off x="14791950" y="7297542"/>
            <a:ext cx="2182935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CONVENIENCE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7D7EE9E4-ECA2-8B90-3754-CDD2CCCEED03}"/>
              </a:ext>
            </a:extLst>
          </p:cNvPr>
          <p:cNvCxnSpPr>
            <a:cxnSpLocks/>
          </p:cNvCxnSpPr>
          <p:nvPr/>
        </p:nvCxnSpPr>
        <p:spPr>
          <a:xfrm>
            <a:off x="20653298" y="6789506"/>
            <a:ext cx="0" cy="2832365"/>
          </a:xfrm>
          <a:prstGeom prst="line">
            <a:avLst/>
          </a:prstGeom>
          <a:ln w="1270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D4DB6657-0B26-26D3-A8DD-58DF740F320D}"/>
              </a:ext>
            </a:extLst>
          </p:cNvPr>
          <p:cNvSpPr txBox="1"/>
          <p:nvPr/>
        </p:nvSpPr>
        <p:spPr>
          <a:xfrm rot="10800000" flipV="1">
            <a:off x="19208057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tx2"/>
                </a:solidFill>
                <a:latin typeface="Gobold" panose="02000500000000000000" pitchFamily="2" charset="0"/>
              </a:rPr>
              <a:t>04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1AE1361-A02D-DB02-9C2F-54D8751A1340}"/>
              </a:ext>
            </a:extLst>
          </p:cNvPr>
          <p:cNvSpPr txBox="1"/>
          <p:nvPr/>
        </p:nvSpPr>
        <p:spPr>
          <a:xfrm rot="10800000" flipV="1">
            <a:off x="20851076" y="7975061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Duy trì kết nối, lắng nghe và trao đổi thường xuyên.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90DC652E-FB74-BDA2-49E0-53954F1A0CA0}"/>
              </a:ext>
            </a:extLst>
          </p:cNvPr>
          <p:cNvSpPr txBox="1"/>
          <p:nvPr/>
        </p:nvSpPr>
        <p:spPr>
          <a:xfrm rot="10800000" flipV="1">
            <a:off x="20851074" y="7297542"/>
            <a:ext cx="2294897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COMMUNICATION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12" grpId="0" animBg="1"/>
          <p:bldP spid="17" grpId="0" animBg="1"/>
          <p:bldP spid="22" grpId="0" animBg="1"/>
          <p:bldP spid="31" grpId="0"/>
          <p:bldP spid="137" grpId="0"/>
          <p:bldP spid="138" grpId="0"/>
          <p:bldP spid="139" grpId="0"/>
          <p:bldP spid="141" grpId="0"/>
          <p:bldP spid="142" grpId="0"/>
          <p:bldP spid="143" grpId="0"/>
          <p:bldP spid="145" grpId="0"/>
          <p:bldP spid="146" grpId="0"/>
          <p:bldP spid="147" grpId="0"/>
          <p:bldP spid="149" grpId="0"/>
          <p:bldP spid="150" grpId="0"/>
          <p:bldP spid="15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12" grpId="0" animBg="1"/>
          <p:bldP spid="17" grpId="0" animBg="1"/>
          <p:bldP spid="22" grpId="0" animBg="1"/>
          <p:bldP spid="31" grpId="0"/>
          <p:bldP spid="137" grpId="0"/>
          <p:bldP spid="138" grpId="0"/>
          <p:bldP spid="139" grpId="0"/>
          <p:bldP spid="141" grpId="0"/>
          <p:bldP spid="142" grpId="0"/>
          <p:bldP spid="143" grpId="0"/>
          <p:bldP spid="145" grpId="0"/>
          <p:bldP spid="146" grpId="0"/>
          <p:bldP spid="147" grpId="0"/>
          <p:bldP spid="149" grpId="0"/>
          <p:bldP spid="150" grpId="0"/>
          <p:bldP spid="151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D26D0CC9-BECC-977B-F881-141912601DE1}"/>
              </a:ext>
            </a:extLst>
          </p:cNvPr>
          <p:cNvSpPr/>
          <p:nvPr/>
        </p:nvSpPr>
        <p:spPr>
          <a:xfrm>
            <a:off x="9272356" y="11371633"/>
            <a:ext cx="5839290" cy="5839288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ECBEC62-4404-28EC-5228-C9257040A5C9}"/>
              </a:ext>
            </a:extLst>
          </p:cNvPr>
          <p:cNvSpPr/>
          <p:nvPr/>
        </p:nvSpPr>
        <p:spPr>
          <a:xfrm>
            <a:off x="6361473" y="-8797674"/>
            <a:ext cx="11661056" cy="11661052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8FBF192-3018-5DDF-71B9-8F02C922D7D7}"/>
              </a:ext>
            </a:extLst>
          </p:cNvPr>
          <p:cNvSpPr/>
          <p:nvPr/>
        </p:nvSpPr>
        <p:spPr>
          <a:xfrm>
            <a:off x="16650403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534496D-30D6-18F0-9A37-E16C3DDA4EE3}"/>
              </a:ext>
            </a:extLst>
          </p:cNvPr>
          <p:cNvSpPr/>
          <p:nvPr/>
        </p:nvSpPr>
        <p:spPr>
          <a:xfrm>
            <a:off x="10639029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F4641BD-7FEB-74E3-E75B-65995025B3CB}"/>
              </a:ext>
            </a:extLst>
          </p:cNvPr>
          <p:cNvSpPr/>
          <p:nvPr/>
        </p:nvSpPr>
        <p:spPr>
          <a:xfrm>
            <a:off x="4627656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E026730-2D1E-D01D-9D89-E9A73F01A6E9}"/>
              </a:ext>
            </a:extLst>
          </p:cNvPr>
          <p:cNvSpPr/>
          <p:nvPr/>
        </p:nvSpPr>
        <p:spPr>
          <a:xfrm>
            <a:off x="754565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FE29581-6F71-0B7A-5D29-15F50309877F}"/>
              </a:ext>
            </a:extLst>
          </p:cNvPr>
          <p:cNvCxnSpPr>
            <a:cxnSpLocks/>
          </p:cNvCxnSpPr>
          <p:nvPr/>
        </p:nvCxnSpPr>
        <p:spPr>
          <a:xfrm>
            <a:off x="2571426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3AFDDE9-F2DC-4528-74E2-E5C553C56099}"/>
              </a:ext>
            </a:extLst>
          </p:cNvPr>
          <p:cNvSpPr txBox="1"/>
          <p:nvPr/>
        </p:nvSpPr>
        <p:spPr>
          <a:xfrm rot="10800000" flipV="1">
            <a:off x="1179972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01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B628D3-6342-C6B6-3475-95104CAC05FF}"/>
              </a:ext>
            </a:extLst>
          </p:cNvPr>
          <p:cNvSpPr txBox="1"/>
          <p:nvPr/>
        </p:nvSpPr>
        <p:spPr>
          <a:xfrm rot="10800000" flipV="1">
            <a:off x="2769204" y="7975060"/>
            <a:ext cx="2040222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Nhu cầu khách hàng: Đáp ứng đúng mong đợi, giải quyết vấn đề thực tế.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ADF025-E1C5-7E04-C80D-91D3CC63EB83}"/>
              </a:ext>
            </a:extLst>
          </p:cNvPr>
          <p:cNvSpPr txBox="1"/>
          <p:nvPr/>
        </p:nvSpPr>
        <p:spPr>
          <a:xfrm rot="10800000" flipV="1">
            <a:off x="2769203" y="7297542"/>
            <a:ext cx="229578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CUSTOMER NEEDS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9BF3CD8-F1B0-00D8-5CE6-D4D4E7D0B65F}"/>
              </a:ext>
            </a:extLst>
          </p:cNvPr>
          <p:cNvSpPr/>
          <p:nvPr/>
        </p:nvSpPr>
        <p:spPr>
          <a:xfrm>
            <a:off x="6759903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112362F-1F24-A242-5CCD-7ED204032C95}"/>
              </a:ext>
            </a:extLst>
          </p:cNvPr>
          <p:cNvCxnSpPr>
            <a:cxnSpLocks/>
          </p:cNvCxnSpPr>
          <p:nvPr/>
        </p:nvCxnSpPr>
        <p:spPr>
          <a:xfrm>
            <a:off x="8576764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96055AE-4CBC-BE39-742A-194302FA6DB5}"/>
              </a:ext>
            </a:extLst>
          </p:cNvPr>
          <p:cNvSpPr txBox="1"/>
          <p:nvPr/>
        </p:nvSpPr>
        <p:spPr>
          <a:xfrm rot="10800000" flipV="1">
            <a:off x="7185310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02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8FB725-B5B6-8F57-7F9E-0B242D4904DC}"/>
              </a:ext>
            </a:extLst>
          </p:cNvPr>
          <p:cNvSpPr txBox="1"/>
          <p:nvPr/>
        </p:nvSpPr>
        <p:spPr>
          <a:xfrm rot="10800000" flipV="1">
            <a:off x="8774542" y="7975060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Xem xét tổng chi phí khách hàng bỏ ra để sở hữu.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CAF7E3-645B-1776-0E9F-CF6953163F48}"/>
              </a:ext>
            </a:extLst>
          </p:cNvPr>
          <p:cNvSpPr txBox="1"/>
          <p:nvPr/>
        </p:nvSpPr>
        <p:spPr>
          <a:xfrm rot="10800000" flipV="1">
            <a:off x="8774540" y="7297542"/>
            <a:ext cx="2040223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COST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385EC61-8563-9DC7-F762-C08263553DDE}"/>
              </a:ext>
            </a:extLst>
          </p:cNvPr>
          <p:cNvSpPr/>
          <p:nvPr/>
        </p:nvSpPr>
        <p:spPr>
          <a:xfrm>
            <a:off x="12777314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A01472-0E3F-D1E8-5FAD-BB9206D571FE}"/>
              </a:ext>
            </a:extLst>
          </p:cNvPr>
          <p:cNvCxnSpPr>
            <a:cxnSpLocks/>
          </p:cNvCxnSpPr>
          <p:nvPr/>
        </p:nvCxnSpPr>
        <p:spPr>
          <a:xfrm>
            <a:off x="14594175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A06B3D8-BD44-05A1-C004-94CB6E64DF08}"/>
              </a:ext>
            </a:extLst>
          </p:cNvPr>
          <p:cNvSpPr txBox="1"/>
          <p:nvPr/>
        </p:nvSpPr>
        <p:spPr>
          <a:xfrm rot="10800000" flipV="1">
            <a:off x="13202721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03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811C15-5780-DD4F-C12A-05D04A807712}"/>
              </a:ext>
            </a:extLst>
          </p:cNvPr>
          <p:cNvSpPr txBox="1"/>
          <p:nvPr/>
        </p:nvSpPr>
        <p:spPr>
          <a:xfrm rot="10800000" flipV="1">
            <a:off x="14791953" y="7975060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Mang lại sự dễ dàng trong tiếp cận, mua và sử dụng.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D2DD59-C107-251E-DAAF-929EC7BDD823}"/>
              </a:ext>
            </a:extLst>
          </p:cNvPr>
          <p:cNvSpPr txBox="1"/>
          <p:nvPr/>
        </p:nvSpPr>
        <p:spPr>
          <a:xfrm rot="10800000" flipV="1">
            <a:off x="14791950" y="7297542"/>
            <a:ext cx="2182935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CONVENIENCE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1C44E2B-11D9-DD99-3B8C-1191CB0B26AF}"/>
              </a:ext>
            </a:extLst>
          </p:cNvPr>
          <p:cNvSpPr/>
          <p:nvPr/>
        </p:nvSpPr>
        <p:spPr>
          <a:xfrm>
            <a:off x="18782650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35D1058-4DB4-5516-B07C-827DE6E6EE76}"/>
              </a:ext>
            </a:extLst>
          </p:cNvPr>
          <p:cNvCxnSpPr>
            <a:cxnSpLocks/>
          </p:cNvCxnSpPr>
          <p:nvPr/>
        </p:nvCxnSpPr>
        <p:spPr>
          <a:xfrm>
            <a:off x="20653298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1499F0A-EDCD-39FC-838D-81F150E2476F}"/>
              </a:ext>
            </a:extLst>
          </p:cNvPr>
          <p:cNvSpPr txBox="1"/>
          <p:nvPr/>
        </p:nvSpPr>
        <p:spPr>
          <a:xfrm rot="10800000" flipV="1">
            <a:off x="19208057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bg2"/>
                </a:solidFill>
                <a:latin typeface="Gobold" panose="02000500000000000000" pitchFamily="2" charset="0"/>
              </a:rPr>
              <a:t>04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B4E80F1-6D89-0D0D-7BA1-33A9EF5919C2}"/>
              </a:ext>
            </a:extLst>
          </p:cNvPr>
          <p:cNvSpPr txBox="1"/>
          <p:nvPr/>
        </p:nvSpPr>
        <p:spPr>
          <a:xfrm rot="10800000" flipV="1">
            <a:off x="20851076" y="7975061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bg2"/>
                </a:solidFill>
              </a:rPr>
              <a:t>Duy trì kết nối, lắng nghe và trao đổi thường xuyên.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D3B7974-0ABC-99F6-077E-A2BF2618D024}"/>
              </a:ext>
            </a:extLst>
          </p:cNvPr>
          <p:cNvSpPr txBox="1"/>
          <p:nvPr/>
        </p:nvSpPr>
        <p:spPr>
          <a:xfrm rot="10800000" flipV="1">
            <a:off x="20851074" y="7297542"/>
            <a:ext cx="2294897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bg2"/>
                </a:solidFill>
                <a:latin typeface="Gobold" panose="02000500000000000000" pitchFamily="2" charset="0"/>
              </a:rPr>
              <a:t>COMMUNICATION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7" name="TextBox 48">
            <a:extLst>
              <a:ext uri="{FF2B5EF4-FFF2-40B4-BE49-F238E27FC236}">
                <a16:creationId xmlns:a16="http://schemas.microsoft.com/office/drawing/2014/main" id="{2A75F4C4-A61A-273B-8564-FE9DB2EEC2A2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8" name="TextBox 48">
            <a:extLst>
              <a:ext uri="{FF2B5EF4-FFF2-40B4-BE49-F238E27FC236}">
                <a16:creationId xmlns:a16="http://schemas.microsoft.com/office/drawing/2014/main" id="{00020906-D2D7-4BFE-B356-DD3A08CF2E49}"/>
              </a:ext>
            </a:extLst>
          </p:cNvPr>
          <p:cNvSpPr txBox="1"/>
          <p:nvPr/>
        </p:nvSpPr>
        <p:spPr>
          <a:xfrm>
            <a:off x="7494441" y="818641"/>
            <a:ext cx="939513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CUSTOMER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VALUE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29" name="TextBox 25">
            <a:extLst>
              <a:ext uri="{FF2B5EF4-FFF2-40B4-BE49-F238E27FC236}">
                <a16:creationId xmlns:a16="http://schemas.microsoft.com/office/drawing/2014/main" id="{46578A8E-EE4D-50B1-7D77-3CD5042CAEF3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30" name="TextBox 48">
            <a:extLst>
              <a:ext uri="{FF2B5EF4-FFF2-40B4-BE49-F238E27FC236}">
                <a16:creationId xmlns:a16="http://schemas.microsoft.com/office/drawing/2014/main" id="{344389B0-F4B0-0C7D-1999-A8280B9F7558}"/>
              </a:ext>
            </a:extLst>
          </p:cNvPr>
          <p:cNvSpPr txBox="1"/>
          <p:nvPr/>
        </p:nvSpPr>
        <p:spPr>
          <a:xfrm>
            <a:off x="11101005" y="11825931"/>
            <a:ext cx="218200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4Cs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31" name="TextBox 25">
            <a:extLst>
              <a:ext uri="{FF2B5EF4-FFF2-40B4-BE49-F238E27FC236}">
                <a16:creationId xmlns:a16="http://schemas.microsoft.com/office/drawing/2014/main" id="{FEB6FD3B-F890-2788-CFFA-4EFD87EAADAD}"/>
              </a:ext>
            </a:extLst>
          </p:cNvPr>
          <p:cNvSpPr txBox="1"/>
          <p:nvPr/>
        </p:nvSpPr>
        <p:spPr>
          <a:xfrm>
            <a:off x="5601352" y="3811420"/>
            <a:ext cx="13181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u="none" dirty="0" err="1">
                <a:solidFill>
                  <a:schemeClr val="tx2"/>
                </a:solidFill>
              </a:rPr>
              <a:t>mô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hình</a:t>
            </a:r>
            <a:r>
              <a:rPr lang="en-US" sz="2400" u="none" dirty="0">
                <a:solidFill>
                  <a:schemeClr val="tx2"/>
                </a:solidFill>
              </a:rPr>
              <a:t> marketing </a:t>
            </a:r>
            <a:r>
              <a:rPr lang="en-US" sz="2400" u="none" dirty="0" err="1">
                <a:solidFill>
                  <a:schemeClr val="tx2"/>
                </a:solidFill>
              </a:rPr>
              <a:t>tập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trung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vào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khách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hàng</a:t>
            </a:r>
            <a:r>
              <a:rPr lang="en-US" sz="2400" u="none" dirty="0">
                <a:solidFill>
                  <a:schemeClr val="tx2"/>
                </a:solidFill>
              </a:rPr>
              <a:t>, </a:t>
            </a:r>
            <a:r>
              <a:rPr lang="en-US" sz="2400" u="none" dirty="0" err="1">
                <a:solidFill>
                  <a:schemeClr val="tx2"/>
                </a:solidFill>
              </a:rPr>
              <a:t>nhấn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mạnh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nhu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cầu</a:t>
            </a:r>
            <a:r>
              <a:rPr lang="en-US" sz="2400" u="none" dirty="0">
                <a:solidFill>
                  <a:schemeClr val="tx2"/>
                </a:solidFill>
              </a:rPr>
              <a:t>, chi </a:t>
            </a:r>
            <a:r>
              <a:rPr lang="en-US" sz="2400" u="none" dirty="0" err="1">
                <a:solidFill>
                  <a:schemeClr val="tx2"/>
                </a:solidFill>
              </a:rPr>
              <a:t>phí</a:t>
            </a:r>
            <a:r>
              <a:rPr lang="en-US" sz="2400" u="none" dirty="0">
                <a:solidFill>
                  <a:schemeClr val="tx2"/>
                </a:solidFill>
              </a:rPr>
              <a:t>, </a:t>
            </a:r>
            <a:r>
              <a:rPr lang="en-US" sz="2400" u="none" dirty="0" err="1">
                <a:solidFill>
                  <a:schemeClr val="tx2"/>
                </a:solidFill>
              </a:rPr>
              <a:t>sự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tiện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lợi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và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giao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tiếp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để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tạo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ra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giá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trị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bền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vững</a:t>
            </a:r>
            <a:r>
              <a:rPr lang="en-US" sz="2400" u="none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9" grpId="0"/>
          <p:bldP spid="10" grpId="0"/>
          <p:bldP spid="11" grpId="0"/>
          <p:bldP spid="12" grpId="0" animBg="1"/>
          <p:bldP spid="14" grpId="0"/>
          <p:bldP spid="15" grpId="0"/>
          <p:bldP spid="16" grpId="0"/>
          <p:bldP spid="17" grpId="0" animBg="1"/>
          <p:bldP spid="19" grpId="0"/>
          <p:bldP spid="20" grpId="0"/>
          <p:bldP spid="21" grpId="0"/>
          <p:bldP spid="22" grpId="0" animBg="1"/>
          <p:bldP spid="24" grpId="0"/>
          <p:bldP spid="25" grpId="0"/>
          <p:bldP spid="26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9" grpId="0"/>
          <p:bldP spid="10" grpId="0"/>
          <p:bldP spid="11" grpId="0"/>
          <p:bldP spid="12" grpId="0" animBg="1"/>
          <p:bldP spid="14" grpId="0"/>
          <p:bldP spid="15" grpId="0"/>
          <p:bldP spid="16" grpId="0"/>
          <p:bldP spid="17" grpId="0" animBg="1"/>
          <p:bldP spid="19" grpId="0"/>
          <p:bldP spid="20" grpId="0"/>
          <p:bldP spid="21" grpId="0"/>
          <p:bldP spid="22" grpId="0" animBg="1"/>
          <p:bldP spid="24" grpId="0"/>
          <p:bldP spid="25" grpId="0"/>
          <p:bldP spid="26" grpId="0"/>
          <p:bldP spid="31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4AD5C3A4-45BF-7859-2358-CFACE640D5C9}"/>
              </a:ext>
            </a:extLst>
          </p:cNvPr>
          <p:cNvSpPr/>
          <p:nvPr/>
        </p:nvSpPr>
        <p:spPr>
          <a:xfrm>
            <a:off x="9272356" y="11371633"/>
            <a:ext cx="5839290" cy="5839288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3C3696E-6011-3DA9-8594-029957B575D1}"/>
              </a:ext>
            </a:extLst>
          </p:cNvPr>
          <p:cNvSpPr/>
          <p:nvPr/>
        </p:nvSpPr>
        <p:spPr>
          <a:xfrm>
            <a:off x="6361473" y="-8797674"/>
            <a:ext cx="11661056" cy="11661052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E6E80CFC-CE80-00C3-F306-5A77C9CE8ACD}"/>
              </a:ext>
            </a:extLst>
          </p:cNvPr>
          <p:cNvSpPr/>
          <p:nvPr/>
        </p:nvSpPr>
        <p:spPr>
          <a:xfrm>
            <a:off x="16650403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8375EB1-6FC7-4DB2-6F70-F657D07613CE}"/>
              </a:ext>
            </a:extLst>
          </p:cNvPr>
          <p:cNvSpPr/>
          <p:nvPr/>
        </p:nvSpPr>
        <p:spPr>
          <a:xfrm>
            <a:off x="10639029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C41633D-02A4-5B12-4948-B2E1AFB02B76}"/>
              </a:ext>
            </a:extLst>
          </p:cNvPr>
          <p:cNvSpPr/>
          <p:nvPr/>
        </p:nvSpPr>
        <p:spPr>
          <a:xfrm>
            <a:off x="4627656" y="5782296"/>
            <a:ext cx="6979032" cy="4846784"/>
          </a:xfrm>
          <a:custGeom>
            <a:avLst/>
            <a:gdLst>
              <a:gd name="connsiteX0" fmla="*/ 5127569 w 7855202"/>
              <a:gd name="connsiteY0" fmla="*/ 0 h 5455266"/>
              <a:gd name="connsiteX1" fmla="*/ 7855202 w 7855202"/>
              <a:gd name="connsiteY1" fmla="*/ 2727633 h 5455266"/>
              <a:gd name="connsiteX2" fmla="*/ 5127569 w 7855202"/>
              <a:gd name="connsiteY2" fmla="*/ 5455266 h 5455266"/>
              <a:gd name="connsiteX3" fmla="*/ 4065851 w 7855202"/>
              <a:gd name="connsiteY3" fmla="*/ 5240915 h 5455266"/>
              <a:gd name="connsiteX4" fmla="*/ 3853104 w 7855202"/>
              <a:gd name="connsiteY4" fmla="*/ 5138429 h 5455266"/>
              <a:gd name="connsiteX5" fmla="*/ 3769478 w 7855202"/>
              <a:gd name="connsiteY5" fmla="*/ 5075895 h 5455266"/>
              <a:gd name="connsiteX6" fmla="*/ 3495864 w 7855202"/>
              <a:gd name="connsiteY6" fmla="*/ 4909670 h 5455266"/>
              <a:gd name="connsiteX7" fmla="*/ 3392541 w 7855202"/>
              <a:gd name="connsiteY7" fmla="*/ 4832407 h 5455266"/>
              <a:gd name="connsiteX8" fmla="*/ 2417723 w 7855202"/>
              <a:gd name="connsiteY8" fmla="*/ 3040840 h 5455266"/>
              <a:gd name="connsiteX9" fmla="*/ 2399936 w 7855202"/>
              <a:gd name="connsiteY9" fmla="*/ 2727634 h 5455266"/>
              <a:gd name="connsiteX10" fmla="*/ 2399936 w 7855202"/>
              <a:gd name="connsiteY10" fmla="*/ 2727634 h 5455266"/>
              <a:gd name="connsiteX11" fmla="*/ 3392541 w 7855202"/>
              <a:gd name="connsiteY11" fmla="*/ 4832408 h 5455266"/>
              <a:gd name="connsiteX12" fmla="*/ 3495864 w 7855202"/>
              <a:gd name="connsiteY12" fmla="*/ 4909671 h 5455266"/>
              <a:gd name="connsiteX13" fmla="*/ 3471367 w 7855202"/>
              <a:gd name="connsiteY13" fmla="*/ 4894789 h 5455266"/>
              <a:gd name="connsiteX14" fmla="*/ 1747935 w 7855202"/>
              <a:gd name="connsiteY14" fmla="*/ 4458400 h 5455266"/>
              <a:gd name="connsiteX15" fmla="*/ 24503 w 7855202"/>
              <a:gd name="connsiteY15" fmla="*/ 4894789 h 5455266"/>
              <a:gd name="connsiteX16" fmla="*/ 14 w 7855202"/>
              <a:gd name="connsiteY16" fmla="*/ 4909666 h 5455266"/>
              <a:gd name="connsiteX17" fmla="*/ 103330 w 7855202"/>
              <a:gd name="connsiteY17" fmla="*/ 4832408 h 5455266"/>
              <a:gd name="connsiteX18" fmla="*/ 1095935 w 7855202"/>
              <a:gd name="connsiteY18" fmla="*/ 2727634 h 5455266"/>
              <a:gd name="connsiteX19" fmla="*/ 103330 w 7855202"/>
              <a:gd name="connsiteY19" fmla="*/ 622860 h 5455266"/>
              <a:gd name="connsiteX20" fmla="*/ 0 w 7855202"/>
              <a:gd name="connsiteY20" fmla="*/ 545591 h 5455266"/>
              <a:gd name="connsiteX21" fmla="*/ 24503 w 7855202"/>
              <a:gd name="connsiteY21" fmla="*/ 560477 h 5455266"/>
              <a:gd name="connsiteX22" fmla="*/ 1747935 w 7855202"/>
              <a:gd name="connsiteY22" fmla="*/ 996866 h 5455266"/>
              <a:gd name="connsiteX23" fmla="*/ 3471367 w 7855202"/>
              <a:gd name="connsiteY23" fmla="*/ 560477 h 5455266"/>
              <a:gd name="connsiteX24" fmla="*/ 3495871 w 7855202"/>
              <a:gd name="connsiteY24" fmla="*/ 545591 h 5455266"/>
              <a:gd name="connsiteX25" fmla="*/ 3495878 w 7855202"/>
              <a:gd name="connsiteY25" fmla="*/ 545585 h 5455266"/>
              <a:gd name="connsiteX26" fmla="*/ 3769478 w 7855202"/>
              <a:gd name="connsiteY26" fmla="*/ 379369 h 5455266"/>
              <a:gd name="connsiteX27" fmla="*/ 3853096 w 7855202"/>
              <a:gd name="connsiteY27" fmla="*/ 316840 h 5455266"/>
              <a:gd name="connsiteX28" fmla="*/ 4065851 w 7855202"/>
              <a:gd name="connsiteY28" fmla="*/ 214351 h 5455266"/>
              <a:gd name="connsiteX29" fmla="*/ 5127569 w 7855202"/>
              <a:gd name="connsiteY29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855202" h="5455266">
                <a:moveTo>
                  <a:pt x="5127569" y="0"/>
                </a:moveTo>
                <a:cubicBezTo>
                  <a:pt x="6633999" y="0"/>
                  <a:pt x="7855202" y="1221203"/>
                  <a:pt x="7855202" y="2727633"/>
                </a:cubicBezTo>
                <a:cubicBezTo>
                  <a:pt x="7855202" y="4234063"/>
                  <a:pt x="6633999" y="5455266"/>
                  <a:pt x="5127569" y="5455266"/>
                </a:cubicBezTo>
                <a:cubicBezTo>
                  <a:pt x="4750961" y="5455266"/>
                  <a:pt x="4392181" y="5378941"/>
                  <a:pt x="4065851" y="5240915"/>
                </a:cubicBezTo>
                <a:lnTo>
                  <a:pt x="3853104" y="5138429"/>
                </a:lnTo>
                <a:lnTo>
                  <a:pt x="3769478" y="5075895"/>
                </a:lnTo>
                <a:lnTo>
                  <a:pt x="3495864" y="4909670"/>
                </a:lnTo>
                <a:lnTo>
                  <a:pt x="3392541" y="4832407"/>
                </a:lnTo>
                <a:cubicBezTo>
                  <a:pt x="2862108" y="4394655"/>
                  <a:pt x="2499970" y="3760267"/>
                  <a:pt x="2417723" y="3040840"/>
                </a:cubicBezTo>
                <a:lnTo>
                  <a:pt x="2399936" y="2727634"/>
                </a:lnTo>
                <a:lnTo>
                  <a:pt x="2399936" y="2727634"/>
                </a:lnTo>
                <a:cubicBezTo>
                  <a:pt x="2399936" y="3575001"/>
                  <a:pt x="2786332" y="4332120"/>
                  <a:pt x="3392541" y="4832408"/>
                </a:cubicBezTo>
                <a:lnTo>
                  <a:pt x="3495864" y="4909671"/>
                </a:lnTo>
                <a:lnTo>
                  <a:pt x="3471367" y="4894789"/>
                </a:lnTo>
                <a:cubicBezTo>
                  <a:pt x="2959054" y="4616484"/>
                  <a:pt x="2371956" y="4458400"/>
                  <a:pt x="1747935" y="4458400"/>
                </a:cubicBezTo>
                <a:cubicBezTo>
                  <a:pt x="1123914" y="4458400"/>
                  <a:pt x="536816" y="4616484"/>
                  <a:pt x="24503" y="4894789"/>
                </a:cubicBezTo>
                <a:lnTo>
                  <a:pt x="14" y="4909666"/>
                </a:lnTo>
                <a:lnTo>
                  <a:pt x="103330" y="4832408"/>
                </a:lnTo>
                <a:cubicBezTo>
                  <a:pt x="709539" y="4332120"/>
                  <a:pt x="1095935" y="3575001"/>
                  <a:pt x="1095935" y="2727634"/>
                </a:cubicBezTo>
                <a:cubicBezTo>
                  <a:pt x="1095935" y="1880267"/>
                  <a:pt x="709539" y="1123148"/>
                  <a:pt x="103330" y="622860"/>
                </a:cubicBezTo>
                <a:lnTo>
                  <a:pt x="0" y="545591"/>
                </a:lnTo>
                <a:lnTo>
                  <a:pt x="24503" y="560477"/>
                </a:lnTo>
                <a:cubicBezTo>
                  <a:pt x="536816" y="838782"/>
                  <a:pt x="1123914" y="996866"/>
                  <a:pt x="1747935" y="996866"/>
                </a:cubicBezTo>
                <a:cubicBezTo>
                  <a:pt x="2371956" y="996866"/>
                  <a:pt x="2959054" y="838782"/>
                  <a:pt x="3471367" y="560477"/>
                </a:cubicBezTo>
                <a:lnTo>
                  <a:pt x="3495871" y="545591"/>
                </a:lnTo>
                <a:lnTo>
                  <a:pt x="3495878" y="545585"/>
                </a:lnTo>
                <a:lnTo>
                  <a:pt x="3769478" y="379369"/>
                </a:lnTo>
                <a:lnTo>
                  <a:pt x="3853096" y="316840"/>
                </a:lnTo>
                <a:lnTo>
                  <a:pt x="4065851" y="214351"/>
                </a:lnTo>
                <a:cubicBezTo>
                  <a:pt x="4392181" y="76325"/>
                  <a:pt x="4750961" y="0"/>
                  <a:pt x="51275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FFF36ED-1D42-3F51-7839-F4E1BB585132}"/>
              </a:ext>
            </a:extLst>
          </p:cNvPr>
          <p:cNvSpPr/>
          <p:nvPr/>
        </p:nvSpPr>
        <p:spPr>
          <a:xfrm>
            <a:off x="754565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364F829-5837-49C3-CB69-BD2B349D14D4}"/>
              </a:ext>
            </a:extLst>
          </p:cNvPr>
          <p:cNvCxnSpPr>
            <a:cxnSpLocks/>
          </p:cNvCxnSpPr>
          <p:nvPr/>
        </p:nvCxnSpPr>
        <p:spPr>
          <a:xfrm>
            <a:off x="2571426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234FD68-715B-5FC5-40FC-360222FACCD9}"/>
              </a:ext>
            </a:extLst>
          </p:cNvPr>
          <p:cNvSpPr txBox="1"/>
          <p:nvPr/>
        </p:nvSpPr>
        <p:spPr>
          <a:xfrm rot="10800000" flipV="1">
            <a:off x="1179972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tx2"/>
                </a:solidFill>
                <a:latin typeface="Gobold" panose="02000500000000000000" pitchFamily="2" charset="0"/>
              </a:rPr>
              <a:t>01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B4310F-FECD-010E-213D-68D854529A21}"/>
              </a:ext>
            </a:extLst>
          </p:cNvPr>
          <p:cNvSpPr txBox="1"/>
          <p:nvPr/>
        </p:nvSpPr>
        <p:spPr>
          <a:xfrm rot="10800000" flipV="1">
            <a:off x="2769204" y="7975060"/>
            <a:ext cx="2040222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Nhu cầu khách hàng: Đáp ứng đúng mong đợi, giải quyết vấn đề thực tế.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E10ED1-7D02-D769-1A75-424E7F969846}"/>
              </a:ext>
            </a:extLst>
          </p:cNvPr>
          <p:cNvSpPr txBox="1"/>
          <p:nvPr/>
        </p:nvSpPr>
        <p:spPr>
          <a:xfrm rot="10800000" flipV="1">
            <a:off x="2769203" y="7297542"/>
            <a:ext cx="2295784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CUSTOMER NEEDS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40F0AB5-3E0F-A80F-5CD1-C77CF4CC8547}"/>
              </a:ext>
            </a:extLst>
          </p:cNvPr>
          <p:cNvSpPr/>
          <p:nvPr/>
        </p:nvSpPr>
        <p:spPr>
          <a:xfrm>
            <a:off x="6759903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B866F15-1531-426F-9E89-A2BA356FC568}"/>
              </a:ext>
            </a:extLst>
          </p:cNvPr>
          <p:cNvCxnSpPr>
            <a:cxnSpLocks/>
          </p:cNvCxnSpPr>
          <p:nvPr/>
        </p:nvCxnSpPr>
        <p:spPr>
          <a:xfrm>
            <a:off x="8576764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7522363-E159-0A3D-0393-8967AEFC40A7}"/>
              </a:ext>
            </a:extLst>
          </p:cNvPr>
          <p:cNvSpPr txBox="1"/>
          <p:nvPr/>
        </p:nvSpPr>
        <p:spPr>
          <a:xfrm rot="10800000" flipV="1">
            <a:off x="7185310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tx2"/>
                </a:solidFill>
                <a:latin typeface="Gobold" panose="02000500000000000000" pitchFamily="2" charset="0"/>
              </a:rPr>
              <a:t>02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FB33DC-F796-3EA1-295D-00B44E78913B}"/>
              </a:ext>
            </a:extLst>
          </p:cNvPr>
          <p:cNvSpPr txBox="1"/>
          <p:nvPr/>
        </p:nvSpPr>
        <p:spPr>
          <a:xfrm rot="10800000" flipV="1">
            <a:off x="8774542" y="7975060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Xem xét tổng chi phí khách hàng bỏ ra để sở hữu.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A1D8D6-D806-A14B-3156-A34137B8CC81}"/>
              </a:ext>
            </a:extLst>
          </p:cNvPr>
          <p:cNvSpPr txBox="1"/>
          <p:nvPr/>
        </p:nvSpPr>
        <p:spPr>
          <a:xfrm rot="10800000" flipV="1">
            <a:off x="8774540" y="7297542"/>
            <a:ext cx="2040223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COST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3C550AE-3389-6064-48C9-BE707E49D3AB}"/>
              </a:ext>
            </a:extLst>
          </p:cNvPr>
          <p:cNvSpPr/>
          <p:nvPr/>
        </p:nvSpPr>
        <p:spPr>
          <a:xfrm>
            <a:off x="12777314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902D014-BB0B-54E5-0C91-728603ADF3D6}"/>
              </a:ext>
            </a:extLst>
          </p:cNvPr>
          <p:cNvCxnSpPr>
            <a:cxnSpLocks/>
          </p:cNvCxnSpPr>
          <p:nvPr/>
        </p:nvCxnSpPr>
        <p:spPr>
          <a:xfrm>
            <a:off x="14594175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3F32E28-C142-7BAA-2170-36151ED14782}"/>
              </a:ext>
            </a:extLst>
          </p:cNvPr>
          <p:cNvSpPr txBox="1"/>
          <p:nvPr/>
        </p:nvSpPr>
        <p:spPr>
          <a:xfrm rot="10800000" flipV="1">
            <a:off x="13202721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tx2"/>
                </a:solidFill>
                <a:latin typeface="Gobold" panose="02000500000000000000" pitchFamily="2" charset="0"/>
              </a:rPr>
              <a:t>03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D0CFB9-EE82-B819-948C-D5FEECCF0DA4}"/>
              </a:ext>
            </a:extLst>
          </p:cNvPr>
          <p:cNvSpPr txBox="1"/>
          <p:nvPr/>
        </p:nvSpPr>
        <p:spPr>
          <a:xfrm rot="10800000" flipV="1">
            <a:off x="14791953" y="7975060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Mang lại sự dễ dàng trong tiếp cận, mua và sử dụng.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91E4AA-13E1-6B73-6A57-E6DA6FD2436A}"/>
              </a:ext>
            </a:extLst>
          </p:cNvPr>
          <p:cNvSpPr txBox="1"/>
          <p:nvPr/>
        </p:nvSpPr>
        <p:spPr>
          <a:xfrm rot="10800000" flipV="1">
            <a:off x="14791950" y="7297542"/>
            <a:ext cx="2182935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CONVENIENCE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0220035-9D69-535E-8AA2-875C9497845A}"/>
              </a:ext>
            </a:extLst>
          </p:cNvPr>
          <p:cNvSpPr/>
          <p:nvPr/>
        </p:nvSpPr>
        <p:spPr>
          <a:xfrm>
            <a:off x="18782650" y="5782296"/>
            <a:ext cx="4846785" cy="4846784"/>
          </a:xfrm>
          <a:custGeom>
            <a:avLst/>
            <a:gdLst>
              <a:gd name="connsiteX0" fmla="*/ 2727633 w 5455266"/>
              <a:gd name="connsiteY0" fmla="*/ 0 h 5455266"/>
              <a:gd name="connsiteX1" fmla="*/ 3789351 w 5455266"/>
              <a:gd name="connsiteY1" fmla="*/ 214351 h 5455266"/>
              <a:gd name="connsiteX2" fmla="*/ 4002103 w 5455266"/>
              <a:gd name="connsiteY2" fmla="*/ 316839 h 5455266"/>
              <a:gd name="connsiteX3" fmla="*/ 4085723 w 5455266"/>
              <a:gd name="connsiteY3" fmla="*/ 379369 h 5455266"/>
              <a:gd name="connsiteX4" fmla="*/ 4359331 w 5455266"/>
              <a:gd name="connsiteY4" fmla="*/ 545590 h 5455266"/>
              <a:gd name="connsiteX5" fmla="*/ 4462661 w 5455266"/>
              <a:gd name="connsiteY5" fmla="*/ 622859 h 5455266"/>
              <a:gd name="connsiteX6" fmla="*/ 5455266 w 5455266"/>
              <a:gd name="connsiteY6" fmla="*/ 2727633 h 5455266"/>
              <a:gd name="connsiteX7" fmla="*/ 4462661 w 5455266"/>
              <a:gd name="connsiteY7" fmla="*/ 4832407 h 5455266"/>
              <a:gd name="connsiteX8" fmla="*/ 4359345 w 5455266"/>
              <a:gd name="connsiteY8" fmla="*/ 4909665 h 5455266"/>
              <a:gd name="connsiteX9" fmla="*/ 4085723 w 5455266"/>
              <a:gd name="connsiteY9" fmla="*/ 5075895 h 5455266"/>
              <a:gd name="connsiteX10" fmla="*/ 4002096 w 5455266"/>
              <a:gd name="connsiteY10" fmla="*/ 5138430 h 5455266"/>
              <a:gd name="connsiteX11" fmla="*/ 3789351 w 5455266"/>
              <a:gd name="connsiteY11" fmla="*/ 5240915 h 5455266"/>
              <a:gd name="connsiteX12" fmla="*/ 2727633 w 5455266"/>
              <a:gd name="connsiteY12" fmla="*/ 5455266 h 5455266"/>
              <a:gd name="connsiteX13" fmla="*/ 0 w 5455266"/>
              <a:gd name="connsiteY13" fmla="*/ 2727633 h 5455266"/>
              <a:gd name="connsiteX14" fmla="*/ 2727633 w 5455266"/>
              <a:gd name="connsiteY14" fmla="*/ 0 h 545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5266" h="5455266">
                <a:moveTo>
                  <a:pt x="2727633" y="0"/>
                </a:moveTo>
                <a:cubicBezTo>
                  <a:pt x="3104241" y="0"/>
                  <a:pt x="3463022" y="76325"/>
                  <a:pt x="3789351" y="214351"/>
                </a:cubicBezTo>
                <a:lnTo>
                  <a:pt x="4002103" y="316839"/>
                </a:lnTo>
                <a:lnTo>
                  <a:pt x="4085723" y="379369"/>
                </a:lnTo>
                <a:lnTo>
                  <a:pt x="4359331" y="545590"/>
                </a:lnTo>
                <a:lnTo>
                  <a:pt x="4462661" y="622859"/>
                </a:lnTo>
                <a:cubicBezTo>
                  <a:pt x="5068870" y="1123147"/>
                  <a:pt x="5455266" y="1880266"/>
                  <a:pt x="5455266" y="2727633"/>
                </a:cubicBezTo>
                <a:cubicBezTo>
                  <a:pt x="5455266" y="3575000"/>
                  <a:pt x="5068870" y="4332119"/>
                  <a:pt x="4462661" y="4832407"/>
                </a:cubicBezTo>
                <a:lnTo>
                  <a:pt x="4359345" y="4909665"/>
                </a:lnTo>
                <a:lnTo>
                  <a:pt x="4085723" y="5075895"/>
                </a:lnTo>
                <a:lnTo>
                  <a:pt x="4002096" y="5138430"/>
                </a:lnTo>
                <a:lnTo>
                  <a:pt x="3789351" y="5240915"/>
                </a:lnTo>
                <a:cubicBezTo>
                  <a:pt x="3463022" y="5378941"/>
                  <a:pt x="3104241" y="5455266"/>
                  <a:pt x="2727633" y="5455266"/>
                </a:cubicBezTo>
                <a:cubicBezTo>
                  <a:pt x="1221203" y="5455266"/>
                  <a:pt x="0" y="4234063"/>
                  <a:pt x="0" y="2727633"/>
                </a:cubicBezTo>
                <a:cubicBezTo>
                  <a:pt x="0" y="1221203"/>
                  <a:pt x="1221203" y="0"/>
                  <a:pt x="2727633" y="0"/>
                </a:cubicBezTo>
                <a:close/>
              </a:path>
            </a:pathLst>
          </a:cu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698500" dist="381000" algn="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BDC0B59-1263-BCA2-AE30-257B8E5D884D}"/>
              </a:ext>
            </a:extLst>
          </p:cNvPr>
          <p:cNvCxnSpPr>
            <a:cxnSpLocks/>
          </p:cNvCxnSpPr>
          <p:nvPr/>
        </p:nvCxnSpPr>
        <p:spPr>
          <a:xfrm>
            <a:off x="20653298" y="6789506"/>
            <a:ext cx="0" cy="2832365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866DC08-AA94-5B20-3865-8782A25FAB48}"/>
              </a:ext>
            </a:extLst>
          </p:cNvPr>
          <p:cNvSpPr txBox="1"/>
          <p:nvPr/>
        </p:nvSpPr>
        <p:spPr>
          <a:xfrm rot="10800000" flipV="1">
            <a:off x="19208057" y="7651691"/>
            <a:ext cx="1189408" cy="1107996"/>
          </a:xfrm>
          <a:prstGeom prst="rect">
            <a:avLst/>
          </a:prstGeom>
          <a:noFill/>
          <a:effectLst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6600" b="1" dirty="0">
                <a:solidFill>
                  <a:schemeClr val="tx2"/>
                </a:solidFill>
                <a:latin typeface="Gobold" panose="02000500000000000000" pitchFamily="2" charset="0"/>
              </a:rPr>
              <a:t>04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10750BF-0836-0A9F-8E19-0B6D8BC7BB96}"/>
              </a:ext>
            </a:extLst>
          </p:cNvPr>
          <p:cNvSpPr txBox="1"/>
          <p:nvPr/>
        </p:nvSpPr>
        <p:spPr>
          <a:xfrm rot="10800000" flipV="1">
            <a:off x="20851076" y="7975061"/>
            <a:ext cx="2040222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Duy trì kết nối, lắng nghe và trao đổi thường xuyên.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B35D98B-2B2B-1CBF-711C-B7D5ACE39798}"/>
              </a:ext>
            </a:extLst>
          </p:cNvPr>
          <p:cNvSpPr txBox="1"/>
          <p:nvPr/>
        </p:nvSpPr>
        <p:spPr>
          <a:xfrm rot="10800000" flipV="1">
            <a:off x="20851074" y="7297542"/>
            <a:ext cx="2294897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COMMUNICATION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7" name="TextBox 48">
            <a:extLst>
              <a:ext uri="{FF2B5EF4-FFF2-40B4-BE49-F238E27FC236}">
                <a16:creationId xmlns:a16="http://schemas.microsoft.com/office/drawing/2014/main" id="{05348C82-042E-A0FA-A91E-8C8E6F498D55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8" name="TextBox 48">
            <a:extLst>
              <a:ext uri="{FF2B5EF4-FFF2-40B4-BE49-F238E27FC236}">
                <a16:creationId xmlns:a16="http://schemas.microsoft.com/office/drawing/2014/main" id="{A680380B-F8FD-0AC1-CD93-4FDEF2F978A9}"/>
              </a:ext>
            </a:extLst>
          </p:cNvPr>
          <p:cNvSpPr txBox="1"/>
          <p:nvPr/>
        </p:nvSpPr>
        <p:spPr>
          <a:xfrm>
            <a:off x="7494441" y="818641"/>
            <a:ext cx="939513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CUSTOMER</a:t>
            </a: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VALUE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29" name="TextBox 25">
            <a:extLst>
              <a:ext uri="{FF2B5EF4-FFF2-40B4-BE49-F238E27FC236}">
                <a16:creationId xmlns:a16="http://schemas.microsoft.com/office/drawing/2014/main" id="{B04FC8C6-18E6-A9FF-1B25-D0E7D54CE5D0}"/>
              </a:ext>
            </a:extLst>
          </p:cNvPr>
          <p:cNvSpPr txBox="1"/>
          <p:nvPr/>
        </p:nvSpPr>
        <p:spPr>
          <a:xfrm>
            <a:off x="11147484" y="13090387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30" name="TextBox 48">
            <a:extLst>
              <a:ext uri="{FF2B5EF4-FFF2-40B4-BE49-F238E27FC236}">
                <a16:creationId xmlns:a16="http://schemas.microsoft.com/office/drawing/2014/main" id="{813E149D-6919-2495-2C51-D3A905951047}"/>
              </a:ext>
            </a:extLst>
          </p:cNvPr>
          <p:cNvSpPr txBox="1"/>
          <p:nvPr/>
        </p:nvSpPr>
        <p:spPr>
          <a:xfrm>
            <a:off x="11101005" y="11825931"/>
            <a:ext cx="218200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4Cs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31" name="TextBox 25">
            <a:extLst>
              <a:ext uri="{FF2B5EF4-FFF2-40B4-BE49-F238E27FC236}">
                <a16:creationId xmlns:a16="http://schemas.microsoft.com/office/drawing/2014/main" id="{F0ED29FF-AB4C-383D-7A7D-37E00D7440B1}"/>
              </a:ext>
            </a:extLst>
          </p:cNvPr>
          <p:cNvSpPr txBox="1"/>
          <p:nvPr/>
        </p:nvSpPr>
        <p:spPr>
          <a:xfrm>
            <a:off x="5601352" y="3811420"/>
            <a:ext cx="13181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u="none" dirty="0" err="1">
                <a:solidFill>
                  <a:schemeClr val="tx2"/>
                </a:solidFill>
              </a:rPr>
              <a:t>mô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hình</a:t>
            </a:r>
            <a:r>
              <a:rPr lang="en-US" sz="2400" u="none" dirty="0">
                <a:solidFill>
                  <a:schemeClr val="tx2"/>
                </a:solidFill>
              </a:rPr>
              <a:t> marketing </a:t>
            </a:r>
            <a:r>
              <a:rPr lang="en-US" sz="2400" u="none" dirty="0" err="1">
                <a:solidFill>
                  <a:schemeClr val="tx2"/>
                </a:solidFill>
              </a:rPr>
              <a:t>tập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trung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vào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khách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hàng</a:t>
            </a:r>
            <a:r>
              <a:rPr lang="en-US" sz="2400" u="none" dirty="0">
                <a:solidFill>
                  <a:schemeClr val="tx2"/>
                </a:solidFill>
              </a:rPr>
              <a:t>, </a:t>
            </a:r>
            <a:r>
              <a:rPr lang="en-US" sz="2400" u="none" dirty="0" err="1">
                <a:solidFill>
                  <a:schemeClr val="tx2"/>
                </a:solidFill>
              </a:rPr>
              <a:t>nhấn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mạnh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nhu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cầu</a:t>
            </a:r>
            <a:r>
              <a:rPr lang="en-US" sz="2400" u="none" dirty="0">
                <a:solidFill>
                  <a:schemeClr val="tx2"/>
                </a:solidFill>
              </a:rPr>
              <a:t>, chi </a:t>
            </a:r>
            <a:r>
              <a:rPr lang="en-US" sz="2400" u="none" dirty="0" err="1">
                <a:solidFill>
                  <a:schemeClr val="tx2"/>
                </a:solidFill>
              </a:rPr>
              <a:t>phí</a:t>
            </a:r>
            <a:r>
              <a:rPr lang="en-US" sz="2400" u="none" dirty="0">
                <a:solidFill>
                  <a:schemeClr val="tx2"/>
                </a:solidFill>
              </a:rPr>
              <a:t>, </a:t>
            </a:r>
            <a:r>
              <a:rPr lang="en-US" sz="2400" u="none" dirty="0" err="1">
                <a:solidFill>
                  <a:schemeClr val="tx2"/>
                </a:solidFill>
              </a:rPr>
              <a:t>sự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tiện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lợi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và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giao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tiếp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để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tạo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ra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giá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trị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bền</a:t>
            </a:r>
            <a:r>
              <a:rPr lang="en-US" sz="2400" u="none" dirty="0">
                <a:solidFill>
                  <a:schemeClr val="tx2"/>
                </a:solidFill>
              </a:rPr>
              <a:t> </a:t>
            </a:r>
            <a:r>
              <a:rPr lang="en-US" sz="2400" u="none" dirty="0" err="1">
                <a:solidFill>
                  <a:schemeClr val="tx2"/>
                </a:solidFill>
              </a:rPr>
              <a:t>vững</a:t>
            </a:r>
            <a:r>
              <a:rPr lang="en-US" sz="2400" u="none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5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6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9" grpId="0"/>
          <p:bldP spid="10" grpId="0"/>
          <p:bldP spid="11" grpId="0"/>
          <p:bldP spid="12" grpId="0" animBg="1"/>
          <p:bldP spid="14" grpId="0"/>
          <p:bldP spid="15" grpId="0"/>
          <p:bldP spid="16" grpId="0"/>
          <p:bldP spid="17" grpId="0" animBg="1"/>
          <p:bldP spid="19" grpId="0"/>
          <p:bldP spid="20" grpId="0"/>
          <p:bldP spid="21" grpId="0"/>
          <p:bldP spid="22" grpId="0" animBg="1"/>
          <p:bldP spid="24" grpId="0"/>
          <p:bldP spid="25" grpId="0"/>
          <p:bldP spid="26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9" grpId="0"/>
          <p:bldP spid="10" grpId="0"/>
          <p:bldP spid="11" grpId="0"/>
          <p:bldP spid="12" grpId="0" animBg="1"/>
          <p:bldP spid="14" grpId="0"/>
          <p:bldP spid="15" grpId="0"/>
          <p:bldP spid="16" grpId="0"/>
          <p:bldP spid="17" grpId="0" animBg="1"/>
          <p:bldP spid="19" grpId="0"/>
          <p:bldP spid="20" grpId="0"/>
          <p:bldP spid="21" grpId="0"/>
          <p:bldP spid="22" grpId="0" animBg="1"/>
          <p:bldP spid="24" grpId="0"/>
          <p:bldP spid="25" grpId="0"/>
          <p:bldP spid="26" grpId="0"/>
          <p:bldP spid="31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6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C48D60"/>
      </a:accent1>
      <a:accent2>
        <a:srgbClr val="E1B083"/>
      </a:accent2>
      <a:accent3>
        <a:srgbClr val="FCE7B2"/>
      </a:accent3>
      <a:accent4>
        <a:srgbClr val="CDDB86"/>
      </a:accent4>
      <a:accent5>
        <a:srgbClr val="9BBA74"/>
      </a:accent5>
      <a:accent6>
        <a:srgbClr val="638A5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2_L_0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362C26"/>
      </a:accent1>
      <a:accent2>
        <a:srgbClr val="7F604C"/>
      </a:accent2>
      <a:accent3>
        <a:srgbClr val="C98872"/>
      </a:accent3>
      <a:accent4>
        <a:srgbClr val="E55634"/>
      </a:accent4>
      <a:accent5>
        <a:srgbClr val="2E464A"/>
      </a:accent5>
      <a:accent6>
        <a:srgbClr val="172228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88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7DAB9E"/>
      </a:accent1>
      <a:accent2>
        <a:srgbClr val="0C2E06"/>
      </a:accent2>
      <a:accent3>
        <a:srgbClr val="5C8611"/>
      </a:accent3>
      <a:accent4>
        <a:srgbClr val="9EC532"/>
      </a:accent4>
      <a:accent5>
        <a:srgbClr val="CBA03E"/>
      </a:accent5>
      <a:accent6>
        <a:srgbClr val="65435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SlideOcean - Light 45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4948</TotalTime>
  <Words>981</Words>
  <Application>Microsoft Office PowerPoint</Application>
  <PresentationFormat>Custom</PresentationFormat>
  <Paragraphs>153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4" baseType="lpstr">
      <vt:lpstr>Aptos</vt:lpstr>
      <vt:lpstr>Arial</vt:lpstr>
      <vt:lpstr>Calibri</vt:lpstr>
      <vt:lpstr>Gobold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32 - 4Cs Customer Value</dc:title>
  <dc:creator>Slide Ocean</dc:creator>
  <cp:lastModifiedBy>SO</cp:lastModifiedBy>
  <cp:revision>919</cp:revision>
  <dcterms:created xsi:type="dcterms:W3CDTF">2024-04-24T08:43:56Z</dcterms:created>
  <dcterms:modified xsi:type="dcterms:W3CDTF">2025-09-05T06:22:02Z</dcterms:modified>
</cp:coreProperties>
</file>