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6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8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9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0.xml" ContentType="application/vnd.openxmlformats-officedocument.theme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11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2.xml" ContentType="application/vnd.openxmlformats-officedocument.theme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</p:sldMasterIdLst>
  <p:notesMasterIdLst>
    <p:notesMasterId r:id="rId22"/>
  </p:notesMasterIdLst>
  <p:handoutMasterIdLst>
    <p:handoutMasterId r:id="rId23"/>
  </p:handoutMasterIdLst>
  <p:sldIdLst>
    <p:sldId id="2147378119" r:id="rId14"/>
    <p:sldId id="2147378120" r:id="rId15"/>
    <p:sldId id="2147378127" r:id="rId16"/>
    <p:sldId id="2147378093" r:id="rId17"/>
    <p:sldId id="2147378123" r:id="rId18"/>
    <p:sldId id="2147378126" r:id="rId19"/>
    <p:sldId id="2147378122" r:id="rId20"/>
    <p:sldId id="2147378121" r:id="rId21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A0E"/>
    <a:srgbClr val="BEC9D9"/>
    <a:srgbClr val="DFDFDF"/>
    <a:srgbClr val="000000"/>
    <a:srgbClr val="ABBDC1"/>
    <a:srgbClr val="C7CFD1"/>
    <a:srgbClr val="F7FBFC"/>
    <a:srgbClr val="BFBFBF"/>
    <a:srgbClr val="840AAA"/>
    <a:srgbClr val="400E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463" autoAdjust="0"/>
    <p:restoredTop sz="75666" autoAdjust="0"/>
  </p:normalViewPr>
  <p:slideViewPr>
    <p:cSldViewPr snapToGrid="0">
      <p:cViewPr varScale="1">
        <p:scale>
          <a:sx n="54" d="100"/>
          <a:sy n="54" d="100"/>
        </p:scale>
        <p:origin x="1218" y="102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8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handoutMaster" Target="handoutMasters/handout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451296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3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4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9.xml"/><Relationship Id="rId1" Type="http://schemas.openxmlformats.org/officeDocument/2006/relationships/slideLayout" Target="../slideLayouts/slideLayout98.xml"/><Relationship Id="rId6" Type="http://schemas.openxmlformats.org/officeDocument/2006/relationships/slideLayout" Target="../slideLayouts/slideLayout103.xml"/><Relationship Id="rId11" Type="http://schemas.openxmlformats.org/officeDocument/2006/relationships/slideLayout" Target="../slideLayouts/slideLayout108.xml"/><Relationship Id="rId5" Type="http://schemas.openxmlformats.org/officeDocument/2006/relationships/slideLayout" Target="../slideLayouts/slideLayout102.xml"/><Relationship Id="rId10" Type="http://schemas.openxmlformats.org/officeDocument/2006/relationships/slideLayout" Target="../slideLayouts/slideLayout107.xml"/><Relationship Id="rId4" Type="http://schemas.openxmlformats.org/officeDocument/2006/relationships/slideLayout" Target="../slideLayouts/slideLayout101.xml"/><Relationship Id="rId9" Type="http://schemas.openxmlformats.org/officeDocument/2006/relationships/slideLayout" Target="../slideLayouts/slideLayout106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3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5.xml"/><Relationship Id="rId3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22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1.xml"/><Relationship Id="rId9" Type="http://schemas.openxmlformats.org/officeDocument/2006/relationships/slideLayout" Target="../slideLayouts/slideLayout12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5" Type="http://schemas.openxmlformats.org/officeDocument/2006/relationships/slideLayout" Target="../slideLayouts/slideLayout84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  <p:sldLayoutId id="2147483732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CB7ABC21-F2EA-065E-DD9D-3A3CBEDDBAE6}"/>
              </a:ext>
            </a:extLst>
          </p:cNvPr>
          <p:cNvSpPr/>
          <p:nvPr/>
        </p:nvSpPr>
        <p:spPr>
          <a:xfrm>
            <a:off x="3245265" y="11594527"/>
            <a:ext cx="2435005" cy="235523"/>
          </a:xfrm>
          <a:custGeom>
            <a:avLst/>
            <a:gdLst>
              <a:gd name="connsiteX0" fmla="*/ 0 w 2435005"/>
              <a:gd name="connsiteY0" fmla="*/ 0 h 235523"/>
              <a:gd name="connsiteX1" fmla="*/ 2435005 w 2435005"/>
              <a:gd name="connsiteY1" fmla="*/ 0 h 235523"/>
              <a:gd name="connsiteX2" fmla="*/ 1750996 w 2435005"/>
              <a:gd name="connsiteY2" fmla="*/ 235523 h 235523"/>
              <a:gd name="connsiteX3" fmla="*/ 0 w 2435005"/>
              <a:gd name="connsiteY3" fmla="*/ 235523 h 235523"/>
              <a:gd name="connsiteX4" fmla="*/ 0 w 2435005"/>
              <a:gd name="connsiteY4" fmla="*/ 0 h 235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5005" h="235523">
                <a:moveTo>
                  <a:pt x="0" y="0"/>
                </a:moveTo>
                <a:lnTo>
                  <a:pt x="2435005" y="0"/>
                </a:lnTo>
                <a:lnTo>
                  <a:pt x="1750996" y="235523"/>
                </a:lnTo>
                <a:lnTo>
                  <a:pt x="0" y="23552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0E9128B-25DA-4DCD-A92C-C1AB5F8E673F}"/>
              </a:ext>
            </a:extLst>
          </p:cNvPr>
          <p:cNvSpPr/>
          <p:nvPr/>
        </p:nvSpPr>
        <p:spPr>
          <a:xfrm rot="20460000">
            <a:off x="2868137" y="8874438"/>
            <a:ext cx="7540691" cy="2129934"/>
          </a:xfrm>
          <a:custGeom>
            <a:avLst/>
            <a:gdLst>
              <a:gd name="connsiteX0" fmla="*/ 7155658 w 7540691"/>
              <a:gd name="connsiteY0" fmla="*/ 0 h 2129934"/>
              <a:gd name="connsiteX1" fmla="*/ 7540691 w 7540691"/>
              <a:gd name="connsiteY1" fmla="*/ 2129934 h 2129934"/>
              <a:gd name="connsiteX2" fmla="*/ 1777686 w 7540691"/>
              <a:gd name="connsiteY2" fmla="*/ 2129934 h 2129934"/>
              <a:gd name="connsiteX3" fmla="*/ 0 w 7540691"/>
              <a:gd name="connsiteY3" fmla="*/ 1517828 h 2129934"/>
              <a:gd name="connsiteX4" fmla="*/ 1478289 w 7540691"/>
              <a:gd name="connsiteY4" fmla="*/ 198258 h 2129934"/>
              <a:gd name="connsiteX5" fmla="*/ 7155658 w 7540691"/>
              <a:gd name="connsiteY5" fmla="*/ 0 h 2129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40691" h="2129934">
                <a:moveTo>
                  <a:pt x="7155658" y="0"/>
                </a:moveTo>
                <a:lnTo>
                  <a:pt x="7540691" y="2129934"/>
                </a:lnTo>
                <a:lnTo>
                  <a:pt x="1777686" y="2129934"/>
                </a:lnTo>
                <a:lnTo>
                  <a:pt x="0" y="1517828"/>
                </a:lnTo>
                <a:lnTo>
                  <a:pt x="1478289" y="198258"/>
                </a:lnTo>
                <a:lnTo>
                  <a:pt x="7155658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698500" dist="381000" algn="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8F170DF8-B889-BEA3-E8AD-1206A835181F}"/>
              </a:ext>
            </a:extLst>
          </p:cNvPr>
          <p:cNvSpPr/>
          <p:nvPr/>
        </p:nvSpPr>
        <p:spPr>
          <a:xfrm rot="20280000">
            <a:off x="5802393" y="6265736"/>
            <a:ext cx="2675073" cy="200025"/>
          </a:xfrm>
          <a:custGeom>
            <a:avLst/>
            <a:gdLst>
              <a:gd name="connsiteX0" fmla="*/ 2675073 w 2675073"/>
              <a:gd name="connsiteY0" fmla="*/ 1 h 200025"/>
              <a:gd name="connsiteX1" fmla="*/ 2594258 w 2675073"/>
              <a:gd name="connsiteY1" fmla="*/ 200025 h 200025"/>
              <a:gd name="connsiteX2" fmla="*/ 0 w 2675073"/>
              <a:gd name="connsiteY2" fmla="*/ 200025 h 200025"/>
              <a:gd name="connsiteX3" fmla="*/ 80815 w 2675073"/>
              <a:gd name="connsiteY3" fmla="*/ 0 h 200025"/>
              <a:gd name="connsiteX4" fmla="*/ 2675073 w 2675073"/>
              <a:gd name="connsiteY4" fmla="*/ 1 h 20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75073" h="200025">
                <a:moveTo>
                  <a:pt x="2675073" y="1"/>
                </a:moveTo>
                <a:lnTo>
                  <a:pt x="2594258" y="200025"/>
                </a:lnTo>
                <a:lnTo>
                  <a:pt x="0" y="200025"/>
                </a:lnTo>
                <a:lnTo>
                  <a:pt x="80815" y="0"/>
                </a:lnTo>
                <a:lnTo>
                  <a:pt x="2675073" y="1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F2685026-27DE-9490-137B-6FC256E56269}"/>
              </a:ext>
            </a:extLst>
          </p:cNvPr>
          <p:cNvSpPr/>
          <p:nvPr/>
        </p:nvSpPr>
        <p:spPr>
          <a:xfrm>
            <a:off x="4353240" y="7654693"/>
            <a:ext cx="5038740" cy="2148447"/>
          </a:xfrm>
          <a:custGeom>
            <a:avLst/>
            <a:gdLst>
              <a:gd name="connsiteX0" fmla="*/ 5038740 w 5038740"/>
              <a:gd name="connsiteY0" fmla="*/ 0 h 2148447"/>
              <a:gd name="connsiteX1" fmla="*/ 5038740 w 5038740"/>
              <a:gd name="connsiteY1" fmla="*/ 214256 h 2148447"/>
              <a:gd name="connsiteX2" fmla="*/ 0 w 5038740"/>
              <a:gd name="connsiteY2" fmla="*/ 2148447 h 2148447"/>
              <a:gd name="connsiteX3" fmla="*/ 0 w 5038740"/>
              <a:gd name="connsiteY3" fmla="*/ 1934191 h 2148447"/>
              <a:gd name="connsiteX4" fmla="*/ 5038740 w 5038740"/>
              <a:gd name="connsiteY4" fmla="*/ 0 h 2148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38740" h="2148447">
                <a:moveTo>
                  <a:pt x="5038740" y="0"/>
                </a:moveTo>
                <a:lnTo>
                  <a:pt x="5038740" y="214256"/>
                </a:lnTo>
                <a:lnTo>
                  <a:pt x="0" y="2148447"/>
                </a:lnTo>
                <a:lnTo>
                  <a:pt x="0" y="1934191"/>
                </a:lnTo>
                <a:lnTo>
                  <a:pt x="5038740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3D288A85-AAB5-D764-C2CB-535A3968F93C}"/>
              </a:ext>
            </a:extLst>
          </p:cNvPr>
          <p:cNvSpPr/>
          <p:nvPr/>
        </p:nvSpPr>
        <p:spPr>
          <a:xfrm>
            <a:off x="5155797" y="0"/>
            <a:ext cx="9919952" cy="13716000"/>
          </a:xfrm>
          <a:custGeom>
            <a:avLst/>
            <a:gdLst>
              <a:gd name="connsiteX0" fmla="*/ 0 w 9919952"/>
              <a:gd name="connsiteY0" fmla="*/ 0 h 13716000"/>
              <a:gd name="connsiteX1" fmla="*/ 2317049 w 9919952"/>
              <a:gd name="connsiteY1" fmla="*/ 0 h 13716000"/>
              <a:gd name="connsiteX2" fmla="*/ 9919952 w 9919952"/>
              <a:gd name="connsiteY2" fmla="*/ 13716000 h 13716000"/>
              <a:gd name="connsiteX3" fmla="*/ 7602902 w 9919952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19952" h="13716000">
                <a:moveTo>
                  <a:pt x="0" y="0"/>
                </a:moveTo>
                <a:lnTo>
                  <a:pt x="2317049" y="0"/>
                </a:lnTo>
                <a:lnTo>
                  <a:pt x="9919952" y="13716000"/>
                </a:lnTo>
                <a:lnTo>
                  <a:pt x="7602902" y="1371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Parallelogram 7">
            <a:extLst>
              <a:ext uri="{FF2B5EF4-FFF2-40B4-BE49-F238E27FC236}">
                <a16:creationId xmlns:a16="http://schemas.microsoft.com/office/drawing/2014/main" id="{38E53012-D4BC-49F7-7DFA-F9487B50BF37}"/>
              </a:ext>
            </a:extLst>
          </p:cNvPr>
          <p:cNvSpPr/>
          <p:nvPr/>
        </p:nvSpPr>
        <p:spPr>
          <a:xfrm flipH="1">
            <a:off x="7410112" y="4109059"/>
            <a:ext cx="3247645" cy="1662910"/>
          </a:xfrm>
          <a:prstGeom prst="parallelogram">
            <a:avLst>
              <a:gd name="adj" fmla="val 56051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0" dirty="0">
                <a:latin typeface="+mj-lt"/>
              </a:rPr>
              <a:t>04</a:t>
            </a:r>
          </a:p>
        </p:txBody>
      </p:sp>
      <p:sp>
        <p:nvSpPr>
          <p:cNvPr id="9" name="Parallelogram 8">
            <a:extLst>
              <a:ext uri="{FF2B5EF4-FFF2-40B4-BE49-F238E27FC236}">
                <a16:creationId xmlns:a16="http://schemas.microsoft.com/office/drawing/2014/main" id="{FE96909D-671D-DA0B-BD71-983E7A53DADE}"/>
              </a:ext>
            </a:extLst>
          </p:cNvPr>
          <p:cNvSpPr/>
          <p:nvPr/>
        </p:nvSpPr>
        <p:spPr>
          <a:xfrm flipH="1">
            <a:off x="8493719" y="6039147"/>
            <a:ext cx="3247645" cy="1662910"/>
          </a:xfrm>
          <a:prstGeom prst="parallelogram">
            <a:avLst>
              <a:gd name="adj" fmla="val 56051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0" dirty="0">
                <a:latin typeface="+mj-lt"/>
              </a:rPr>
              <a:t>03</a:t>
            </a:r>
          </a:p>
        </p:txBody>
      </p:sp>
      <p:sp>
        <p:nvSpPr>
          <p:cNvPr id="10" name="Parallelogram 9">
            <a:extLst>
              <a:ext uri="{FF2B5EF4-FFF2-40B4-BE49-F238E27FC236}">
                <a16:creationId xmlns:a16="http://schemas.microsoft.com/office/drawing/2014/main" id="{4D317E09-F4C4-868B-AE81-40A1B6F7C80B}"/>
              </a:ext>
            </a:extLst>
          </p:cNvPr>
          <p:cNvSpPr/>
          <p:nvPr/>
        </p:nvSpPr>
        <p:spPr>
          <a:xfrm flipH="1">
            <a:off x="9577326" y="7969235"/>
            <a:ext cx="3247645" cy="1662910"/>
          </a:xfrm>
          <a:prstGeom prst="parallelogram">
            <a:avLst>
              <a:gd name="adj" fmla="val 56051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0" dirty="0">
                <a:latin typeface="+mj-lt"/>
              </a:rPr>
              <a:t>02</a:t>
            </a: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3B31E620-25FE-2033-6A9E-C45523A1357F}"/>
              </a:ext>
            </a:extLst>
          </p:cNvPr>
          <p:cNvSpPr/>
          <p:nvPr/>
        </p:nvSpPr>
        <p:spPr>
          <a:xfrm flipH="1">
            <a:off x="10660934" y="9899323"/>
            <a:ext cx="3247645" cy="1662910"/>
          </a:xfrm>
          <a:prstGeom prst="parallelogram">
            <a:avLst>
              <a:gd name="adj" fmla="val 56051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0" dirty="0">
                <a:latin typeface="+mj-lt"/>
              </a:rPr>
              <a:t>01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D9DE312F-8413-04DB-8B68-D0738A6F1E28}"/>
              </a:ext>
            </a:extLst>
          </p:cNvPr>
          <p:cNvSpPr/>
          <p:nvPr/>
        </p:nvSpPr>
        <p:spPr>
          <a:xfrm rot="20460000">
            <a:off x="5005867" y="10646640"/>
            <a:ext cx="5763005" cy="379338"/>
          </a:xfrm>
          <a:custGeom>
            <a:avLst/>
            <a:gdLst>
              <a:gd name="connsiteX0" fmla="*/ 5763005 w 5763005"/>
              <a:gd name="connsiteY0" fmla="*/ 0 h 379338"/>
              <a:gd name="connsiteX1" fmla="*/ 5763005 w 5763005"/>
              <a:gd name="connsiteY1" fmla="*/ 4 h 379338"/>
              <a:gd name="connsiteX2" fmla="*/ 5632390 w 5763005"/>
              <a:gd name="connsiteY2" fmla="*/ 379338 h 379338"/>
              <a:gd name="connsiteX3" fmla="*/ 580913 w 5763005"/>
              <a:gd name="connsiteY3" fmla="*/ 379338 h 379338"/>
              <a:gd name="connsiteX4" fmla="*/ 0 w 5763005"/>
              <a:gd name="connsiteY4" fmla="*/ 0 h 37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63005" h="379338">
                <a:moveTo>
                  <a:pt x="5763005" y="0"/>
                </a:moveTo>
                <a:lnTo>
                  <a:pt x="5763005" y="4"/>
                </a:lnTo>
                <a:lnTo>
                  <a:pt x="5632390" y="379338"/>
                </a:lnTo>
                <a:lnTo>
                  <a:pt x="580913" y="37933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842F6EA-A105-6669-7D85-D7CFEF8EF091}"/>
              </a:ext>
            </a:extLst>
          </p:cNvPr>
          <p:cNvSpPr/>
          <p:nvPr/>
        </p:nvSpPr>
        <p:spPr>
          <a:xfrm rot="20460000">
            <a:off x="5540178" y="4368960"/>
            <a:ext cx="2588128" cy="2008103"/>
          </a:xfrm>
          <a:custGeom>
            <a:avLst/>
            <a:gdLst>
              <a:gd name="connsiteX0" fmla="*/ 2249638 w 2588128"/>
              <a:gd name="connsiteY0" fmla="*/ 0 h 2008103"/>
              <a:gd name="connsiteX1" fmla="*/ 2588128 w 2588128"/>
              <a:gd name="connsiteY1" fmla="*/ 1872465 h 2008103"/>
              <a:gd name="connsiteX2" fmla="*/ 0 w 2588128"/>
              <a:gd name="connsiteY2" fmla="*/ 2008103 h 2008103"/>
              <a:gd name="connsiteX3" fmla="*/ 2249638 w 2588128"/>
              <a:gd name="connsiteY3" fmla="*/ 0 h 2008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8128" h="2008103">
                <a:moveTo>
                  <a:pt x="2249638" y="0"/>
                </a:moveTo>
                <a:lnTo>
                  <a:pt x="2588128" y="1872465"/>
                </a:lnTo>
                <a:lnTo>
                  <a:pt x="0" y="2008103"/>
                </a:lnTo>
                <a:lnTo>
                  <a:pt x="224963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698500" dist="381000" algn="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05B89AEF-1810-8ADD-FB6D-90511C611D23}"/>
              </a:ext>
            </a:extLst>
          </p:cNvPr>
          <p:cNvSpPr/>
          <p:nvPr/>
        </p:nvSpPr>
        <p:spPr>
          <a:xfrm rot="20460000">
            <a:off x="3850824" y="6658364"/>
            <a:ext cx="5408064" cy="2112040"/>
          </a:xfrm>
          <a:custGeom>
            <a:avLst/>
            <a:gdLst>
              <a:gd name="connsiteX0" fmla="*/ 5060406 w 5408064"/>
              <a:gd name="connsiteY0" fmla="*/ 0 h 2112040"/>
              <a:gd name="connsiteX1" fmla="*/ 5408064 w 5408064"/>
              <a:gd name="connsiteY1" fmla="*/ 1923186 h 2112040"/>
              <a:gd name="connsiteX2" fmla="*/ 0 w 5408064"/>
              <a:gd name="connsiteY2" fmla="*/ 2112040 h 2112040"/>
              <a:gd name="connsiteX3" fmla="*/ 2198022 w 5408064"/>
              <a:gd name="connsiteY3" fmla="*/ 150011 h 2112040"/>
              <a:gd name="connsiteX4" fmla="*/ 5060406 w 5408064"/>
              <a:gd name="connsiteY4" fmla="*/ 0 h 2112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8064" h="2112040">
                <a:moveTo>
                  <a:pt x="5060406" y="0"/>
                </a:moveTo>
                <a:lnTo>
                  <a:pt x="5408064" y="1923186"/>
                </a:lnTo>
                <a:lnTo>
                  <a:pt x="0" y="2112040"/>
                </a:lnTo>
                <a:lnTo>
                  <a:pt x="2198022" y="150011"/>
                </a:lnTo>
                <a:lnTo>
                  <a:pt x="506040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698500" dist="381000" algn="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2FB05281-E97D-3082-D1B7-C1BE7BE3F438}"/>
              </a:ext>
            </a:extLst>
          </p:cNvPr>
          <p:cNvSpPr/>
          <p:nvPr/>
        </p:nvSpPr>
        <p:spPr>
          <a:xfrm>
            <a:off x="6811429" y="4112558"/>
            <a:ext cx="1083668" cy="2278046"/>
          </a:xfrm>
          <a:custGeom>
            <a:avLst/>
            <a:gdLst>
              <a:gd name="connsiteX0" fmla="*/ 599439 w 1083668"/>
              <a:gd name="connsiteY0" fmla="*/ 0 h 2278046"/>
              <a:gd name="connsiteX1" fmla="*/ 1083668 w 1083668"/>
              <a:gd name="connsiteY1" fmla="*/ 1840216 h 2278046"/>
              <a:gd name="connsiteX2" fmla="*/ 0 w 1083668"/>
              <a:gd name="connsiteY2" fmla="*/ 2278046 h 2278046"/>
              <a:gd name="connsiteX3" fmla="*/ 599439 w 1083668"/>
              <a:gd name="connsiteY3" fmla="*/ 0 h 2278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3668" h="2278046">
                <a:moveTo>
                  <a:pt x="599439" y="0"/>
                </a:moveTo>
                <a:lnTo>
                  <a:pt x="1083668" y="1840216"/>
                </a:lnTo>
                <a:lnTo>
                  <a:pt x="0" y="2278046"/>
                </a:lnTo>
                <a:lnTo>
                  <a:pt x="599439" y="0"/>
                </a:lnTo>
                <a:close/>
              </a:path>
            </a:pathLst>
          </a:cu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62F8D043-FABA-F957-5066-F18C8600AA6E}"/>
              </a:ext>
            </a:extLst>
          </p:cNvPr>
          <p:cNvSpPr/>
          <p:nvPr/>
        </p:nvSpPr>
        <p:spPr>
          <a:xfrm>
            <a:off x="6151482" y="6147776"/>
            <a:ext cx="2287697" cy="2750828"/>
          </a:xfrm>
          <a:custGeom>
            <a:avLst/>
            <a:gdLst>
              <a:gd name="connsiteX0" fmla="*/ 1794929 w 2287697"/>
              <a:gd name="connsiteY0" fmla="*/ 0 h 2750828"/>
              <a:gd name="connsiteX1" fmla="*/ 2287697 w 2287697"/>
              <a:gd name="connsiteY1" fmla="*/ 1872664 h 2750828"/>
              <a:gd name="connsiteX2" fmla="*/ 0 w 2287697"/>
              <a:gd name="connsiteY2" fmla="*/ 2750828 h 2750828"/>
              <a:gd name="connsiteX3" fmla="*/ 596428 w 2287697"/>
              <a:gd name="connsiteY3" fmla="*/ 484226 h 2750828"/>
              <a:gd name="connsiteX4" fmla="*/ 1794929 w 2287697"/>
              <a:gd name="connsiteY4" fmla="*/ 0 h 275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7697" h="2750828">
                <a:moveTo>
                  <a:pt x="1794929" y="0"/>
                </a:moveTo>
                <a:lnTo>
                  <a:pt x="2287697" y="1872664"/>
                </a:lnTo>
                <a:lnTo>
                  <a:pt x="0" y="2750828"/>
                </a:lnTo>
                <a:lnTo>
                  <a:pt x="596428" y="484226"/>
                </a:lnTo>
                <a:lnTo>
                  <a:pt x="1794929" y="0"/>
                </a:lnTo>
                <a:close/>
              </a:path>
            </a:pathLst>
          </a:cu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E6088DF9-FC97-75E9-9357-264848CDD61B}"/>
              </a:ext>
            </a:extLst>
          </p:cNvPr>
          <p:cNvSpPr/>
          <p:nvPr/>
        </p:nvSpPr>
        <p:spPr>
          <a:xfrm>
            <a:off x="5475890" y="8215039"/>
            <a:ext cx="3548448" cy="3251011"/>
          </a:xfrm>
          <a:custGeom>
            <a:avLst/>
            <a:gdLst>
              <a:gd name="connsiteX0" fmla="*/ 3014494 w 3548448"/>
              <a:gd name="connsiteY0" fmla="*/ 0 h 3251011"/>
              <a:gd name="connsiteX1" fmla="*/ 3548448 w 3548448"/>
              <a:gd name="connsiteY1" fmla="*/ 2029183 h 3251011"/>
              <a:gd name="connsiteX2" fmla="*/ 0 w 3548448"/>
              <a:gd name="connsiteY2" fmla="*/ 3251011 h 3251011"/>
              <a:gd name="connsiteX3" fmla="*/ 612877 w 3548448"/>
              <a:gd name="connsiteY3" fmla="*/ 921894 h 3251011"/>
              <a:gd name="connsiteX4" fmla="*/ 3014494 w 3548448"/>
              <a:gd name="connsiteY4" fmla="*/ 0 h 3251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48448" h="3251011">
                <a:moveTo>
                  <a:pt x="3014494" y="0"/>
                </a:moveTo>
                <a:lnTo>
                  <a:pt x="3548448" y="2029183"/>
                </a:lnTo>
                <a:lnTo>
                  <a:pt x="0" y="3251011"/>
                </a:lnTo>
                <a:lnTo>
                  <a:pt x="612877" y="921894"/>
                </a:lnTo>
                <a:lnTo>
                  <a:pt x="3014494" y="0"/>
                </a:lnTo>
                <a:close/>
              </a:path>
            </a:pathLst>
          </a:cu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32DABBA-7665-36CB-719D-B5EF13563322}"/>
              </a:ext>
            </a:extLst>
          </p:cNvPr>
          <p:cNvSpPr txBox="1"/>
          <p:nvPr/>
        </p:nvSpPr>
        <p:spPr>
          <a:xfrm>
            <a:off x="11600748" y="4604688"/>
            <a:ext cx="8146836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200" dirty="0"/>
              <a:t>Đạt đến cấp độ xuất sắc bền vững, dẫn đầu </a:t>
            </a:r>
            <a:endParaRPr lang="en-US" sz="2200" dirty="0"/>
          </a:p>
          <a:p>
            <a:r>
              <a:rPr lang="en-US" sz="2200" dirty="0"/>
              <a:t>   </a:t>
            </a:r>
            <a:r>
              <a:rPr lang="vi-VN" sz="2200" dirty="0"/>
              <a:t>thị trường và tạo ra giá trị vượt trội cho </a:t>
            </a:r>
            <a:endParaRPr lang="en-US" sz="2200" dirty="0"/>
          </a:p>
          <a:p>
            <a:r>
              <a:rPr lang="en-US" sz="2200" dirty="0"/>
              <a:t>      </a:t>
            </a:r>
            <a:r>
              <a:rPr lang="vi-VN" sz="2200" dirty="0"/>
              <a:t>khách hàng và xã hội.</a:t>
            </a:r>
            <a:endParaRPr lang="en-US" sz="2200" dirty="0">
              <a:solidFill>
                <a:schemeClr val="tx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72A6F84-2964-6447-8BB4-036C93DF320D}"/>
              </a:ext>
            </a:extLst>
          </p:cNvPr>
          <p:cNvSpPr txBox="1"/>
          <p:nvPr/>
        </p:nvSpPr>
        <p:spPr>
          <a:xfrm>
            <a:off x="11299532" y="3978270"/>
            <a:ext cx="659039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EXCELLENCE 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| </a:t>
            </a:r>
            <a:r>
              <a:rPr lang="en-US" sz="3200" dirty="0" err="1">
                <a:solidFill>
                  <a:schemeClr val="accent1">
                    <a:lumMod val="75000"/>
                  </a:schemeClr>
                </a:solidFill>
                <a:latin typeface="+mj-lt"/>
              </a:rPr>
              <a:t>Xuất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chemeClr val="accent1">
                    <a:lumMod val="75000"/>
                  </a:schemeClr>
                </a:solidFill>
                <a:latin typeface="+mj-lt"/>
              </a:rPr>
              <a:t>sắc</a:t>
            </a:r>
            <a:endParaRPr lang="en-US" sz="32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0" name="TextBox 48">
            <a:extLst>
              <a:ext uri="{FF2B5EF4-FFF2-40B4-BE49-F238E27FC236}">
                <a16:creationId xmlns:a16="http://schemas.microsoft.com/office/drawing/2014/main" id="{7195242E-1BCC-7605-EBD6-C0B751D97B3E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2"/>
                </a:solidFill>
              </a:rPr>
              <a:t>we sell CONFIDENCE not templates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20F52AF-7E48-FC6B-144A-FEB2423FA83B}"/>
              </a:ext>
            </a:extLst>
          </p:cNvPr>
          <p:cNvGrpSpPr/>
          <p:nvPr/>
        </p:nvGrpSpPr>
        <p:grpSpPr>
          <a:xfrm>
            <a:off x="5255122" y="818641"/>
            <a:ext cx="13873757" cy="1323439"/>
            <a:chOff x="5881188" y="818641"/>
            <a:chExt cx="13873757" cy="1323439"/>
          </a:xfrm>
        </p:grpSpPr>
        <p:sp>
          <p:nvSpPr>
            <p:cNvPr id="22" name="TextBox 48">
              <a:extLst>
                <a:ext uri="{FF2B5EF4-FFF2-40B4-BE49-F238E27FC236}">
                  <a16:creationId xmlns:a16="http://schemas.microsoft.com/office/drawing/2014/main" id="{9F1F277C-7477-AE59-8805-C68FA6DFF830}"/>
                </a:ext>
              </a:extLst>
            </p:cNvPr>
            <p:cNvSpPr txBox="1"/>
            <p:nvPr/>
          </p:nvSpPr>
          <p:spPr>
            <a:xfrm>
              <a:off x="10881682" y="818641"/>
              <a:ext cx="8873263" cy="132343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0" b="1" dirty="0">
                  <a:solidFill>
                    <a:schemeClr val="accent1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PYRAMID</a:t>
              </a:r>
              <a:r>
                <a:rPr lang="en-US" sz="8000" b="1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6"/>
                      </a:gs>
                    </a:gsLst>
                    <a:lin ang="0" scaled="0"/>
                  </a:gra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 </a:t>
              </a:r>
              <a:r>
                <a:rPr lang="en-US" sz="8000" b="1" dirty="0">
                  <a:solidFill>
                    <a:schemeClr val="accent6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MODEL</a:t>
              </a:r>
            </a:p>
          </p:txBody>
        </p:sp>
        <p:sp>
          <p:nvSpPr>
            <p:cNvPr id="23" name="TextBox 48">
              <a:extLst>
                <a:ext uri="{FF2B5EF4-FFF2-40B4-BE49-F238E27FC236}">
                  <a16:creationId xmlns:a16="http://schemas.microsoft.com/office/drawing/2014/main" id="{A2FFCF76-77B9-0EF3-455A-85F745D61569}"/>
                </a:ext>
              </a:extLst>
            </p:cNvPr>
            <p:cNvSpPr txBox="1"/>
            <p:nvPr/>
          </p:nvSpPr>
          <p:spPr>
            <a:xfrm>
              <a:off x="5881188" y="818641"/>
              <a:ext cx="4905510" cy="132343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0" b="1" dirty="0">
                  <a:solidFill>
                    <a:schemeClr val="tx2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4 STAGES</a:t>
              </a:r>
              <a:endParaRPr lang="en-US" sz="8000" b="1" dirty="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1159846C-47B5-148D-0091-1BF81A82FA9E}"/>
              </a:ext>
            </a:extLst>
          </p:cNvPr>
          <p:cNvSpPr txBox="1"/>
          <p:nvPr/>
        </p:nvSpPr>
        <p:spPr>
          <a:xfrm>
            <a:off x="12671163" y="6542701"/>
            <a:ext cx="8146836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200" dirty="0">
                <a:solidFill>
                  <a:schemeClr val="tx2"/>
                </a:solidFill>
              </a:rPr>
              <a:t>Đẩy mạnh hiệu quả hoạt động, đo lường kết quả </a:t>
            </a:r>
            <a:endParaRPr lang="en-US" sz="22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   </a:t>
            </a:r>
            <a:r>
              <a:rPr lang="vi-VN" sz="2200" dirty="0">
                <a:solidFill>
                  <a:schemeClr val="tx2"/>
                </a:solidFill>
              </a:rPr>
              <a:t>rõ ràng và đảm bảo mục tiêu chiến lược được </a:t>
            </a:r>
            <a:endParaRPr lang="en-US" sz="22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      </a:t>
            </a:r>
            <a:r>
              <a:rPr lang="vi-VN" sz="2200" dirty="0">
                <a:solidFill>
                  <a:schemeClr val="tx2"/>
                </a:solidFill>
              </a:rPr>
              <a:t>thực hiện thành công.</a:t>
            </a:r>
            <a:endParaRPr lang="en-US" sz="2200" dirty="0">
              <a:solidFill>
                <a:schemeClr val="tx2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FB97501-7018-8A06-2FCA-D00A27780CE8}"/>
              </a:ext>
            </a:extLst>
          </p:cNvPr>
          <p:cNvSpPr txBox="1"/>
          <p:nvPr/>
        </p:nvSpPr>
        <p:spPr>
          <a:xfrm>
            <a:off x="12369947" y="5916283"/>
            <a:ext cx="659039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PERFORMANCE </a:t>
            </a:r>
            <a:r>
              <a:rPr lang="en-US" sz="32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| Hiệu </a:t>
            </a:r>
            <a:r>
              <a:rPr lang="en-US" sz="3200" dirty="0" err="1">
                <a:solidFill>
                  <a:schemeClr val="accent2">
                    <a:lumMod val="75000"/>
                  </a:schemeClr>
                </a:solidFill>
                <a:latin typeface="+mj-lt"/>
              </a:rPr>
              <a:t>suất</a:t>
            </a:r>
            <a:endParaRPr lang="en-US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E7BEA31-DF76-9111-FDDE-DF9ACE18F7CE}"/>
              </a:ext>
            </a:extLst>
          </p:cNvPr>
          <p:cNvSpPr txBox="1"/>
          <p:nvPr/>
        </p:nvSpPr>
        <p:spPr>
          <a:xfrm>
            <a:off x="13741578" y="8480714"/>
            <a:ext cx="8146836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200" dirty="0">
                <a:solidFill>
                  <a:schemeClr val="tx2"/>
                </a:solidFill>
              </a:rPr>
              <a:t>Tập trung cải thiện năng lực, tối ưu hóa quy trình </a:t>
            </a:r>
            <a:endParaRPr lang="en-US" sz="22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   </a:t>
            </a:r>
            <a:r>
              <a:rPr lang="vi-VN" sz="2200" dirty="0">
                <a:solidFill>
                  <a:schemeClr val="tx2"/>
                </a:solidFill>
              </a:rPr>
              <a:t>và tạo cơ hội mới giúp tổ chức </a:t>
            </a:r>
            <a:endParaRPr lang="en-US" sz="22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      </a:t>
            </a:r>
            <a:r>
              <a:rPr lang="vi-VN" sz="2200" dirty="0">
                <a:solidFill>
                  <a:schemeClr val="tx2"/>
                </a:solidFill>
              </a:rPr>
              <a:t>phát triển mạnh mẽ.</a:t>
            </a:r>
            <a:endParaRPr lang="en-US" sz="2200" dirty="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07D61ED-662F-DE87-34B8-C37E4E882E34}"/>
              </a:ext>
            </a:extLst>
          </p:cNvPr>
          <p:cNvSpPr txBox="1"/>
          <p:nvPr/>
        </p:nvSpPr>
        <p:spPr>
          <a:xfrm>
            <a:off x="13440362" y="7854296"/>
            <a:ext cx="659039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3200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DEVELOPMENT </a:t>
            </a:r>
            <a:r>
              <a:rPr lang="en-US" sz="3200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| </a:t>
            </a:r>
            <a:r>
              <a:rPr lang="en-US" sz="3200" dirty="0" err="1">
                <a:solidFill>
                  <a:schemeClr val="accent5">
                    <a:lumMod val="75000"/>
                  </a:schemeClr>
                </a:solidFill>
                <a:latin typeface="+mj-lt"/>
              </a:rPr>
              <a:t>Phát</a:t>
            </a:r>
            <a:r>
              <a:rPr lang="en-US" sz="3200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chemeClr val="accent5">
                    <a:lumMod val="75000"/>
                  </a:schemeClr>
                </a:solidFill>
                <a:latin typeface="+mj-lt"/>
              </a:rPr>
              <a:t>triển</a:t>
            </a:r>
            <a:endParaRPr lang="en-US" sz="3200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BCC615C-8068-A2A0-9F19-7D0FA2474F00}"/>
              </a:ext>
            </a:extLst>
          </p:cNvPr>
          <p:cNvSpPr txBox="1"/>
          <p:nvPr/>
        </p:nvSpPr>
        <p:spPr>
          <a:xfrm>
            <a:off x="14811992" y="10418728"/>
            <a:ext cx="8146836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200" dirty="0">
                <a:solidFill>
                  <a:schemeClr val="tx2"/>
                </a:solidFill>
              </a:rPr>
              <a:t>Xây dựng nền móng vững chắc với kiến thức, </a:t>
            </a:r>
            <a:endParaRPr lang="en-US" sz="22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   </a:t>
            </a:r>
            <a:r>
              <a:rPr lang="vi-VN" sz="2200" dirty="0">
                <a:solidFill>
                  <a:schemeClr val="tx2"/>
                </a:solidFill>
              </a:rPr>
              <a:t>kỹ năng và nguồn lực cơ bản để </a:t>
            </a:r>
            <a:endParaRPr lang="en-US" sz="22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      </a:t>
            </a:r>
            <a:r>
              <a:rPr lang="vi-VN" sz="2200" dirty="0">
                <a:solidFill>
                  <a:schemeClr val="tx2"/>
                </a:solidFill>
              </a:rPr>
              <a:t>hỗ trợ phát triển lâu dài.</a:t>
            </a:r>
            <a:endParaRPr lang="en-US" sz="2200" dirty="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D3963DA-D26C-2B3E-5E3E-82BB64244651}"/>
              </a:ext>
            </a:extLst>
          </p:cNvPr>
          <p:cNvSpPr txBox="1"/>
          <p:nvPr/>
        </p:nvSpPr>
        <p:spPr>
          <a:xfrm>
            <a:off x="14510776" y="9792310"/>
            <a:ext cx="659039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3200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FOUNDATION </a:t>
            </a:r>
            <a:r>
              <a:rPr lang="en-US" sz="3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| </a:t>
            </a:r>
            <a:r>
              <a:rPr lang="en-US" sz="3200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Nền</a:t>
            </a:r>
            <a:r>
              <a:rPr lang="en-US" sz="3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tảng</a:t>
            </a:r>
            <a:endParaRPr lang="en-US" sz="3200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0" name="TextBox 25">
            <a:extLst>
              <a:ext uri="{FF2B5EF4-FFF2-40B4-BE49-F238E27FC236}">
                <a16:creationId xmlns:a16="http://schemas.microsoft.com/office/drawing/2014/main" id="{682654E3-41FE-A46E-667A-1E17FC52648F}"/>
              </a:ext>
            </a:extLst>
          </p:cNvPr>
          <p:cNvSpPr txBox="1"/>
          <p:nvPr/>
        </p:nvSpPr>
        <p:spPr>
          <a:xfrm>
            <a:off x="12567556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>
                    <a:lumMod val="8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F9D97743-F800-F0E6-EAA9-B70D8249445B}"/>
              </a:ext>
            </a:extLst>
          </p:cNvPr>
          <p:cNvSpPr/>
          <p:nvPr/>
        </p:nvSpPr>
        <p:spPr>
          <a:xfrm>
            <a:off x="4996260" y="11594527"/>
            <a:ext cx="6604488" cy="235523"/>
          </a:xfrm>
          <a:custGeom>
            <a:avLst/>
            <a:gdLst>
              <a:gd name="connsiteX0" fmla="*/ 684009 w 6604488"/>
              <a:gd name="connsiteY0" fmla="*/ 0 h 235523"/>
              <a:gd name="connsiteX1" fmla="*/ 6604488 w 6604488"/>
              <a:gd name="connsiteY1" fmla="*/ 0 h 235523"/>
              <a:gd name="connsiteX2" fmla="*/ 6604488 w 6604488"/>
              <a:gd name="connsiteY2" fmla="*/ 235523 h 235523"/>
              <a:gd name="connsiteX3" fmla="*/ 0 w 6604488"/>
              <a:gd name="connsiteY3" fmla="*/ 235523 h 235523"/>
              <a:gd name="connsiteX4" fmla="*/ 684009 w 6604488"/>
              <a:gd name="connsiteY4" fmla="*/ 0 h 235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04488" h="235523">
                <a:moveTo>
                  <a:pt x="684009" y="0"/>
                </a:moveTo>
                <a:lnTo>
                  <a:pt x="6604488" y="0"/>
                </a:lnTo>
                <a:lnTo>
                  <a:pt x="6604488" y="235523"/>
                </a:lnTo>
                <a:lnTo>
                  <a:pt x="0" y="235523"/>
                </a:lnTo>
                <a:lnTo>
                  <a:pt x="684009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6DA3315F-CA46-AEE7-51E0-1AEA7D342DA0}"/>
              </a:ext>
            </a:extLst>
          </p:cNvPr>
          <p:cNvSpPr/>
          <p:nvPr/>
        </p:nvSpPr>
        <p:spPr>
          <a:xfrm rot="20460000">
            <a:off x="5875809" y="10637072"/>
            <a:ext cx="5564620" cy="1916052"/>
          </a:xfrm>
          <a:custGeom>
            <a:avLst/>
            <a:gdLst>
              <a:gd name="connsiteX0" fmla="*/ 5218251 w 5564620"/>
              <a:gd name="connsiteY0" fmla="*/ 0 h 1916052"/>
              <a:gd name="connsiteX1" fmla="*/ 5564620 w 5564620"/>
              <a:gd name="connsiteY1" fmla="*/ 1916052 h 1916052"/>
              <a:gd name="connsiteX2" fmla="*/ 0 w 5564620"/>
              <a:gd name="connsiteY2" fmla="*/ 0 h 1916052"/>
              <a:gd name="connsiteX3" fmla="*/ 5218251 w 5564620"/>
              <a:gd name="connsiteY3" fmla="*/ 0 h 1916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64620" h="1916052">
                <a:moveTo>
                  <a:pt x="5218251" y="0"/>
                </a:moveTo>
                <a:lnTo>
                  <a:pt x="5564620" y="1916052"/>
                </a:lnTo>
                <a:lnTo>
                  <a:pt x="0" y="0"/>
                </a:lnTo>
                <a:lnTo>
                  <a:pt x="5218251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698500" dist="381000" algn="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DA343DD7-A76E-30B4-AA5E-15B50CD74E77}"/>
              </a:ext>
            </a:extLst>
          </p:cNvPr>
          <p:cNvSpPr/>
          <p:nvPr/>
        </p:nvSpPr>
        <p:spPr>
          <a:xfrm>
            <a:off x="5715492" y="10438197"/>
            <a:ext cx="3664313" cy="1156902"/>
          </a:xfrm>
          <a:custGeom>
            <a:avLst/>
            <a:gdLst>
              <a:gd name="connsiteX0" fmla="*/ 3359889 w 3664313"/>
              <a:gd name="connsiteY0" fmla="*/ 0 h 1156902"/>
              <a:gd name="connsiteX1" fmla="*/ 3664313 w 3664313"/>
              <a:gd name="connsiteY1" fmla="*/ 1156902 h 1156902"/>
              <a:gd name="connsiteX2" fmla="*/ 0 w 3664313"/>
              <a:gd name="connsiteY2" fmla="*/ 1156902 h 1156902"/>
              <a:gd name="connsiteX3" fmla="*/ 3359889 w 3664313"/>
              <a:gd name="connsiteY3" fmla="*/ 0 h 1156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64313" h="1156902">
                <a:moveTo>
                  <a:pt x="3359889" y="0"/>
                </a:moveTo>
                <a:lnTo>
                  <a:pt x="3664313" y="1156902"/>
                </a:lnTo>
                <a:lnTo>
                  <a:pt x="0" y="1156902"/>
                </a:lnTo>
                <a:lnTo>
                  <a:pt x="3359889" y="0"/>
                </a:lnTo>
                <a:close/>
              </a:path>
            </a:pathLst>
          </a:cu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76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7" dur="2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1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5" dur="2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1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/>
          <p:bldP spid="19" grpId="0"/>
          <p:bldP spid="24" grpId="0"/>
          <p:bldP spid="25" grpId="0"/>
          <p:bldP spid="26" grpId="0"/>
          <p:bldP spid="27" grpId="0"/>
          <p:bldP spid="28" grpId="0"/>
          <p:bldP spid="29" grpId="0"/>
          <p:bldP spid="31" grpId="0" animBg="1"/>
          <p:bldP spid="32" grpId="0" animBg="1"/>
          <p:bldP spid="12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7" dur="2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1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5" dur="2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1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/>
          <p:bldP spid="19" grpId="0"/>
          <p:bldP spid="24" grpId="0"/>
          <p:bldP spid="25" grpId="0"/>
          <p:bldP spid="26" grpId="0"/>
          <p:bldP spid="27" grpId="0"/>
          <p:bldP spid="28" grpId="0"/>
          <p:bldP spid="29" grpId="0"/>
          <p:bldP spid="31" grpId="0" animBg="1"/>
          <p:bldP spid="32" grpId="0" animBg="1"/>
          <p:bldP spid="129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96D81BE5-501E-94AB-F145-F7C9C674B5FE}"/>
              </a:ext>
            </a:extLst>
          </p:cNvPr>
          <p:cNvSpPr/>
          <p:nvPr/>
        </p:nvSpPr>
        <p:spPr>
          <a:xfrm>
            <a:off x="3245265" y="11594527"/>
            <a:ext cx="2435005" cy="235523"/>
          </a:xfrm>
          <a:custGeom>
            <a:avLst/>
            <a:gdLst>
              <a:gd name="connsiteX0" fmla="*/ 0 w 2435005"/>
              <a:gd name="connsiteY0" fmla="*/ 0 h 235523"/>
              <a:gd name="connsiteX1" fmla="*/ 2435005 w 2435005"/>
              <a:gd name="connsiteY1" fmla="*/ 0 h 235523"/>
              <a:gd name="connsiteX2" fmla="*/ 1750996 w 2435005"/>
              <a:gd name="connsiteY2" fmla="*/ 235523 h 235523"/>
              <a:gd name="connsiteX3" fmla="*/ 0 w 2435005"/>
              <a:gd name="connsiteY3" fmla="*/ 235523 h 235523"/>
              <a:gd name="connsiteX4" fmla="*/ 0 w 2435005"/>
              <a:gd name="connsiteY4" fmla="*/ 0 h 235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5005" h="235523">
                <a:moveTo>
                  <a:pt x="0" y="0"/>
                </a:moveTo>
                <a:lnTo>
                  <a:pt x="2435005" y="0"/>
                </a:lnTo>
                <a:lnTo>
                  <a:pt x="1750996" y="235523"/>
                </a:lnTo>
                <a:lnTo>
                  <a:pt x="0" y="23552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48729DEB-5C4D-A6AA-2F20-CB0A478C440B}"/>
              </a:ext>
            </a:extLst>
          </p:cNvPr>
          <p:cNvSpPr/>
          <p:nvPr/>
        </p:nvSpPr>
        <p:spPr>
          <a:xfrm rot="20460000">
            <a:off x="2868137" y="8874438"/>
            <a:ext cx="7540691" cy="2129934"/>
          </a:xfrm>
          <a:custGeom>
            <a:avLst/>
            <a:gdLst>
              <a:gd name="connsiteX0" fmla="*/ 7155658 w 7540691"/>
              <a:gd name="connsiteY0" fmla="*/ 0 h 2129934"/>
              <a:gd name="connsiteX1" fmla="*/ 7540691 w 7540691"/>
              <a:gd name="connsiteY1" fmla="*/ 2129934 h 2129934"/>
              <a:gd name="connsiteX2" fmla="*/ 1777686 w 7540691"/>
              <a:gd name="connsiteY2" fmla="*/ 2129934 h 2129934"/>
              <a:gd name="connsiteX3" fmla="*/ 0 w 7540691"/>
              <a:gd name="connsiteY3" fmla="*/ 1517828 h 2129934"/>
              <a:gd name="connsiteX4" fmla="*/ 1478289 w 7540691"/>
              <a:gd name="connsiteY4" fmla="*/ 198258 h 2129934"/>
              <a:gd name="connsiteX5" fmla="*/ 7155658 w 7540691"/>
              <a:gd name="connsiteY5" fmla="*/ 0 h 2129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40691" h="2129934">
                <a:moveTo>
                  <a:pt x="7155658" y="0"/>
                </a:moveTo>
                <a:lnTo>
                  <a:pt x="7540691" y="2129934"/>
                </a:lnTo>
                <a:lnTo>
                  <a:pt x="1777686" y="2129934"/>
                </a:lnTo>
                <a:lnTo>
                  <a:pt x="0" y="1517828"/>
                </a:lnTo>
                <a:lnTo>
                  <a:pt x="1478289" y="198258"/>
                </a:lnTo>
                <a:lnTo>
                  <a:pt x="7155658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698500" dist="381000" algn="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AC9F8B83-FB76-6886-EF8B-12D55AEA6FC2}"/>
              </a:ext>
            </a:extLst>
          </p:cNvPr>
          <p:cNvSpPr/>
          <p:nvPr/>
        </p:nvSpPr>
        <p:spPr>
          <a:xfrm rot="20280000">
            <a:off x="5802393" y="6265736"/>
            <a:ext cx="2675073" cy="200025"/>
          </a:xfrm>
          <a:custGeom>
            <a:avLst/>
            <a:gdLst>
              <a:gd name="connsiteX0" fmla="*/ 2675073 w 2675073"/>
              <a:gd name="connsiteY0" fmla="*/ 1 h 200025"/>
              <a:gd name="connsiteX1" fmla="*/ 2594258 w 2675073"/>
              <a:gd name="connsiteY1" fmla="*/ 200025 h 200025"/>
              <a:gd name="connsiteX2" fmla="*/ 0 w 2675073"/>
              <a:gd name="connsiteY2" fmla="*/ 200025 h 200025"/>
              <a:gd name="connsiteX3" fmla="*/ 80815 w 2675073"/>
              <a:gd name="connsiteY3" fmla="*/ 0 h 200025"/>
              <a:gd name="connsiteX4" fmla="*/ 2675073 w 2675073"/>
              <a:gd name="connsiteY4" fmla="*/ 1 h 20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75073" h="200025">
                <a:moveTo>
                  <a:pt x="2675073" y="1"/>
                </a:moveTo>
                <a:lnTo>
                  <a:pt x="2594258" y="200025"/>
                </a:lnTo>
                <a:lnTo>
                  <a:pt x="0" y="200025"/>
                </a:lnTo>
                <a:lnTo>
                  <a:pt x="80815" y="0"/>
                </a:lnTo>
                <a:lnTo>
                  <a:pt x="2675073" y="1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E585D718-39DD-7D09-C0CF-22BB4AADE7D8}"/>
              </a:ext>
            </a:extLst>
          </p:cNvPr>
          <p:cNvSpPr/>
          <p:nvPr/>
        </p:nvSpPr>
        <p:spPr>
          <a:xfrm>
            <a:off x="4353240" y="7654693"/>
            <a:ext cx="5038740" cy="2148447"/>
          </a:xfrm>
          <a:custGeom>
            <a:avLst/>
            <a:gdLst>
              <a:gd name="connsiteX0" fmla="*/ 5038740 w 5038740"/>
              <a:gd name="connsiteY0" fmla="*/ 0 h 2148447"/>
              <a:gd name="connsiteX1" fmla="*/ 5038740 w 5038740"/>
              <a:gd name="connsiteY1" fmla="*/ 214256 h 2148447"/>
              <a:gd name="connsiteX2" fmla="*/ 0 w 5038740"/>
              <a:gd name="connsiteY2" fmla="*/ 2148447 h 2148447"/>
              <a:gd name="connsiteX3" fmla="*/ 0 w 5038740"/>
              <a:gd name="connsiteY3" fmla="*/ 1934191 h 2148447"/>
              <a:gd name="connsiteX4" fmla="*/ 5038740 w 5038740"/>
              <a:gd name="connsiteY4" fmla="*/ 0 h 2148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38740" h="2148447">
                <a:moveTo>
                  <a:pt x="5038740" y="0"/>
                </a:moveTo>
                <a:lnTo>
                  <a:pt x="5038740" y="214256"/>
                </a:lnTo>
                <a:lnTo>
                  <a:pt x="0" y="2148447"/>
                </a:lnTo>
                <a:lnTo>
                  <a:pt x="0" y="1934191"/>
                </a:lnTo>
                <a:lnTo>
                  <a:pt x="5038740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8CE6832E-E2D9-D24F-9A0F-04A5565B5F29}"/>
              </a:ext>
            </a:extLst>
          </p:cNvPr>
          <p:cNvSpPr/>
          <p:nvPr/>
        </p:nvSpPr>
        <p:spPr>
          <a:xfrm>
            <a:off x="5155797" y="0"/>
            <a:ext cx="9919952" cy="13716000"/>
          </a:xfrm>
          <a:custGeom>
            <a:avLst/>
            <a:gdLst>
              <a:gd name="connsiteX0" fmla="*/ 0 w 9919952"/>
              <a:gd name="connsiteY0" fmla="*/ 0 h 13716000"/>
              <a:gd name="connsiteX1" fmla="*/ 2317049 w 9919952"/>
              <a:gd name="connsiteY1" fmla="*/ 0 h 13716000"/>
              <a:gd name="connsiteX2" fmla="*/ 9919952 w 9919952"/>
              <a:gd name="connsiteY2" fmla="*/ 13716000 h 13716000"/>
              <a:gd name="connsiteX3" fmla="*/ 7602902 w 9919952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19952" h="13716000">
                <a:moveTo>
                  <a:pt x="0" y="0"/>
                </a:moveTo>
                <a:lnTo>
                  <a:pt x="2317049" y="0"/>
                </a:lnTo>
                <a:lnTo>
                  <a:pt x="9919952" y="13716000"/>
                </a:lnTo>
                <a:lnTo>
                  <a:pt x="7602902" y="13716000"/>
                </a:lnTo>
                <a:close/>
              </a:path>
            </a:pathLst>
          </a:custGeom>
          <a:solidFill>
            <a:srgbClr val="0B0A0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5" name="Parallelogram 134">
            <a:extLst>
              <a:ext uri="{FF2B5EF4-FFF2-40B4-BE49-F238E27FC236}">
                <a16:creationId xmlns:a16="http://schemas.microsoft.com/office/drawing/2014/main" id="{26145968-0CCF-E5A9-4345-A1B55DF50392}"/>
              </a:ext>
            </a:extLst>
          </p:cNvPr>
          <p:cNvSpPr/>
          <p:nvPr/>
        </p:nvSpPr>
        <p:spPr>
          <a:xfrm flipH="1">
            <a:off x="7410112" y="4109059"/>
            <a:ext cx="3247645" cy="1662910"/>
          </a:xfrm>
          <a:prstGeom prst="parallelogram">
            <a:avLst>
              <a:gd name="adj" fmla="val 56051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0" dirty="0">
                <a:solidFill>
                  <a:schemeClr val="tx2"/>
                </a:solidFill>
                <a:latin typeface="+mj-lt"/>
              </a:rPr>
              <a:t>04</a:t>
            </a:r>
          </a:p>
        </p:txBody>
      </p:sp>
      <p:sp>
        <p:nvSpPr>
          <p:cNvPr id="136" name="Parallelogram 135">
            <a:extLst>
              <a:ext uri="{FF2B5EF4-FFF2-40B4-BE49-F238E27FC236}">
                <a16:creationId xmlns:a16="http://schemas.microsoft.com/office/drawing/2014/main" id="{96C0651E-3B69-09EA-D2D3-6FEA4B6AD0AF}"/>
              </a:ext>
            </a:extLst>
          </p:cNvPr>
          <p:cNvSpPr/>
          <p:nvPr/>
        </p:nvSpPr>
        <p:spPr>
          <a:xfrm flipH="1">
            <a:off x="8493719" y="6039147"/>
            <a:ext cx="3247645" cy="1662910"/>
          </a:xfrm>
          <a:prstGeom prst="parallelogram">
            <a:avLst>
              <a:gd name="adj" fmla="val 56051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0" dirty="0">
                <a:solidFill>
                  <a:schemeClr val="tx2"/>
                </a:solidFill>
                <a:latin typeface="+mj-lt"/>
              </a:rPr>
              <a:t>03</a:t>
            </a:r>
          </a:p>
        </p:txBody>
      </p:sp>
      <p:sp>
        <p:nvSpPr>
          <p:cNvPr id="137" name="Parallelogram 136">
            <a:extLst>
              <a:ext uri="{FF2B5EF4-FFF2-40B4-BE49-F238E27FC236}">
                <a16:creationId xmlns:a16="http://schemas.microsoft.com/office/drawing/2014/main" id="{B0E6BEBD-047C-3737-0489-DECDEAAD0237}"/>
              </a:ext>
            </a:extLst>
          </p:cNvPr>
          <p:cNvSpPr/>
          <p:nvPr/>
        </p:nvSpPr>
        <p:spPr>
          <a:xfrm flipH="1">
            <a:off x="9577326" y="7969235"/>
            <a:ext cx="3247645" cy="1662910"/>
          </a:xfrm>
          <a:prstGeom prst="parallelogram">
            <a:avLst>
              <a:gd name="adj" fmla="val 56051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0" dirty="0">
                <a:solidFill>
                  <a:schemeClr val="tx2"/>
                </a:solidFill>
                <a:latin typeface="+mj-lt"/>
              </a:rPr>
              <a:t>02</a:t>
            </a:r>
          </a:p>
        </p:txBody>
      </p:sp>
      <p:sp>
        <p:nvSpPr>
          <p:cNvPr id="138" name="Parallelogram 137">
            <a:extLst>
              <a:ext uri="{FF2B5EF4-FFF2-40B4-BE49-F238E27FC236}">
                <a16:creationId xmlns:a16="http://schemas.microsoft.com/office/drawing/2014/main" id="{93070F70-1042-4CF5-568A-9529F7AE5819}"/>
              </a:ext>
            </a:extLst>
          </p:cNvPr>
          <p:cNvSpPr/>
          <p:nvPr/>
        </p:nvSpPr>
        <p:spPr>
          <a:xfrm flipH="1">
            <a:off x="10660934" y="9899323"/>
            <a:ext cx="3247645" cy="1662910"/>
          </a:xfrm>
          <a:prstGeom prst="parallelogram">
            <a:avLst>
              <a:gd name="adj" fmla="val 56051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0" dirty="0">
                <a:solidFill>
                  <a:schemeClr val="tx2"/>
                </a:solidFill>
                <a:latin typeface="+mj-lt"/>
              </a:rPr>
              <a:t>01</a:t>
            </a:r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86624889-4A84-6AA5-C937-2F6B0898D0B3}"/>
              </a:ext>
            </a:extLst>
          </p:cNvPr>
          <p:cNvSpPr/>
          <p:nvPr/>
        </p:nvSpPr>
        <p:spPr>
          <a:xfrm rot="20460000">
            <a:off x="5005867" y="10646640"/>
            <a:ext cx="5763005" cy="379338"/>
          </a:xfrm>
          <a:custGeom>
            <a:avLst/>
            <a:gdLst>
              <a:gd name="connsiteX0" fmla="*/ 5763005 w 5763005"/>
              <a:gd name="connsiteY0" fmla="*/ 0 h 379338"/>
              <a:gd name="connsiteX1" fmla="*/ 5763005 w 5763005"/>
              <a:gd name="connsiteY1" fmla="*/ 4 h 379338"/>
              <a:gd name="connsiteX2" fmla="*/ 5632390 w 5763005"/>
              <a:gd name="connsiteY2" fmla="*/ 379338 h 379338"/>
              <a:gd name="connsiteX3" fmla="*/ 580913 w 5763005"/>
              <a:gd name="connsiteY3" fmla="*/ 379338 h 379338"/>
              <a:gd name="connsiteX4" fmla="*/ 0 w 5763005"/>
              <a:gd name="connsiteY4" fmla="*/ 0 h 37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63005" h="379338">
                <a:moveTo>
                  <a:pt x="5763005" y="0"/>
                </a:moveTo>
                <a:lnTo>
                  <a:pt x="5763005" y="4"/>
                </a:lnTo>
                <a:lnTo>
                  <a:pt x="5632390" y="379338"/>
                </a:lnTo>
                <a:lnTo>
                  <a:pt x="580913" y="37933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AAE73D2C-F6B7-2DA3-C04B-60D2B4925832}"/>
              </a:ext>
            </a:extLst>
          </p:cNvPr>
          <p:cNvSpPr/>
          <p:nvPr/>
        </p:nvSpPr>
        <p:spPr>
          <a:xfrm rot="20460000">
            <a:off x="5540178" y="4368960"/>
            <a:ext cx="2588128" cy="2008103"/>
          </a:xfrm>
          <a:custGeom>
            <a:avLst/>
            <a:gdLst>
              <a:gd name="connsiteX0" fmla="*/ 2249638 w 2588128"/>
              <a:gd name="connsiteY0" fmla="*/ 0 h 2008103"/>
              <a:gd name="connsiteX1" fmla="*/ 2588128 w 2588128"/>
              <a:gd name="connsiteY1" fmla="*/ 1872465 h 2008103"/>
              <a:gd name="connsiteX2" fmla="*/ 0 w 2588128"/>
              <a:gd name="connsiteY2" fmla="*/ 2008103 h 2008103"/>
              <a:gd name="connsiteX3" fmla="*/ 2249638 w 2588128"/>
              <a:gd name="connsiteY3" fmla="*/ 0 h 2008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8128" h="2008103">
                <a:moveTo>
                  <a:pt x="2249638" y="0"/>
                </a:moveTo>
                <a:lnTo>
                  <a:pt x="2588128" y="1872465"/>
                </a:lnTo>
                <a:lnTo>
                  <a:pt x="0" y="2008103"/>
                </a:lnTo>
                <a:lnTo>
                  <a:pt x="224963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698500" dist="381000" algn="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269C18C3-B934-0DD6-FC73-ACD60B595A35}"/>
              </a:ext>
            </a:extLst>
          </p:cNvPr>
          <p:cNvSpPr/>
          <p:nvPr/>
        </p:nvSpPr>
        <p:spPr>
          <a:xfrm rot="20460000">
            <a:off x="3850824" y="6658364"/>
            <a:ext cx="5408064" cy="2112040"/>
          </a:xfrm>
          <a:custGeom>
            <a:avLst/>
            <a:gdLst>
              <a:gd name="connsiteX0" fmla="*/ 5060406 w 5408064"/>
              <a:gd name="connsiteY0" fmla="*/ 0 h 2112040"/>
              <a:gd name="connsiteX1" fmla="*/ 5408064 w 5408064"/>
              <a:gd name="connsiteY1" fmla="*/ 1923186 h 2112040"/>
              <a:gd name="connsiteX2" fmla="*/ 0 w 5408064"/>
              <a:gd name="connsiteY2" fmla="*/ 2112040 h 2112040"/>
              <a:gd name="connsiteX3" fmla="*/ 2198022 w 5408064"/>
              <a:gd name="connsiteY3" fmla="*/ 150011 h 2112040"/>
              <a:gd name="connsiteX4" fmla="*/ 5060406 w 5408064"/>
              <a:gd name="connsiteY4" fmla="*/ 0 h 2112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8064" h="2112040">
                <a:moveTo>
                  <a:pt x="5060406" y="0"/>
                </a:moveTo>
                <a:lnTo>
                  <a:pt x="5408064" y="1923186"/>
                </a:lnTo>
                <a:lnTo>
                  <a:pt x="0" y="2112040"/>
                </a:lnTo>
                <a:lnTo>
                  <a:pt x="2198022" y="150011"/>
                </a:lnTo>
                <a:lnTo>
                  <a:pt x="506040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698500" dist="381000" algn="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2" name="Freeform: Shape 141">
            <a:extLst>
              <a:ext uri="{FF2B5EF4-FFF2-40B4-BE49-F238E27FC236}">
                <a16:creationId xmlns:a16="http://schemas.microsoft.com/office/drawing/2014/main" id="{D2FCA07B-7886-B19C-148A-089CF318AE40}"/>
              </a:ext>
            </a:extLst>
          </p:cNvPr>
          <p:cNvSpPr/>
          <p:nvPr/>
        </p:nvSpPr>
        <p:spPr>
          <a:xfrm>
            <a:off x="6811429" y="4112558"/>
            <a:ext cx="1083668" cy="2278046"/>
          </a:xfrm>
          <a:custGeom>
            <a:avLst/>
            <a:gdLst>
              <a:gd name="connsiteX0" fmla="*/ 599439 w 1083668"/>
              <a:gd name="connsiteY0" fmla="*/ 0 h 2278046"/>
              <a:gd name="connsiteX1" fmla="*/ 1083668 w 1083668"/>
              <a:gd name="connsiteY1" fmla="*/ 1840216 h 2278046"/>
              <a:gd name="connsiteX2" fmla="*/ 0 w 1083668"/>
              <a:gd name="connsiteY2" fmla="*/ 2278046 h 2278046"/>
              <a:gd name="connsiteX3" fmla="*/ 599439 w 1083668"/>
              <a:gd name="connsiteY3" fmla="*/ 0 h 2278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3668" h="2278046">
                <a:moveTo>
                  <a:pt x="599439" y="0"/>
                </a:moveTo>
                <a:lnTo>
                  <a:pt x="1083668" y="1840216"/>
                </a:lnTo>
                <a:lnTo>
                  <a:pt x="0" y="2278046"/>
                </a:lnTo>
                <a:lnTo>
                  <a:pt x="599439" y="0"/>
                </a:ln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DA862F12-F2DB-DDB0-5628-6E1C81684724}"/>
              </a:ext>
            </a:extLst>
          </p:cNvPr>
          <p:cNvSpPr/>
          <p:nvPr/>
        </p:nvSpPr>
        <p:spPr>
          <a:xfrm>
            <a:off x="6151482" y="6147776"/>
            <a:ext cx="2287697" cy="2750828"/>
          </a:xfrm>
          <a:custGeom>
            <a:avLst/>
            <a:gdLst>
              <a:gd name="connsiteX0" fmla="*/ 1794929 w 2287697"/>
              <a:gd name="connsiteY0" fmla="*/ 0 h 2750828"/>
              <a:gd name="connsiteX1" fmla="*/ 2287697 w 2287697"/>
              <a:gd name="connsiteY1" fmla="*/ 1872664 h 2750828"/>
              <a:gd name="connsiteX2" fmla="*/ 0 w 2287697"/>
              <a:gd name="connsiteY2" fmla="*/ 2750828 h 2750828"/>
              <a:gd name="connsiteX3" fmla="*/ 596428 w 2287697"/>
              <a:gd name="connsiteY3" fmla="*/ 484226 h 2750828"/>
              <a:gd name="connsiteX4" fmla="*/ 1794929 w 2287697"/>
              <a:gd name="connsiteY4" fmla="*/ 0 h 275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7697" h="2750828">
                <a:moveTo>
                  <a:pt x="1794929" y="0"/>
                </a:moveTo>
                <a:lnTo>
                  <a:pt x="2287697" y="1872664"/>
                </a:lnTo>
                <a:lnTo>
                  <a:pt x="0" y="2750828"/>
                </a:lnTo>
                <a:lnTo>
                  <a:pt x="596428" y="484226"/>
                </a:lnTo>
                <a:lnTo>
                  <a:pt x="1794929" y="0"/>
                </a:ln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D70F6569-982D-8D4A-9DB7-449AE2FDEE4C}"/>
              </a:ext>
            </a:extLst>
          </p:cNvPr>
          <p:cNvSpPr/>
          <p:nvPr/>
        </p:nvSpPr>
        <p:spPr>
          <a:xfrm>
            <a:off x="5475890" y="8215039"/>
            <a:ext cx="3548448" cy="3251011"/>
          </a:xfrm>
          <a:custGeom>
            <a:avLst/>
            <a:gdLst>
              <a:gd name="connsiteX0" fmla="*/ 3014494 w 3548448"/>
              <a:gd name="connsiteY0" fmla="*/ 0 h 3251011"/>
              <a:gd name="connsiteX1" fmla="*/ 3548448 w 3548448"/>
              <a:gd name="connsiteY1" fmla="*/ 2029183 h 3251011"/>
              <a:gd name="connsiteX2" fmla="*/ 0 w 3548448"/>
              <a:gd name="connsiteY2" fmla="*/ 3251011 h 3251011"/>
              <a:gd name="connsiteX3" fmla="*/ 612877 w 3548448"/>
              <a:gd name="connsiteY3" fmla="*/ 921894 h 3251011"/>
              <a:gd name="connsiteX4" fmla="*/ 3014494 w 3548448"/>
              <a:gd name="connsiteY4" fmla="*/ 0 h 3251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48448" h="3251011">
                <a:moveTo>
                  <a:pt x="3014494" y="0"/>
                </a:moveTo>
                <a:lnTo>
                  <a:pt x="3548448" y="2029183"/>
                </a:lnTo>
                <a:lnTo>
                  <a:pt x="0" y="3251011"/>
                </a:lnTo>
                <a:lnTo>
                  <a:pt x="612877" y="921894"/>
                </a:lnTo>
                <a:lnTo>
                  <a:pt x="3014494" y="0"/>
                </a:ln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42798DBD-798F-17F6-9CAA-0DF2BDDE1E9A}"/>
              </a:ext>
            </a:extLst>
          </p:cNvPr>
          <p:cNvSpPr txBox="1"/>
          <p:nvPr/>
        </p:nvSpPr>
        <p:spPr>
          <a:xfrm>
            <a:off x="11600748" y="4604688"/>
            <a:ext cx="8146836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200" dirty="0"/>
              <a:t>Đạt đến cấp độ xuất sắc bền vững, dẫn đầu </a:t>
            </a:r>
            <a:endParaRPr lang="en-US" sz="2200" dirty="0"/>
          </a:p>
          <a:p>
            <a:r>
              <a:rPr lang="en-US" sz="2200" dirty="0"/>
              <a:t>   </a:t>
            </a:r>
            <a:r>
              <a:rPr lang="vi-VN" sz="2200" dirty="0"/>
              <a:t>thị trường và tạo ra giá trị vượt trội cho </a:t>
            </a:r>
            <a:endParaRPr lang="en-US" sz="2200" dirty="0"/>
          </a:p>
          <a:p>
            <a:r>
              <a:rPr lang="en-US" sz="2200" dirty="0"/>
              <a:t>      </a:t>
            </a:r>
            <a:r>
              <a:rPr lang="vi-VN" sz="2200" dirty="0"/>
              <a:t>khách hàng và xã hội.</a:t>
            </a:r>
            <a:endParaRPr lang="en-US" sz="2200" dirty="0">
              <a:solidFill>
                <a:schemeClr val="tx2"/>
              </a:solidFill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A95B7946-A7FB-1C8B-D19E-E61E00EB7C28}"/>
              </a:ext>
            </a:extLst>
          </p:cNvPr>
          <p:cNvSpPr txBox="1"/>
          <p:nvPr/>
        </p:nvSpPr>
        <p:spPr>
          <a:xfrm>
            <a:off x="11299532" y="3978270"/>
            <a:ext cx="659039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EXCELLENCE 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| </a:t>
            </a:r>
            <a:r>
              <a:rPr lang="en-US" sz="3200" dirty="0" err="1">
                <a:solidFill>
                  <a:schemeClr val="accent1">
                    <a:lumMod val="75000"/>
                  </a:schemeClr>
                </a:solidFill>
                <a:latin typeface="+mj-lt"/>
              </a:rPr>
              <a:t>Xuất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chemeClr val="accent1">
                    <a:lumMod val="75000"/>
                  </a:schemeClr>
                </a:solidFill>
                <a:latin typeface="+mj-lt"/>
              </a:rPr>
              <a:t>sắc</a:t>
            </a:r>
            <a:endParaRPr lang="en-US" sz="32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47" name="TextBox 48">
            <a:extLst>
              <a:ext uri="{FF2B5EF4-FFF2-40B4-BE49-F238E27FC236}">
                <a16:creationId xmlns:a16="http://schemas.microsoft.com/office/drawing/2014/main" id="{3AC6AD77-FFB2-8A8A-7893-D5200122F52A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2"/>
                </a:solidFill>
              </a:rPr>
              <a:t>we sell CONFIDENCE not templates</a:t>
            </a:r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339F60A4-8805-E2B9-34FC-CBB3151D1F12}"/>
              </a:ext>
            </a:extLst>
          </p:cNvPr>
          <p:cNvGrpSpPr/>
          <p:nvPr/>
        </p:nvGrpSpPr>
        <p:grpSpPr>
          <a:xfrm>
            <a:off x="5255122" y="818641"/>
            <a:ext cx="13873757" cy="1323439"/>
            <a:chOff x="5881188" y="818641"/>
            <a:chExt cx="13873757" cy="1323439"/>
          </a:xfrm>
        </p:grpSpPr>
        <p:sp>
          <p:nvSpPr>
            <p:cNvPr id="149" name="TextBox 48">
              <a:extLst>
                <a:ext uri="{FF2B5EF4-FFF2-40B4-BE49-F238E27FC236}">
                  <a16:creationId xmlns:a16="http://schemas.microsoft.com/office/drawing/2014/main" id="{606E79E6-980A-1674-A5A3-18422F4672C2}"/>
                </a:ext>
              </a:extLst>
            </p:cNvPr>
            <p:cNvSpPr txBox="1"/>
            <p:nvPr/>
          </p:nvSpPr>
          <p:spPr>
            <a:xfrm>
              <a:off x="10881682" y="818641"/>
              <a:ext cx="8873263" cy="132343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0" b="1" dirty="0">
                  <a:solidFill>
                    <a:schemeClr val="accent1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PYRAMID</a:t>
              </a:r>
              <a:r>
                <a:rPr lang="en-US" sz="8000" b="1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6"/>
                      </a:gs>
                    </a:gsLst>
                    <a:lin ang="0" scaled="0"/>
                  </a:gra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 </a:t>
              </a:r>
              <a:r>
                <a:rPr lang="en-US" sz="8000" b="1" dirty="0">
                  <a:solidFill>
                    <a:schemeClr val="accent6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MODEL</a:t>
              </a:r>
            </a:p>
          </p:txBody>
        </p:sp>
        <p:sp>
          <p:nvSpPr>
            <p:cNvPr id="150" name="TextBox 48">
              <a:extLst>
                <a:ext uri="{FF2B5EF4-FFF2-40B4-BE49-F238E27FC236}">
                  <a16:creationId xmlns:a16="http://schemas.microsoft.com/office/drawing/2014/main" id="{ECC7A84B-F372-6B24-93A4-D6604B9E44AB}"/>
                </a:ext>
              </a:extLst>
            </p:cNvPr>
            <p:cNvSpPr txBox="1"/>
            <p:nvPr/>
          </p:nvSpPr>
          <p:spPr>
            <a:xfrm>
              <a:off x="5881188" y="818641"/>
              <a:ext cx="4905510" cy="132343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0" b="1" dirty="0">
                  <a:solidFill>
                    <a:schemeClr val="tx2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4 STAGES</a:t>
              </a:r>
              <a:endParaRPr lang="en-US" sz="8000" b="1" dirty="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endParaRPr>
            </a:p>
          </p:txBody>
        </p:sp>
      </p:grpSp>
      <p:sp>
        <p:nvSpPr>
          <p:cNvPr id="151" name="TextBox 150">
            <a:extLst>
              <a:ext uri="{FF2B5EF4-FFF2-40B4-BE49-F238E27FC236}">
                <a16:creationId xmlns:a16="http://schemas.microsoft.com/office/drawing/2014/main" id="{4D9EB0DC-2CFD-67EA-1058-A8329389732B}"/>
              </a:ext>
            </a:extLst>
          </p:cNvPr>
          <p:cNvSpPr txBox="1"/>
          <p:nvPr/>
        </p:nvSpPr>
        <p:spPr>
          <a:xfrm>
            <a:off x="12671163" y="6542701"/>
            <a:ext cx="8146836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200" dirty="0">
                <a:solidFill>
                  <a:schemeClr val="tx2"/>
                </a:solidFill>
              </a:rPr>
              <a:t>Đẩy mạnh hiệu quả hoạt động, đo lường kết quả </a:t>
            </a:r>
            <a:endParaRPr lang="en-US" sz="22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   </a:t>
            </a:r>
            <a:r>
              <a:rPr lang="vi-VN" sz="2200" dirty="0">
                <a:solidFill>
                  <a:schemeClr val="tx2"/>
                </a:solidFill>
              </a:rPr>
              <a:t>rõ ràng và đảm bảo mục tiêu chiến lược được </a:t>
            </a:r>
            <a:endParaRPr lang="en-US" sz="22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      </a:t>
            </a:r>
            <a:r>
              <a:rPr lang="vi-VN" sz="2200" dirty="0">
                <a:solidFill>
                  <a:schemeClr val="tx2"/>
                </a:solidFill>
              </a:rPr>
              <a:t>thực hiện thành công.</a:t>
            </a:r>
            <a:endParaRPr lang="en-US" sz="2200" dirty="0">
              <a:solidFill>
                <a:schemeClr val="tx2"/>
              </a:solidFill>
            </a:endParaRP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FE6D29BC-2274-F204-FA30-329202E347C0}"/>
              </a:ext>
            </a:extLst>
          </p:cNvPr>
          <p:cNvSpPr txBox="1"/>
          <p:nvPr/>
        </p:nvSpPr>
        <p:spPr>
          <a:xfrm>
            <a:off x="12369947" y="5916283"/>
            <a:ext cx="659039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PERFORMANCE </a:t>
            </a:r>
            <a:r>
              <a:rPr lang="en-US" sz="32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| Hiệu </a:t>
            </a:r>
            <a:r>
              <a:rPr lang="en-US" sz="3200" dirty="0" err="1">
                <a:solidFill>
                  <a:schemeClr val="accent2">
                    <a:lumMod val="75000"/>
                  </a:schemeClr>
                </a:solidFill>
                <a:latin typeface="+mj-lt"/>
              </a:rPr>
              <a:t>suất</a:t>
            </a:r>
            <a:endParaRPr lang="en-US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4896483A-CE93-AF74-EA97-11AB85B60DD9}"/>
              </a:ext>
            </a:extLst>
          </p:cNvPr>
          <p:cNvSpPr txBox="1"/>
          <p:nvPr/>
        </p:nvSpPr>
        <p:spPr>
          <a:xfrm>
            <a:off x="13741578" y="8480714"/>
            <a:ext cx="8146836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200" dirty="0">
                <a:solidFill>
                  <a:schemeClr val="tx2"/>
                </a:solidFill>
              </a:rPr>
              <a:t>Tập trung cải thiện năng lực, tối ưu hóa quy trình </a:t>
            </a:r>
            <a:endParaRPr lang="en-US" sz="22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   </a:t>
            </a:r>
            <a:r>
              <a:rPr lang="vi-VN" sz="2200" dirty="0">
                <a:solidFill>
                  <a:schemeClr val="tx2"/>
                </a:solidFill>
              </a:rPr>
              <a:t>và tạo cơ hội mới giúp tổ chức </a:t>
            </a:r>
            <a:endParaRPr lang="en-US" sz="22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      </a:t>
            </a:r>
            <a:r>
              <a:rPr lang="vi-VN" sz="2200" dirty="0">
                <a:solidFill>
                  <a:schemeClr val="tx2"/>
                </a:solidFill>
              </a:rPr>
              <a:t>phát triển mạnh mẽ.</a:t>
            </a:r>
            <a:endParaRPr lang="en-US" sz="2200" dirty="0">
              <a:solidFill>
                <a:schemeClr val="tx2"/>
              </a:solidFill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3D917B0C-C506-74D2-17A6-CC389E120D3C}"/>
              </a:ext>
            </a:extLst>
          </p:cNvPr>
          <p:cNvSpPr txBox="1"/>
          <p:nvPr/>
        </p:nvSpPr>
        <p:spPr>
          <a:xfrm>
            <a:off x="13440362" y="7854296"/>
            <a:ext cx="659039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3200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DEVELOPMENT </a:t>
            </a:r>
            <a:r>
              <a:rPr lang="en-US" sz="3200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| </a:t>
            </a:r>
            <a:r>
              <a:rPr lang="en-US" sz="3200" dirty="0" err="1">
                <a:solidFill>
                  <a:schemeClr val="accent5">
                    <a:lumMod val="75000"/>
                  </a:schemeClr>
                </a:solidFill>
                <a:latin typeface="+mj-lt"/>
              </a:rPr>
              <a:t>Phát</a:t>
            </a:r>
            <a:r>
              <a:rPr lang="en-US" sz="3200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chemeClr val="accent5">
                    <a:lumMod val="75000"/>
                  </a:schemeClr>
                </a:solidFill>
                <a:latin typeface="+mj-lt"/>
              </a:rPr>
              <a:t>triển</a:t>
            </a:r>
            <a:endParaRPr lang="en-US" sz="3200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BA838695-FA17-A118-D44A-524E11FDC230}"/>
              </a:ext>
            </a:extLst>
          </p:cNvPr>
          <p:cNvSpPr txBox="1"/>
          <p:nvPr/>
        </p:nvSpPr>
        <p:spPr>
          <a:xfrm>
            <a:off x="14811992" y="10418728"/>
            <a:ext cx="8146836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200" dirty="0">
                <a:solidFill>
                  <a:schemeClr val="tx2"/>
                </a:solidFill>
              </a:rPr>
              <a:t>Xây dựng nền móng vững chắc với kiến thức, </a:t>
            </a:r>
            <a:endParaRPr lang="en-US" sz="22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   </a:t>
            </a:r>
            <a:r>
              <a:rPr lang="vi-VN" sz="2200" dirty="0">
                <a:solidFill>
                  <a:schemeClr val="tx2"/>
                </a:solidFill>
              </a:rPr>
              <a:t>kỹ năng và nguồn lực cơ bản để </a:t>
            </a:r>
            <a:endParaRPr lang="en-US" sz="22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      </a:t>
            </a:r>
            <a:r>
              <a:rPr lang="vi-VN" sz="2200" dirty="0">
                <a:solidFill>
                  <a:schemeClr val="tx2"/>
                </a:solidFill>
              </a:rPr>
              <a:t>hỗ trợ phát triển lâu dài.</a:t>
            </a:r>
            <a:endParaRPr lang="en-US" sz="2200" dirty="0">
              <a:solidFill>
                <a:schemeClr val="tx2"/>
              </a:solidFill>
            </a:endParaRP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4239A707-2538-5FC8-6801-25D339A9F039}"/>
              </a:ext>
            </a:extLst>
          </p:cNvPr>
          <p:cNvSpPr txBox="1"/>
          <p:nvPr/>
        </p:nvSpPr>
        <p:spPr>
          <a:xfrm>
            <a:off x="14510776" y="9792310"/>
            <a:ext cx="659039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3200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FOUNDATION </a:t>
            </a:r>
            <a:r>
              <a:rPr lang="en-US" sz="3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| </a:t>
            </a:r>
            <a:r>
              <a:rPr lang="en-US" sz="3200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Nền</a:t>
            </a:r>
            <a:r>
              <a:rPr lang="en-US" sz="3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tảng</a:t>
            </a:r>
            <a:endParaRPr lang="en-US" sz="3200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57" name="TextBox 25">
            <a:extLst>
              <a:ext uri="{FF2B5EF4-FFF2-40B4-BE49-F238E27FC236}">
                <a16:creationId xmlns:a16="http://schemas.microsoft.com/office/drawing/2014/main" id="{993C6F48-4CBD-8981-3398-EF0DBA100482}"/>
              </a:ext>
            </a:extLst>
          </p:cNvPr>
          <p:cNvSpPr txBox="1"/>
          <p:nvPr/>
        </p:nvSpPr>
        <p:spPr>
          <a:xfrm>
            <a:off x="12567556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80CE8F5E-CAA9-3665-1DB0-4964052A7655}"/>
              </a:ext>
            </a:extLst>
          </p:cNvPr>
          <p:cNvSpPr/>
          <p:nvPr/>
        </p:nvSpPr>
        <p:spPr>
          <a:xfrm>
            <a:off x="4996260" y="11594527"/>
            <a:ext cx="6604488" cy="235523"/>
          </a:xfrm>
          <a:custGeom>
            <a:avLst/>
            <a:gdLst>
              <a:gd name="connsiteX0" fmla="*/ 684009 w 6604488"/>
              <a:gd name="connsiteY0" fmla="*/ 0 h 235523"/>
              <a:gd name="connsiteX1" fmla="*/ 6604488 w 6604488"/>
              <a:gd name="connsiteY1" fmla="*/ 0 h 235523"/>
              <a:gd name="connsiteX2" fmla="*/ 6604488 w 6604488"/>
              <a:gd name="connsiteY2" fmla="*/ 235523 h 235523"/>
              <a:gd name="connsiteX3" fmla="*/ 0 w 6604488"/>
              <a:gd name="connsiteY3" fmla="*/ 235523 h 235523"/>
              <a:gd name="connsiteX4" fmla="*/ 684009 w 6604488"/>
              <a:gd name="connsiteY4" fmla="*/ 0 h 235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04488" h="235523">
                <a:moveTo>
                  <a:pt x="684009" y="0"/>
                </a:moveTo>
                <a:lnTo>
                  <a:pt x="6604488" y="0"/>
                </a:lnTo>
                <a:lnTo>
                  <a:pt x="6604488" y="235523"/>
                </a:lnTo>
                <a:lnTo>
                  <a:pt x="0" y="235523"/>
                </a:lnTo>
                <a:lnTo>
                  <a:pt x="684009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03B64CAF-9F92-057C-1436-FABE2D3B5CE3}"/>
              </a:ext>
            </a:extLst>
          </p:cNvPr>
          <p:cNvSpPr/>
          <p:nvPr/>
        </p:nvSpPr>
        <p:spPr>
          <a:xfrm rot="20460000">
            <a:off x="5875809" y="10637072"/>
            <a:ext cx="5564620" cy="1916052"/>
          </a:xfrm>
          <a:custGeom>
            <a:avLst/>
            <a:gdLst>
              <a:gd name="connsiteX0" fmla="*/ 5218251 w 5564620"/>
              <a:gd name="connsiteY0" fmla="*/ 0 h 1916052"/>
              <a:gd name="connsiteX1" fmla="*/ 5564620 w 5564620"/>
              <a:gd name="connsiteY1" fmla="*/ 1916052 h 1916052"/>
              <a:gd name="connsiteX2" fmla="*/ 0 w 5564620"/>
              <a:gd name="connsiteY2" fmla="*/ 0 h 1916052"/>
              <a:gd name="connsiteX3" fmla="*/ 5218251 w 5564620"/>
              <a:gd name="connsiteY3" fmla="*/ 0 h 1916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64620" h="1916052">
                <a:moveTo>
                  <a:pt x="5218251" y="0"/>
                </a:moveTo>
                <a:lnTo>
                  <a:pt x="5564620" y="1916052"/>
                </a:lnTo>
                <a:lnTo>
                  <a:pt x="0" y="0"/>
                </a:lnTo>
                <a:lnTo>
                  <a:pt x="5218251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698500" dist="381000" algn="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0" name="Freeform: Shape 159">
            <a:extLst>
              <a:ext uri="{FF2B5EF4-FFF2-40B4-BE49-F238E27FC236}">
                <a16:creationId xmlns:a16="http://schemas.microsoft.com/office/drawing/2014/main" id="{4F533F1C-7A44-6B36-9B2F-42D319BFAADE}"/>
              </a:ext>
            </a:extLst>
          </p:cNvPr>
          <p:cNvSpPr/>
          <p:nvPr/>
        </p:nvSpPr>
        <p:spPr>
          <a:xfrm>
            <a:off x="5715492" y="10438197"/>
            <a:ext cx="3664313" cy="1156902"/>
          </a:xfrm>
          <a:custGeom>
            <a:avLst/>
            <a:gdLst>
              <a:gd name="connsiteX0" fmla="*/ 3359889 w 3664313"/>
              <a:gd name="connsiteY0" fmla="*/ 0 h 1156902"/>
              <a:gd name="connsiteX1" fmla="*/ 3664313 w 3664313"/>
              <a:gd name="connsiteY1" fmla="*/ 1156902 h 1156902"/>
              <a:gd name="connsiteX2" fmla="*/ 0 w 3664313"/>
              <a:gd name="connsiteY2" fmla="*/ 1156902 h 1156902"/>
              <a:gd name="connsiteX3" fmla="*/ 3359889 w 3664313"/>
              <a:gd name="connsiteY3" fmla="*/ 0 h 1156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64313" h="1156902">
                <a:moveTo>
                  <a:pt x="3359889" y="0"/>
                </a:moveTo>
                <a:lnTo>
                  <a:pt x="3664313" y="1156902"/>
                </a:lnTo>
                <a:lnTo>
                  <a:pt x="0" y="1156902"/>
                </a:lnTo>
                <a:lnTo>
                  <a:pt x="3359889" y="0"/>
                </a:ln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736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2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2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2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2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7" dur="2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1" dur="2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5" dur="25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5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8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1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1" grpId="0" animBg="1"/>
          <p:bldP spid="62" grpId="0" animBg="1"/>
          <p:bldP spid="129" grpId="0" animBg="1"/>
          <p:bldP spid="130" grpId="0" animBg="1"/>
          <p:bldP spid="131" grpId="0" animBg="1"/>
          <p:bldP spid="135" grpId="0" animBg="1"/>
          <p:bldP spid="136" grpId="0" animBg="1"/>
          <p:bldP spid="137" grpId="0" animBg="1"/>
          <p:bldP spid="138" grpId="0" animBg="1"/>
          <p:bldP spid="139" grpId="0" animBg="1"/>
          <p:bldP spid="140" grpId="0" animBg="1"/>
          <p:bldP spid="141" grpId="0" animBg="1"/>
          <p:bldP spid="142" grpId="0" animBg="1"/>
          <p:bldP spid="143" grpId="0" animBg="1"/>
          <p:bldP spid="144" grpId="0" animBg="1"/>
          <p:bldP spid="145" grpId="0"/>
          <p:bldP spid="146" grpId="0"/>
          <p:bldP spid="151" grpId="0"/>
          <p:bldP spid="152" grpId="0"/>
          <p:bldP spid="153" grpId="0"/>
          <p:bldP spid="154" grpId="0"/>
          <p:bldP spid="155" grpId="0"/>
          <p:bldP spid="156" grpId="0"/>
          <p:bldP spid="158" grpId="0" animBg="1"/>
          <p:bldP spid="159" grpId="0" animBg="1"/>
          <p:bldP spid="16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2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7" dur="2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1" dur="2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5" dur="25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5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8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1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1" grpId="0" animBg="1"/>
          <p:bldP spid="62" grpId="0" animBg="1"/>
          <p:bldP spid="129" grpId="0" animBg="1"/>
          <p:bldP spid="130" grpId="0" animBg="1"/>
          <p:bldP spid="131" grpId="0" animBg="1"/>
          <p:bldP spid="135" grpId="0" animBg="1"/>
          <p:bldP spid="136" grpId="0" animBg="1"/>
          <p:bldP spid="137" grpId="0" animBg="1"/>
          <p:bldP spid="138" grpId="0" animBg="1"/>
          <p:bldP spid="139" grpId="0" animBg="1"/>
          <p:bldP spid="140" grpId="0" animBg="1"/>
          <p:bldP spid="141" grpId="0" animBg="1"/>
          <p:bldP spid="142" grpId="0" animBg="1"/>
          <p:bldP spid="143" grpId="0" animBg="1"/>
          <p:bldP spid="144" grpId="0" animBg="1"/>
          <p:bldP spid="145" grpId="0"/>
          <p:bldP spid="146" grpId="0"/>
          <p:bldP spid="151" grpId="0"/>
          <p:bldP spid="152" grpId="0"/>
          <p:bldP spid="153" grpId="0"/>
          <p:bldP spid="154" grpId="0"/>
          <p:bldP spid="155" grpId="0"/>
          <p:bldP spid="156" grpId="0"/>
          <p:bldP spid="158" grpId="0" animBg="1"/>
          <p:bldP spid="159" grpId="0" animBg="1"/>
          <p:bldP spid="160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78CBEEB4-3F04-3275-EFC6-B3F0EF85721B}"/>
              </a:ext>
            </a:extLst>
          </p:cNvPr>
          <p:cNvSpPr/>
          <p:nvPr/>
        </p:nvSpPr>
        <p:spPr>
          <a:xfrm>
            <a:off x="3245265" y="11594527"/>
            <a:ext cx="2435005" cy="235523"/>
          </a:xfrm>
          <a:custGeom>
            <a:avLst/>
            <a:gdLst>
              <a:gd name="connsiteX0" fmla="*/ 0 w 2435005"/>
              <a:gd name="connsiteY0" fmla="*/ 0 h 235523"/>
              <a:gd name="connsiteX1" fmla="*/ 2435005 w 2435005"/>
              <a:gd name="connsiteY1" fmla="*/ 0 h 235523"/>
              <a:gd name="connsiteX2" fmla="*/ 1750996 w 2435005"/>
              <a:gd name="connsiteY2" fmla="*/ 235523 h 235523"/>
              <a:gd name="connsiteX3" fmla="*/ 0 w 2435005"/>
              <a:gd name="connsiteY3" fmla="*/ 235523 h 235523"/>
              <a:gd name="connsiteX4" fmla="*/ 0 w 2435005"/>
              <a:gd name="connsiteY4" fmla="*/ 0 h 235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5005" h="235523">
                <a:moveTo>
                  <a:pt x="0" y="0"/>
                </a:moveTo>
                <a:lnTo>
                  <a:pt x="2435005" y="0"/>
                </a:lnTo>
                <a:lnTo>
                  <a:pt x="1750996" y="235523"/>
                </a:lnTo>
                <a:lnTo>
                  <a:pt x="0" y="23552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A9800D9F-CD5A-500C-5BE7-3F9F95630390}"/>
              </a:ext>
            </a:extLst>
          </p:cNvPr>
          <p:cNvSpPr/>
          <p:nvPr/>
        </p:nvSpPr>
        <p:spPr>
          <a:xfrm rot="20460000">
            <a:off x="2868137" y="8874438"/>
            <a:ext cx="7540691" cy="2129934"/>
          </a:xfrm>
          <a:custGeom>
            <a:avLst/>
            <a:gdLst>
              <a:gd name="connsiteX0" fmla="*/ 7155658 w 7540691"/>
              <a:gd name="connsiteY0" fmla="*/ 0 h 2129934"/>
              <a:gd name="connsiteX1" fmla="*/ 7540691 w 7540691"/>
              <a:gd name="connsiteY1" fmla="*/ 2129934 h 2129934"/>
              <a:gd name="connsiteX2" fmla="*/ 1777686 w 7540691"/>
              <a:gd name="connsiteY2" fmla="*/ 2129934 h 2129934"/>
              <a:gd name="connsiteX3" fmla="*/ 0 w 7540691"/>
              <a:gd name="connsiteY3" fmla="*/ 1517828 h 2129934"/>
              <a:gd name="connsiteX4" fmla="*/ 1478289 w 7540691"/>
              <a:gd name="connsiteY4" fmla="*/ 198258 h 2129934"/>
              <a:gd name="connsiteX5" fmla="*/ 7155658 w 7540691"/>
              <a:gd name="connsiteY5" fmla="*/ 0 h 2129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40691" h="2129934">
                <a:moveTo>
                  <a:pt x="7155658" y="0"/>
                </a:moveTo>
                <a:lnTo>
                  <a:pt x="7540691" y="2129934"/>
                </a:lnTo>
                <a:lnTo>
                  <a:pt x="1777686" y="2129934"/>
                </a:lnTo>
                <a:lnTo>
                  <a:pt x="0" y="1517828"/>
                </a:lnTo>
                <a:lnTo>
                  <a:pt x="1478289" y="198258"/>
                </a:lnTo>
                <a:lnTo>
                  <a:pt x="7155658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698500" dist="381000" algn="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9FB11593-9E9B-E12C-A141-6D2AE4ED8923}"/>
              </a:ext>
            </a:extLst>
          </p:cNvPr>
          <p:cNvSpPr/>
          <p:nvPr/>
        </p:nvSpPr>
        <p:spPr>
          <a:xfrm rot="20280000">
            <a:off x="5802393" y="6265736"/>
            <a:ext cx="2675073" cy="200025"/>
          </a:xfrm>
          <a:custGeom>
            <a:avLst/>
            <a:gdLst>
              <a:gd name="connsiteX0" fmla="*/ 2675073 w 2675073"/>
              <a:gd name="connsiteY0" fmla="*/ 1 h 200025"/>
              <a:gd name="connsiteX1" fmla="*/ 2594258 w 2675073"/>
              <a:gd name="connsiteY1" fmla="*/ 200025 h 200025"/>
              <a:gd name="connsiteX2" fmla="*/ 0 w 2675073"/>
              <a:gd name="connsiteY2" fmla="*/ 200025 h 200025"/>
              <a:gd name="connsiteX3" fmla="*/ 80815 w 2675073"/>
              <a:gd name="connsiteY3" fmla="*/ 0 h 200025"/>
              <a:gd name="connsiteX4" fmla="*/ 2675073 w 2675073"/>
              <a:gd name="connsiteY4" fmla="*/ 1 h 20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75073" h="200025">
                <a:moveTo>
                  <a:pt x="2675073" y="1"/>
                </a:moveTo>
                <a:lnTo>
                  <a:pt x="2594258" y="200025"/>
                </a:lnTo>
                <a:lnTo>
                  <a:pt x="0" y="200025"/>
                </a:lnTo>
                <a:lnTo>
                  <a:pt x="80815" y="0"/>
                </a:lnTo>
                <a:lnTo>
                  <a:pt x="2675073" y="1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F92EAA4F-FE54-5317-7C84-F61F424EF036}"/>
              </a:ext>
            </a:extLst>
          </p:cNvPr>
          <p:cNvSpPr/>
          <p:nvPr/>
        </p:nvSpPr>
        <p:spPr>
          <a:xfrm>
            <a:off x="4353240" y="7654693"/>
            <a:ext cx="5038740" cy="2148447"/>
          </a:xfrm>
          <a:custGeom>
            <a:avLst/>
            <a:gdLst>
              <a:gd name="connsiteX0" fmla="*/ 5038740 w 5038740"/>
              <a:gd name="connsiteY0" fmla="*/ 0 h 2148447"/>
              <a:gd name="connsiteX1" fmla="*/ 5038740 w 5038740"/>
              <a:gd name="connsiteY1" fmla="*/ 214256 h 2148447"/>
              <a:gd name="connsiteX2" fmla="*/ 0 w 5038740"/>
              <a:gd name="connsiteY2" fmla="*/ 2148447 h 2148447"/>
              <a:gd name="connsiteX3" fmla="*/ 0 w 5038740"/>
              <a:gd name="connsiteY3" fmla="*/ 1934191 h 2148447"/>
              <a:gd name="connsiteX4" fmla="*/ 5038740 w 5038740"/>
              <a:gd name="connsiteY4" fmla="*/ 0 h 2148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38740" h="2148447">
                <a:moveTo>
                  <a:pt x="5038740" y="0"/>
                </a:moveTo>
                <a:lnTo>
                  <a:pt x="5038740" y="214256"/>
                </a:lnTo>
                <a:lnTo>
                  <a:pt x="0" y="2148447"/>
                </a:lnTo>
                <a:lnTo>
                  <a:pt x="0" y="1934191"/>
                </a:lnTo>
                <a:lnTo>
                  <a:pt x="5038740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3D113A68-2E56-0A6E-8B98-92C07B182BC3}"/>
              </a:ext>
            </a:extLst>
          </p:cNvPr>
          <p:cNvSpPr/>
          <p:nvPr/>
        </p:nvSpPr>
        <p:spPr>
          <a:xfrm>
            <a:off x="5155797" y="0"/>
            <a:ext cx="9919952" cy="13716000"/>
          </a:xfrm>
          <a:custGeom>
            <a:avLst/>
            <a:gdLst>
              <a:gd name="connsiteX0" fmla="*/ 0 w 9919952"/>
              <a:gd name="connsiteY0" fmla="*/ 0 h 13716000"/>
              <a:gd name="connsiteX1" fmla="*/ 2317049 w 9919952"/>
              <a:gd name="connsiteY1" fmla="*/ 0 h 13716000"/>
              <a:gd name="connsiteX2" fmla="*/ 9919952 w 9919952"/>
              <a:gd name="connsiteY2" fmla="*/ 13716000 h 13716000"/>
              <a:gd name="connsiteX3" fmla="*/ 7602902 w 9919952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19952" h="13716000">
                <a:moveTo>
                  <a:pt x="0" y="0"/>
                </a:moveTo>
                <a:lnTo>
                  <a:pt x="2317049" y="0"/>
                </a:lnTo>
                <a:lnTo>
                  <a:pt x="9919952" y="13716000"/>
                </a:lnTo>
                <a:lnTo>
                  <a:pt x="7602902" y="1371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" name="Parallelogram 72">
            <a:extLst>
              <a:ext uri="{FF2B5EF4-FFF2-40B4-BE49-F238E27FC236}">
                <a16:creationId xmlns:a16="http://schemas.microsoft.com/office/drawing/2014/main" id="{446D7043-ED48-B996-9457-889E909FF441}"/>
              </a:ext>
            </a:extLst>
          </p:cNvPr>
          <p:cNvSpPr/>
          <p:nvPr/>
        </p:nvSpPr>
        <p:spPr>
          <a:xfrm flipH="1">
            <a:off x="7410112" y="4109059"/>
            <a:ext cx="3247645" cy="1662910"/>
          </a:xfrm>
          <a:prstGeom prst="parallelogram">
            <a:avLst>
              <a:gd name="adj" fmla="val 56051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0" dirty="0">
                <a:latin typeface="+mj-lt"/>
              </a:rPr>
              <a:t>04</a:t>
            </a:r>
          </a:p>
        </p:txBody>
      </p:sp>
      <p:sp>
        <p:nvSpPr>
          <p:cNvPr id="74" name="Parallelogram 73">
            <a:extLst>
              <a:ext uri="{FF2B5EF4-FFF2-40B4-BE49-F238E27FC236}">
                <a16:creationId xmlns:a16="http://schemas.microsoft.com/office/drawing/2014/main" id="{8BD3AB56-9717-5E9D-D111-87B26907949D}"/>
              </a:ext>
            </a:extLst>
          </p:cNvPr>
          <p:cNvSpPr/>
          <p:nvPr/>
        </p:nvSpPr>
        <p:spPr>
          <a:xfrm flipH="1">
            <a:off x="8493719" y="6039147"/>
            <a:ext cx="3247645" cy="1662910"/>
          </a:xfrm>
          <a:prstGeom prst="parallelogram">
            <a:avLst>
              <a:gd name="adj" fmla="val 56051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0" dirty="0">
                <a:latin typeface="+mj-lt"/>
              </a:rPr>
              <a:t>03</a:t>
            </a:r>
          </a:p>
        </p:txBody>
      </p:sp>
      <p:sp>
        <p:nvSpPr>
          <p:cNvPr id="75" name="Parallelogram 74">
            <a:extLst>
              <a:ext uri="{FF2B5EF4-FFF2-40B4-BE49-F238E27FC236}">
                <a16:creationId xmlns:a16="http://schemas.microsoft.com/office/drawing/2014/main" id="{352E3216-1724-CCFE-6A20-5EEABA392103}"/>
              </a:ext>
            </a:extLst>
          </p:cNvPr>
          <p:cNvSpPr/>
          <p:nvPr/>
        </p:nvSpPr>
        <p:spPr>
          <a:xfrm flipH="1">
            <a:off x="9577326" y="7969235"/>
            <a:ext cx="3247645" cy="1662910"/>
          </a:xfrm>
          <a:prstGeom prst="parallelogram">
            <a:avLst>
              <a:gd name="adj" fmla="val 56051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0" dirty="0">
                <a:latin typeface="+mj-lt"/>
              </a:rPr>
              <a:t>02</a:t>
            </a:r>
          </a:p>
        </p:txBody>
      </p:sp>
      <p:sp>
        <p:nvSpPr>
          <p:cNvPr id="76" name="Parallelogram 75">
            <a:extLst>
              <a:ext uri="{FF2B5EF4-FFF2-40B4-BE49-F238E27FC236}">
                <a16:creationId xmlns:a16="http://schemas.microsoft.com/office/drawing/2014/main" id="{2EA44D1B-3F65-A82F-633E-B5B6F31BEDA1}"/>
              </a:ext>
            </a:extLst>
          </p:cNvPr>
          <p:cNvSpPr/>
          <p:nvPr/>
        </p:nvSpPr>
        <p:spPr>
          <a:xfrm flipH="1">
            <a:off x="10660934" y="9899323"/>
            <a:ext cx="3247645" cy="1662910"/>
          </a:xfrm>
          <a:prstGeom prst="parallelogram">
            <a:avLst>
              <a:gd name="adj" fmla="val 56051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0" dirty="0">
                <a:latin typeface="+mj-lt"/>
              </a:rPr>
              <a:t>01</a:t>
            </a:r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78AA104E-68BD-21EA-03F7-88BCCDB85017}"/>
              </a:ext>
            </a:extLst>
          </p:cNvPr>
          <p:cNvSpPr/>
          <p:nvPr/>
        </p:nvSpPr>
        <p:spPr>
          <a:xfrm rot="20460000">
            <a:off x="5005867" y="10646640"/>
            <a:ext cx="5763005" cy="379338"/>
          </a:xfrm>
          <a:custGeom>
            <a:avLst/>
            <a:gdLst>
              <a:gd name="connsiteX0" fmla="*/ 5763005 w 5763005"/>
              <a:gd name="connsiteY0" fmla="*/ 0 h 379338"/>
              <a:gd name="connsiteX1" fmla="*/ 5763005 w 5763005"/>
              <a:gd name="connsiteY1" fmla="*/ 4 h 379338"/>
              <a:gd name="connsiteX2" fmla="*/ 5632390 w 5763005"/>
              <a:gd name="connsiteY2" fmla="*/ 379338 h 379338"/>
              <a:gd name="connsiteX3" fmla="*/ 580913 w 5763005"/>
              <a:gd name="connsiteY3" fmla="*/ 379338 h 379338"/>
              <a:gd name="connsiteX4" fmla="*/ 0 w 5763005"/>
              <a:gd name="connsiteY4" fmla="*/ 0 h 37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63005" h="379338">
                <a:moveTo>
                  <a:pt x="5763005" y="0"/>
                </a:moveTo>
                <a:lnTo>
                  <a:pt x="5763005" y="4"/>
                </a:lnTo>
                <a:lnTo>
                  <a:pt x="5632390" y="379338"/>
                </a:lnTo>
                <a:lnTo>
                  <a:pt x="580913" y="37933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FC3D49AC-2EA1-6D7E-5A51-3D11DDBB378A}"/>
              </a:ext>
            </a:extLst>
          </p:cNvPr>
          <p:cNvSpPr/>
          <p:nvPr/>
        </p:nvSpPr>
        <p:spPr>
          <a:xfrm rot="20460000">
            <a:off x="5540178" y="4368960"/>
            <a:ext cx="2588128" cy="2008103"/>
          </a:xfrm>
          <a:custGeom>
            <a:avLst/>
            <a:gdLst>
              <a:gd name="connsiteX0" fmla="*/ 2249638 w 2588128"/>
              <a:gd name="connsiteY0" fmla="*/ 0 h 2008103"/>
              <a:gd name="connsiteX1" fmla="*/ 2588128 w 2588128"/>
              <a:gd name="connsiteY1" fmla="*/ 1872465 h 2008103"/>
              <a:gd name="connsiteX2" fmla="*/ 0 w 2588128"/>
              <a:gd name="connsiteY2" fmla="*/ 2008103 h 2008103"/>
              <a:gd name="connsiteX3" fmla="*/ 2249638 w 2588128"/>
              <a:gd name="connsiteY3" fmla="*/ 0 h 2008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8128" h="2008103">
                <a:moveTo>
                  <a:pt x="2249638" y="0"/>
                </a:moveTo>
                <a:lnTo>
                  <a:pt x="2588128" y="1872465"/>
                </a:lnTo>
                <a:lnTo>
                  <a:pt x="0" y="2008103"/>
                </a:lnTo>
                <a:lnTo>
                  <a:pt x="224963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698500" dist="381000" algn="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FB4D646F-E635-4A09-47FE-6A3B73C800EA}"/>
              </a:ext>
            </a:extLst>
          </p:cNvPr>
          <p:cNvSpPr/>
          <p:nvPr/>
        </p:nvSpPr>
        <p:spPr>
          <a:xfrm rot="20460000">
            <a:off x="3850824" y="6658364"/>
            <a:ext cx="5408064" cy="2112040"/>
          </a:xfrm>
          <a:custGeom>
            <a:avLst/>
            <a:gdLst>
              <a:gd name="connsiteX0" fmla="*/ 5060406 w 5408064"/>
              <a:gd name="connsiteY0" fmla="*/ 0 h 2112040"/>
              <a:gd name="connsiteX1" fmla="*/ 5408064 w 5408064"/>
              <a:gd name="connsiteY1" fmla="*/ 1923186 h 2112040"/>
              <a:gd name="connsiteX2" fmla="*/ 0 w 5408064"/>
              <a:gd name="connsiteY2" fmla="*/ 2112040 h 2112040"/>
              <a:gd name="connsiteX3" fmla="*/ 2198022 w 5408064"/>
              <a:gd name="connsiteY3" fmla="*/ 150011 h 2112040"/>
              <a:gd name="connsiteX4" fmla="*/ 5060406 w 5408064"/>
              <a:gd name="connsiteY4" fmla="*/ 0 h 2112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8064" h="2112040">
                <a:moveTo>
                  <a:pt x="5060406" y="0"/>
                </a:moveTo>
                <a:lnTo>
                  <a:pt x="5408064" y="1923186"/>
                </a:lnTo>
                <a:lnTo>
                  <a:pt x="0" y="2112040"/>
                </a:lnTo>
                <a:lnTo>
                  <a:pt x="2198022" y="150011"/>
                </a:lnTo>
                <a:lnTo>
                  <a:pt x="506040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698500" dist="381000" algn="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E46E91FF-E66D-99CA-7C70-F53299809802}"/>
              </a:ext>
            </a:extLst>
          </p:cNvPr>
          <p:cNvSpPr/>
          <p:nvPr/>
        </p:nvSpPr>
        <p:spPr>
          <a:xfrm>
            <a:off x="6811429" y="4112558"/>
            <a:ext cx="1083668" cy="2278046"/>
          </a:xfrm>
          <a:custGeom>
            <a:avLst/>
            <a:gdLst>
              <a:gd name="connsiteX0" fmla="*/ 599439 w 1083668"/>
              <a:gd name="connsiteY0" fmla="*/ 0 h 2278046"/>
              <a:gd name="connsiteX1" fmla="*/ 1083668 w 1083668"/>
              <a:gd name="connsiteY1" fmla="*/ 1840216 h 2278046"/>
              <a:gd name="connsiteX2" fmla="*/ 0 w 1083668"/>
              <a:gd name="connsiteY2" fmla="*/ 2278046 h 2278046"/>
              <a:gd name="connsiteX3" fmla="*/ 599439 w 1083668"/>
              <a:gd name="connsiteY3" fmla="*/ 0 h 2278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3668" h="2278046">
                <a:moveTo>
                  <a:pt x="599439" y="0"/>
                </a:moveTo>
                <a:lnTo>
                  <a:pt x="1083668" y="1840216"/>
                </a:lnTo>
                <a:lnTo>
                  <a:pt x="0" y="2278046"/>
                </a:lnTo>
                <a:lnTo>
                  <a:pt x="599439" y="0"/>
                </a:lnTo>
                <a:close/>
              </a:path>
            </a:pathLst>
          </a:cu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07DB23D0-63FB-990F-A918-5700502020D2}"/>
              </a:ext>
            </a:extLst>
          </p:cNvPr>
          <p:cNvSpPr/>
          <p:nvPr/>
        </p:nvSpPr>
        <p:spPr>
          <a:xfrm>
            <a:off x="6151482" y="6147776"/>
            <a:ext cx="2287697" cy="2750828"/>
          </a:xfrm>
          <a:custGeom>
            <a:avLst/>
            <a:gdLst>
              <a:gd name="connsiteX0" fmla="*/ 1794929 w 2287697"/>
              <a:gd name="connsiteY0" fmla="*/ 0 h 2750828"/>
              <a:gd name="connsiteX1" fmla="*/ 2287697 w 2287697"/>
              <a:gd name="connsiteY1" fmla="*/ 1872664 h 2750828"/>
              <a:gd name="connsiteX2" fmla="*/ 0 w 2287697"/>
              <a:gd name="connsiteY2" fmla="*/ 2750828 h 2750828"/>
              <a:gd name="connsiteX3" fmla="*/ 596428 w 2287697"/>
              <a:gd name="connsiteY3" fmla="*/ 484226 h 2750828"/>
              <a:gd name="connsiteX4" fmla="*/ 1794929 w 2287697"/>
              <a:gd name="connsiteY4" fmla="*/ 0 h 275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7697" h="2750828">
                <a:moveTo>
                  <a:pt x="1794929" y="0"/>
                </a:moveTo>
                <a:lnTo>
                  <a:pt x="2287697" y="1872664"/>
                </a:lnTo>
                <a:lnTo>
                  <a:pt x="0" y="2750828"/>
                </a:lnTo>
                <a:lnTo>
                  <a:pt x="596428" y="484226"/>
                </a:lnTo>
                <a:lnTo>
                  <a:pt x="1794929" y="0"/>
                </a:lnTo>
                <a:close/>
              </a:path>
            </a:pathLst>
          </a:cu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4F126BE1-6F51-7437-2C18-46303E54BBAD}"/>
              </a:ext>
            </a:extLst>
          </p:cNvPr>
          <p:cNvSpPr/>
          <p:nvPr/>
        </p:nvSpPr>
        <p:spPr>
          <a:xfrm>
            <a:off x="5475890" y="8215039"/>
            <a:ext cx="3548448" cy="3251011"/>
          </a:xfrm>
          <a:custGeom>
            <a:avLst/>
            <a:gdLst>
              <a:gd name="connsiteX0" fmla="*/ 3014494 w 3548448"/>
              <a:gd name="connsiteY0" fmla="*/ 0 h 3251011"/>
              <a:gd name="connsiteX1" fmla="*/ 3548448 w 3548448"/>
              <a:gd name="connsiteY1" fmla="*/ 2029183 h 3251011"/>
              <a:gd name="connsiteX2" fmla="*/ 0 w 3548448"/>
              <a:gd name="connsiteY2" fmla="*/ 3251011 h 3251011"/>
              <a:gd name="connsiteX3" fmla="*/ 612877 w 3548448"/>
              <a:gd name="connsiteY3" fmla="*/ 921894 h 3251011"/>
              <a:gd name="connsiteX4" fmla="*/ 3014494 w 3548448"/>
              <a:gd name="connsiteY4" fmla="*/ 0 h 3251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48448" h="3251011">
                <a:moveTo>
                  <a:pt x="3014494" y="0"/>
                </a:moveTo>
                <a:lnTo>
                  <a:pt x="3548448" y="2029183"/>
                </a:lnTo>
                <a:lnTo>
                  <a:pt x="0" y="3251011"/>
                </a:lnTo>
                <a:lnTo>
                  <a:pt x="612877" y="921894"/>
                </a:lnTo>
                <a:lnTo>
                  <a:pt x="3014494" y="0"/>
                </a:lnTo>
                <a:close/>
              </a:path>
            </a:pathLst>
          </a:cu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25684ACA-1A4D-A916-F5E7-F05EC3923F1E}"/>
              </a:ext>
            </a:extLst>
          </p:cNvPr>
          <p:cNvSpPr txBox="1"/>
          <p:nvPr/>
        </p:nvSpPr>
        <p:spPr>
          <a:xfrm>
            <a:off x="11600748" y="4604688"/>
            <a:ext cx="8146836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200" dirty="0"/>
              <a:t>Đạt đến cấp độ xuất sắc bền vững, dẫn đầu </a:t>
            </a:r>
            <a:endParaRPr lang="en-US" sz="2200" dirty="0"/>
          </a:p>
          <a:p>
            <a:r>
              <a:rPr lang="en-US" sz="2200" dirty="0"/>
              <a:t>   </a:t>
            </a:r>
            <a:r>
              <a:rPr lang="vi-VN" sz="2200" dirty="0"/>
              <a:t>thị trường và tạo ra giá trị vượt trội cho </a:t>
            </a:r>
            <a:endParaRPr lang="en-US" sz="2200" dirty="0"/>
          </a:p>
          <a:p>
            <a:r>
              <a:rPr lang="en-US" sz="2200" dirty="0"/>
              <a:t>      </a:t>
            </a:r>
            <a:r>
              <a:rPr lang="vi-VN" sz="2200" dirty="0"/>
              <a:t>khách hàng và xã hội.</a:t>
            </a:r>
            <a:endParaRPr lang="en-US" sz="2200" dirty="0">
              <a:solidFill>
                <a:schemeClr val="tx2"/>
              </a:solidFill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A17E7F0C-4684-A082-E8A8-725FB8DEFBF4}"/>
              </a:ext>
            </a:extLst>
          </p:cNvPr>
          <p:cNvSpPr txBox="1"/>
          <p:nvPr/>
        </p:nvSpPr>
        <p:spPr>
          <a:xfrm>
            <a:off x="11299532" y="3978270"/>
            <a:ext cx="659039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EXCELLENCE 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| </a:t>
            </a:r>
            <a:r>
              <a:rPr lang="en-US" sz="3200" dirty="0" err="1">
                <a:solidFill>
                  <a:schemeClr val="accent1">
                    <a:lumMod val="75000"/>
                  </a:schemeClr>
                </a:solidFill>
                <a:latin typeface="+mj-lt"/>
              </a:rPr>
              <a:t>Xuất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chemeClr val="accent1">
                    <a:lumMod val="75000"/>
                  </a:schemeClr>
                </a:solidFill>
                <a:latin typeface="+mj-lt"/>
              </a:rPr>
              <a:t>sắc</a:t>
            </a:r>
            <a:endParaRPr lang="en-US" sz="32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85" name="TextBox 48">
            <a:extLst>
              <a:ext uri="{FF2B5EF4-FFF2-40B4-BE49-F238E27FC236}">
                <a16:creationId xmlns:a16="http://schemas.microsoft.com/office/drawing/2014/main" id="{024EC358-63C9-101B-249A-B7E2BA3FECA9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2"/>
                </a:solidFill>
              </a:rPr>
              <a:t>we sell CONFIDENCE not templates</a:t>
            </a:r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F2822319-3393-7DE8-EF06-86825FED92A5}"/>
              </a:ext>
            </a:extLst>
          </p:cNvPr>
          <p:cNvGrpSpPr/>
          <p:nvPr/>
        </p:nvGrpSpPr>
        <p:grpSpPr>
          <a:xfrm>
            <a:off x="5255122" y="818641"/>
            <a:ext cx="13873757" cy="1323439"/>
            <a:chOff x="5881188" y="818641"/>
            <a:chExt cx="13873757" cy="1323439"/>
          </a:xfrm>
        </p:grpSpPr>
        <p:sp>
          <p:nvSpPr>
            <p:cNvPr id="87" name="TextBox 48">
              <a:extLst>
                <a:ext uri="{FF2B5EF4-FFF2-40B4-BE49-F238E27FC236}">
                  <a16:creationId xmlns:a16="http://schemas.microsoft.com/office/drawing/2014/main" id="{E217E62D-4B0E-B8D2-CEEB-D2CEA0E0AD33}"/>
                </a:ext>
              </a:extLst>
            </p:cNvPr>
            <p:cNvSpPr txBox="1"/>
            <p:nvPr/>
          </p:nvSpPr>
          <p:spPr>
            <a:xfrm>
              <a:off x="10881682" y="818641"/>
              <a:ext cx="8873263" cy="132343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0" b="1" dirty="0">
                  <a:solidFill>
                    <a:schemeClr val="accent1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PYRAMID</a:t>
              </a:r>
              <a:r>
                <a:rPr lang="en-US" sz="8000" b="1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6"/>
                      </a:gs>
                    </a:gsLst>
                    <a:lin ang="0" scaled="0"/>
                  </a:gra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 </a:t>
              </a:r>
              <a:r>
                <a:rPr lang="en-US" sz="8000" b="1" dirty="0">
                  <a:solidFill>
                    <a:schemeClr val="accent6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MODEL</a:t>
              </a:r>
            </a:p>
          </p:txBody>
        </p:sp>
        <p:sp>
          <p:nvSpPr>
            <p:cNvPr id="88" name="TextBox 48">
              <a:extLst>
                <a:ext uri="{FF2B5EF4-FFF2-40B4-BE49-F238E27FC236}">
                  <a16:creationId xmlns:a16="http://schemas.microsoft.com/office/drawing/2014/main" id="{0A845042-E34F-72A8-D732-BCC876DC47FC}"/>
                </a:ext>
              </a:extLst>
            </p:cNvPr>
            <p:cNvSpPr txBox="1"/>
            <p:nvPr/>
          </p:nvSpPr>
          <p:spPr>
            <a:xfrm>
              <a:off x="5881188" y="818641"/>
              <a:ext cx="4905510" cy="132343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0" b="1" dirty="0">
                  <a:solidFill>
                    <a:schemeClr val="tx2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4 STAGES</a:t>
              </a:r>
              <a:endParaRPr lang="en-US" sz="8000" b="1" dirty="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endParaRPr>
            </a:p>
          </p:txBody>
        </p: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01DEA5A9-1735-8428-90E9-502D307BFB95}"/>
              </a:ext>
            </a:extLst>
          </p:cNvPr>
          <p:cNvSpPr txBox="1"/>
          <p:nvPr/>
        </p:nvSpPr>
        <p:spPr>
          <a:xfrm>
            <a:off x="12671163" y="6542701"/>
            <a:ext cx="8146836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200" dirty="0">
                <a:solidFill>
                  <a:schemeClr val="tx2"/>
                </a:solidFill>
              </a:rPr>
              <a:t>Đẩy mạnh hiệu quả hoạt động, đo lường kết quả </a:t>
            </a:r>
            <a:endParaRPr lang="en-US" sz="22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   </a:t>
            </a:r>
            <a:r>
              <a:rPr lang="vi-VN" sz="2200" dirty="0">
                <a:solidFill>
                  <a:schemeClr val="tx2"/>
                </a:solidFill>
              </a:rPr>
              <a:t>rõ ràng và đảm bảo mục tiêu chiến lược được </a:t>
            </a:r>
            <a:endParaRPr lang="en-US" sz="22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      </a:t>
            </a:r>
            <a:r>
              <a:rPr lang="vi-VN" sz="2200" dirty="0">
                <a:solidFill>
                  <a:schemeClr val="tx2"/>
                </a:solidFill>
              </a:rPr>
              <a:t>thực hiện thành công.</a:t>
            </a:r>
            <a:endParaRPr lang="en-US" sz="2200" dirty="0">
              <a:solidFill>
                <a:schemeClr val="tx2"/>
              </a:solidFill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F7D62F1-D8BD-F9AB-6A89-DBFC6A50DC06}"/>
              </a:ext>
            </a:extLst>
          </p:cNvPr>
          <p:cNvSpPr txBox="1"/>
          <p:nvPr/>
        </p:nvSpPr>
        <p:spPr>
          <a:xfrm>
            <a:off x="12369947" y="5916283"/>
            <a:ext cx="659039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PERFORMANCE </a:t>
            </a:r>
            <a:r>
              <a:rPr lang="en-US" sz="32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| Hiệu </a:t>
            </a:r>
            <a:r>
              <a:rPr lang="en-US" sz="3200" dirty="0" err="1">
                <a:solidFill>
                  <a:schemeClr val="accent2">
                    <a:lumMod val="75000"/>
                  </a:schemeClr>
                </a:solidFill>
                <a:latin typeface="+mj-lt"/>
              </a:rPr>
              <a:t>suất</a:t>
            </a:r>
            <a:endParaRPr lang="en-US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C47245D3-5471-B9F9-4044-DB3AA4BF6BC9}"/>
              </a:ext>
            </a:extLst>
          </p:cNvPr>
          <p:cNvSpPr txBox="1"/>
          <p:nvPr/>
        </p:nvSpPr>
        <p:spPr>
          <a:xfrm>
            <a:off x="13741578" y="8480714"/>
            <a:ext cx="8146836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200" dirty="0">
                <a:solidFill>
                  <a:schemeClr val="tx2"/>
                </a:solidFill>
              </a:rPr>
              <a:t>Tập trung cải thiện năng lực, tối ưu hóa quy trình </a:t>
            </a:r>
            <a:endParaRPr lang="en-US" sz="22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   </a:t>
            </a:r>
            <a:r>
              <a:rPr lang="vi-VN" sz="2200" dirty="0">
                <a:solidFill>
                  <a:schemeClr val="tx2"/>
                </a:solidFill>
              </a:rPr>
              <a:t>và tạo cơ hội mới giúp tổ chức </a:t>
            </a:r>
            <a:endParaRPr lang="en-US" sz="22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      </a:t>
            </a:r>
            <a:r>
              <a:rPr lang="vi-VN" sz="2200" dirty="0">
                <a:solidFill>
                  <a:schemeClr val="tx2"/>
                </a:solidFill>
              </a:rPr>
              <a:t>phát triển mạnh mẽ.</a:t>
            </a:r>
            <a:endParaRPr lang="en-US" sz="2200" dirty="0">
              <a:solidFill>
                <a:schemeClr val="tx2"/>
              </a:solidFill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1D0430CB-F4C9-D1E6-4A53-CFFF74FE895E}"/>
              </a:ext>
            </a:extLst>
          </p:cNvPr>
          <p:cNvSpPr txBox="1"/>
          <p:nvPr/>
        </p:nvSpPr>
        <p:spPr>
          <a:xfrm>
            <a:off x="13440362" y="7854296"/>
            <a:ext cx="659039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3200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DEVELOPMENT </a:t>
            </a:r>
            <a:r>
              <a:rPr lang="en-US" sz="3200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| </a:t>
            </a:r>
            <a:r>
              <a:rPr lang="en-US" sz="3200" dirty="0" err="1">
                <a:solidFill>
                  <a:schemeClr val="accent5">
                    <a:lumMod val="75000"/>
                  </a:schemeClr>
                </a:solidFill>
                <a:latin typeface="+mj-lt"/>
              </a:rPr>
              <a:t>Phát</a:t>
            </a:r>
            <a:r>
              <a:rPr lang="en-US" sz="3200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chemeClr val="accent5">
                    <a:lumMod val="75000"/>
                  </a:schemeClr>
                </a:solidFill>
                <a:latin typeface="+mj-lt"/>
              </a:rPr>
              <a:t>triển</a:t>
            </a:r>
            <a:endParaRPr lang="en-US" sz="3200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2C02E82-F6D1-6F7E-AF0E-1EFE8B36A6F9}"/>
              </a:ext>
            </a:extLst>
          </p:cNvPr>
          <p:cNvSpPr txBox="1"/>
          <p:nvPr/>
        </p:nvSpPr>
        <p:spPr>
          <a:xfrm>
            <a:off x="14811992" y="10418728"/>
            <a:ext cx="8146836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200" dirty="0">
                <a:solidFill>
                  <a:schemeClr val="tx2"/>
                </a:solidFill>
              </a:rPr>
              <a:t>Xây dựng nền móng vững chắc với kiến thức, </a:t>
            </a:r>
            <a:endParaRPr lang="en-US" sz="22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   </a:t>
            </a:r>
            <a:r>
              <a:rPr lang="vi-VN" sz="2200" dirty="0">
                <a:solidFill>
                  <a:schemeClr val="tx2"/>
                </a:solidFill>
              </a:rPr>
              <a:t>kỹ năng và nguồn lực cơ bản để </a:t>
            </a:r>
            <a:endParaRPr lang="en-US" sz="22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      </a:t>
            </a:r>
            <a:r>
              <a:rPr lang="vi-VN" sz="2200" dirty="0">
                <a:solidFill>
                  <a:schemeClr val="tx2"/>
                </a:solidFill>
              </a:rPr>
              <a:t>hỗ trợ phát triển lâu dài.</a:t>
            </a:r>
            <a:endParaRPr lang="en-US" sz="2200" dirty="0">
              <a:solidFill>
                <a:schemeClr val="tx2"/>
              </a:solidFill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96920B06-F5F3-E9D9-0A26-0DD157C66B9E}"/>
              </a:ext>
            </a:extLst>
          </p:cNvPr>
          <p:cNvSpPr txBox="1"/>
          <p:nvPr/>
        </p:nvSpPr>
        <p:spPr>
          <a:xfrm>
            <a:off x="14510776" y="9792310"/>
            <a:ext cx="659039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3200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FOUNDATION </a:t>
            </a:r>
            <a:r>
              <a:rPr lang="en-US" sz="3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| </a:t>
            </a:r>
            <a:r>
              <a:rPr lang="en-US" sz="3200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Nền</a:t>
            </a:r>
            <a:r>
              <a:rPr lang="en-US" sz="3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tảng</a:t>
            </a:r>
            <a:endParaRPr lang="en-US" sz="3200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95" name="TextBox 25">
            <a:extLst>
              <a:ext uri="{FF2B5EF4-FFF2-40B4-BE49-F238E27FC236}">
                <a16:creationId xmlns:a16="http://schemas.microsoft.com/office/drawing/2014/main" id="{8A94A7A5-4EEA-0052-0288-CC04C7186060}"/>
              </a:ext>
            </a:extLst>
          </p:cNvPr>
          <p:cNvSpPr txBox="1"/>
          <p:nvPr/>
        </p:nvSpPr>
        <p:spPr>
          <a:xfrm>
            <a:off x="12567556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>
                    <a:lumMod val="8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D3FA7616-6A65-A5C7-5712-51241E1FB398}"/>
              </a:ext>
            </a:extLst>
          </p:cNvPr>
          <p:cNvSpPr/>
          <p:nvPr/>
        </p:nvSpPr>
        <p:spPr>
          <a:xfrm>
            <a:off x="4996260" y="11594527"/>
            <a:ext cx="6604488" cy="235523"/>
          </a:xfrm>
          <a:custGeom>
            <a:avLst/>
            <a:gdLst>
              <a:gd name="connsiteX0" fmla="*/ 684009 w 6604488"/>
              <a:gd name="connsiteY0" fmla="*/ 0 h 235523"/>
              <a:gd name="connsiteX1" fmla="*/ 6604488 w 6604488"/>
              <a:gd name="connsiteY1" fmla="*/ 0 h 235523"/>
              <a:gd name="connsiteX2" fmla="*/ 6604488 w 6604488"/>
              <a:gd name="connsiteY2" fmla="*/ 235523 h 235523"/>
              <a:gd name="connsiteX3" fmla="*/ 0 w 6604488"/>
              <a:gd name="connsiteY3" fmla="*/ 235523 h 235523"/>
              <a:gd name="connsiteX4" fmla="*/ 684009 w 6604488"/>
              <a:gd name="connsiteY4" fmla="*/ 0 h 235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04488" h="235523">
                <a:moveTo>
                  <a:pt x="684009" y="0"/>
                </a:moveTo>
                <a:lnTo>
                  <a:pt x="6604488" y="0"/>
                </a:lnTo>
                <a:lnTo>
                  <a:pt x="6604488" y="235523"/>
                </a:lnTo>
                <a:lnTo>
                  <a:pt x="0" y="235523"/>
                </a:lnTo>
                <a:lnTo>
                  <a:pt x="684009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4DF24AF7-920D-B091-5D66-586F1F07F59E}"/>
              </a:ext>
            </a:extLst>
          </p:cNvPr>
          <p:cNvSpPr/>
          <p:nvPr/>
        </p:nvSpPr>
        <p:spPr>
          <a:xfrm rot="20460000">
            <a:off x="5875809" y="10637072"/>
            <a:ext cx="5564620" cy="1916052"/>
          </a:xfrm>
          <a:custGeom>
            <a:avLst/>
            <a:gdLst>
              <a:gd name="connsiteX0" fmla="*/ 5218251 w 5564620"/>
              <a:gd name="connsiteY0" fmla="*/ 0 h 1916052"/>
              <a:gd name="connsiteX1" fmla="*/ 5564620 w 5564620"/>
              <a:gd name="connsiteY1" fmla="*/ 1916052 h 1916052"/>
              <a:gd name="connsiteX2" fmla="*/ 0 w 5564620"/>
              <a:gd name="connsiteY2" fmla="*/ 0 h 1916052"/>
              <a:gd name="connsiteX3" fmla="*/ 5218251 w 5564620"/>
              <a:gd name="connsiteY3" fmla="*/ 0 h 1916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64620" h="1916052">
                <a:moveTo>
                  <a:pt x="5218251" y="0"/>
                </a:moveTo>
                <a:lnTo>
                  <a:pt x="5564620" y="1916052"/>
                </a:lnTo>
                <a:lnTo>
                  <a:pt x="0" y="0"/>
                </a:lnTo>
                <a:lnTo>
                  <a:pt x="5218251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698500" dist="381000" algn="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BCF39C5C-5B03-3060-02F4-BE9376C36566}"/>
              </a:ext>
            </a:extLst>
          </p:cNvPr>
          <p:cNvSpPr/>
          <p:nvPr/>
        </p:nvSpPr>
        <p:spPr>
          <a:xfrm>
            <a:off x="5715492" y="10438197"/>
            <a:ext cx="3664313" cy="1156902"/>
          </a:xfrm>
          <a:custGeom>
            <a:avLst/>
            <a:gdLst>
              <a:gd name="connsiteX0" fmla="*/ 3359889 w 3664313"/>
              <a:gd name="connsiteY0" fmla="*/ 0 h 1156902"/>
              <a:gd name="connsiteX1" fmla="*/ 3664313 w 3664313"/>
              <a:gd name="connsiteY1" fmla="*/ 1156902 h 1156902"/>
              <a:gd name="connsiteX2" fmla="*/ 0 w 3664313"/>
              <a:gd name="connsiteY2" fmla="*/ 1156902 h 1156902"/>
              <a:gd name="connsiteX3" fmla="*/ 3359889 w 3664313"/>
              <a:gd name="connsiteY3" fmla="*/ 0 h 1156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64313" h="1156902">
                <a:moveTo>
                  <a:pt x="3359889" y="0"/>
                </a:moveTo>
                <a:lnTo>
                  <a:pt x="3664313" y="1156902"/>
                </a:lnTo>
                <a:lnTo>
                  <a:pt x="0" y="1156902"/>
                </a:lnTo>
                <a:lnTo>
                  <a:pt x="3359889" y="0"/>
                </a:lnTo>
                <a:close/>
              </a:path>
            </a:pathLst>
          </a:cu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880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2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7" dur="2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1" dur="2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5" dur="2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5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8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1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8" grpId="0" animBg="1"/>
          <p:bldP spid="69" grpId="0" animBg="1"/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77" grpId="0" animBg="1"/>
          <p:bldP spid="78" grpId="0" animBg="1"/>
          <p:bldP spid="79" grpId="0" animBg="1"/>
          <p:bldP spid="80" grpId="0" animBg="1"/>
          <p:bldP spid="81" grpId="0" animBg="1"/>
          <p:bldP spid="82" grpId="0" animBg="1"/>
          <p:bldP spid="83" grpId="0"/>
          <p:bldP spid="84" grpId="0"/>
          <p:bldP spid="89" grpId="0"/>
          <p:bldP spid="90" grpId="0"/>
          <p:bldP spid="91" grpId="0"/>
          <p:bldP spid="92" grpId="0"/>
          <p:bldP spid="93" grpId="0"/>
          <p:bldP spid="94" grpId="0"/>
          <p:bldP spid="96" grpId="0" animBg="1"/>
          <p:bldP spid="97" grpId="0" animBg="1"/>
          <p:bldP spid="9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2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7" dur="2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1" dur="2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5" dur="2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5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8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1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8" grpId="0" animBg="1"/>
          <p:bldP spid="69" grpId="0" animBg="1"/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77" grpId="0" animBg="1"/>
          <p:bldP spid="78" grpId="0" animBg="1"/>
          <p:bldP spid="79" grpId="0" animBg="1"/>
          <p:bldP spid="80" grpId="0" animBg="1"/>
          <p:bldP spid="81" grpId="0" animBg="1"/>
          <p:bldP spid="82" grpId="0" animBg="1"/>
          <p:bldP spid="83" grpId="0"/>
          <p:bldP spid="84" grpId="0"/>
          <p:bldP spid="89" grpId="0"/>
          <p:bldP spid="90" grpId="0"/>
          <p:bldP spid="91" grpId="0"/>
          <p:bldP spid="92" grpId="0"/>
          <p:bldP spid="93" grpId="0"/>
          <p:bldP spid="94" grpId="0"/>
          <p:bldP spid="96" grpId="0" animBg="1"/>
          <p:bldP spid="97" grpId="0" animBg="1"/>
          <p:bldP spid="98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AF3D2932-AA90-35D3-C03C-8328813E0C59}"/>
              </a:ext>
            </a:extLst>
          </p:cNvPr>
          <p:cNvSpPr/>
          <p:nvPr/>
        </p:nvSpPr>
        <p:spPr>
          <a:xfrm>
            <a:off x="3245265" y="11594527"/>
            <a:ext cx="2435005" cy="235523"/>
          </a:xfrm>
          <a:custGeom>
            <a:avLst/>
            <a:gdLst>
              <a:gd name="connsiteX0" fmla="*/ 0 w 2435005"/>
              <a:gd name="connsiteY0" fmla="*/ 0 h 235523"/>
              <a:gd name="connsiteX1" fmla="*/ 2435005 w 2435005"/>
              <a:gd name="connsiteY1" fmla="*/ 0 h 235523"/>
              <a:gd name="connsiteX2" fmla="*/ 1750996 w 2435005"/>
              <a:gd name="connsiteY2" fmla="*/ 235523 h 235523"/>
              <a:gd name="connsiteX3" fmla="*/ 0 w 2435005"/>
              <a:gd name="connsiteY3" fmla="*/ 235523 h 235523"/>
              <a:gd name="connsiteX4" fmla="*/ 0 w 2435005"/>
              <a:gd name="connsiteY4" fmla="*/ 0 h 235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5005" h="235523">
                <a:moveTo>
                  <a:pt x="0" y="0"/>
                </a:moveTo>
                <a:lnTo>
                  <a:pt x="2435005" y="0"/>
                </a:lnTo>
                <a:lnTo>
                  <a:pt x="1750996" y="235523"/>
                </a:lnTo>
                <a:lnTo>
                  <a:pt x="0" y="23552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48A9FFA3-6411-DA50-103B-C9195DB15B74}"/>
              </a:ext>
            </a:extLst>
          </p:cNvPr>
          <p:cNvSpPr/>
          <p:nvPr/>
        </p:nvSpPr>
        <p:spPr>
          <a:xfrm rot="20460000">
            <a:off x="2868137" y="8874438"/>
            <a:ext cx="7540691" cy="2129934"/>
          </a:xfrm>
          <a:custGeom>
            <a:avLst/>
            <a:gdLst>
              <a:gd name="connsiteX0" fmla="*/ 7155658 w 7540691"/>
              <a:gd name="connsiteY0" fmla="*/ 0 h 2129934"/>
              <a:gd name="connsiteX1" fmla="*/ 7540691 w 7540691"/>
              <a:gd name="connsiteY1" fmla="*/ 2129934 h 2129934"/>
              <a:gd name="connsiteX2" fmla="*/ 1777686 w 7540691"/>
              <a:gd name="connsiteY2" fmla="*/ 2129934 h 2129934"/>
              <a:gd name="connsiteX3" fmla="*/ 0 w 7540691"/>
              <a:gd name="connsiteY3" fmla="*/ 1517828 h 2129934"/>
              <a:gd name="connsiteX4" fmla="*/ 1478289 w 7540691"/>
              <a:gd name="connsiteY4" fmla="*/ 198258 h 2129934"/>
              <a:gd name="connsiteX5" fmla="*/ 7155658 w 7540691"/>
              <a:gd name="connsiteY5" fmla="*/ 0 h 2129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40691" h="2129934">
                <a:moveTo>
                  <a:pt x="7155658" y="0"/>
                </a:moveTo>
                <a:lnTo>
                  <a:pt x="7540691" y="2129934"/>
                </a:lnTo>
                <a:lnTo>
                  <a:pt x="1777686" y="2129934"/>
                </a:lnTo>
                <a:lnTo>
                  <a:pt x="0" y="1517828"/>
                </a:lnTo>
                <a:lnTo>
                  <a:pt x="1478289" y="198258"/>
                </a:lnTo>
                <a:lnTo>
                  <a:pt x="7155658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698500" dist="381000" algn="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C8332B21-775D-7EC2-A3DB-C2F86BF3F3C3}"/>
              </a:ext>
            </a:extLst>
          </p:cNvPr>
          <p:cNvSpPr/>
          <p:nvPr/>
        </p:nvSpPr>
        <p:spPr>
          <a:xfrm rot="20280000">
            <a:off x="5802393" y="6265736"/>
            <a:ext cx="2675073" cy="200025"/>
          </a:xfrm>
          <a:custGeom>
            <a:avLst/>
            <a:gdLst>
              <a:gd name="connsiteX0" fmla="*/ 2675073 w 2675073"/>
              <a:gd name="connsiteY0" fmla="*/ 1 h 200025"/>
              <a:gd name="connsiteX1" fmla="*/ 2594258 w 2675073"/>
              <a:gd name="connsiteY1" fmla="*/ 200025 h 200025"/>
              <a:gd name="connsiteX2" fmla="*/ 0 w 2675073"/>
              <a:gd name="connsiteY2" fmla="*/ 200025 h 200025"/>
              <a:gd name="connsiteX3" fmla="*/ 80815 w 2675073"/>
              <a:gd name="connsiteY3" fmla="*/ 0 h 200025"/>
              <a:gd name="connsiteX4" fmla="*/ 2675073 w 2675073"/>
              <a:gd name="connsiteY4" fmla="*/ 1 h 20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75073" h="200025">
                <a:moveTo>
                  <a:pt x="2675073" y="1"/>
                </a:moveTo>
                <a:lnTo>
                  <a:pt x="2594258" y="200025"/>
                </a:lnTo>
                <a:lnTo>
                  <a:pt x="0" y="200025"/>
                </a:lnTo>
                <a:lnTo>
                  <a:pt x="80815" y="0"/>
                </a:lnTo>
                <a:lnTo>
                  <a:pt x="2675073" y="1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818D85A8-7068-38CB-18D1-67481CCB818D}"/>
              </a:ext>
            </a:extLst>
          </p:cNvPr>
          <p:cNvSpPr/>
          <p:nvPr/>
        </p:nvSpPr>
        <p:spPr>
          <a:xfrm>
            <a:off x="4353240" y="7654693"/>
            <a:ext cx="5038740" cy="2148447"/>
          </a:xfrm>
          <a:custGeom>
            <a:avLst/>
            <a:gdLst>
              <a:gd name="connsiteX0" fmla="*/ 5038740 w 5038740"/>
              <a:gd name="connsiteY0" fmla="*/ 0 h 2148447"/>
              <a:gd name="connsiteX1" fmla="*/ 5038740 w 5038740"/>
              <a:gd name="connsiteY1" fmla="*/ 214256 h 2148447"/>
              <a:gd name="connsiteX2" fmla="*/ 0 w 5038740"/>
              <a:gd name="connsiteY2" fmla="*/ 2148447 h 2148447"/>
              <a:gd name="connsiteX3" fmla="*/ 0 w 5038740"/>
              <a:gd name="connsiteY3" fmla="*/ 1934191 h 2148447"/>
              <a:gd name="connsiteX4" fmla="*/ 5038740 w 5038740"/>
              <a:gd name="connsiteY4" fmla="*/ 0 h 2148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38740" h="2148447">
                <a:moveTo>
                  <a:pt x="5038740" y="0"/>
                </a:moveTo>
                <a:lnTo>
                  <a:pt x="5038740" y="214256"/>
                </a:lnTo>
                <a:lnTo>
                  <a:pt x="0" y="2148447"/>
                </a:lnTo>
                <a:lnTo>
                  <a:pt x="0" y="1934191"/>
                </a:lnTo>
                <a:lnTo>
                  <a:pt x="5038740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DB6B406D-3874-0A55-7809-DACA7BD12698}"/>
              </a:ext>
            </a:extLst>
          </p:cNvPr>
          <p:cNvSpPr/>
          <p:nvPr/>
        </p:nvSpPr>
        <p:spPr>
          <a:xfrm>
            <a:off x="5155797" y="0"/>
            <a:ext cx="9919952" cy="13716000"/>
          </a:xfrm>
          <a:custGeom>
            <a:avLst/>
            <a:gdLst>
              <a:gd name="connsiteX0" fmla="*/ 0 w 9919952"/>
              <a:gd name="connsiteY0" fmla="*/ 0 h 13716000"/>
              <a:gd name="connsiteX1" fmla="*/ 2317049 w 9919952"/>
              <a:gd name="connsiteY1" fmla="*/ 0 h 13716000"/>
              <a:gd name="connsiteX2" fmla="*/ 9919952 w 9919952"/>
              <a:gd name="connsiteY2" fmla="*/ 13716000 h 13716000"/>
              <a:gd name="connsiteX3" fmla="*/ 7602902 w 9919952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19952" h="13716000">
                <a:moveTo>
                  <a:pt x="0" y="0"/>
                </a:moveTo>
                <a:lnTo>
                  <a:pt x="2317049" y="0"/>
                </a:lnTo>
                <a:lnTo>
                  <a:pt x="9919952" y="13716000"/>
                </a:lnTo>
                <a:lnTo>
                  <a:pt x="7602902" y="13716000"/>
                </a:lnTo>
                <a:close/>
              </a:path>
            </a:pathLst>
          </a:custGeom>
          <a:solidFill>
            <a:srgbClr val="0B0A0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Parallelogram 39">
            <a:extLst>
              <a:ext uri="{FF2B5EF4-FFF2-40B4-BE49-F238E27FC236}">
                <a16:creationId xmlns:a16="http://schemas.microsoft.com/office/drawing/2014/main" id="{25139B1F-4C3A-96EF-82B9-FE8447A50E71}"/>
              </a:ext>
            </a:extLst>
          </p:cNvPr>
          <p:cNvSpPr/>
          <p:nvPr/>
        </p:nvSpPr>
        <p:spPr>
          <a:xfrm flipH="1">
            <a:off x="7410112" y="4109059"/>
            <a:ext cx="3247645" cy="1662910"/>
          </a:xfrm>
          <a:prstGeom prst="parallelogram">
            <a:avLst>
              <a:gd name="adj" fmla="val 56051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0" dirty="0">
                <a:solidFill>
                  <a:schemeClr val="tx2"/>
                </a:solidFill>
                <a:latin typeface="+mj-lt"/>
              </a:rPr>
              <a:t>04</a:t>
            </a:r>
          </a:p>
        </p:txBody>
      </p:sp>
      <p:sp>
        <p:nvSpPr>
          <p:cNvPr id="41" name="Parallelogram 40">
            <a:extLst>
              <a:ext uri="{FF2B5EF4-FFF2-40B4-BE49-F238E27FC236}">
                <a16:creationId xmlns:a16="http://schemas.microsoft.com/office/drawing/2014/main" id="{C910D86B-1DFA-A888-BCB2-D86CC1B1237E}"/>
              </a:ext>
            </a:extLst>
          </p:cNvPr>
          <p:cNvSpPr/>
          <p:nvPr/>
        </p:nvSpPr>
        <p:spPr>
          <a:xfrm flipH="1">
            <a:off x="8493719" y="6039147"/>
            <a:ext cx="3247645" cy="1662910"/>
          </a:xfrm>
          <a:prstGeom prst="parallelogram">
            <a:avLst>
              <a:gd name="adj" fmla="val 56051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0" dirty="0">
                <a:solidFill>
                  <a:schemeClr val="tx2"/>
                </a:solidFill>
                <a:latin typeface="+mj-lt"/>
              </a:rPr>
              <a:t>03</a:t>
            </a:r>
          </a:p>
        </p:txBody>
      </p:sp>
      <p:sp>
        <p:nvSpPr>
          <p:cNvPr id="42" name="Parallelogram 41">
            <a:extLst>
              <a:ext uri="{FF2B5EF4-FFF2-40B4-BE49-F238E27FC236}">
                <a16:creationId xmlns:a16="http://schemas.microsoft.com/office/drawing/2014/main" id="{A52AE59F-F632-1CA8-1BF4-5771B9A0FCF1}"/>
              </a:ext>
            </a:extLst>
          </p:cNvPr>
          <p:cNvSpPr/>
          <p:nvPr/>
        </p:nvSpPr>
        <p:spPr>
          <a:xfrm flipH="1">
            <a:off x="9577326" y="7969235"/>
            <a:ext cx="3247645" cy="1662910"/>
          </a:xfrm>
          <a:prstGeom prst="parallelogram">
            <a:avLst>
              <a:gd name="adj" fmla="val 56051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0" dirty="0">
                <a:solidFill>
                  <a:schemeClr val="tx2"/>
                </a:solidFill>
                <a:latin typeface="+mj-lt"/>
              </a:rPr>
              <a:t>02</a:t>
            </a:r>
          </a:p>
        </p:txBody>
      </p:sp>
      <p:sp>
        <p:nvSpPr>
          <p:cNvPr id="43" name="Parallelogram 42">
            <a:extLst>
              <a:ext uri="{FF2B5EF4-FFF2-40B4-BE49-F238E27FC236}">
                <a16:creationId xmlns:a16="http://schemas.microsoft.com/office/drawing/2014/main" id="{898AAF0D-FB48-5FA6-997F-C534E3472D7D}"/>
              </a:ext>
            </a:extLst>
          </p:cNvPr>
          <p:cNvSpPr/>
          <p:nvPr/>
        </p:nvSpPr>
        <p:spPr>
          <a:xfrm flipH="1">
            <a:off x="10660934" y="9899323"/>
            <a:ext cx="3247645" cy="1662910"/>
          </a:xfrm>
          <a:prstGeom prst="parallelogram">
            <a:avLst>
              <a:gd name="adj" fmla="val 56051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0" dirty="0">
                <a:solidFill>
                  <a:schemeClr val="tx2"/>
                </a:solidFill>
                <a:latin typeface="+mj-lt"/>
              </a:rPr>
              <a:t>01</a:t>
            </a: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1FC5B808-40EF-8974-7452-99EA8F5E6555}"/>
              </a:ext>
            </a:extLst>
          </p:cNvPr>
          <p:cNvSpPr/>
          <p:nvPr/>
        </p:nvSpPr>
        <p:spPr>
          <a:xfrm rot="20460000">
            <a:off x="5005867" y="10646640"/>
            <a:ext cx="5763005" cy="379338"/>
          </a:xfrm>
          <a:custGeom>
            <a:avLst/>
            <a:gdLst>
              <a:gd name="connsiteX0" fmla="*/ 5763005 w 5763005"/>
              <a:gd name="connsiteY0" fmla="*/ 0 h 379338"/>
              <a:gd name="connsiteX1" fmla="*/ 5763005 w 5763005"/>
              <a:gd name="connsiteY1" fmla="*/ 4 h 379338"/>
              <a:gd name="connsiteX2" fmla="*/ 5632390 w 5763005"/>
              <a:gd name="connsiteY2" fmla="*/ 379338 h 379338"/>
              <a:gd name="connsiteX3" fmla="*/ 580913 w 5763005"/>
              <a:gd name="connsiteY3" fmla="*/ 379338 h 379338"/>
              <a:gd name="connsiteX4" fmla="*/ 0 w 5763005"/>
              <a:gd name="connsiteY4" fmla="*/ 0 h 37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63005" h="379338">
                <a:moveTo>
                  <a:pt x="5763005" y="0"/>
                </a:moveTo>
                <a:lnTo>
                  <a:pt x="5763005" y="4"/>
                </a:lnTo>
                <a:lnTo>
                  <a:pt x="5632390" y="379338"/>
                </a:lnTo>
                <a:lnTo>
                  <a:pt x="580913" y="37933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8B31097A-5C2D-B053-DF07-7985A59D3D9E}"/>
              </a:ext>
            </a:extLst>
          </p:cNvPr>
          <p:cNvSpPr/>
          <p:nvPr/>
        </p:nvSpPr>
        <p:spPr>
          <a:xfrm rot="20460000">
            <a:off x="5540178" y="4368960"/>
            <a:ext cx="2588128" cy="2008103"/>
          </a:xfrm>
          <a:custGeom>
            <a:avLst/>
            <a:gdLst>
              <a:gd name="connsiteX0" fmla="*/ 2249638 w 2588128"/>
              <a:gd name="connsiteY0" fmla="*/ 0 h 2008103"/>
              <a:gd name="connsiteX1" fmla="*/ 2588128 w 2588128"/>
              <a:gd name="connsiteY1" fmla="*/ 1872465 h 2008103"/>
              <a:gd name="connsiteX2" fmla="*/ 0 w 2588128"/>
              <a:gd name="connsiteY2" fmla="*/ 2008103 h 2008103"/>
              <a:gd name="connsiteX3" fmla="*/ 2249638 w 2588128"/>
              <a:gd name="connsiteY3" fmla="*/ 0 h 2008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8128" h="2008103">
                <a:moveTo>
                  <a:pt x="2249638" y="0"/>
                </a:moveTo>
                <a:lnTo>
                  <a:pt x="2588128" y="1872465"/>
                </a:lnTo>
                <a:lnTo>
                  <a:pt x="0" y="2008103"/>
                </a:lnTo>
                <a:lnTo>
                  <a:pt x="224963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698500" dist="381000" algn="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8148581B-C8A5-B954-611A-13A89CED332E}"/>
              </a:ext>
            </a:extLst>
          </p:cNvPr>
          <p:cNvSpPr/>
          <p:nvPr/>
        </p:nvSpPr>
        <p:spPr>
          <a:xfrm rot="20460000">
            <a:off x="3850824" y="6658364"/>
            <a:ext cx="5408064" cy="2112040"/>
          </a:xfrm>
          <a:custGeom>
            <a:avLst/>
            <a:gdLst>
              <a:gd name="connsiteX0" fmla="*/ 5060406 w 5408064"/>
              <a:gd name="connsiteY0" fmla="*/ 0 h 2112040"/>
              <a:gd name="connsiteX1" fmla="*/ 5408064 w 5408064"/>
              <a:gd name="connsiteY1" fmla="*/ 1923186 h 2112040"/>
              <a:gd name="connsiteX2" fmla="*/ 0 w 5408064"/>
              <a:gd name="connsiteY2" fmla="*/ 2112040 h 2112040"/>
              <a:gd name="connsiteX3" fmla="*/ 2198022 w 5408064"/>
              <a:gd name="connsiteY3" fmla="*/ 150011 h 2112040"/>
              <a:gd name="connsiteX4" fmla="*/ 5060406 w 5408064"/>
              <a:gd name="connsiteY4" fmla="*/ 0 h 2112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8064" h="2112040">
                <a:moveTo>
                  <a:pt x="5060406" y="0"/>
                </a:moveTo>
                <a:lnTo>
                  <a:pt x="5408064" y="1923186"/>
                </a:lnTo>
                <a:lnTo>
                  <a:pt x="0" y="2112040"/>
                </a:lnTo>
                <a:lnTo>
                  <a:pt x="2198022" y="150011"/>
                </a:lnTo>
                <a:lnTo>
                  <a:pt x="506040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698500" dist="381000" algn="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7C5BB45D-D90E-206C-6EBA-F9DC0D880824}"/>
              </a:ext>
            </a:extLst>
          </p:cNvPr>
          <p:cNvSpPr/>
          <p:nvPr/>
        </p:nvSpPr>
        <p:spPr>
          <a:xfrm>
            <a:off x="6811429" y="4112558"/>
            <a:ext cx="1083668" cy="2278046"/>
          </a:xfrm>
          <a:custGeom>
            <a:avLst/>
            <a:gdLst>
              <a:gd name="connsiteX0" fmla="*/ 599439 w 1083668"/>
              <a:gd name="connsiteY0" fmla="*/ 0 h 2278046"/>
              <a:gd name="connsiteX1" fmla="*/ 1083668 w 1083668"/>
              <a:gd name="connsiteY1" fmla="*/ 1840216 h 2278046"/>
              <a:gd name="connsiteX2" fmla="*/ 0 w 1083668"/>
              <a:gd name="connsiteY2" fmla="*/ 2278046 h 2278046"/>
              <a:gd name="connsiteX3" fmla="*/ 599439 w 1083668"/>
              <a:gd name="connsiteY3" fmla="*/ 0 h 2278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3668" h="2278046">
                <a:moveTo>
                  <a:pt x="599439" y="0"/>
                </a:moveTo>
                <a:lnTo>
                  <a:pt x="1083668" y="1840216"/>
                </a:lnTo>
                <a:lnTo>
                  <a:pt x="0" y="2278046"/>
                </a:lnTo>
                <a:lnTo>
                  <a:pt x="599439" y="0"/>
                </a:ln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CE85467B-56CD-045E-8BD5-5402C21A9376}"/>
              </a:ext>
            </a:extLst>
          </p:cNvPr>
          <p:cNvSpPr/>
          <p:nvPr/>
        </p:nvSpPr>
        <p:spPr>
          <a:xfrm>
            <a:off x="6151482" y="6147776"/>
            <a:ext cx="2287697" cy="2750828"/>
          </a:xfrm>
          <a:custGeom>
            <a:avLst/>
            <a:gdLst>
              <a:gd name="connsiteX0" fmla="*/ 1794929 w 2287697"/>
              <a:gd name="connsiteY0" fmla="*/ 0 h 2750828"/>
              <a:gd name="connsiteX1" fmla="*/ 2287697 w 2287697"/>
              <a:gd name="connsiteY1" fmla="*/ 1872664 h 2750828"/>
              <a:gd name="connsiteX2" fmla="*/ 0 w 2287697"/>
              <a:gd name="connsiteY2" fmla="*/ 2750828 h 2750828"/>
              <a:gd name="connsiteX3" fmla="*/ 596428 w 2287697"/>
              <a:gd name="connsiteY3" fmla="*/ 484226 h 2750828"/>
              <a:gd name="connsiteX4" fmla="*/ 1794929 w 2287697"/>
              <a:gd name="connsiteY4" fmla="*/ 0 h 275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7697" h="2750828">
                <a:moveTo>
                  <a:pt x="1794929" y="0"/>
                </a:moveTo>
                <a:lnTo>
                  <a:pt x="2287697" y="1872664"/>
                </a:lnTo>
                <a:lnTo>
                  <a:pt x="0" y="2750828"/>
                </a:lnTo>
                <a:lnTo>
                  <a:pt x="596428" y="484226"/>
                </a:lnTo>
                <a:lnTo>
                  <a:pt x="1794929" y="0"/>
                </a:ln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40EAF3A9-EB0E-3C80-5CFD-6BBA22842C2A}"/>
              </a:ext>
            </a:extLst>
          </p:cNvPr>
          <p:cNvSpPr/>
          <p:nvPr/>
        </p:nvSpPr>
        <p:spPr>
          <a:xfrm>
            <a:off x="5475890" y="8215039"/>
            <a:ext cx="3548448" cy="3251011"/>
          </a:xfrm>
          <a:custGeom>
            <a:avLst/>
            <a:gdLst>
              <a:gd name="connsiteX0" fmla="*/ 3014494 w 3548448"/>
              <a:gd name="connsiteY0" fmla="*/ 0 h 3251011"/>
              <a:gd name="connsiteX1" fmla="*/ 3548448 w 3548448"/>
              <a:gd name="connsiteY1" fmla="*/ 2029183 h 3251011"/>
              <a:gd name="connsiteX2" fmla="*/ 0 w 3548448"/>
              <a:gd name="connsiteY2" fmla="*/ 3251011 h 3251011"/>
              <a:gd name="connsiteX3" fmla="*/ 612877 w 3548448"/>
              <a:gd name="connsiteY3" fmla="*/ 921894 h 3251011"/>
              <a:gd name="connsiteX4" fmla="*/ 3014494 w 3548448"/>
              <a:gd name="connsiteY4" fmla="*/ 0 h 3251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48448" h="3251011">
                <a:moveTo>
                  <a:pt x="3014494" y="0"/>
                </a:moveTo>
                <a:lnTo>
                  <a:pt x="3548448" y="2029183"/>
                </a:lnTo>
                <a:lnTo>
                  <a:pt x="0" y="3251011"/>
                </a:lnTo>
                <a:lnTo>
                  <a:pt x="612877" y="921894"/>
                </a:lnTo>
                <a:lnTo>
                  <a:pt x="3014494" y="0"/>
                </a:ln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EFB79AE-7127-5C17-DA12-C58B98636CE5}"/>
              </a:ext>
            </a:extLst>
          </p:cNvPr>
          <p:cNvSpPr txBox="1"/>
          <p:nvPr/>
        </p:nvSpPr>
        <p:spPr>
          <a:xfrm>
            <a:off x="11600748" y="4604688"/>
            <a:ext cx="8146836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200" dirty="0"/>
              <a:t>Đạt đến cấp độ xuất sắc bền vững, dẫn đầu </a:t>
            </a:r>
            <a:endParaRPr lang="en-US" sz="2200" dirty="0"/>
          </a:p>
          <a:p>
            <a:r>
              <a:rPr lang="en-US" sz="2200" dirty="0"/>
              <a:t>   </a:t>
            </a:r>
            <a:r>
              <a:rPr lang="vi-VN" sz="2200" dirty="0"/>
              <a:t>thị trường và tạo ra giá trị vượt trội cho </a:t>
            </a:r>
            <a:endParaRPr lang="en-US" sz="2200" dirty="0"/>
          </a:p>
          <a:p>
            <a:r>
              <a:rPr lang="en-US" sz="2200" dirty="0"/>
              <a:t>      </a:t>
            </a:r>
            <a:r>
              <a:rPr lang="vi-VN" sz="2200" dirty="0"/>
              <a:t>khách hàng và xã hội.</a:t>
            </a:r>
            <a:endParaRPr lang="en-US" sz="2200" dirty="0">
              <a:solidFill>
                <a:schemeClr val="tx2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5B3255D-97A3-1041-C9BF-A8A5C381F84A}"/>
              </a:ext>
            </a:extLst>
          </p:cNvPr>
          <p:cNvSpPr txBox="1"/>
          <p:nvPr/>
        </p:nvSpPr>
        <p:spPr>
          <a:xfrm>
            <a:off x="11299532" y="3978270"/>
            <a:ext cx="659039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32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EXCELLENCE </a:t>
            </a:r>
            <a:r>
              <a:rPr lang="en-US" sz="32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| </a:t>
            </a:r>
            <a:r>
              <a:rPr lang="en-US" sz="32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Xuất</a:t>
            </a:r>
            <a:r>
              <a:rPr lang="en-US" sz="32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sắc</a:t>
            </a:r>
            <a:endParaRPr lang="en-US" sz="3200" dirty="0">
              <a:solidFill>
                <a:schemeClr val="accent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52" name="TextBox 48">
            <a:extLst>
              <a:ext uri="{FF2B5EF4-FFF2-40B4-BE49-F238E27FC236}">
                <a16:creationId xmlns:a16="http://schemas.microsoft.com/office/drawing/2014/main" id="{E4B5E294-BA40-1B83-9660-956EF3DFE6F0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2"/>
                </a:solidFill>
              </a:rPr>
              <a:t>we sell CONFIDENCE not templates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C1729ED4-210B-4D5D-E386-9C64B3823742}"/>
              </a:ext>
            </a:extLst>
          </p:cNvPr>
          <p:cNvGrpSpPr/>
          <p:nvPr/>
        </p:nvGrpSpPr>
        <p:grpSpPr>
          <a:xfrm>
            <a:off x="5255122" y="818641"/>
            <a:ext cx="13873757" cy="1323439"/>
            <a:chOff x="5881188" y="818641"/>
            <a:chExt cx="13873757" cy="1323439"/>
          </a:xfrm>
        </p:grpSpPr>
        <p:sp>
          <p:nvSpPr>
            <p:cNvPr id="54" name="TextBox 48">
              <a:extLst>
                <a:ext uri="{FF2B5EF4-FFF2-40B4-BE49-F238E27FC236}">
                  <a16:creationId xmlns:a16="http://schemas.microsoft.com/office/drawing/2014/main" id="{203EE146-57C6-93AC-D393-5E4174501F0E}"/>
                </a:ext>
              </a:extLst>
            </p:cNvPr>
            <p:cNvSpPr txBox="1"/>
            <p:nvPr/>
          </p:nvSpPr>
          <p:spPr>
            <a:xfrm>
              <a:off x="10881682" y="818641"/>
              <a:ext cx="8873263" cy="132343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0" b="1" dirty="0">
                  <a:solidFill>
                    <a:schemeClr val="accent1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PYRAMID</a:t>
              </a:r>
              <a:r>
                <a:rPr lang="en-US" sz="8000" b="1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6"/>
                      </a:gs>
                    </a:gsLst>
                    <a:lin ang="0" scaled="0"/>
                  </a:gra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 </a:t>
              </a:r>
              <a:r>
                <a:rPr lang="en-US" sz="8000" b="1" dirty="0">
                  <a:solidFill>
                    <a:schemeClr val="accent6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MODEL</a:t>
              </a:r>
            </a:p>
          </p:txBody>
        </p:sp>
        <p:sp>
          <p:nvSpPr>
            <p:cNvPr id="55" name="TextBox 48">
              <a:extLst>
                <a:ext uri="{FF2B5EF4-FFF2-40B4-BE49-F238E27FC236}">
                  <a16:creationId xmlns:a16="http://schemas.microsoft.com/office/drawing/2014/main" id="{ECC18A6B-6CB4-200C-F079-FC79A36D8756}"/>
                </a:ext>
              </a:extLst>
            </p:cNvPr>
            <p:cNvSpPr txBox="1"/>
            <p:nvPr/>
          </p:nvSpPr>
          <p:spPr>
            <a:xfrm>
              <a:off x="5881188" y="818641"/>
              <a:ext cx="4905510" cy="132343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0" b="1" dirty="0">
                  <a:solidFill>
                    <a:schemeClr val="tx2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4 STAGES</a:t>
              </a:r>
              <a:endParaRPr lang="en-US" sz="8000" b="1" dirty="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endParaRPr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F6C5FC0B-B71E-9AB2-DC92-9D3B7AC8BBDD}"/>
              </a:ext>
            </a:extLst>
          </p:cNvPr>
          <p:cNvSpPr txBox="1"/>
          <p:nvPr/>
        </p:nvSpPr>
        <p:spPr>
          <a:xfrm>
            <a:off x="12671163" y="6542701"/>
            <a:ext cx="8146836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200" dirty="0">
                <a:solidFill>
                  <a:schemeClr val="tx2"/>
                </a:solidFill>
              </a:rPr>
              <a:t>Đẩy mạnh hiệu quả hoạt động, đo lường kết quả </a:t>
            </a:r>
            <a:endParaRPr lang="en-US" sz="22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   </a:t>
            </a:r>
            <a:r>
              <a:rPr lang="vi-VN" sz="2200" dirty="0">
                <a:solidFill>
                  <a:schemeClr val="tx2"/>
                </a:solidFill>
              </a:rPr>
              <a:t>rõ ràng và đảm bảo mục tiêu chiến lược được </a:t>
            </a:r>
            <a:endParaRPr lang="en-US" sz="22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      </a:t>
            </a:r>
            <a:r>
              <a:rPr lang="vi-VN" sz="2200" dirty="0">
                <a:solidFill>
                  <a:schemeClr val="tx2"/>
                </a:solidFill>
              </a:rPr>
              <a:t>thực hiện thành công.</a:t>
            </a:r>
            <a:endParaRPr lang="en-US" sz="2200" dirty="0">
              <a:solidFill>
                <a:schemeClr val="tx2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BE2E3B2-B472-2F92-324C-92F5C383ECD8}"/>
              </a:ext>
            </a:extLst>
          </p:cNvPr>
          <p:cNvSpPr txBox="1"/>
          <p:nvPr/>
        </p:nvSpPr>
        <p:spPr>
          <a:xfrm>
            <a:off x="12369947" y="5916283"/>
            <a:ext cx="659039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PERFORMANCE </a:t>
            </a:r>
            <a:r>
              <a:rPr lang="en-US" sz="32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| Hiệu </a:t>
            </a:r>
            <a:r>
              <a:rPr lang="en-US" sz="3200" dirty="0" err="1">
                <a:solidFill>
                  <a:schemeClr val="accent2">
                    <a:lumMod val="75000"/>
                  </a:schemeClr>
                </a:solidFill>
                <a:latin typeface="+mj-lt"/>
              </a:rPr>
              <a:t>suất</a:t>
            </a:r>
            <a:endParaRPr lang="en-US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240FA604-158F-F803-08CE-51CC3CA2D09A}"/>
              </a:ext>
            </a:extLst>
          </p:cNvPr>
          <p:cNvSpPr txBox="1"/>
          <p:nvPr/>
        </p:nvSpPr>
        <p:spPr>
          <a:xfrm>
            <a:off x="13741578" y="8480714"/>
            <a:ext cx="8146836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200" dirty="0">
                <a:solidFill>
                  <a:schemeClr val="tx2"/>
                </a:solidFill>
              </a:rPr>
              <a:t>Tập trung cải thiện năng lực, tối ưu hóa quy trình </a:t>
            </a:r>
            <a:endParaRPr lang="en-US" sz="22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   </a:t>
            </a:r>
            <a:r>
              <a:rPr lang="vi-VN" sz="2200" dirty="0">
                <a:solidFill>
                  <a:schemeClr val="tx2"/>
                </a:solidFill>
              </a:rPr>
              <a:t>và tạo cơ hội mới giúp tổ chức </a:t>
            </a:r>
            <a:endParaRPr lang="en-US" sz="22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      </a:t>
            </a:r>
            <a:r>
              <a:rPr lang="vi-VN" sz="2200" dirty="0">
                <a:solidFill>
                  <a:schemeClr val="tx2"/>
                </a:solidFill>
              </a:rPr>
              <a:t>phát triển mạnh mẽ.</a:t>
            </a:r>
            <a:endParaRPr lang="en-US" sz="2200" dirty="0">
              <a:solidFill>
                <a:schemeClr val="tx2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02981F8-8AB6-8E95-0CE7-FA90CB55116F}"/>
              </a:ext>
            </a:extLst>
          </p:cNvPr>
          <p:cNvSpPr txBox="1"/>
          <p:nvPr/>
        </p:nvSpPr>
        <p:spPr>
          <a:xfrm>
            <a:off x="13440362" y="7854296"/>
            <a:ext cx="659039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3200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DEVELOPMENT </a:t>
            </a:r>
            <a:r>
              <a:rPr lang="en-US" sz="3200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| </a:t>
            </a:r>
            <a:r>
              <a:rPr lang="en-US" sz="3200" dirty="0" err="1">
                <a:solidFill>
                  <a:schemeClr val="accent5">
                    <a:lumMod val="75000"/>
                  </a:schemeClr>
                </a:solidFill>
                <a:latin typeface="+mj-lt"/>
              </a:rPr>
              <a:t>Phát</a:t>
            </a:r>
            <a:r>
              <a:rPr lang="en-US" sz="3200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chemeClr val="accent5">
                    <a:lumMod val="75000"/>
                  </a:schemeClr>
                </a:solidFill>
                <a:latin typeface="+mj-lt"/>
              </a:rPr>
              <a:t>triển</a:t>
            </a:r>
            <a:endParaRPr lang="en-US" sz="3200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47871BE-5EB2-4FCB-258F-B156A0DDF999}"/>
              </a:ext>
            </a:extLst>
          </p:cNvPr>
          <p:cNvSpPr txBox="1"/>
          <p:nvPr/>
        </p:nvSpPr>
        <p:spPr>
          <a:xfrm>
            <a:off x="14811992" y="10418728"/>
            <a:ext cx="8146836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200" dirty="0">
                <a:solidFill>
                  <a:schemeClr val="tx2"/>
                </a:solidFill>
              </a:rPr>
              <a:t>Xây dựng nền móng vững chắc với kiến thức, </a:t>
            </a:r>
            <a:endParaRPr lang="en-US" sz="22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   </a:t>
            </a:r>
            <a:r>
              <a:rPr lang="vi-VN" sz="2200" dirty="0">
                <a:solidFill>
                  <a:schemeClr val="tx2"/>
                </a:solidFill>
              </a:rPr>
              <a:t>kỹ năng và nguồn lực cơ bản để </a:t>
            </a:r>
            <a:endParaRPr lang="en-US" sz="22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      </a:t>
            </a:r>
            <a:r>
              <a:rPr lang="vi-VN" sz="2200" dirty="0">
                <a:solidFill>
                  <a:schemeClr val="tx2"/>
                </a:solidFill>
              </a:rPr>
              <a:t>hỗ trợ phát triển lâu dài.</a:t>
            </a:r>
            <a:endParaRPr lang="en-US" sz="2200" dirty="0">
              <a:solidFill>
                <a:schemeClr val="tx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48DC7F8-0D1B-AE75-4227-8DE08ED24C60}"/>
              </a:ext>
            </a:extLst>
          </p:cNvPr>
          <p:cNvSpPr txBox="1"/>
          <p:nvPr/>
        </p:nvSpPr>
        <p:spPr>
          <a:xfrm>
            <a:off x="14510776" y="9792310"/>
            <a:ext cx="659039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3200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FOUNDATION </a:t>
            </a:r>
            <a:r>
              <a:rPr lang="en-US" sz="3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| </a:t>
            </a:r>
            <a:r>
              <a:rPr lang="en-US" sz="3200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Nền</a:t>
            </a:r>
            <a:r>
              <a:rPr lang="en-US" sz="3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tảng</a:t>
            </a:r>
            <a:endParaRPr lang="en-US" sz="3200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2" name="TextBox 25">
            <a:extLst>
              <a:ext uri="{FF2B5EF4-FFF2-40B4-BE49-F238E27FC236}">
                <a16:creationId xmlns:a16="http://schemas.microsoft.com/office/drawing/2014/main" id="{B458DA2A-F2D4-FA3C-F776-2C08480DA487}"/>
              </a:ext>
            </a:extLst>
          </p:cNvPr>
          <p:cNvSpPr txBox="1"/>
          <p:nvPr/>
        </p:nvSpPr>
        <p:spPr>
          <a:xfrm>
            <a:off x="12567556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A84D13CC-CEA5-AB70-0345-2DD46EA90A82}"/>
              </a:ext>
            </a:extLst>
          </p:cNvPr>
          <p:cNvSpPr/>
          <p:nvPr/>
        </p:nvSpPr>
        <p:spPr>
          <a:xfrm>
            <a:off x="4996260" y="11594527"/>
            <a:ext cx="6604488" cy="235523"/>
          </a:xfrm>
          <a:custGeom>
            <a:avLst/>
            <a:gdLst>
              <a:gd name="connsiteX0" fmla="*/ 684009 w 6604488"/>
              <a:gd name="connsiteY0" fmla="*/ 0 h 235523"/>
              <a:gd name="connsiteX1" fmla="*/ 6604488 w 6604488"/>
              <a:gd name="connsiteY1" fmla="*/ 0 h 235523"/>
              <a:gd name="connsiteX2" fmla="*/ 6604488 w 6604488"/>
              <a:gd name="connsiteY2" fmla="*/ 235523 h 235523"/>
              <a:gd name="connsiteX3" fmla="*/ 0 w 6604488"/>
              <a:gd name="connsiteY3" fmla="*/ 235523 h 235523"/>
              <a:gd name="connsiteX4" fmla="*/ 684009 w 6604488"/>
              <a:gd name="connsiteY4" fmla="*/ 0 h 235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04488" h="235523">
                <a:moveTo>
                  <a:pt x="684009" y="0"/>
                </a:moveTo>
                <a:lnTo>
                  <a:pt x="6604488" y="0"/>
                </a:lnTo>
                <a:lnTo>
                  <a:pt x="6604488" y="235523"/>
                </a:lnTo>
                <a:lnTo>
                  <a:pt x="0" y="235523"/>
                </a:lnTo>
                <a:lnTo>
                  <a:pt x="684009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91D35437-B4ED-C116-0431-84B41E3133FB}"/>
              </a:ext>
            </a:extLst>
          </p:cNvPr>
          <p:cNvSpPr/>
          <p:nvPr/>
        </p:nvSpPr>
        <p:spPr>
          <a:xfrm rot="20460000">
            <a:off x="5875809" y="10637072"/>
            <a:ext cx="5564620" cy="1916052"/>
          </a:xfrm>
          <a:custGeom>
            <a:avLst/>
            <a:gdLst>
              <a:gd name="connsiteX0" fmla="*/ 5218251 w 5564620"/>
              <a:gd name="connsiteY0" fmla="*/ 0 h 1916052"/>
              <a:gd name="connsiteX1" fmla="*/ 5564620 w 5564620"/>
              <a:gd name="connsiteY1" fmla="*/ 1916052 h 1916052"/>
              <a:gd name="connsiteX2" fmla="*/ 0 w 5564620"/>
              <a:gd name="connsiteY2" fmla="*/ 0 h 1916052"/>
              <a:gd name="connsiteX3" fmla="*/ 5218251 w 5564620"/>
              <a:gd name="connsiteY3" fmla="*/ 0 h 1916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64620" h="1916052">
                <a:moveTo>
                  <a:pt x="5218251" y="0"/>
                </a:moveTo>
                <a:lnTo>
                  <a:pt x="5564620" y="1916052"/>
                </a:lnTo>
                <a:lnTo>
                  <a:pt x="0" y="0"/>
                </a:lnTo>
                <a:lnTo>
                  <a:pt x="5218251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698500" dist="381000" algn="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44D69F70-5F43-82C4-7E6E-BE6F9B664276}"/>
              </a:ext>
            </a:extLst>
          </p:cNvPr>
          <p:cNvSpPr/>
          <p:nvPr/>
        </p:nvSpPr>
        <p:spPr>
          <a:xfrm>
            <a:off x="5715492" y="10438197"/>
            <a:ext cx="3664313" cy="1156902"/>
          </a:xfrm>
          <a:custGeom>
            <a:avLst/>
            <a:gdLst>
              <a:gd name="connsiteX0" fmla="*/ 3359889 w 3664313"/>
              <a:gd name="connsiteY0" fmla="*/ 0 h 1156902"/>
              <a:gd name="connsiteX1" fmla="*/ 3664313 w 3664313"/>
              <a:gd name="connsiteY1" fmla="*/ 1156902 h 1156902"/>
              <a:gd name="connsiteX2" fmla="*/ 0 w 3664313"/>
              <a:gd name="connsiteY2" fmla="*/ 1156902 h 1156902"/>
              <a:gd name="connsiteX3" fmla="*/ 3359889 w 3664313"/>
              <a:gd name="connsiteY3" fmla="*/ 0 h 1156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64313" h="1156902">
                <a:moveTo>
                  <a:pt x="3359889" y="0"/>
                </a:moveTo>
                <a:lnTo>
                  <a:pt x="3664313" y="1156902"/>
                </a:lnTo>
                <a:lnTo>
                  <a:pt x="0" y="1156902"/>
                </a:lnTo>
                <a:lnTo>
                  <a:pt x="3359889" y="0"/>
                </a:ln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811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2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7" dur="2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1" dur="2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5" dur="2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1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28" grpId="0" animBg="1"/>
          <p:bldP spid="32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/>
          <p:bldP spid="51" grpId="0"/>
          <p:bldP spid="56" grpId="0"/>
          <p:bldP spid="57" grpId="0"/>
          <p:bldP spid="58" grpId="0"/>
          <p:bldP spid="59" grpId="0"/>
          <p:bldP spid="60" grpId="0"/>
          <p:bldP spid="61" grpId="0"/>
          <p:bldP spid="63" grpId="0" animBg="1"/>
          <p:bldP spid="64" grpId="0" animBg="1"/>
          <p:bldP spid="6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2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7" dur="2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1" dur="2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5" dur="2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1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28" grpId="0" animBg="1"/>
          <p:bldP spid="32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/>
          <p:bldP spid="51" grpId="0"/>
          <p:bldP spid="56" grpId="0"/>
          <p:bldP spid="57" grpId="0"/>
          <p:bldP spid="58" grpId="0"/>
          <p:bldP spid="59" grpId="0"/>
          <p:bldP spid="60" grpId="0"/>
          <p:bldP spid="61" grpId="0"/>
          <p:bldP spid="63" grpId="0" animBg="1"/>
          <p:bldP spid="64" grpId="0" animBg="1"/>
          <p:bldP spid="65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3D22353B-94AC-F5DF-F162-8F3059F7E422}"/>
              </a:ext>
            </a:extLst>
          </p:cNvPr>
          <p:cNvSpPr/>
          <p:nvPr/>
        </p:nvSpPr>
        <p:spPr>
          <a:xfrm>
            <a:off x="3245265" y="11594527"/>
            <a:ext cx="2435005" cy="235523"/>
          </a:xfrm>
          <a:custGeom>
            <a:avLst/>
            <a:gdLst>
              <a:gd name="connsiteX0" fmla="*/ 0 w 2435005"/>
              <a:gd name="connsiteY0" fmla="*/ 0 h 235523"/>
              <a:gd name="connsiteX1" fmla="*/ 2435005 w 2435005"/>
              <a:gd name="connsiteY1" fmla="*/ 0 h 235523"/>
              <a:gd name="connsiteX2" fmla="*/ 1750996 w 2435005"/>
              <a:gd name="connsiteY2" fmla="*/ 235523 h 235523"/>
              <a:gd name="connsiteX3" fmla="*/ 0 w 2435005"/>
              <a:gd name="connsiteY3" fmla="*/ 235523 h 235523"/>
              <a:gd name="connsiteX4" fmla="*/ 0 w 2435005"/>
              <a:gd name="connsiteY4" fmla="*/ 0 h 235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5005" h="235523">
                <a:moveTo>
                  <a:pt x="0" y="0"/>
                </a:moveTo>
                <a:lnTo>
                  <a:pt x="2435005" y="0"/>
                </a:lnTo>
                <a:lnTo>
                  <a:pt x="1750996" y="235523"/>
                </a:lnTo>
                <a:lnTo>
                  <a:pt x="0" y="23552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D73F01E3-F008-B269-3E7F-EC96C4751A17}"/>
              </a:ext>
            </a:extLst>
          </p:cNvPr>
          <p:cNvSpPr/>
          <p:nvPr/>
        </p:nvSpPr>
        <p:spPr>
          <a:xfrm rot="20460000">
            <a:off x="2868137" y="8874438"/>
            <a:ext cx="7540691" cy="2129934"/>
          </a:xfrm>
          <a:custGeom>
            <a:avLst/>
            <a:gdLst>
              <a:gd name="connsiteX0" fmla="*/ 7155658 w 7540691"/>
              <a:gd name="connsiteY0" fmla="*/ 0 h 2129934"/>
              <a:gd name="connsiteX1" fmla="*/ 7540691 w 7540691"/>
              <a:gd name="connsiteY1" fmla="*/ 2129934 h 2129934"/>
              <a:gd name="connsiteX2" fmla="*/ 1777686 w 7540691"/>
              <a:gd name="connsiteY2" fmla="*/ 2129934 h 2129934"/>
              <a:gd name="connsiteX3" fmla="*/ 0 w 7540691"/>
              <a:gd name="connsiteY3" fmla="*/ 1517828 h 2129934"/>
              <a:gd name="connsiteX4" fmla="*/ 1478289 w 7540691"/>
              <a:gd name="connsiteY4" fmla="*/ 198258 h 2129934"/>
              <a:gd name="connsiteX5" fmla="*/ 7155658 w 7540691"/>
              <a:gd name="connsiteY5" fmla="*/ 0 h 2129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40691" h="2129934">
                <a:moveTo>
                  <a:pt x="7155658" y="0"/>
                </a:moveTo>
                <a:lnTo>
                  <a:pt x="7540691" y="2129934"/>
                </a:lnTo>
                <a:lnTo>
                  <a:pt x="1777686" y="2129934"/>
                </a:lnTo>
                <a:lnTo>
                  <a:pt x="0" y="1517828"/>
                </a:lnTo>
                <a:lnTo>
                  <a:pt x="1478289" y="198258"/>
                </a:lnTo>
                <a:lnTo>
                  <a:pt x="7155658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698500" dist="381000" algn="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16D4B1D-E5FE-6974-7047-9BBC468B0AC7}"/>
              </a:ext>
            </a:extLst>
          </p:cNvPr>
          <p:cNvSpPr/>
          <p:nvPr/>
        </p:nvSpPr>
        <p:spPr>
          <a:xfrm rot="20280000">
            <a:off x="5802393" y="6265736"/>
            <a:ext cx="2675073" cy="200025"/>
          </a:xfrm>
          <a:custGeom>
            <a:avLst/>
            <a:gdLst>
              <a:gd name="connsiteX0" fmla="*/ 2675073 w 2675073"/>
              <a:gd name="connsiteY0" fmla="*/ 1 h 200025"/>
              <a:gd name="connsiteX1" fmla="*/ 2594258 w 2675073"/>
              <a:gd name="connsiteY1" fmla="*/ 200025 h 200025"/>
              <a:gd name="connsiteX2" fmla="*/ 0 w 2675073"/>
              <a:gd name="connsiteY2" fmla="*/ 200025 h 200025"/>
              <a:gd name="connsiteX3" fmla="*/ 80815 w 2675073"/>
              <a:gd name="connsiteY3" fmla="*/ 0 h 200025"/>
              <a:gd name="connsiteX4" fmla="*/ 2675073 w 2675073"/>
              <a:gd name="connsiteY4" fmla="*/ 1 h 20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75073" h="200025">
                <a:moveTo>
                  <a:pt x="2675073" y="1"/>
                </a:moveTo>
                <a:lnTo>
                  <a:pt x="2594258" y="200025"/>
                </a:lnTo>
                <a:lnTo>
                  <a:pt x="0" y="200025"/>
                </a:lnTo>
                <a:lnTo>
                  <a:pt x="80815" y="0"/>
                </a:lnTo>
                <a:lnTo>
                  <a:pt x="2675073" y="1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A58DB35-EF5E-DD6C-3D46-84223B60E736}"/>
              </a:ext>
            </a:extLst>
          </p:cNvPr>
          <p:cNvSpPr/>
          <p:nvPr/>
        </p:nvSpPr>
        <p:spPr>
          <a:xfrm>
            <a:off x="4353240" y="7654693"/>
            <a:ext cx="5038740" cy="2148447"/>
          </a:xfrm>
          <a:custGeom>
            <a:avLst/>
            <a:gdLst>
              <a:gd name="connsiteX0" fmla="*/ 5038740 w 5038740"/>
              <a:gd name="connsiteY0" fmla="*/ 0 h 2148447"/>
              <a:gd name="connsiteX1" fmla="*/ 5038740 w 5038740"/>
              <a:gd name="connsiteY1" fmla="*/ 214256 h 2148447"/>
              <a:gd name="connsiteX2" fmla="*/ 0 w 5038740"/>
              <a:gd name="connsiteY2" fmla="*/ 2148447 h 2148447"/>
              <a:gd name="connsiteX3" fmla="*/ 0 w 5038740"/>
              <a:gd name="connsiteY3" fmla="*/ 1934191 h 2148447"/>
              <a:gd name="connsiteX4" fmla="*/ 5038740 w 5038740"/>
              <a:gd name="connsiteY4" fmla="*/ 0 h 2148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38740" h="2148447">
                <a:moveTo>
                  <a:pt x="5038740" y="0"/>
                </a:moveTo>
                <a:lnTo>
                  <a:pt x="5038740" y="214256"/>
                </a:lnTo>
                <a:lnTo>
                  <a:pt x="0" y="2148447"/>
                </a:lnTo>
                <a:lnTo>
                  <a:pt x="0" y="1934191"/>
                </a:lnTo>
                <a:lnTo>
                  <a:pt x="5038740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A7E6172-1CFD-130B-563B-A5F7FF9C4734}"/>
              </a:ext>
            </a:extLst>
          </p:cNvPr>
          <p:cNvSpPr/>
          <p:nvPr/>
        </p:nvSpPr>
        <p:spPr>
          <a:xfrm>
            <a:off x="5155797" y="0"/>
            <a:ext cx="9919952" cy="13716000"/>
          </a:xfrm>
          <a:custGeom>
            <a:avLst/>
            <a:gdLst>
              <a:gd name="connsiteX0" fmla="*/ 0 w 9919952"/>
              <a:gd name="connsiteY0" fmla="*/ 0 h 13716000"/>
              <a:gd name="connsiteX1" fmla="*/ 2317049 w 9919952"/>
              <a:gd name="connsiteY1" fmla="*/ 0 h 13716000"/>
              <a:gd name="connsiteX2" fmla="*/ 9919952 w 9919952"/>
              <a:gd name="connsiteY2" fmla="*/ 13716000 h 13716000"/>
              <a:gd name="connsiteX3" fmla="*/ 7602902 w 9919952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19952" h="13716000">
                <a:moveTo>
                  <a:pt x="0" y="0"/>
                </a:moveTo>
                <a:lnTo>
                  <a:pt x="2317049" y="0"/>
                </a:lnTo>
                <a:lnTo>
                  <a:pt x="9919952" y="13716000"/>
                </a:lnTo>
                <a:lnTo>
                  <a:pt x="7602902" y="1371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Parallelogram 7">
            <a:extLst>
              <a:ext uri="{FF2B5EF4-FFF2-40B4-BE49-F238E27FC236}">
                <a16:creationId xmlns:a16="http://schemas.microsoft.com/office/drawing/2014/main" id="{9FF3F1AA-D8AC-D207-44A8-0B4B91F00A0A}"/>
              </a:ext>
            </a:extLst>
          </p:cNvPr>
          <p:cNvSpPr/>
          <p:nvPr/>
        </p:nvSpPr>
        <p:spPr>
          <a:xfrm flipH="1">
            <a:off x="7410112" y="4109059"/>
            <a:ext cx="3247645" cy="1662910"/>
          </a:xfrm>
          <a:prstGeom prst="parallelogram">
            <a:avLst>
              <a:gd name="adj" fmla="val 56051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0" dirty="0">
                <a:latin typeface="+mj-lt"/>
              </a:rPr>
              <a:t>04</a:t>
            </a:r>
          </a:p>
        </p:txBody>
      </p:sp>
      <p:sp>
        <p:nvSpPr>
          <p:cNvPr id="9" name="Parallelogram 8">
            <a:extLst>
              <a:ext uri="{FF2B5EF4-FFF2-40B4-BE49-F238E27FC236}">
                <a16:creationId xmlns:a16="http://schemas.microsoft.com/office/drawing/2014/main" id="{8E2DB5BF-7BF8-85B8-B1CC-A0ADEDB2B0BA}"/>
              </a:ext>
            </a:extLst>
          </p:cNvPr>
          <p:cNvSpPr/>
          <p:nvPr/>
        </p:nvSpPr>
        <p:spPr>
          <a:xfrm flipH="1">
            <a:off x="8493719" y="6039147"/>
            <a:ext cx="3247645" cy="1662910"/>
          </a:xfrm>
          <a:prstGeom prst="parallelogram">
            <a:avLst>
              <a:gd name="adj" fmla="val 56051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0" dirty="0">
                <a:latin typeface="+mj-lt"/>
              </a:rPr>
              <a:t>03</a:t>
            </a:r>
          </a:p>
        </p:txBody>
      </p:sp>
      <p:sp>
        <p:nvSpPr>
          <p:cNvPr id="10" name="Parallelogram 9">
            <a:extLst>
              <a:ext uri="{FF2B5EF4-FFF2-40B4-BE49-F238E27FC236}">
                <a16:creationId xmlns:a16="http://schemas.microsoft.com/office/drawing/2014/main" id="{794B8191-7468-0B7D-91AE-9D35FD0C33D5}"/>
              </a:ext>
            </a:extLst>
          </p:cNvPr>
          <p:cNvSpPr/>
          <p:nvPr/>
        </p:nvSpPr>
        <p:spPr>
          <a:xfrm flipH="1">
            <a:off x="9577326" y="7969235"/>
            <a:ext cx="3247645" cy="1662910"/>
          </a:xfrm>
          <a:prstGeom prst="parallelogram">
            <a:avLst>
              <a:gd name="adj" fmla="val 56051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0" dirty="0">
                <a:latin typeface="+mj-lt"/>
              </a:rPr>
              <a:t>02</a:t>
            </a: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33EF40E-BE0C-121A-5A2D-A02F3BD7B68D}"/>
              </a:ext>
            </a:extLst>
          </p:cNvPr>
          <p:cNvSpPr/>
          <p:nvPr/>
        </p:nvSpPr>
        <p:spPr>
          <a:xfrm flipH="1">
            <a:off x="10660934" y="9899323"/>
            <a:ext cx="3247645" cy="1662910"/>
          </a:xfrm>
          <a:prstGeom prst="parallelogram">
            <a:avLst>
              <a:gd name="adj" fmla="val 56051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0" dirty="0">
                <a:latin typeface="+mj-lt"/>
              </a:rPr>
              <a:t>01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7469A2A-6BE4-A1C8-556C-27824A954FAE}"/>
              </a:ext>
            </a:extLst>
          </p:cNvPr>
          <p:cNvSpPr/>
          <p:nvPr/>
        </p:nvSpPr>
        <p:spPr>
          <a:xfrm rot="20460000">
            <a:off x="5005867" y="10646640"/>
            <a:ext cx="5763005" cy="379338"/>
          </a:xfrm>
          <a:custGeom>
            <a:avLst/>
            <a:gdLst>
              <a:gd name="connsiteX0" fmla="*/ 5763005 w 5763005"/>
              <a:gd name="connsiteY0" fmla="*/ 0 h 379338"/>
              <a:gd name="connsiteX1" fmla="*/ 5763005 w 5763005"/>
              <a:gd name="connsiteY1" fmla="*/ 4 h 379338"/>
              <a:gd name="connsiteX2" fmla="*/ 5632390 w 5763005"/>
              <a:gd name="connsiteY2" fmla="*/ 379338 h 379338"/>
              <a:gd name="connsiteX3" fmla="*/ 580913 w 5763005"/>
              <a:gd name="connsiteY3" fmla="*/ 379338 h 379338"/>
              <a:gd name="connsiteX4" fmla="*/ 0 w 5763005"/>
              <a:gd name="connsiteY4" fmla="*/ 0 h 37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63005" h="379338">
                <a:moveTo>
                  <a:pt x="5763005" y="0"/>
                </a:moveTo>
                <a:lnTo>
                  <a:pt x="5763005" y="4"/>
                </a:lnTo>
                <a:lnTo>
                  <a:pt x="5632390" y="379338"/>
                </a:lnTo>
                <a:lnTo>
                  <a:pt x="580913" y="37933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CF17A7CF-C1B4-6BFF-7666-EC54FF6A99BF}"/>
              </a:ext>
            </a:extLst>
          </p:cNvPr>
          <p:cNvSpPr/>
          <p:nvPr/>
        </p:nvSpPr>
        <p:spPr>
          <a:xfrm rot="20460000">
            <a:off x="5540178" y="4368960"/>
            <a:ext cx="2588128" cy="2008103"/>
          </a:xfrm>
          <a:custGeom>
            <a:avLst/>
            <a:gdLst>
              <a:gd name="connsiteX0" fmla="*/ 2249638 w 2588128"/>
              <a:gd name="connsiteY0" fmla="*/ 0 h 2008103"/>
              <a:gd name="connsiteX1" fmla="*/ 2588128 w 2588128"/>
              <a:gd name="connsiteY1" fmla="*/ 1872465 h 2008103"/>
              <a:gd name="connsiteX2" fmla="*/ 0 w 2588128"/>
              <a:gd name="connsiteY2" fmla="*/ 2008103 h 2008103"/>
              <a:gd name="connsiteX3" fmla="*/ 2249638 w 2588128"/>
              <a:gd name="connsiteY3" fmla="*/ 0 h 2008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8128" h="2008103">
                <a:moveTo>
                  <a:pt x="2249638" y="0"/>
                </a:moveTo>
                <a:lnTo>
                  <a:pt x="2588128" y="1872465"/>
                </a:lnTo>
                <a:lnTo>
                  <a:pt x="0" y="2008103"/>
                </a:lnTo>
                <a:lnTo>
                  <a:pt x="224963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698500" dist="381000" algn="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FA40029-02C6-233C-F034-22072BA170B6}"/>
              </a:ext>
            </a:extLst>
          </p:cNvPr>
          <p:cNvSpPr/>
          <p:nvPr/>
        </p:nvSpPr>
        <p:spPr>
          <a:xfrm rot="20460000">
            <a:off x="3850824" y="6658364"/>
            <a:ext cx="5408064" cy="2112040"/>
          </a:xfrm>
          <a:custGeom>
            <a:avLst/>
            <a:gdLst>
              <a:gd name="connsiteX0" fmla="*/ 5060406 w 5408064"/>
              <a:gd name="connsiteY0" fmla="*/ 0 h 2112040"/>
              <a:gd name="connsiteX1" fmla="*/ 5408064 w 5408064"/>
              <a:gd name="connsiteY1" fmla="*/ 1923186 h 2112040"/>
              <a:gd name="connsiteX2" fmla="*/ 0 w 5408064"/>
              <a:gd name="connsiteY2" fmla="*/ 2112040 h 2112040"/>
              <a:gd name="connsiteX3" fmla="*/ 2198022 w 5408064"/>
              <a:gd name="connsiteY3" fmla="*/ 150011 h 2112040"/>
              <a:gd name="connsiteX4" fmla="*/ 5060406 w 5408064"/>
              <a:gd name="connsiteY4" fmla="*/ 0 h 2112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8064" h="2112040">
                <a:moveTo>
                  <a:pt x="5060406" y="0"/>
                </a:moveTo>
                <a:lnTo>
                  <a:pt x="5408064" y="1923186"/>
                </a:lnTo>
                <a:lnTo>
                  <a:pt x="0" y="2112040"/>
                </a:lnTo>
                <a:lnTo>
                  <a:pt x="2198022" y="150011"/>
                </a:lnTo>
                <a:lnTo>
                  <a:pt x="506040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698500" dist="381000" algn="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DDF72B5B-1CFF-FA06-2A99-C3DCC22959EC}"/>
              </a:ext>
            </a:extLst>
          </p:cNvPr>
          <p:cNvSpPr/>
          <p:nvPr/>
        </p:nvSpPr>
        <p:spPr>
          <a:xfrm>
            <a:off x="6811429" y="4112558"/>
            <a:ext cx="1083668" cy="2278046"/>
          </a:xfrm>
          <a:custGeom>
            <a:avLst/>
            <a:gdLst>
              <a:gd name="connsiteX0" fmla="*/ 599439 w 1083668"/>
              <a:gd name="connsiteY0" fmla="*/ 0 h 2278046"/>
              <a:gd name="connsiteX1" fmla="*/ 1083668 w 1083668"/>
              <a:gd name="connsiteY1" fmla="*/ 1840216 h 2278046"/>
              <a:gd name="connsiteX2" fmla="*/ 0 w 1083668"/>
              <a:gd name="connsiteY2" fmla="*/ 2278046 h 2278046"/>
              <a:gd name="connsiteX3" fmla="*/ 599439 w 1083668"/>
              <a:gd name="connsiteY3" fmla="*/ 0 h 2278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3668" h="2278046">
                <a:moveTo>
                  <a:pt x="599439" y="0"/>
                </a:moveTo>
                <a:lnTo>
                  <a:pt x="1083668" y="1840216"/>
                </a:lnTo>
                <a:lnTo>
                  <a:pt x="0" y="2278046"/>
                </a:lnTo>
                <a:lnTo>
                  <a:pt x="599439" y="0"/>
                </a:lnTo>
                <a:close/>
              </a:path>
            </a:pathLst>
          </a:cu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0D05CF37-9D1D-2836-80E4-19A0379A2FB2}"/>
              </a:ext>
            </a:extLst>
          </p:cNvPr>
          <p:cNvSpPr/>
          <p:nvPr/>
        </p:nvSpPr>
        <p:spPr>
          <a:xfrm>
            <a:off x="6151482" y="6147776"/>
            <a:ext cx="2287697" cy="2750828"/>
          </a:xfrm>
          <a:custGeom>
            <a:avLst/>
            <a:gdLst>
              <a:gd name="connsiteX0" fmla="*/ 1794929 w 2287697"/>
              <a:gd name="connsiteY0" fmla="*/ 0 h 2750828"/>
              <a:gd name="connsiteX1" fmla="*/ 2287697 w 2287697"/>
              <a:gd name="connsiteY1" fmla="*/ 1872664 h 2750828"/>
              <a:gd name="connsiteX2" fmla="*/ 0 w 2287697"/>
              <a:gd name="connsiteY2" fmla="*/ 2750828 h 2750828"/>
              <a:gd name="connsiteX3" fmla="*/ 596428 w 2287697"/>
              <a:gd name="connsiteY3" fmla="*/ 484226 h 2750828"/>
              <a:gd name="connsiteX4" fmla="*/ 1794929 w 2287697"/>
              <a:gd name="connsiteY4" fmla="*/ 0 h 275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7697" h="2750828">
                <a:moveTo>
                  <a:pt x="1794929" y="0"/>
                </a:moveTo>
                <a:lnTo>
                  <a:pt x="2287697" y="1872664"/>
                </a:lnTo>
                <a:lnTo>
                  <a:pt x="0" y="2750828"/>
                </a:lnTo>
                <a:lnTo>
                  <a:pt x="596428" y="484226"/>
                </a:lnTo>
                <a:lnTo>
                  <a:pt x="1794929" y="0"/>
                </a:lnTo>
                <a:close/>
              </a:path>
            </a:pathLst>
          </a:cu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17A7E19-6A37-2BB5-BE1E-14CDA87FB5D9}"/>
              </a:ext>
            </a:extLst>
          </p:cNvPr>
          <p:cNvSpPr/>
          <p:nvPr/>
        </p:nvSpPr>
        <p:spPr>
          <a:xfrm>
            <a:off x="5475890" y="8215039"/>
            <a:ext cx="3548448" cy="3251011"/>
          </a:xfrm>
          <a:custGeom>
            <a:avLst/>
            <a:gdLst>
              <a:gd name="connsiteX0" fmla="*/ 3014494 w 3548448"/>
              <a:gd name="connsiteY0" fmla="*/ 0 h 3251011"/>
              <a:gd name="connsiteX1" fmla="*/ 3548448 w 3548448"/>
              <a:gd name="connsiteY1" fmla="*/ 2029183 h 3251011"/>
              <a:gd name="connsiteX2" fmla="*/ 0 w 3548448"/>
              <a:gd name="connsiteY2" fmla="*/ 3251011 h 3251011"/>
              <a:gd name="connsiteX3" fmla="*/ 612877 w 3548448"/>
              <a:gd name="connsiteY3" fmla="*/ 921894 h 3251011"/>
              <a:gd name="connsiteX4" fmla="*/ 3014494 w 3548448"/>
              <a:gd name="connsiteY4" fmla="*/ 0 h 3251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48448" h="3251011">
                <a:moveTo>
                  <a:pt x="3014494" y="0"/>
                </a:moveTo>
                <a:lnTo>
                  <a:pt x="3548448" y="2029183"/>
                </a:lnTo>
                <a:lnTo>
                  <a:pt x="0" y="3251011"/>
                </a:lnTo>
                <a:lnTo>
                  <a:pt x="612877" y="921894"/>
                </a:lnTo>
                <a:lnTo>
                  <a:pt x="3014494" y="0"/>
                </a:lnTo>
                <a:close/>
              </a:path>
            </a:pathLst>
          </a:cu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B11914F-E5F8-F2B6-66F4-2429F22F356C}"/>
              </a:ext>
            </a:extLst>
          </p:cNvPr>
          <p:cNvSpPr txBox="1"/>
          <p:nvPr/>
        </p:nvSpPr>
        <p:spPr>
          <a:xfrm>
            <a:off x="11600748" y="4604688"/>
            <a:ext cx="8146836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200" dirty="0"/>
              <a:t>Đạt đến cấp độ xuất sắc bền vững, dẫn đầu </a:t>
            </a:r>
            <a:endParaRPr lang="en-US" sz="2200" dirty="0"/>
          </a:p>
          <a:p>
            <a:r>
              <a:rPr lang="en-US" sz="2200" dirty="0"/>
              <a:t>   </a:t>
            </a:r>
            <a:r>
              <a:rPr lang="vi-VN" sz="2200" dirty="0"/>
              <a:t>thị trường và tạo ra giá trị vượt trội cho </a:t>
            </a:r>
            <a:endParaRPr lang="en-US" sz="2200" dirty="0"/>
          </a:p>
          <a:p>
            <a:r>
              <a:rPr lang="en-US" sz="2200" dirty="0"/>
              <a:t>      </a:t>
            </a:r>
            <a:r>
              <a:rPr lang="vi-VN" sz="2200" dirty="0"/>
              <a:t>khách hàng và xã hội.</a:t>
            </a:r>
            <a:endParaRPr lang="en-US" sz="2200" dirty="0">
              <a:solidFill>
                <a:schemeClr val="tx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BDE7245-8B9A-34F7-BF66-790BC066F18A}"/>
              </a:ext>
            </a:extLst>
          </p:cNvPr>
          <p:cNvSpPr txBox="1"/>
          <p:nvPr/>
        </p:nvSpPr>
        <p:spPr>
          <a:xfrm>
            <a:off x="11299532" y="3978270"/>
            <a:ext cx="659039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EXCELLENCE 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| </a:t>
            </a:r>
            <a:r>
              <a:rPr lang="en-US" sz="3200" dirty="0" err="1">
                <a:solidFill>
                  <a:schemeClr val="accent1">
                    <a:lumMod val="75000"/>
                  </a:schemeClr>
                </a:solidFill>
                <a:latin typeface="+mj-lt"/>
              </a:rPr>
              <a:t>Xuất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chemeClr val="accent1">
                    <a:lumMod val="75000"/>
                  </a:schemeClr>
                </a:solidFill>
                <a:latin typeface="+mj-lt"/>
              </a:rPr>
              <a:t>sắc</a:t>
            </a:r>
            <a:endParaRPr lang="en-US" sz="32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0" name="TextBox 48">
            <a:extLst>
              <a:ext uri="{FF2B5EF4-FFF2-40B4-BE49-F238E27FC236}">
                <a16:creationId xmlns:a16="http://schemas.microsoft.com/office/drawing/2014/main" id="{C90C9833-0135-0F56-5E0B-EC2A80A9DFDD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2"/>
                </a:solidFill>
              </a:rPr>
              <a:t>we sell CONFIDENCE not templates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D798A1B-12D1-7135-A5BF-623753429C24}"/>
              </a:ext>
            </a:extLst>
          </p:cNvPr>
          <p:cNvGrpSpPr/>
          <p:nvPr/>
        </p:nvGrpSpPr>
        <p:grpSpPr>
          <a:xfrm>
            <a:off x="5255122" y="818641"/>
            <a:ext cx="13873757" cy="1323439"/>
            <a:chOff x="5881188" y="818641"/>
            <a:chExt cx="13873757" cy="1323439"/>
          </a:xfrm>
        </p:grpSpPr>
        <p:sp>
          <p:nvSpPr>
            <p:cNvPr id="22" name="TextBox 48">
              <a:extLst>
                <a:ext uri="{FF2B5EF4-FFF2-40B4-BE49-F238E27FC236}">
                  <a16:creationId xmlns:a16="http://schemas.microsoft.com/office/drawing/2014/main" id="{72BA9F4D-1C51-5C8B-9E30-63B08344BE0E}"/>
                </a:ext>
              </a:extLst>
            </p:cNvPr>
            <p:cNvSpPr txBox="1"/>
            <p:nvPr/>
          </p:nvSpPr>
          <p:spPr>
            <a:xfrm>
              <a:off x="10881682" y="818641"/>
              <a:ext cx="8873263" cy="132343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0" b="1" dirty="0">
                  <a:solidFill>
                    <a:schemeClr val="accent3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PYRAMID</a:t>
              </a:r>
              <a:r>
                <a:rPr lang="en-US" sz="8000" b="1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6"/>
                      </a:gs>
                    </a:gsLst>
                    <a:lin ang="0" scaled="0"/>
                  </a:gra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 </a:t>
              </a:r>
              <a:r>
                <a:rPr lang="en-US" sz="8000" b="1" dirty="0">
                  <a:solidFill>
                    <a:schemeClr val="accent2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MODEL</a:t>
              </a:r>
            </a:p>
          </p:txBody>
        </p:sp>
        <p:sp>
          <p:nvSpPr>
            <p:cNvPr id="23" name="TextBox 48">
              <a:extLst>
                <a:ext uri="{FF2B5EF4-FFF2-40B4-BE49-F238E27FC236}">
                  <a16:creationId xmlns:a16="http://schemas.microsoft.com/office/drawing/2014/main" id="{9E24D6D4-B774-44B9-A874-8A7ECE702154}"/>
                </a:ext>
              </a:extLst>
            </p:cNvPr>
            <p:cNvSpPr txBox="1"/>
            <p:nvPr/>
          </p:nvSpPr>
          <p:spPr>
            <a:xfrm>
              <a:off x="5881188" y="818641"/>
              <a:ext cx="4905510" cy="132343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0" b="1" dirty="0">
                  <a:solidFill>
                    <a:schemeClr val="tx2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4 STAGES</a:t>
              </a:r>
              <a:endParaRPr lang="en-US" sz="8000" b="1" dirty="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24A97A28-C273-5B56-14AA-0F530643128A}"/>
              </a:ext>
            </a:extLst>
          </p:cNvPr>
          <p:cNvSpPr txBox="1"/>
          <p:nvPr/>
        </p:nvSpPr>
        <p:spPr>
          <a:xfrm>
            <a:off x="12671163" y="6542701"/>
            <a:ext cx="8146836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200" dirty="0">
                <a:solidFill>
                  <a:schemeClr val="tx2"/>
                </a:solidFill>
              </a:rPr>
              <a:t>Đẩy mạnh hiệu quả hoạt động, đo lường kết quả </a:t>
            </a:r>
            <a:endParaRPr lang="en-US" sz="22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   </a:t>
            </a:r>
            <a:r>
              <a:rPr lang="vi-VN" sz="2200" dirty="0">
                <a:solidFill>
                  <a:schemeClr val="tx2"/>
                </a:solidFill>
              </a:rPr>
              <a:t>rõ ràng và đảm bảo mục tiêu chiến lược được </a:t>
            </a:r>
            <a:endParaRPr lang="en-US" sz="22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      </a:t>
            </a:r>
            <a:r>
              <a:rPr lang="vi-VN" sz="2200" dirty="0">
                <a:solidFill>
                  <a:schemeClr val="tx2"/>
                </a:solidFill>
              </a:rPr>
              <a:t>thực hiện thành công.</a:t>
            </a:r>
            <a:endParaRPr lang="en-US" sz="2200" dirty="0">
              <a:solidFill>
                <a:schemeClr val="tx2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2EF061D-6023-2681-C16B-0CF823B8D029}"/>
              </a:ext>
            </a:extLst>
          </p:cNvPr>
          <p:cNvSpPr txBox="1"/>
          <p:nvPr/>
        </p:nvSpPr>
        <p:spPr>
          <a:xfrm>
            <a:off x="12369947" y="5916283"/>
            <a:ext cx="659039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PERFORMANCE </a:t>
            </a:r>
            <a:r>
              <a:rPr lang="en-US" sz="32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| Hiệu </a:t>
            </a:r>
            <a:r>
              <a:rPr lang="en-US" sz="3200" dirty="0" err="1">
                <a:solidFill>
                  <a:schemeClr val="accent3">
                    <a:lumMod val="75000"/>
                  </a:schemeClr>
                </a:solidFill>
                <a:latin typeface="+mj-lt"/>
              </a:rPr>
              <a:t>suất</a:t>
            </a:r>
            <a:endParaRPr lang="en-US" sz="3200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D703BE1-5CD2-FDEF-8E26-822BBD644F51}"/>
              </a:ext>
            </a:extLst>
          </p:cNvPr>
          <p:cNvSpPr txBox="1"/>
          <p:nvPr/>
        </p:nvSpPr>
        <p:spPr>
          <a:xfrm>
            <a:off x="13741578" y="8480714"/>
            <a:ext cx="8146836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200" dirty="0">
                <a:solidFill>
                  <a:schemeClr val="tx2"/>
                </a:solidFill>
              </a:rPr>
              <a:t>Tập trung cải thiện năng lực, tối ưu hóa quy trình </a:t>
            </a:r>
            <a:endParaRPr lang="en-US" sz="22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   </a:t>
            </a:r>
            <a:r>
              <a:rPr lang="vi-VN" sz="2200" dirty="0">
                <a:solidFill>
                  <a:schemeClr val="tx2"/>
                </a:solidFill>
              </a:rPr>
              <a:t>và tạo cơ hội mới giúp tổ chức </a:t>
            </a:r>
            <a:endParaRPr lang="en-US" sz="22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      </a:t>
            </a:r>
            <a:r>
              <a:rPr lang="vi-VN" sz="2200" dirty="0">
                <a:solidFill>
                  <a:schemeClr val="tx2"/>
                </a:solidFill>
              </a:rPr>
              <a:t>phát triển mạnh mẽ.</a:t>
            </a:r>
            <a:endParaRPr lang="en-US" sz="2200" dirty="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B5E5B2B-FEA8-B780-1FAF-D64CE385E86A}"/>
              </a:ext>
            </a:extLst>
          </p:cNvPr>
          <p:cNvSpPr txBox="1"/>
          <p:nvPr/>
        </p:nvSpPr>
        <p:spPr>
          <a:xfrm>
            <a:off x="13440362" y="7854296"/>
            <a:ext cx="659039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3200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DEVELOPMENT </a:t>
            </a:r>
            <a:r>
              <a:rPr lang="en-US" sz="3200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| </a:t>
            </a:r>
            <a:r>
              <a:rPr lang="en-US" sz="3200" dirty="0" err="1">
                <a:solidFill>
                  <a:schemeClr val="accent5">
                    <a:lumMod val="75000"/>
                  </a:schemeClr>
                </a:solidFill>
                <a:latin typeface="+mj-lt"/>
              </a:rPr>
              <a:t>Phát</a:t>
            </a:r>
            <a:r>
              <a:rPr lang="en-US" sz="3200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chemeClr val="accent5">
                    <a:lumMod val="75000"/>
                  </a:schemeClr>
                </a:solidFill>
                <a:latin typeface="+mj-lt"/>
              </a:rPr>
              <a:t>triển</a:t>
            </a:r>
            <a:endParaRPr lang="en-US" sz="3200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76EAFBE-6AA4-52A1-E754-0873E4C9D9F6}"/>
              </a:ext>
            </a:extLst>
          </p:cNvPr>
          <p:cNvSpPr txBox="1"/>
          <p:nvPr/>
        </p:nvSpPr>
        <p:spPr>
          <a:xfrm>
            <a:off x="14811992" y="10418728"/>
            <a:ext cx="8146836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200" dirty="0">
                <a:solidFill>
                  <a:schemeClr val="tx2"/>
                </a:solidFill>
              </a:rPr>
              <a:t>Xây dựng nền móng vững chắc với kiến thức, </a:t>
            </a:r>
            <a:endParaRPr lang="en-US" sz="22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   </a:t>
            </a:r>
            <a:r>
              <a:rPr lang="vi-VN" sz="2200" dirty="0">
                <a:solidFill>
                  <a:schemeClr val="tx2"/>
                </a:solidFill>
              </a:rPr>
              <a:t>kỹ năng và nguồn lực cơ bản để </a:t>
            </a:r>
            <a:endParaRPr lang="en-US" sz="22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      </a:t>
            </a:r>
            <a:r>
              <a:rPr lang="vi-VN" sz="2200" dirty="0">
                <a:solidFill>
                  <a:schemeClr val="tx2"/>
                </a:solidFill>
              </a:rPr>
              <a:t>hỗ trợ phát triển lâu dài.</a:t>
            </a:r>
            <a:endParaRPr lang="en-US" sz="2200" dirty="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3936233-796D-8CBB-C5A4-ED211E39D61E}"/>
              </a:ext>
            </a:extLst>
          </p:cNvPr>
          <p:cNvSpPr txBox="1"/>
          <p:nvPr/>
        </p:nvSpPr>
        <p:spPr>
          <a:xfrm>
            <a:off x="14510776" y="9792310"/>
            <a:ext cx="659039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3200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FOUNDATION </a:t>
            </a:r>
            <a:r>
              <a:rPr lang="en-US" sz="3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| </a:t>
            </a:r>
            <a:r>
              <a:rPr lang="en-US" sz="3200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Nền</a:t>
            </a:r>
            <a:r>
              <a:rPr lang="en-US" sz="3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tảng</a:t>
            </a:r>
            <a:endParaRPr lang="en-US" sz="3200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0" name="TextBox 25">
            <a:extLst>
              <a:ext uri="{FF2B5EF4-FFF2-40B4-BE49-F238E27FC236}">
                <a16:creationId xmlns:a16="http://schemas.microsoft.com/office/drawing/2014/main" id="{310C5905-9C74-854C-3C4A-776B09876AF8}"/>
              </a:ext>
            </a:extLst>
          </p:cNvPr>
          <p:cNvSpPr txBox="1"/>
          <p:nvPr/>
        </p:nvSpPr>
        <p:spPr>
          <a:xfrm>
            <a:off x="12567556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>
                    <a:lumMod val="8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29158D88-3FA1-F9E2-4D9F-A2C4AC73958D}"/>
              </a:ext>
            </a:extLst>
          </p:cNvPr>
          <p:cNvSpPr/>
          <p:nvPr/>
        </p:nvSpPr>
        <p:spPr>
          <a:xfrm>
            <a:off x="4996260" y="11594527"/>
            <a:ext cx="6604488" cy="235523"/>
          </a:xfrm>
          <a:custGeom>
            <a:avLst/>
            <a:gdLst>
              <a:gd name="connsiteX0" fmla="*/ 684009 w 6604488"/>
              <a:gd name="connsiteY0" fmla="*/ 0 h 235523"/>
              <a:gd name="connsiteX1" fmla="*/ 6604488 w 6604488"/>
              <a:gd name="connsiteY1" fmla="*/ 0 h 235523"/>
              <a:gd name="connsiteX2" fmla="*/ 6604488 w 6604488"/>
              <a:gd name="connsiteY2" fmla="*/ 235523 h 235523"/>
              <a:gd name="connsiteX3" fmla="*/ 0 w 6604488"/>
              <a:gd name="connsiteY3" fmla="*/ 235523 h 235523"/>
              <a:gd name="connsiteX4" fmla="*/ 684009 w 6604488"/>
              <a:gd name="connsiteY4" fmla="*/ 0 h 235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04488" h="235523">
                <a:moveTo>
                  <a:pt x="684009" y="0"/>
                </a:moveTo>
                <a:lnTo>
                  <a:pt x="6604488" y="0"/>
                </a:lnTo>
                <a:lnTo>
                  <a:pt x="6604488" y="235523"/>
                </a:lnTo>
                <a:lnTo>
                  <a:pt x="0" y="235523"/>
                </a:lnTo>
                <a:lnTo>
                  <a:pt x="684009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221F14C5-C596-5F4E-2394-4CBF928EE766}"/>
              </a:ext>
            </a:extLst>
          </p:cNvPr>
          <p:cNvSpPr/>
          <p:nvPr/>
        </p:nvSpPr>
        <p:spPr>
          <a:xfrm rot="20460000">
            <a:off x="5875809" y="10637072"/>
            <a:ext cx="5564620" cy="1916052"/>
          </a:xfrm>
          <a:custGeom>
            <a:avLst/>
            <a:gdLst>
              <a:gd name="connsiteX0" fmla="*/ 5218251 w 5564620"/>
              <a:gd name="connsiteY0" fmla="*/ 0 h 1916052"/>
              <a:gd name="connsiteX1" fmla="*/ 5564620 w 5564620"/>
              <a:gd name="connsiteY1" fmla="*/ 1916052 h 1916052"/>
              <a:gd name="connsiteX2" fmla="*/ 0 w 5564620"/>
              <a:gd name="connsiteY2" fmla="*/ 0 h 1916052"/>
              <a:gd name="connsiteX3" fmla="*/ 5218251 w 5564620"/>
              <a:gd name="connsiteY3" fmla="*/ 0 h 1916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64620" h="1916052">
                <a:moveTo>
                  <a:pt x="5218251" y="0"/>
                </a:moveTo>
                <a:lnTo>
                  <a:pt x="5564620" y="1916052"/>
                </a:lnTo>
                <a:lnTo>
                  <a:pt x="0" y="0"/>
                </a:lnTo>
                <a:lnTo>
                  <a:pt x="5218251" y="0"/>
                </a:lnTo>
                <a:close/>
              </a:path>
            </a:pathLst>
          </a:custGeom>
          <a:solidFill>
            <a:schemeClr val="accent6">
              <a:lumMod val="90000"/>
            </a:schemeClr>
          </a:solidFill>
          <a:ln>
            <a:noFill/>
          </a:ln>
          <a:effectLst>
            <a:outerShdw blurRad="698500" dist="381000" algn="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C2678C56-AFF3-5AAF-1DD1-9302EBB458E1}"/>
              </a:ext>
            </a:extLst>
          </p:cNvPr>
          <p:cNvSpPr/>
          <p:nvPr/>
        </p:nvSpPr>
        <p:spPr>
          <a:xfrm>
            <a:off x="5715492" y="10438197"/>
            <a:ext cx="3664313" cy="1156902"/>
          </a:xfrm>
          <a:custGeom>
            <a:avLst/>
            <a:gdLst>
              <a:gd name="connsiteX0" fmla="*/ 3359889 w 3664313"/>
              <a:gd name="connsiteY0" fmla="*/ 0 h 1156902"/>
              <a:gd name="connsiteX1" fmla="*/ 3664313 w 3664313"/>
              <a:gd name="connsiteY1" fmla="*/ 1156902 h 1156902"/>
              <a:gd name="connsiteX2" fmla="*/ 0 w 3664313"/>
              <a:gd name="connsiteY2" fmla="*/ 1156902 h 1156902"/>
              <a:gd name="connsiteX3" fmla="*/ 3359889 w 3664313"/>
              <a:gd name="connsiteY3" fmla="*/ 0 h 1156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64313" h="1156902">
                <a:moveTo>
                  <a:pt x="3359889" y="0"/>
                </a:moveTo>
                <a:lnTo>
                  <a:pt x="3664313" y="1156902"/>
                </a:lnTo>
                <a:lnTo>
                  <a:pt x="0" y="1156902"/>
                </a:lnTo>
                <a:lnTo>
                  <a:pt x="3359889" y="0"/>
                </a:lnTo>
                <a:close/>
              </a:path>
            </a:pathLst>
          </a:cu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558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7" dur="2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1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5" dur="2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1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/>
          <p:bldP spid="19" grpId="0"/>
          <p:bldP spid="24" grpId="0"/>
          <p:bldP spid="25" grpId="0"/>
          <p:bldP spid="26" grpId="0"/>
          <p:bldP spid="27" grpId="0"/>
          <p:bldP spid="28" grpId="0"/>
          <p:bldP spid="29" grpId="0"/>
          <p:bldP spid="31" grpId="0" animBg="1"/>
          <p:bldP spid="62" grpId="0" animBg="1"/>
          <p:bldP spid="12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7" dur="2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1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5" dur="2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1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/>
          <p:bldP spid="19" grpId="0"/>
          <p:bldP spid="24" grpId="0"/>
          <p:bldP spid="25" grpId="0"/>
          <p:bldP spid="26" grpId="0"/>
          <p:bldP spid="27" grpId="0"/>
          <p:bldP spid="28" grpId="0"/>
          <p:bldP spid="29" grpId="0"/>
          <p:bldP spid="31" grpId="0" animBg="1"/>
          <p:bldP spid="62" grpId="0" animBg="1"/>
          <p:bldP spid="129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CFD83AE7-0649-8407-7D39-92B4530F31AC}"/>
              </a:ext>
            </a:extLst>
          </p:cNvPr>
          <p:cNvSpPr/>
          <p:nvPr/>
        </p:nvSpPr>
        <p:spPr>
          <a:xfrm>
            <a:off x="3245265" y="11594527"/>
            <a:ext cx="2435005" cy="235523"/>
          </a:xfrm>
          <a:custGeom>
            <a:avLst/>
            <a:gdLst>
              <a:gd name="connsiteX0" fmla="*/ 0 w 2435005"/>
              <a:gd name="connsiteY0" fmla="*/ 0 h 235523"/>
              <a:gd name="connsiteX1" fmla="*/ 2435005 w 2435005"/>
              <a:gd name="connsiteY1" fmla="*/ 0 h 235523"/>
              <a:gd name="connsiteX2" fmla="*/ 1750996 w 2435005"/>
              <a:gd name="connsiteY2" fmla="*/ 235523 h 235523"/>
              <a:gd name="connsiteX3" fmla="*/ 0 w 2435005"/>
              <a:gd name="connsiteY3" fmla="*/ 235523 h 235523"/>
              <a:gd name="connsiteX4" fmla="*/ 0 w 2435005"/>
              <a:gd name="connsiteY4" fmla="*/ 0 h 235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5005" h="235523">
                <a:moveTo>
                  <a:pt x="0" y="0"/>
                </a:moveTo>
                <a:lnTo>
                  <a:pt x="2435005" y="0"/>
                </a:lnTo>
                <a:lnTo>
                  <a:pt x="1750996" y="235523"/>
                </a:lnTo>
                <a:lnTo>
                  <a:pt x="0" y="23552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3D37C7DC-F816-F07C-5835-A95570E46421}"/>
              </a:ext>
            </a:extLst>
          </p:cNvPr>
          <p:cNvSpPr/>
          <p:nvPr/>
        </p:nvSpPr>
        <p:spPr>
          <a:xfrm rot="20460000">
            <a:off x="2868137" y="8874438"/>
            <a:ext cx="7540691" cy="2129934"/>
          </a:xfrm>
          <a:custGeom>
            <a:avLst/>
            <a:gdLst>
              <a:gd name="connsiteX0" fmla="*/ 7155658 w 7540691"/>
              <a:gd name="connsiteY0" fmla="*/ 0 h 2129934"/>
              <a:gd name="connsiteX1" fmla="*/ 7540691 w 7540691"/>
              <a:gd name="connsiteY1" fmla="*/ 2129934 h 2129934"/>
              <a:gd name="connsiteX2" fmla="*/ 1777686 w 7540691"/>
              <a:gd name="connsiteY2" fmla="*/ 2129934 h 2129934"/>
              <a:gd name="connsiteX3" fmla="*/ 0 w 7540691"/>
              <a:gd name="connsiteY3" fmla="*/ 1517828 h 2129934"/>
              <a:gd name="connsiteX4" fmla="*/ 1478289 w 7540691"/>
              <a:gd name="connsiteY4" fmla="*/ 198258 h 2129934"/>
              <a:gd name="connsiteX5" fmla="*/ 7155658 w 7540691"/>
              <a:gd name="connsiteY5" fmla="*/ 0 h 2129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40691" h="2129934">
                <a:moveTo>
                  <a:pt x="7155658" y="0"/>
                </a:moveTo>
                <a:lnTo>
                  <a:pt x="7540691" y="2129934"/>
                </a:lnTo>
                <a:lnTo>
                  <a:pt x="1777686" y="2129934"/>
                </a:lnTo>
                <a:lnTo>
                  <a:pt x="0" y="1517828"/>
                </a:lnTo>
                <a:lnTo>
                  <a:pt x="1478289" y="198258"/>
                </a:lnTo>
                <a:lnTo>
                  <a:pt x="7155658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698500" dist="381000" algn="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93E98E64-E553-3D5D-69B0-6CE249413F89}"/>
              </a:ext>
            </a:extLst>
          </p:cNvPr>
          <p:cNvSpPr/>
          <p:nvPr/>
        </p:nvSpPr>
        <p:spPr>
          <a:xfrm rot="20280000">
            <a:off x="5802393" y="6265736"/>
            <a:ext cx="2675073" cy="200025"/>
          </a:xfrm>
          <a:custGeom>
            <a:avLst/>
            <a:gdLst>
              <a:gd name="connsiteX0" fmla="*/ 2675073 w 2675073"/>
              <a:gd name="connsiteY0" fmla="*/ 1 h 200025"/>
              <a:gd name="connsiteX1" fmla="*/ 2594258 w 2675073"/>
              <a:gd name="connsiteY1" fmla="*/ 200025 h 200025"/>
              <a:gd name="connsiteX2" fmla="*/ 0 w 2675073"/>
              <a:gd name="connsiteY2" fmla="*/ 200025 h 200025"/>
              <a:gd name="connsiteX3" fmla="*/ 80815 w 2675073"/>
              <a:gd name="connsiteY3" fmla="*/ 0 h 200025"/>
              <a:gd name="connsiteX4" fmla="*/ 2675073 w 2675073"/>
              <a:gd name="connsiteY4" fmla="*/ 1 h 20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75073" h="200025">
                <a:moveTo>
                  <a:pt x="2675073" y="1"/>
                </a:moveTo>
                <a:lnTo>
                  <a:pt x="2594258" y="200025"/>
                </a:lnTo>
                <a:lnTo>
                  <a:pt x="0" y="200025"/>
                </a:lnTo>
                <a:lnTo>
                  <a:pt x="80815" y="0"/>
                </a:lnTo>
                <a:lnTo>
                  <a:pt x="2675073" y="1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8F4A2BD3-2E4A-EACA-6B19-278A5EB9C942}"/>
              </a:ext>
            </a:extLst>
          </p:cNvPr>
          <p:cNvSpPr/>
          <p:nvPr/>
        </p:nvSpPr>
        <p:spPr>
          <a:xfrm>
            <a:off x="4353240" y="7654693"/>
            <a:ext cx="5038740" cy="2148447"/>
          </a:xfrm>
          <a:custGeom>
            <a:avLst/>
            <a:gdLst>
              <a:gd name="connsiteX0" fmla="*/ 5038740 w 5038740"/>
              <a:gd name="connsiteY0" fmla="*/ 0 h 2148447"/>
              <a:gd name="connsiteX1" fmla="*/ 5038740 w 5038740"/>
              <a:gd name="connsiteY1" fmla="*/ 214256 h 2148447"/>
              <a:gd name="connsiteX2" fmla="*/ 0 w 5038740"/>
              <a:gd name="connsiteY2" fmla="*/ 2148447 h 2148447"/>
              <a:gd name="connsiteX3" fmla="*/ 0 w 5038740"/>
              <a:gd name="connsiteY3" fmla="*/ 1934191 h 2148447"/>
              <a:gd name="connsiteX4" fmla="*/ 5038740 w 5038740"/>
              <a:gd name="connsiteY4" fmla="*/ 0 h 2148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38740" h="2148447">
                <a:moveTo>
                  <a:pt x="5038740" y="0"/>
                </a:moveTo>
                <a:lnTo>
                  <a:pt x="5038740" y="214256"/>
                </a:lnTo>
                <a:lnTo>
                  <a:pt x="0" y="2148447"/>
                </a:lnTo>
                <a:lnTo>
                  <a:pt x="0" y="1934191"/>
                </a:lnTo>
                <a:lnTo>
                  <a:pt x="5038740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BDB0C0C3-20B5-8178-015B-2BF42BA1DDD1}"/>
              </a:ext>
            </a:extLst>
          </p:cNvPr>
          <p:cNvSpPr/>
          <p:nvPr/>
        </p:nvSpPr>
        <p:spPr>
          <a:xfrm>
            <a:off x="5155797" y="0"/>
            <a:ext cx="9919952" cy="13716000"/>
          </a:xfrm>
          <a:custGeom>
            <a:avLst/>
            <a:gdLst>
              <a:gd name="connsiteX0" fmla="*/ 0 w 9919952"/>
              <a:gd name="connsiteY0" fmla="*/ 0 h 13716000"/>
              <a:gd name="connsiteX1" fmla="*/ 2317049 w 9919952"/>
              <a:gd name="connsiteY1" fmla="*/ 0 h 13716000"/>
              <a:gd name="connsiteX2" fmla="*/ 9919952 w 9919952"/>
              <a:gd name="connsiteY2" fmla="*/ 13716000 h 13716000"/>
              <a:gd name="connsiteX3" fmla="*/ 7602902 w 9919952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19952" h="13716000">
                <a:moveTo>
                  <a:pt x="0" y="0"/>
                </a:moveTo>
                <a:lnTo>
                  <a:pt x="2317049" y="0"/>
                </a:lnTo>
                <a:lnTo>
                  <a:pt x="9919952" y="13716000"/>
                </a:lnTo>
                <a:lnTo>
                  <a:pt x="7602902" y="1371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Parallelogram 39">
            <a:extLst>
              <a:ext uri="{FF2B5EF4-FFF2-40B4-BE49-F238E27FC236}">
                <a16:creationId xmlns:a16="http://schemas.microsoft.com/office/drawing/2014/main" id="{A3FDF24A-0DA5-58A1-2093-BE660C9BCBAB}"/>
              </a:ext>
            </a:extLst>
          </p:cNvPr>
          <p:cNvSpPr/>
          <p:nvPr/>
        </p:nvSpPr>
        <p:spPr>
          <a:xfrm flipH="1">
            <a:off x="7410112" y="4109059"/>
            <a:ext cx="3247645" cy="1662910"/>
          </a:xfrm>
          <a:prstGeom prst="parallelogram">
            <a:avLst>
              <a:gd name="adj" fmla="val 56051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0" dirty="0">
                <a:latin typeface="+mj-lt"/>
              </a:rPr>
              <a:t>04</a:t>
            </a:r>
          </a:p>
        </p:txBody>
      </p:sp>
      <p:sp>
        <p:nvSpPr>
          <p:cNvPr id="41" name="Parallelogram 40">
            <a:extLst>
              <a:ext uri="{FF2B5EF4-FFF2-40B4-BE49-F238E27FC236}">
                <a16:creationId xmlns:a16="http://schemas.microsoft.com/office/drawing/2014/main" id="{93950818-11B2-7E39-F0C7-C6917CCAACDF}"/>
              </a:ext>
            </a:extLst>
          </p:cNvPr>
          <p:cNvSpPr/>
          <p:nvPr/>
        </p:nvSpPr>
        <p:spPr>
          <a:xfrm flipH="1">
            <a:off x="8493719" y="6039147"/>
            <a:ext cx="3247645" cy="1662910"/>
          </a:xfrm>
          <a:prstGeom prst="parallelogram">
            <a:avLst>
              <a:gd name="adj" fmla="val 56051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0" dirty="0">
                <a:latin typeface="+mj-lt"/>
              </a:rPr>
              <a:t>03</a:t>
            </a:r>
          </a:p>
        </p:txBody>
      </p:sp>
      <p:sp>
        <p:nvSpPr>
          <p:cNvPr id="42" name="Parallelogram 41">
            <a:extLst>
              <a:ext uri="{FF2B5EF4-FFF2-40B4-BE49-F238E27FC236}">
                <a16:creationId xmlns:a16="http://schemas.microsoft.com/office/drawing/2014/main" id="{E1A787AC-CC18-69E5-D124-D5A2D8C4048E}"/>
              </a:ext>
            </a:extLst>
          </p:cNvPr>
          <p:cNvSpPr/>
          <p:nvPr/>
        </p:nvSpPr>
        <p:spPr>
          <a:xfrm flipH="1">
            <a:off x="9577326" y="7969235"/>
            <a:ext cx="3247645" cy="1662910"/>
          </a:xfrm>
          <a:prstGeom prst="parallelogram">
            <a:avLst>
              <a:gd name="adj" fmla="val 56051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0" dirty="0">
                <a:latin typeface="+mj-lt"/>
              </a:rPr>
              <a:t>02</a:t>
            </a:r>
          </a:p>
        </p:txBody>
      </p:sp>
      <p:sp>
        <p:nvSpPr>
          <p:cNvPr id="43" name="Parallelogram 42">
            <a:extLst>
              <a:ext uri="{FF2B5EF4-FFF2-40B4-BE49-F238E27FC236}">
                <a16:creationId xmlns:a16="http://schemas.microsoft.com/office/drawing/2014/main" id="{3C3498A2-41C1-AEBE-F536-F3DF68EE8A1B}"/>
              </a:ext>
            </a:extLst>
          </p:cNvPr>
          <p:cNvSpPr/>
          <p:nvPr/>
        </p:nvSpPr>
        <p:spPr>
          <a:xfrm flipH="1">
            <a:off x="10660934" y="9899323"/>
            <a:ext cx="3247645" cy="1662910"/>
          </a:xfrm>
          <a:prstGeom prst="parallelogram">
            <a:avLst>
              <a:gd name="adj" fmla="val 56051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0" dirty="0">
                <a:latin typeface="+mj-lt"/>
              </a:rPr>
              <a:t>01</a:t>
            </a: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9EA5D974-9E9D-5714-6256-D576EA7A0F8F}"/>
              </a:ext>
            </a:extLst>
          </p:cNvPr>
          <p:cNvSpPr/>
          <p:nvPr/>
        </p:nvSpPr>
        <p:spPr>
          <a:xfrm rot="20460000">
            <a:off x="5005867" y="10646640"/>
            <a:ext cx="5763005" cy="379338"/>
          </a:xfrm>
          <a:custGeom>
            <a:avLst/>
            <a:gdLst>
              <a:gd name="connsiteX0" fmla="*/ 5763005 w 5763005"/>
              <a:gd name="connsiteY0" fmla="*/ 0 h 379338"/>
              <a:gd name="connsiteX1" fmla="*/ 5763005 w 5763005"/>
              <a:gd name="connsiteY1" fmla="*/ 4 h 379338"/>
              <a:gd name="connsiteX2" fmla="*/ 5632390 w 5763005"/>
              <a:gd name="connsiteY2" fmla="*/ 379338 h 379338"/>
              <a:gd name="connsiteX3" fmla="*/ 580913 w 5763005"/>
              <a:gd name="connsiteY3" fmla="*/ 379338 h 379338"/>
              <a:gd name="connsiteX4" fmla="*/ 0 w 5763005"/>
              <a:gd name="connsiteY4" fmla="*/ 0 h 37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63005" h="379338">
                <a:moveTo>
                  <a:pt x="5763005" y="0"/>
                </a:moveTo>
                <a:lnTo>
                  <a:pt x="5763005" y="4"/>
                </a:lnTo>
                <a:lnTo>
                  <a:pt x="5632390" y="379338"/>
                </a:lnTo>
                <a:lnTo>
                  <a:pt x="580913" y="37933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7FA5F262-C083-8FE4-5438-C3C6A1CE5D26}"/>
              </a:ext>
            </a:extLst>
          </p:cNvPr>
          <p:cNvSpPr/>
          <p:nvPr/>
        </p:nvSpPr>
        <p:spPr>
          <a:xfrm rot="20460000">
            <a:off x="5540178" y="4368960"/>
            <a:ext cx="2588128" cy="2008103"/>
          </a:xfrm>
          <a:custGeom>
            <a:avLst/>
            <a:gdLst>
              <a:gd name="connsiteX0" fmla="*/ 2249638 w 2588128"/>
              <a:gd name="connsiteY0" fmla="*/ 0 h 2008103"/>
              <a:gd name="connsiteX1" fmla="*/ 2588128 w 2588128"/>
              <a:gd name="connsiteY1" fmla="*/ 1872465 h 2008103"/>
              <a:gd name="connsiteX2" fmla="*/ 0 w 2588128"/>
              <a:gd name="connsiteY2" fmla="*/ 2008103 h 2008103"/>
              <a:gd name="connsiteX3" fmla="*/ 2249638 w 2588128"/>
              <a:gd name="connsiteY3" fmla="*/ 0 h 2008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8128" h="2008103">
                <a:moveTo>
                  <a:pt x="2249638" y="0"/>
                </a:moveTo>
                <a:lnTo>
                  <a:pt x="2588128" y="1872465"/>
                </a:lnTo>
                <a:lnTo>
                  <a:pt x="0" y="2008103"/>
                </a:lnTo>
                <a:lnTo>
                  <a:pt x="224963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698500" dist="381000" algn="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E0B6F70A-2D81-19E2-D805-43737DE5B711}"/>
              </a:ext>
            </a:extLst>
          </p:cNvPr>
          <p:cNvSpPr/>
          <p:nvPr/>
        </p:nvSpPr>
        <p:spPr>
          <a:xfrm rot="20460000">
            <a:off x="3850824" y="6658364"/>
            <a:ext cx="5408064" cy="2112040"/>
          </a:xfrm>
          <a:custGeom>
            <a:avLst/>
            <a:gdLst>
              <a:gd name="connsiteX0" fmla="*/ 5060406 w 5408064"/>
              <a:gd name="connsiteY0" fmla="*/ 0 h 2112040"/>
              <a:gd name="connsiteX1" fmla="*/ 5408064 w 5408064"/>
              <a:gd name="connsiteY1" fmla="*/ 1923186 h 2112040"/>
              <a:gd name="connsiteX2" fmla="*/ 0 w 5408064"/>
              <a:gd name="connsiteY2" fmla="*/ 2112040 h 2112040"/>
              <a:gd name="connsiteX3" fmla="*/ 2198022 w 5408064"/>
              <a:gd name="connsiteY3" fmla="*/ 150011 h 2112040"/>
              <a:gd name="connsiteX4" fmla="*/ 5060406 w 5408064"/>
              <a:gd name="connsiteY4" fmla="*/ 0 h 2112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8064" h="2112040">
                <a:moveTo>
                  <a:pt x="5060406" y="0"/>
                </a:moveTo>
                <a:lnTo>
                  <a:pt x="5408064" y="1923186"/>
                </a:lnTo>
                <a:lnTo>
                  <a:pt x="0" y="2112040"/>
                </a:lnTo>
                <a:lnTo>
                  <a:pt x="2198022" y="150011"/>
                </a:lnTo>
                <a:lnTo>
                  <a:pt x="5060406" y="0"/>
                </a:lnTo>
                <a:close/>
              </a:path>
            </a:pathLst>
          </a:custGeom>
          <a:solidFill>
            <a:schemeClr val="accent3">
              <a:lumMod val="90000"/>
            </a:schemeClr>
          </a:solidFill>
          <a:ln>
            <a:noFill/>
          </a:ln>
          <a:effectLst>
            <a:outerShdw blurRad="698500" dist="381000" algn="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2E952527-FB88-7E24-583C-36943CC9DD12}"/>
              </a:ext>
            </a:extLst>
          </p:cNvPr>
          <p:cNvSpPr/>
          <p:nvPr/>
        </p:nvSpPr>
        <p:spPr>
          <a:xfrm>
            <a:off x="6811429" y="4112558"/>
            <a:ext cx="1083668" cy="2278046"/>
          </a:xfrm>
          <a:custGeom>
            <a:avLst/>
            <a:gdLst>
              <a:gd name="connsiteX0" fmla="*/ 599439 w 1083668"/>
              <a:gd name="connsiteY0" fmla="*/ 0 h 2278046"/>
              <a:gd name="connsiteX1" fmla="*/ 1083668 w 1083668"/>
              <a:gd name="connsiteY1" fmla="*/ 1840216 h 2278046"/>
              <a:gd name="connsiteX2" fmla="*/ 0 w 1083668"/>
              <a:gd name="connsiteY2" fmla="*/ 2278046 h 2278046"/>
              <a:gd name="connsiteX3" fmla="*/ 599439 w 1083668"/>
              <a:gd name="connsiteY3" fmla="*/ 0 h 2278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3668" h="2278046">
                <a:moveTo>
                  <a:pt x="599439" y="0"/>
                </a:moveTo>
                <a:lnTo>
                  <a:pt x="1083668" y="1840216"/>
                </a:lnTo>
                <a:lnTo>
                  <a:pt x="0" y="2278046"/>
                </a:lnTo>
                <a:lnTo>
                  <a:pt x="599439" y="0"/>
                </a:lnTo>
                <a:close/>
              </a:path>
            </a:pathLst>
          </a:cu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E616A199-C32C-B7E5-2874-B63435E07EBE}"/>
              </a:ext>
            </a:extLst>
          </p:cNvPr>
          <p:cNvSpPr/>
          <p:nvPr/>
        </p:nvSpPr>
        <p:spPr>
          <a:xfrm>
            <a:off x="6151482" y="6147776"/>
            <a:ext cx="2287697" cy="2750828"/>
          </a:xfrm>
          <a:custGeom>
            <a:avLst/>
            <a:gdLst>
              <a:gd name="connsiteX0" fmla="*/ 1794929 w 2287697"/>
              <a:gd name="connsiteY0" fmla="*/ 0 h 2750828"/>
              <a:gd name="connsiteX1" fmla="*/ 2287697 w 2287697"/>
              <a:gd name="connsiteY1" fmla="*/ 1872664 h 2750828"/>
              <a:gd name="connsiteX2" fmla="*/ 0 w 2287697"/>
              <a:gd name="connsiteY2" fmla="*/ 2750828 h 2750828"/>
              <a:gd name="connsiteX3" fmla="*/ 596428 w 2287697"/>
              <a:gd name="connsiteY3" fmla="*/ 484226 h 2750828"/>
              <a:gd name="connsiteX4" fmla="*/ 1794929 w 2287697"/>
              <a:gd name="connsiteY4" fmla="*/ 0 h 275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7697" h="2750828">
                <a:moveTo>
                  <a:pt x="1794929" y="0"/>
                </a:moveTo>
                <a:lnTo>
                  <a:pt x="2287697" y="1872664"/>
                </a:lnTo>
                <a:lnTo>
                  <a:pt x="0" y="2750828"/>
                </a:lnTo>
                <a:lnTo>
                  <a:pt x="596428" y="484226"/>
                </a:lnTo>
                <a:lnTo>
                  <a:pt x="1794929" y="0"/>
                </a:lnTo>
                <a:close/>
              </a:path>
            </a:pathLst>
          </a:cu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5BD1078B-C132-CB03-1D75-E7AC72CA81DC}"/>
              </a:ext>
            </a:extLst>
          </p:cNvPr>
          <p:cNvSpPr/>
          <p:nvPr/>
        </p:nvSpPr>
        <p:spPr>
          <a:xfrm>
            <a:off x="5475890" y="8215039"/>
            <a:ext cx="3548448" cy="3251011"/>
          </a:xfrm>
          <a:custGeom>
            <a:avLst/>
            <a:gdLst>
              <a:gd name="connsiteX0" fmla="*/ 3014494 w 3548448"/>
              <a:gd name="connsiteY0" fmla="*/ 0 h 3251011"/>
              <a:gd name="connsiteX1" fmla="*/ 3548448 w 3548448"/>
              <a:gd name="connsiteY1" fmla="*/ 2029183 h 3251011"/>
              <a:gd name="connsiteX2" fmla="*/ 0 w 3548448"/>
              <a:gd name="connsiteY2" fmla="*/ 3251011 h 3251011"/>
              <a:gd name="connsiteX3" fmla="*/ 612877 w 3548448"/>
              <a:gd name="connsiteY3" fmla="*/ 921894 h 3251011"/>
              <a:gd name="connsiteX4" fmla="*/ 3014494 w 3548448"/>
              <a:gd name="connsiteY4" fmla="*/ 0 h 3251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48448" h="3251011">
                <a:moveTo>
                  <a:pt x="3014494" y="0"/>
                </a:moveTo>
                <a:lnTo>
                  <a:pt x="3548448" y="2029183"/>
                </a:lnTo>
                <a:lnTo>
                  <a:pt x="0" y="3251011"/>
                </a:lnTo>
                <a:lnTo>
                  <a:pt x="612877" y="921894"/>
                </a:lnTo>
                <a:lnTo>
                  <a:pt x="3014494" y="0"/>
                </a:lnTo>
                <a:close/>
              </a:path>
            </a:pathLst>
          </a:cu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3D24C37-3AA7-FA33-AE9B-7A3B0BA5799F}"/>
              </a:ext>
            </a:extLst>
          </p:cNvPr>
          <p:cNvSpPr txBox="1"/>
          <p:nvPr/>
        </p:nvSpPr>
        <p:spPr>
          <a:xfrm>
            <a:off x="11600748" y="4604688"/>
            <a:ext cx="8146836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200" dirty="0"/>
              <a:t>Đạt đến cấp độ xuất sắc bền vững, dẫn đầu </a:t>
            </a:r>
            <a:endParaRPr lang="en-US" sz="2200" dirty="0"/>
          </a:p>
          <a:p>
            <a:r>
              <a:rPr lang="en-US" sz="2200" dirty="0"/>
              <a:t>   </a:t>
            </a:r>
            <a:r>
              <a:rPr lang="vi-VN" sz="2200" dirty="0"/>
              <a:t>thị trường và tạo ra giá trị vượt trội cho </a:t>
            </a:r>
            <a:endParaRPr lang="en-US" sz="2200" dirty="0"/>
          </a:p>
          <a:p>
            <a:r>
              <a:rPr lang="en-US" sz="2200" dirty="0"/>
              <a:t>      </a:t>
            </a:r>
            <a:r>
              <a:rPr lang="vi-VN" sz="2200" dirty="0"/>
              <a:t>khách hàng và xã hội.</a:t>
            </a:r>
            <a:endParaRPr lang="en-US" sz="2200" dirty="0">
              <a:solidFill>
                <a:schemeClr val="tx2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4929BB3-2F1A-72D3-398B-5C13E35057ED}"/>
              </a:ext>
            </a:extLst>
          </p:cNvPr>
          <p:cNvSpPr txBox="1"/>
          <p:nvPr/>
        </p:nvSpPr>
        <p:spPr>
          <a:xfrm>
            <a:off x="11299532" y="3978270"/>
            <a:ext cx="659039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EXCELLENCE 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| </a:t>
            </a:r>
            <a:r>
              <a:rPr lang="en-US" sz="3200" dirty="0" err="1">
                <a:solidFill>
                  <a:schemeClr val="accent1">
                    <a:lumMod val="75000"/>
                  </a:schemeClr>
                </a:solidFill>
                <a:latin typeface="+mj-lt"/>
              </a:rPr>
              <a:t>Xuất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chemeClr val="accent1">
                    <a:lumMod val="75000"/>
                  </a:schemeClr>
                </a:solidFill>
                <a:latin typeface="+mj-lt"/>
              </a:rPr>
              <a:t>sắc</a:t>
            </a:r>
            <a:endParaRPr lang="en-US" sz="32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52" name="TextBox 48">
            <a:extLst>
              <a:ext uri="{FF2B5EF4-FFF2-40B4-BE49-F238E27FC236}">
                <a16:creationId xmlns:a16="http://schemas.microsoft.com/office/drawing/2014/main" id="{B145EF2B-4E18-45B5-658E-90449BFE2BB9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2"/>
                </a:solidFill>
              </a:rPr>
              <a:t>we sell CONFIDENCE not templates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5A3CF8BF-8366-6245-26E3-39C0CC67F39E}"/>
              </a:ext>
            </a:extLst>
          </p:cNvPr>
          <p:cNvGrpSpPr/>
          <p:nvPr/>
        </p:nvGrpSpPr>
        <p:grpSpPr>
          <a:xfrm>
            <a:off x="5255122" y="818641"/>
            <a:ext cx="13873757" cy="1323439"/>
            <a:chOff x="5881188" y="818641"/>
            <a:chExt cx="13873757" cy="1323439"/>
          </a:xfrm>
        </p:grpSpPr>
        <p:sp>
          <p:nvSpPr>
            <p:cNvPr id="54" name="TextBox 48">
              <a:extLst>
                <a:ext uri="{FF2B5EF4-FFF2-40B4-BE49-F238E27FC236}">
                  <a16:creationId xmlns:a16="http://schemas.microsoft.com/office/drawing/2014/main" id="{555D9E3D-CF27-B051-7A1C-3590E2EB5EB8}"/>
                </a:ext>
              </a:extLst>
            </p:cNvPr>
            <p:cNvSpPr txBox="1"/>
            <p:nvPr/>
          </p:nvSpPr>
          <p:spPr>
            <a:xfrm>
              <a:off x="10881682" y="818641"/>
              <a:ext cx="8873263" cy="132343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0" b="1" dirty="0">
                  <a:solidFill>
                    <a:schemeClr val="accent3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PYRAMID</a:t>
              </a:r>
              <a:r>
                <a:rPr lang="en-US" sz="8000" b="1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6"/>
                      </a:gs>
                    </a:gsLst>
                    <a:lin ang="0" scaled="0"/>
                  </a:gra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 </a:t>
              </a:r>
              <a:r>
                <a:rPr lang="en-US" sz="8000" b="1" dirty="0">
                  <a:solidFill>
                    <a:schemeClr val="accent2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MODEL</a:t>
              </a:r>
            </a:p>
          </p:txBody>
        </p:sp>
        <p:sp>
          <p:nvSpPr>
            <p:cNvPr id="55" name="TextBox 48">
              <a:extLst>
                <a:ext uri="{FF2B5EF4-FFF2-40B4-BE49-F238E27FC236}">
                  <a16:creationId xmlns:a16="http://schemas.microsoft.com/office/drawing/2014/main" id="{13CB4DF1-4E16-F21B-BBF1-557D33ED81BF}"/>
                </a:ext>
              </a:extLst>
            </p:cNvPr>
            <p:cNvSpPr txBox="1"/>
            <p:nvPr/>
          </p:nvSpPr>
          <p:spPr>
            <a:xfrm>
              <a:off x="5881188" y="818641"/>
              <a:ext cx="4905510" cy="132343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0" b="1" dirty="0">
                  <a:solidFill>
                    <a:schemeClr val="tx2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4 STAGES</a:t>
              </a:r>
              <a:endParaRPr lang="en-US" sz="8000" b="1" dirty="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endParaRPr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9E269268-8D75-243C-D810-F5E0C5C5C695}"/>
              </a:ext>
            </a:extLst>
          </p:cNvPr>
          <p:cNvSpPr txBox="1"/>
          <p:nvPr/>
        </p:nvSpPr>
        <p:spPr>
          <a:xfrm>
            <a:off x="12671163" y="6542701"/>
            <a:ext cx="8146836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200" dirty="0">
                <a:solidFill>
                  <a:schemeClr val="tx2"/>
                </a:solidFill>
              </a:rPr>
              <a:t>Đẩy mạnh hiệu quả hoạt động, đo lường kết quả </a:t>
            </a:r>
            <a:endParaRPr lang="en-US" sz="22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   </a:t>
            </a:r>
            <a:r>
              <a:rPr lang="vi-VN" sz="2200" dirty="0">
                <a:solidFill>
                  <a:schemeClr val="tx2"/>
                </a:solidFill>
              </a:rPr>
              <a:t>rõ ràng và đảm bảo mục tiêu chiến lược được </a:t>
            </a:r>
            <a:endParaRPr lang="en-US" sz="22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      </a:t>
            </a:r>
            <a:r>
              <a:rPr lang="vi-VN" sz="2200" dirty="0">
                <a:solidFill>
                  <a:schemeClr val="tx2"/>
                </a:solidFill>
              </a:rPr>
              <a:t>thực hiện thành công.</a:t>
            </a:r>
            <a:endParaRPr lang="en-US" sz="2200" dirty="0">
              <a:solidFill>
                <a:schemeClr val="tx2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9CC6751-F3A3-453C-70C7-EC91C2F757B9}"/>
              </a:ext>
            </a:extLst>
          </p:cNvPr>
          <p:cNvSpPr txBox="1"/>
          <p:nvPr/>
        </p:nvSpPr>
        <p:spPr>
          <a:xfrm>
            <a:off x="12369947" y="5916283"/>
            <a:ext cx="659039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3200" b="1" dirty="0">
                <a:solidFill>
                  <a:schemeClr val="accent3">
                    <a:lumMod val="50000"/>
                  </a:schemeClr>
                </a:solidFill>
                <a:latin typeface="+mj-lt"/>
              </a:rPr>
              <a:t>PERFORMANCE </a:t>
            </a:r>
            <a:r>
              <a:rPr lang="en-US" sz="3200" dirty="0">
                <a:solidFill>
                  <a:schemeClr val="accent3">
                    <a:lumMod val="50000"/>
                  </a:schemeClr>
                </a:solidFill>
                <a:latin typeface="+mj-lt"/>
              </a:rPr>
              <a:t>| Hiệu </a:t>
            </a:r>
            <a:r>
              <a:rPr lang="en-US" sz="3200" dirty="0" err="1">
                <a:solidFill>
                  <a:schemeClr val="accent3">
                    <a:lumMod val="50000"/>
                  </a:schemeClr>
                </a:solidFill>
                <a:latin typeface="+mj-lt"/>
              </a:rPr>
              <a:t>suất</a:t>
            </a:r>
            <a:endParaRPr lang="en-US" sz="3200" dirty="0">
              <a:solidFill>
                <a:schemeClr val="accent3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8C704C1-851A-078C-EB58-B7049405C984}"/>
              </a:ext>
            </a:extLst>
          </p:cNvPr>
          <p:cNvSpPr txBox="1"/>
          <p:nvPr/>
        </p:nvSpPr>
        <p:spPr>
          <a:xfrm>
            <a:off x="13741578" y="8480714"/>
            <a:ext cx="8146836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200" dirty="0">
                <a:solidFill>
                  <a:schemeClr val="tx2"/>
                </a:solidFill>
              </a:rPr>
              <a:t>Tập trung cải thiện năng lực, tối ưu hóa quy trình </a:t>
            </a:r>
            <a:endParaRPr lang="en-US" sz="22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   </a:t>
            </a:r>
            <a:r>
              <a:rPr lang="vi-VN" sz="2200" dirty="0">
                <a:solidFill>
                  <a:schemeClr val="tx2"/>
                </a:solidFill>
              </a:rPr>
              <a:t>và tạo cơ hội mới giúp tổ chức </a:t>
            </a:r>
            <a:endParaRPr lang="en-US" sz="22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      </a:t>
            </a:r>
            <a:r>
              <a:rPr lang="vi-VN" sz="2200" dirty="0">
                <a:solidFill>
                  <a:schemeClr val="tx2"/>
                </a:solidFill>
              </a:rPr>
              <a:t>phát triển mạnh mẽ.</a:t>
            </a:r>
            <a:endParaRPr lang="en-US" sz="2200" dirty="0">
              <a:solidFill>
                <a:schemeClr val="tx2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82CC89A-D064-223B-E95B-824165060B0A}"/>
              </a:ext>
            </a:extLst>
          </p:cNvPr>
          <p:cNvSpPr txBox="1"/>
          <p:nvPr/>
        </p:nvSpPr>
        <p:spPr>
          <a:xfrm>
            <a:off x="13440362" y="7854296"/>
            <a:ext cx="659039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3200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DEVELOPMENT </a:t>
            </a:r>
            <a:r>
              <a:rPr lang="en-US" sz="3200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| </a:t>
            </a:r>
            <a:r>
              <a:rPr lang="en-US" sz="3200" dirty="0" err="1">
                <a:solidFill>
                  <a:schemeClr val="accent5">
                    <a:lumMod val="75000"/>
                  </a:schemeClr>
                </a:solidFill>
                <a:latin typeface="+mj-lt"/>
              </a:rPr>
              <a:t>Phát</a:t>
            </a:r>
            <a:r>
              <a:rPr lang="en-US" sz="3200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chemeClr val="accent5">
                    <a:lumMod val="75000"/>
                  </a:schemeClr>
                </a:solidFill>
                <a:latin typeface="+mj-lt"/>
              </a:rPr>
              <a:t>triển</a:t>
            </a:r>
            <a:endParaRPr lang="en-US" sz="3200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46CD107-EC7F-E5C4-AA4C-068F74260E21}"/>
              </a:ext>
            </a:extLst>
          </p:cNvPr>
          <p:cNvSpPr txBox="1"/>
          <p:nvPr/>
        </p:nvSpPr>
        <p:spPr>
          <a:xfrm>
            <a:off x="14811992" y="10418728"/>
            <a:ext cx="8146836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200" dirty="0">
                <a:solidFill>
                  <a:schemeClr val="tx2"/>
                </a:solidFill>
              </a:rPr>
              <a:t>Xây dựng nền móng vững chắc với kiến thức, </a:t>
            </a:r>
            <a:endParaRPr lang="en-US" sz="22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   </a:t>
            </a:r>
            <a:r>
              <a:rPr lang="vi-VN" sz="2200" dirty="0">
                <a:solidFill>
                  <a:schemeClr val="tx2"/>
                </a:solidFill>
              </a:rPr>
              <a:t>kỹ năng và nguồn lực cơ bản để </a:t>
            </a:r>
            <a:endParaRPr lang="en-US" sz="22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      </a:t>
            </a:r>
            <a:r>
              <a:rPr lang="vi-VN" sz="2200" dirty="0">
                <a:solidFill>
                  <a:schemeClr val="tx2"/>
                </a:solidFill>
              </a:rPr>
              <a:t>hỗ trợ phát triển lâu dài.</a:t>
            </a:r>
            <a:endParaRPr lang="en-US" sz="2200" dirty="0">
              <a:solidFill>
                <a:schemeClr val="tx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86B5331-086A-3736-2327-F4635AB28ED9}"/>
              </a:ext>
            </a:extLst>
          </p:cNvPr>
          <p:cNvSpPr txBox="1"/>
          <p:nvPr/>
        </p:nvSpPr>
        <p:spPr>
          <a:xfrm>
            <a:off x="14510776" y="9792310"/>
            <a:ext cx="659039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3200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FOUNDATION </a:t>
            </a:r>
            <a:r>
              <a:rPr lang="en-US" sz="3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| </a:t>
            </a:r>
            <a:r>
              <a:rPr lang="en-US" sz="3200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Nền</a:t>
            </a:r>
            <a:r>
              <a:rPr lang="en-US" sz="3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tảng</a:t>
            </a:r>
            <a:endParaRPr lang="en-US" sz="3200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2" name="TextBox 25">
            <a:extLst>
              <a:ext uri="{FF2B5EF4-FFF2-40B4-BE49-F238E27FC236}">
                <a16:creationId xmlns:a16="http://schemas.microsoft.com/office/drawing/2014/main" id="{C528A4F5-6285-3A17-A484-A5BA5DAC5D88}"/>
              </a:ext>
            </a:extLst>
          </p:cNvPr>
          <p:cNvSpPr txBox="1"/>
          <p:nvPr/>
        </p:nvSpPr>
        <p:spPr>
          <a:xfrm>
            <a:off x="12567556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>
                    <a:lumMod val="8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D596B4C3-D8B6-A7A4-D2AA-818443A151D2}"/>
              </a:ext>
            </a:extLst>
          </p:cNvPr>
          <p:cNvSpPr/>
          <p:nvPr/>
        </p:nvSpPr>
        <p:spPr>
          <a:xfrm>
            <a:off x="4996260" y="11594527"/>
            <a:ext cx="6604488" cy="235523"/>
          </a:xfrm>
          <a:custGeom>
            <a:avLst/>
            <a:gdLst>
              <a:gd name="connsiteX0" fmla="*/ 684009 w 6604488"/>
              <a:gd name="connsiteY0" fmla="*/ 0 h 235523"/>
              <a:gd name="connsiteX1" fmla="*/ 6604488 w 6604488"/>
              <a:gd name="connsiteY1" fmla="*/ 0 h 235523"/>
              <a:gd name="connsiteX2" fmla="*/ 6604488 w 6604488"/>
              <a:gd name="connsiteY2" fmla="*/ 235523 h 235523"/>
              <a:gd name="connsiteX3" fmla="*/ 0 w 6604488"/>
              <a:gd name="connsiteY3" fmla="*/ 235523 h 235523"/>
              <a:gd name="connsiteX4" fmla="*/ 684009 w 6604488"/>
              <a:gd name="connsiteY4" fmla="*/ 0 h 235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04488" h="235523">
                <a:moveTo>
                  <a:pt x="684009" y="0"/>
                </a:moveTo>
                <a:lnTo>
                  <a:pt x="6604488" y="0"/>
                </a:lnTo>
                <a:lnTo>
                  <a:pt x="6604488" y="235523"/>
                </a:lnTo>
                <a:lnTo>
                  <a:pt x="0" y="235523"/>
                </a:lnTo>
                <a:lnTo>
                  <a:pt x="684009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F6FC898A-205D-3489-D9F4-228A428454AE}"/>
              </a:ext>
            </a:extLst>
          </p:cNvPr>
          <p:cNvSpPr/>
          <p:nvPr/>
        </p:nvSpPr>
        <p:spPr>
          <a:xfrm rot="20460000">
            <a:off x="5875809" y="10637072"/>
            <a:ext cx="5564620" cy="1916052"/>
          </a:xfrm>
          <a:custGeom>
            <a:avLst/>
            <a:gdLst>
              <a:gd name="connsiteX0" fmla="*/ 5218251 w 5564620"/>
              <a:gd name="connsiteY0" fmla="*/ 0 h 1916052"/>
              <a:gd name="connsiteX1" fmla="*/ 5564620 w 5564620"/>
              <a:gd name="connsiteY1" fmla="*/ 1916052 h 1916052"/>
              <a:gd name="connsiteX2" fmla="*/ 0 w 5564620"/>
              <a:gd name="connsiteY2" fmla="*/ 0 h 1916052"/>
              <a:gd name="connsiteX3" fmla="*/ 5218251 w 5564620"/>
              <a:gd name="connsiteY3" fmla="*/ 0 h 1916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64620" h="1916052">
                <a:moveTo>
                  <a:pt x="5218251" y="0"/>
                </a:moveTo>
                <a:lnTo>
                  <a:pt x="5564620" y="1916052"/>
                </a:lnTo>
                <a:lnTo>
                  <a:pt x="0" y="0"/>
                </a:lnTo>
                <a:lnTo>
                  <a:pt x="5218251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698500" dist="381000" algn="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A67BA387-EAA4-37DF-9547-7A14F2C8DE30}"/>
              </a:ext>
            </a:extLst>
          </p:cNvPr>
          <p:cNvSpPr/>
          <p:nvPr/>
        </p:nvSpPr>
        <p:spPr>
          <a:xfrm>
            <a:off x="5715492" y="10438197"/>
            <a:ext cx="3664313" cy="1156902"/>
          </a:xfrm>
          <a:custGeom>
            <a:avLst/>
            <a:gdLst>
              <a:gd name="connsiteX0" fmla="*/ 3359889 w 3664313"/>
              <a:gd name="connsiteY0" fmla="*/ 0 h 1156902"/>
              <a:gd name="connsiteX1" fmla="*/ 3664313 w 3664313"/>
              <a:gd name="connsiteY1" fmla="*/ 1156902 h 1156902"/>
              <a:gd name="connsiteX2" fmla="*/ 0 w 3664313"/>
              <a:gd name="connsiteY2" fmla="*/ 1156902 h 1156902"/>
              <a:gd name="connsiteX3" fmla="*/ 3359889 w 3664313"/>
              <a:gd name="connsiteY3" fmla="*/ 0 h 1156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64313" h="1156902">
                <a:moveTo>
                  <a:pt x="3359889" y="0"/>
                </a:moveTo>
                <a:lnTo>
                  <a:pt x="3664313" y="1156902"/>
                </a:lnTo>
                <a:lnTo>
                  <a:pt x="0" y="1156902"/>
                </a:lnTo>
                <a:lnTo>
                  <a:pt x="3359889" y="0"/>
                </a:lnTo>
                <a:close/>
              </a:path>
            </a:pathLst>
          </a:cu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777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2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7" dur="2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1" dur="2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5" dur="2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1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/>
          <p:bldP spid="51" grpId="0"/>
          <p:bldP spid="56" grpId="0"/>
          <p:bldP spid="57" grpId="0"/>
          <p:bldP spid="58" grpId="0"/>
          <p:bldP spid="59" grpId="0"/>
          <p:bldP spid="60" grpId="0"/>
          <p:bldP spid="61" grpId="0"/>
          <p:bldP spid="63" grpId="0" animBg="1"/>
          <p:bldP spid="64" grpId="0" animBg="1"/>
          <p:bldP spid="6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2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7" dur="2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1" dur="2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5" dur="2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1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/>
          <p:bldP spid="51" grpId="0"/>
          <p:bldP spid="56" grpId="0"/>
          <p:bldP spid="57" grpId="0"/>
          <p:bldP spid="58" grpId="0"/>
          <p:bldP spid="59" grpId="0"/>
          <p:bldP spid="60" grpId="0"/>
          <p:bldP spid="61" grpId="0"/>
          <p:bldP spid="63" grpId="0" animBg="1"/>
          <p:bldP spid="64" grpId="0" animBg="1"/>
          <p:bldP spid="65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B6A9C46F-7DA1-E746-FF7D-714ABD1BBDF5}"/>
              </a:ext>
            </a:extLst>
          </p:cNvPr>
          <p:cNvSpPr/>
          <p:nvPr/>
        </p:nvSpPr>
        <p:spPr>
          <a:xfrm>
            <a:off x="3245265" y="11594527"/>
            <a:ext cx="2435005" cy="235523"/>
          </a:xfrm>
          <a:custGeom>
            <a:avLst/>
            <a:gdLst>
              <a:gd name="connsiteX0" fmla="*/ 0 w 2435005"/>
              <a:gd name="connsiteY0" fmla="*/ 0 h 235523"/>
              <a:gd name="connsiteX1" fmla="*/ 2435005 w 2435005"/>
              <a:gd name="connsiteY1" fmla="*/ 0 h 235523"/>
              <a:gd name="connsiteX2" fmla="*/ 1750996 w 2435005"/>
              <a:gd name="connsiteY2" fmla="*/ 235523 h 235523"/>
              <a:gd name="connsiteX3" fmla="*/ 0 w 2435005"/>
              <a:gd name="connsiteY3" fmla="*/ 235523 h 235523"/>
              <a:gd name="connsiteX4" fmla="*/ 0 w 2435005"/>
              <a:gd name="connsiteY4" fmla="*/ 0 h 235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5005" h="235523">
                <a:moveTo>
                  <a:pt x="0" y="0"/>
                </a:moveTo>
                <a:lnTo>
                  <a:pt x="2435005" y="0"/>
                </a:lnTo>
                <a:lnTo>
                  <a:pt x="1750996" y="235523"/>
                </a:lnTo>
                <a:lnTo>
                  <a:pt x="0" y="23552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F6CA34E9-70B5-9592-D9B9-FAE1BB4CC6DE}"/>
              </a:ext>
            </a:extLst>
          </p:cNvPr>
          <p:cNvSpPr/>
          <p:nvPr/>
        </p:nvSpPr>
        <p:spPr>
          <a:xfrm rot="20460000">
            <a:off x="2868137" y="8874438"/>
            <a:ext cx="7540691" cy="2129934"/>
          </a:xfrm>
          <a:custGeom>
            <a:avLst/>
            <a:gdLst>
              <a:gd name="connsiteX0" fmla="*/ 7155658 w 7540691"/>
              <a:gd name="connsiteY0" fmla="*/ 0 h 2129934"/>
              <a:gd name="connsiteX1" fmla="*/ 7540691 w 7540691"/>
              <a:gd name="connsiteY1" fmla="*/ 2129934 h 2129934"/>
              <a:gd name="connsiteX2" fmla="*/ 1777686 w 7540691"/>
              <a:gd name="connsiteY2" fmla="*/ 2129934 h 2129934"/>
              <a:gd name="connsiteX3" fmla="*/ 0 w 7540691"/>
              <a:gd name="connsiteY3" fmla="*/ 1517828 h 2129934"/>
              <a:gd name="connsiteX4" fmla="*/ 1478289 w 7540691"/>
              <a:gd name="connsiteY4" fmla="*/ 198258 h 2129934"/>
              <a:gd name="connsiteX5" fmla="*/ 7155658 w 7540691"/>
              <a:gd name="connsiteY5" fmla="*/ 0 h 2129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40691" h="2129934">
                <a:moveTo>
                  <a:pt x="7155658" y="0"/>
                </a:moveTo>
                <a:lnTo>
                  <a:pt x="7540691" y="2129934"/>
                </a:lnTo>
                <a:lnTo>
                  <a:pt x="1777686" y="2129934"/>
                </a:lnTo>
                <a:lnTo>
                  <a:pt x="0" y="1517828"/>
                </a:lnTo>
                <a:lnTo>
                  <a:pt x="1478289" y="198258"/>
                </a:lnTo>
                <a:lnTo>
                  <a:pt x="7155658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698500" dist="381000" algn="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A278C5BF-A163-59F7-3C47-CE01189688AE}"/>
              </a:ext>
            </a:extLst>
          </p:cNvPr>
          <p:cNvSpPr/>
          <p:nvPr/>
        </p:nvSpPr>
        <p:spPr>
          <a:xfrm rot="20280000">
            <a:off x="5802393" y="6265736"/>
            <a:ext cx="2675073" cy="200025"/>
          </a:xfrm>
          <a:custGeom>
            <a:avLst/>
            <a:gdLst>
              <a:gd name="connsiteX0" fmla="*/ 2675073 w 2675073"/>
              <a:gd name="connsiteY0" fmla="*/ 1 h 200025"/>
              <a:gd name="connsiteX1" fmla="*/ 2594258 w 2675073"/>
              <a:gd name="connsiteY1" fmla="*/ 200025 h 200025"/>
              <a:gd name="connsiteX2" fmla="*/ 0 w 2675073"/>
              <a:gd name="connsiteY2" fmla="*/ 200025 h 200025"/>
              <a:gd name="connsiteX3" fmla="*/ 80815 w 2675073"/>
              <a:gd name="connsiteY3" fmla="*/ 0 h 200025"/>
              <a:gd name="connsiteX4" fmla="*/ 2675073 w 2675073"/>
              <a:gd name="connsiteY4" fmla="*/ 1 h 20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75073" h="200025">
                <a:moveTo>
                  <a:pt x="2675073" y="1"/>
                </a:moveTo>
                <a:lnTo>
                  <a:pt x="2594258" y="200025"/>
                </a:lnTo>
                <a:lnTo>
                  <a:pt x="0" y="200025"/>
                </a:lnTo>
                <a:lnTo>
                  <a:pt x="80815" y="0"/>
                </a:lnTo>
                <a:lnTo>
                  <a:pt x="2675073" y="1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23729B11-5431-2304-BBD6-C36CFEF1B5D3}"/>
              </a:ext>
            </a:extLst>
          </p:cNvPr>
          <p:cNvSpPr/>
          <p:nvPr/>
        </p:nvSpPr>
        <p:spPr>
          <a:xfrm>
            <a:off x="4353240" y="7654693"/>
            <a:ext cx="5038740" cy="2148447"/>
          </a:xfrm>
          <a:custGeom>
            <a:avLst/>
            <a:gdLst>
              <a:gd name="connsiteX0" fmla="*/ 5038740 w 5038740"/>
              <a:gd name="connsiteY0" fmla="*/ 0 h 2148447"/>
              <a:gd name="connsiteX1" fmla="*/ 5038740 w 5038740"/>
              <a:gd name="connsiteY1" fmla="*/ 214256 h 2148447"/>
              <a:gd name="connsiteX2" fmla="*/ 0 w 5038740"/>
              <a:gd name="connsiteY2" fmla="*/ 2148447 h 2148447"/>
              <a:gd name="connsiteX3" fmla="*/ 0 w 5038740"/>
              <a:gd name="connsiteY3" fmla="*/ 1934191 h 2148447"/>
              <a:gd name="connsiteX4" fmla="*/ 5038740 w 5038740"/>
              <a:gd name="connsiteY4" fmla="*/ 0 h 2148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38740" h="2148447">
                <a:moveTo>
                  <a:pt x="5038740" y="0"/>
                </a:moveTo>
                <a:lnTo>
                  <a:pt x="5038740" y="214256"/>
                </a:lnTo>
                <a:lnTo>
                  <a:pt x="0" y="2148447"/>
                </a:lnTo>
                <a:lnTo>
                  <a:pt x="0" y="1934191"/>
                </a:lnTo>
                <a:lnTo>
                  <a:pt x="5038740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7ADCA74-8D9B-3301-10D9-283733F32AA0}"/>
              </a:ext>
            </a:extLst>
          </p:cNvPr>
          <p:cNvSpPr/>
          <p:nvPr/>
        </p:nvSpPr>
        <p:spPr>
          <a:xfrm>
            <a:off x="5155797" y="0"/>
            <a:ext cx="9919952" cy="13716000"/>
          </a:xfrm>
          <a:custGeom>
            <a:avLst/>
            <a:gdLst>
              <a:gd name="connsiteX0" fmla="*/ 0 w 9919952"/>
              <a:gd name="connsiteY0" fmla="*/ 0 h 13716000"/>
              <a:gd name="connsiteX1" fmla="*/ 2317049 w 9919952"/>
              <a:gd name="connsiteY1" fmla="*/ 0 h 13716000"/>
              <a:gd name="connsiteX2" fmla="*/ 9919952 w 9919952"/>
              <a:gd name="connsiteY2" fmla="*/ 13716000 h 13716000"/>
              <a:gd name="connsiteX3" fmla="*/ 7602902 w 9919952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19952" h="13716000">
                <a:moveTo>
                  <a:pt x="0" y="0"/>
                </a:moveTo>
                <a:lnTo>
                  <a:pt x="2317049" y="0"/>
                </a:lnTo>
                <a:lnTo>
                  <a:pt x="9919952" y="13716000"/>
                </a:lnTo>
                <a:lnTo>
                  <a:pt x="7602902" y="13716000"/>
                </a:lnTo>
                <a:close/>
              </a:path>
            </a:pathLst>
          </a:custGeom>
          <a:solidFill>
            <a:srgbClr val="0B0A0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Parallelogram 7">
            <a:extLst>
              <a:ext uri="{FF2B5EF4-FFF2-40B4-BE49-F238E27FC236}">
                <a16:creationId xmlns:a16="http://schemas.microsoft.com/office/drawing/2014/main" id="{64DF16A1-0DF4-18DF-F67E-501863685DB8}"/>
              </a:ext>
            </a:extLst>
          </p:cNvPr>
          <p:cNvSpPr/>
          <p:nvPr/>
        </p:nvSpPr>
        <p:spPr>
          <a:xfrm flipH="1">
            <a:off x="7410112" y="4109059"/>
            <a:ext cx="3247645" cy="1662910"/>
          </a:xfrm>
          <a:prstGeom prst="parallelogram">
            <a:avLst>
              <a:gd name="adj" fmla="val 56051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0" dirty="0">
                <a:solidFill>
                  <a:schemeClr val="tx2"/>
                </a:solidFill>
                <a:latin typeface="+mj-lt"/>
              </a:rPr>
              <a:t>04</a:t>
            </a:r>
          </a:p>
        </p:txBody>
      </p:sp>
      <p:sp>
        <p:nvSpPr>
          <p:cNvPr id="9" name="Parallelogram 8">
            <a:extLst>
              <a:ext uri="{FF2B5EF4-FFF2-40B4-BE49-F238E27FC236}">
                <a16:creationId xmlns:a16="http://schemas.microsoft.com/office/drawing/2014/main" id="{C3BAA0AE-805C-F39E-BB7F-5C73A6C8EBA2}"/>
              </a:ext>
            </a:extLst>
          </p:cNvPr>
          <p:cNvSpPr/>
          <p:nvPr/>
        </p:nvSpPr>
        <p:spPr>
          <a:xfrm flipH="1">
            <a:off x="8493719" y="6039147"/>
            <a:ext cx="3247645" cy="1662910"/>
          </a:xfrm>
          <a:prstGeom prst="parallelogram">
            <a:avLst>
              <a:gd name="adj" fmla="val 56051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0" dirty="0">
                <a:solidFill>
                  <a:schemeClr val="tx2"/>
                </a:solidFill>
                <a:latin typeface="+mj-lt"/>
              </a:rPr>
              <a:t>03</a:t>
            </a:r>
          </a:p>
        </p:txBody>
      </p:sp>
      <p:sp>
        <p:nvSpPr>
          <p:cNvPr id="10" name="Parallelogram 9">
            <a:extLst>
              <a:ext uri="{FF2B5EF4-FFF2-40B4-BE49-F238E27FC236}">
                <a16:creationId xmlns:a16="http://schemas.microsoft.com/office/drawing/2014/main" id="{037235E6-103C-14A7-4D17-99A8ADDF60FB}"/>
              </a:ext>
            </a:extLst>
          </p:cNvPr>
          <p:cNvSpPr/>
          <p:nvPr/>
        </p:nvSpPr>
        <p:spPr>
          <a:xfrm flipH="1">
            <a:off x="9577326" y="7969235"/>
            <a:ext cx="3247645" cy="1662910"/>
          </a:xfrm>
          <a:prstGeom prst="parallelogram">
            <a:avLst>
              <a:gd name="adj" fmla="val 56051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0" dirty="0">
                <a:solidFill>
                  <a:schemeClr val="tx2"/>
                </a:solidFill>
                <a:latin typeface="+mj-lt"/>
              </a:rPr>
              <a:t>02</a:t>
            </a: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4B4A2EF8-1FE1-E3C5-1740-3F27EEB53B0A}"/>
              </a:ext>
            </a:extLst>
          </p:cNvPr>
          <p:cNvSpPr/>
          <p:nvPr/>
        </p:nvSpPr>
        <p:spPr>
          <a:xfrm flipH="1">
            <a:off x="10660934" y="9899323"/>
            <a:ext cx="3247645" cy="1662910"/>
          </a:xfrm>
          <a:prstGeom prst="parallelogram">
            <a:avLst>
              <a:gd name="adj" fmla="val 56051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0" dirty="0">
                <a:solidFill>
                  <a:schemeClr val="tx2"/>
                </a:solidFill>
                <a:latin typeface="+mj-lt"/>
              </a:rPr>
              <a:t>01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2B2D8CE-F295-48D0-F974-F13DC5050D2C}"/>
              </a:ext>
            </a:extLst>
          </p:cNvPr>
          <p:cNvSpPr/>
          <p:nvPr/>
        </p:nvSpPr>
        <p:spPr>
          <a:xfrm rot="20460000">
            <a:off x="5005867" y="10646640"/>
            <a:ext cx="5763005" cy="379338"/>
          </a:xfrm>
          <a:custGeom>
            <a:avLst/>
            <a:gdLst>
              <a:gd name="connsiteX0" fmla="*/ 5763005 w 5763005"/>
              <a:gd name="connsiteY0" fmla="*/ 0 h 379338"/>
              <a:gd name="connsiteX1" fmla="*/ 5763005 w 5763005"/>
              <a:gd name="connsiteY1" fmla="*/ 4 h 379338"/>
              <a:gd name="connsiteX2" fmla="*/ 5632390 w 5763005"/>
              <a:gd name="connsiteY2" fmla="*/ 379338 h 379338"/>
              <a:gd name="connsiteX3" fmla="*/ 580913 w 5763005"/>
              <a:gd name="connsiteY3" fmla="*/ 379338 h 379338"/>
              <a:gd name="connsiteX4" fmla="*/ 0 w 5763005"/>
              <a:gd name="connsiteY4" fmla="*/ 0 h 37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63005" h="379338">
                <a:moveTo>
                  <a:pt x="5763005" y="0"/>
                </a:moveTo>
                <a:lnTo>
                  <a:pt x="5763005" y="4"/>
                </a:lnTo>
                <a:lnTo>
                  <a:pt x="5632390" y="379338"/>
                </a:lnTo>
                <a:lnTo>
                  <a:pt x="580913" y="37933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B1690A92-371F-9778-23B3-5F743B90BF80}"/>
              </a:ext>
            </a:extLst>
          </p:cNvPr>
          <p:cNvSpPr/>
          <p:nvPr/>
        </p:nvSpPr>
        <p:spPr>
          <a:xfrm rot="20460000">
            <a:off x="5540178" y="4368960"/>
            <a:ext cx="2588128" cy="2008103"/>
          </a:xfrm>
          <a:custGeom>
            <a:avLst/>
            <a:gdLst>
              <a:gd name="connsiteX0" fmla="*/ 2249638 w 2588128"/>
              <a:gd name="connsiteY0" fmla="*/ 0 h 2008103"/>
              <a:gd name="connsiteX1" fmla="*/ 2588128 w 2588128"/>
              <a:gd name="connsiteY1" fmla="*/ 1872465 h 2008103"/>
              <a:gd name="connsiteX2" fmla="*/ 0 w 2588128"/>
              <a:gd name="connsiteY2" fmla="*/ 2008103 h 2008103"/>
              <a:gd name="connsiteX3" fmla="*/ 2249638 w 2588128"/>
              <a:gd name="connsiteY3" fmla="*/ 0 h 2008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8128" h="2008103">
                <a:moveTo>
                  <a:pt x="2249638" y="0"/>
                </a:moveTo>
                <a:lnTo>
                  <a:pt x="2588128" y="1872465"/>
                </a:lnTo>
                <a:lnTo>
                  <a:pt x="0" y="2008103"/>
                </a:lnTo>
                <a:lnTo>
                  <a:pt x="224963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698500" dist="381000" algn="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E27B17DE-A645-67D2-CDCD-2B7A013021F7}"/>
              </a:ext>
            </a:extLst>
          </p:cNvPr>
          <p:cNvSpPr/>
          <p:nvPr/>
        </p:nvSpPr>
        <p:spPr>
          <a:xfrm rot="20460000">
            <a:off x="3850824" y="6658364"/>
            <a:ext cx="5408064" cy="2112040"/>
          </a:xfrm>
          <a:custGeom>
            <a:avLst/>
            <a:gdLst>
              <a:gd name="connsiteX0" fmla="*/ 5060406 w 5408064"/>
              <a:gd name="connsiteY0" fmla="*/ 0 h 2112040"/>
              <a:gd name="connsiteX1" fmla="*/ 5408064 w 5408064"/>
              <a:gd name="connsiteY1" fmla="*/ 1923186 h 2112040"/>
              <a:gd name="connsiteX2" fmla="*/ 0 w 5408064"/>
              <a:gd name="connsiteY2" fmla="*/ 2112040 h 2112040"/>
              <a:gd name="connsiteX3" fmla="*/ 2198022 w 5408064"/>
              <a:gd name="connsiteY3" fmla="*/ 150011 h 2112040"/>
              <a:gd name="connsiteX4" fmla="*/ 5060406 w 5408064"/>
              <a:gd name="connsiteY4" fmla="*/ 0 h 2112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8064" h="2112040">
                <a:moveTo>
                  <a:pt x="5060406" y="0"/>
                </a:moveTo>
                <a:lnTo>
                  <a:pt x="5408064" y="1923186"/>
                </a:lnTo>
                <a:lnTo>
                  <a:pt x="0" y="2112040"/>
                </a:lnTo>
                <a:lnTo>
                  <a:pt x="2198022" y="150011"/>
                </a:lnTo>
                <a:lnTo>
                  <a:pt x="506040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698500" dist="381000" algn="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E44086A3-9EC2-0991-F9B0-4C988679E4B5}"/>
              </a:ext>
            </a:extLst>
          </p:cNvPr>
          <p:cNvSpPr/>
          <p:nvPr/>
        </p:nvSpPr>
        <p:spPr>
          <a:xfrm>
            <a:off x="6811429" y="4112558"/>
            <a:ext cx="1083668" cy="2278046"/>
          </a:xfrm>
          <a:custGeom>
            <a:avLst/>
            <a:gdLst>
              <a:gd name="connsiteX0" fmla="*/ 599439 w 1083668"/>
              <a:gd name="connsiteY0" fmla="*/ 0 h 2278046"/>
              <a:gd name="connsiteX1" fmla="*/ 1083668 w 1083668"/>
              <a:gd name="connsiteY1" fmla="*/ 1840216 h 2278046"/>
              <a:gd name="connsiteX2" fmla="*/ 0 w 1083668"/>
              <a:gd name="connsiteY2" fmla="*/ 2278046 h 2278046"/>
              <a:gd name="connsiteX3" fmla="*/ 599439 w 1083668"/>
              <a:gd name="connsiteY3" fmla="*/ 0 h 2278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3668" h="2278046">
                <a:moveTo>
                  <a:pt x="599439" y="0"/>
                </a:moveTo>
                <a:lnTo>
                  <a:pt x="1083668" y="1840216"/>
                </a:lnTo>
                <a:lnTo>
                  <a:pt x="0" y="2278046"/>
                </a:lnTo>
                <a:lnTo>
                  <a:pt x="599439" y="0"/>
                </a:ln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C92D3E7A-5C57-0321-1399-5B73E77FEF2B}"/>
              </a:ext>
            </a:extLst>
          </p:cNvPr>
          <p:cNvSpPr/>
          <p:nvPr/>
        </p:nvSpPr>
        <p:spPr>
          <a:xfrm>
            <a:off x="6151482" y="6147776"/>
            <a:ext cx="2287697" cy="2750828"/>
          </a:xfrm>
          <a:custGeom>
            <a:avLst/>
            <a:gdLst>
              <a:gd name="connsiteX0" fmla="*/ 1794929 w 2287697"/>
              <a:gd name="connsiteY0" fmla="*/ 0 h 2750828"/>
              <a:gd name="connsiteX1" fmla="*/ 2287697 w 2287697"/>
              <a:gd name="connsiteY1" fmla="*/ 1872664 h 2750828"/>
              <a:gd name="connsiteX2" fmla="*/ 0 w 2287697"/>
              <a:gd name="connsiteY2" fmla="*/ 2750828 h 2750828"/>
              <a:gd name="connsiteX3" fmla="*/ 596428 w 2287697"/>
              <a:gd name="connsiteY3" fmla="*/ 484226 h 2750828"/>
              <a:gd name="connsiteX4" fmla="*/ 1794929 w 2287697"/>
              <a:gd name="connsiteY4" fmla="*/ 0 h 275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7697" h="2750828">
                <a:moveTo>
                  <a:pt x="1794929" y="0"/>
                </a:moveTo>
                <a:lnTo>
                  <a:pt x="2287697" y="1872664"/>
                </a:lnTo>
                <a:lnTo>
                  <a:pt x="0" y="2750828"/>
                </a:lnTo>
                <a:lnTo>
                  <a:pt x="596428" y="484226"/>
                </a:lnTo>
                <a:lnTo>
                  <a:pt x="1794929" y="0"/>
                </a:ln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A773AE73-D4D0-B2A3-17E8-614F753C3821}"/>
              </a:ext>
            </a:extLst>
          </p:cNvPr>
          <p:cNvSpPr/>
          <p:nvPr/>
        </p:nvSpPr>
        <p:spPr>
          <a:xfrm>
            <a:off x="5475890" y="8215039"/>
            <a:ext cx="3548448" cy="3251011"/>
          </a:xfrm>
          <a:custGeom>
            <a:avLst/>
            <a:gdLst>
              <a:gd name="connsiteX0" fmla="*/ 3014494 w 3548448"/>
              <a:gd name="connsiteY0" fmla="*/ 0 h 3251011"/>
              <a:gd name="connsiteX1" fmla="*/ 3548448 w 3548448"/>
              <a:gd name="connsiteY1" fmla="*/ 2029183 h 3251011"/>
              <a:gd name="connsiteX2" fmla="*/ 0 w 3548448"/>
              <a:gd name="connsiteY2" fmla="*/ 3251011 h 3251011"/>
              <a:gd name="connsiteX3" fmla="*/ 612877 w 3548448"/>
              <a:gd name="connsiteY3" fmla="*/ 921894 h 3251011"/>
              <a:gd name="connsiteX4" fmla="*/ 3014494 w 3548448"/>
              <a:gd name="connsiteY4" fmla="*/ 0 h 3251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48448" h="3251011">
                <a:moveTo>
                  <a:pt x="3014494" y="0"/>
                </a:moveTo>
                <a:lnTo>
                  <a:pt x="3548448" y="2029183"/>
                </a:lnTo>
                <a:lnTo>
                  <a:pt x="0" y="3251011"/>
                </a:lnTo>
                <a:lnTo>
                  <a:pt x="612877" y="921894"/>
                </a:lnTo>
                <a:lnTo>
                  <a:pt x="3014494" y="0"/>
                </a:ln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17539D1-B784-A3DE-A66F-8880857A27CC}"/>
              </a:ext>
            </a:extLst>
          </p:cNvPr>
          <p:cNvSpPr txBox="1"/>
          <p:nvPr/>
        </p:nvSpPr>
        <p:spPr>
          <a:xfrm>
            <a:off x="11600748" y="4604688"/>
            <a:ext cx="8146836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200" dirty="0"/>
              <a:t>Đạt đến cấp độ xuất sắc bền vững, dẫn đầu </a:t>
            </a:r>
            <a:endParaRPr lang="en-US" sz="2200" dirty="0"/>
          </a:p>
          <a:p>
            <a:r>
              <a:rPr lang="en-US" sz="2200" dirty="0"/>
              <a:t>   </a:t>
            </a:r>
            <a:r>
              <a:rPr lang="vi-VN" sz="2200" dirty="0"/>
              <a:t>thị trường và tạo ra giá trị vượt trội cho </a:t>
            </a:r>
            <a:endParaRPr lang="en-US" sz="2200" dirty="0"/>
          </a:p>
          <a:p>
            <a:r>
              <a:rPr lang="en-US" sz="2200" dirty="0"/>
              <a:t>      </a:t>
            </a:r>
            <a:r>
              <a:rPr lang="vi-VN" sz="2200" dirty="0"/>
              <a:t>khách hàng và xã hội.</a:t>
            </a:r>
            <a:endParaRPr lang="en-US" sz="2200" dirty="0">
              <a:solidFill>
                <a:schemeClr val="tx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4C77600-E42E-B71D-A666-73DE35A6F0F7}"/>
              </a:ext>
            </a:extLst>
          </p:cNvPr>
          <p:cNvSpPr txBox="1"/>
          <p:nvPr/>
        </p:nvSpPr>
        <p:spPr>
          <a:xfrm>
            <a:off x="11299532" y="3978270"/>
            <a:ext cx="659039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EXCELLENCE 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| </a:t>
            </a:r>
            <a:r>
              <a:rPr lang="en-US" sz="3200" dirty="0" err="1">
                <a:solidFill>
                  <a:schemeClr val="accent1">
                    <a:lumMod val="75000"/>
                  </a:schemeClr>
                </a:solidFill>
                <a:latin typeface="+mj-lt"/>
              </a:rPr>
              <a:t>Xuất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chemeClr val="accent1">
                    <a:lumMod val="75000"/>
                  </a:schemeClr>
                </a:solidFill>
                <a:latin typeface="+mj-lt"/>
              </a:rPr>
              <a:t>sắc</a:t>
            </a:r>
            <a:endParaRPr lang="en-US" sz="32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0" name="TextBox 48">
            <a:extLst>
              <a:ext uri="{FF2B5EF4-FFF2-40B4-BE49-F238E27FC236}">
                <a16:creationId xmlns:a16="http://schemas.microsoft.com/office/drawing/2014/main" id="{7574660D-B1D8-3F88-A0A7-79CFFE196978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2"/>
                </a:solidFill>
              </a:rPr>
              <a:t>we sell CONFIDENCE not templates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89EAB09-2C83-14A4-ADC5-F3234EBD64F0}"/>
              </a:ext>
            </a:extLst>
          </p:cNvPr>
          <p:cNvGrpSpPr/>
          <p:nvPr/>
        </p:nvGrpSpPr>
        <p:grpSpPr>
          <a:xfrm>
            <a:off x="5255122" y="818641"/>
            <a:ext cx="13873757" cy="1323439"/>
            <a:chOff x="5881188" y="818641"/>
            <a:chExt cx="13873757" cy="1323439"/>
          </a:xfrm>
        </p:grpSpPr>
        <p:sp>
          <p:nvSpPr>
            <p:cNvPr id="22" name="TextBox 48">
              <a:extLst>
                <a:ext uri="{FF2B5EF4-FFF2-40B4-BE49-F238E27FC236}">
                  <a16:creationId xmlns:a16="http://schemas.microsoft.com/office/drawing/2014/main" id="{D63F45E6-FC05-E67C-31E2-E384FE806266}"/>
                </a:ext>
              </a:extLst>
            </p:cNvPr>
            <p:cNvSpPr txBox="1"/>
            <p:nvPr/>
          </p:nvSpPr>
          <p:spPr>
            <a:xfrm>
              <a:off x="10881682" y="818641"/>
              <a:ext cx="8873263" cy="132343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0" b="1" dirty="0">
                  <a:solidFill>
                    <a:schemeClr val="accent1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PYRAMID</a:t>
              </a:r>
              <a:r>
                <a:rPr lang="en-US" sz="8000" b="1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6"/>
                      </a:gs>
                    </a:gsLst>
                    <a:lin ang="0" scaled="0"/>
                  </a:gra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 </a:t>
              </a:r>
              <a:r>
                <a:rPr lang="en-US" sz="8000" b="1" dirty="0">
                  <a:solidFill>
                    <a:schemeClr val="accent5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MODEL</a:t>
              </a:r>
            </a:p>
          </p:txBody>
        </p:sp>
        <p:sp>
          <p:nvSpPr>
            <p:cNvPr id="23" name="TextBox 48">
              <a:extLst>
                <a:ext uri="{FF2B5EF4-FFF2-40B4-BE49-F238E27FC236}">
                  <a16:creationId xmlns:a16="http://schemas.microsoft.com/office/drawing/2014/main" id="{D858598C-971E-E0E9-00E5-AD62E0230B84}"/>
                </a:ext>
              </a:extLst>
            </p:cNvPr>
            <p:cNvSpPr txBox="1"/>
            <p:nvPr/>
          </p:nvSpPr>
          <p:spPr>
            <a:xfrm>
              <a:off x="5881188" y="818641"/>
              <a:ext cx="4905510" cy="132343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0" b="1" dirty="0">
                  <a:solidFill>
                    <a:schemeClr val="tx2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4 STAGES</a:t>
              </a:r>
              <a:endParaRPr lang="en-US" sz="8000" b="1" dirty="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B3134DE4-28A4-FA03-18FE-9661F4F56DE8}"/>
              </a:ext>
            </a:extLst>
          </p:cNvPr>
          <p:cNvSpPr txBox="1"/>
          <p:nvPr/>
        </p:nvSpPr>
        <p:spPr>
          <a:xfrm>
            <a:off x="12671163" y="6542701"/>
            <a:ext cx="8146836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200" dirty="0">
                <a:solidFill>
                  <a:schemeClr val="tx2"/>
                </a:solidFill>
              </a:rPr>
              <a:t>Đẩy mạnh hiệu quả hoạt động, đo lường kết quả </a:t>
            </a:r>
            <a:endParaRPr lang="en-US" sz="22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   </a:t>
            </a:r>
            <a:r>
              <a:rPr lang="vi-VN" sz="2200" dirty="0">
                <a:solidFill>
                  <a:schemeClr val="tx2"/>
                </a:solidFill>
              </a:rPr>
              <a:t>rõ ràng và đảm bảo mục tiêu chiến lược được </a:t>
            </a:r>
            <a:endParaRPr lang="en-US" sz="22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      </a:t>
            </a:r>
            <a:r>
              <a:rPr lang="vi-VN" sz="2200" dirty="0">
                <a:solidFill>
                  <a:schemeClr val="tx2"/>
                </a:solidFill>
              </a:rPr>
              <a:t>thực hiện thành công.</a:t>
            </a:r>
            <a:endParaRPr lang="en-US" sz="2200" dirty="0">
              <a:solidFill>
                <a:schemeClr val="tx2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7078007-FA09-4B7F-7A53-DDDA45CEF874}"/>
              </a:ext>
            </a:extLst>
          </p:cNvPr>
          <p:cNvSpPr txBox="1"/>
          <p:nvPr/>
        </p:nvSpPr>
        <p:spPr>
          <a:xfrm>
            <a:off x="12369947" y="5916283"/>
            <a:ext cx="659039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3200" b="1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PERFORMANCE </a:t>
            </a:r>
            <a:r>
              <a:rPr lang="en-US" sz="320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| Hiệu </a:t>
            </a:r>
            <a:r>
              <a:rPr lang="en-US" sz="3200" dirty="0" err="1">
                <a:solidFill>
                  <a:schemeClr val="accent3">
                    <a:lumMod val="75000"/>
                  </a:schemeClr>
                </a:solidFill>
                <a:latin typeface="+mj-lt"/>
              </a:rPr>
              <a:t>suất</a:t>
            </a:r>
            <a:endParaRPr lang="en-US" sz="3200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DA95D33-83BB-6ADE-EDC2-E4C3FACA6A59}"/>
              </a:ext>
            </a:extLst>
          </p:cNvPr>
          <p:cNvSpPr txBox="1"/>
          <p:nvPr/>
        </p:nvSpPr>
        <p:spPr>
          <a:xfrm>
            <a:off x="13741578" y="8480714"/>
            <a:ext cx="8146836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200" dirty="0">
                <a:solidFill>
                  <a:schemeClr val="tx2"/>
                </a:solidFill>
              </a:rPr>
              <a:t>Tập trung cải thiện năng lực, tối ưu hóa quy trình </a:t>
            </a:r>
            <a:endParaRPr lang="en-US" sz="22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   </a:t>
            </a:r>
            <a:r>
              <a:rPr lang="vi-VN" sz="2200" dirty="0">
                <a:solidFill>
                  <a:schemeClr val="tx2"/>
                </a:solidFill>
              </a:rPr>
              <a:t>và tạo cơ hội mới giúp tổ chức </a:t>
            </a:r>
            <a:endParaRPr lang="en-US" sz="22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      </a:t>
            </a:r>
            <a:r>
              <a:rPr lang="vi-VN" sz="2200" dirty="0">
                <a:solidFill>
                  <a:schemeClr val="tx2"/>
                </a:solidFill>
              </a:rPr>
              <a:t>phát triển mạnh mẽ.</a:t>
            </a:r>
            <a:endParaRPr lang="en-US" sz="2200" dirty="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4091F63-80E2-32D4-CFC0-86056A7E63B9}"/>
              </a:ext>
            </a:extLst>
          </p:cNvPr>
          <p:cNvSpPr txBox="1"/>
          <p:nvPr/>
        </p:nvSpPr>
        <p:spPr>
          <a:xfrm>
            <a:off x="13440362" y="7854296"/>
            <a:ext cx="659039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3200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DEVELOPMENT </a:t>
            </a:r>
            <a:r>
              <a:rPr lang="en-US" sz="3200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| </a:t>
            </a:r>
            <a:r>
              <a:rPr lang="en-US" sz="3200" dirty="0" err="1">
                <a:solidFill>
                  <a:schemeClr val="accent5">
                    <a:lumMod val="75000"/>
                  </a:schemeClr>
                </a:solidFill>
                <a:latin typeface="+mj-lt"/>
              </a:rPr>
              <a:t>Phát</a:t>
            </a:r>
            <a:r>
              <a:rPr lang="en-US" sz="3200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chemeClr val="accent5">
                    <a:lumMod val="75000"/>
                  </a:schemeClr>
                </a:solidFill>
                <a:latin typeface="+mj-lt"/>
              </a:rPr>
              <a:t>triển</a:t>
            </a:r>
            <a:endParaRPr lang="en-US" sz="3200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C27CE1B-F672-9345-5409-537CB48BB998}"/>
              </a:ext>
            </a:extLst>
          </p:cNvPr>
          <p:cNvSpPr txBox="1"/>
          <p:nvPr/>
        </p:nvSpPr>
        <p:spPr>
          <a:xfrm>
            <a:off x="14811992" y="10418728"/>
            <a:ext cx="8146836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200" dirty="0">
                <a:solidFill>
                  <a:schemeClr val="tx2"/>
                </a:solidFill>
              </a:rPr>
              <a:t>Xây dựng nền móng vững chắc với kiến thức, </a:t>
            </a:r>
            <a:endParaRPr lang="en-US" sz="22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   </a:t>
            </a:r>
            <a:r>
              <a:rPr lang="vi-VN" sz="2200" dirty="0">
                <a:solidFill>
                  <a:schemeClr val="tx2"/>
                </a:solidFill>
              </a:rPr>
              <a:t>kỹ năng và nguồn lực cơ bản để </a:t>
            </a:r>
            <a:endParaRPr lang="en-US" sz="22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      </a:t>
            </a:r>
            <a:r>
              <a:rPr lang="vi-VN" sz="2200" dirty="0">
                <a:solidFill>
                  <a:schemeClr val="tx2"/>
                </a:solidFill>
              </a:rPr>
              <a:t>hỗ trợ phát triển lâu dài.</a:t>
            </a:r>
            <a:endParaRPr lang="en-US" sz="2200" dirty="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4CA3D03-CF61-92DD-9C3F-CCCF8BCD5B16}"/>
              </a:ext>
            </a:extLst>
          </p:cNvPr>
          <p:cNvSpPr txBox="1"/>
          <p:nvPr/>
        </p:nvSpPr>
        <p:spPr>
          <a:xfrm>
            <a:off x="14510776" y="9792310"/>
            <a:ext cx="659039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3200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FOUNDATION </a:t>
            </a:r>
            <a:r>
              <a:rPr lang="en-US" sz="3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| </a:t>
            </a:r>
            <a:r>
              <a:rPr lang="en-US" sz="3200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Nền</a:t>
            </a:r>
            <a:r>
              <a:rPr lang="en-US" sz="3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tảng</a:t>
            </a:r>
            <a:endParaRPr lang="en-US" sz="3200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0" name="TextBox 25">
            <a:extLst>
              <a:ext uri="{FF2B5EF4-FFF2-40B4-BE49-F238E27FC236}">
                <a16:creationId xmlns:a16="http://schemas.microsoft.com/office/drawing/2014/main" id="{54C3ED96-2AF6-E863-FA43-5E453DDDF401}"/>
              </a:ext>
            </a:extLst>
          </p:cNvPr>
          <p:cNvSpPr txBox="1"/>
          <p:nvPr/>
        </p:nvSpPr>
        <p:spPr>
          <a:xfrm>
            <a:off x="12567556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1">
                    <a:lumMod val="60000"/>
                    <a:lumOff val="4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>
                    <a:lumMod val="60000"/>
                    <a:lumOff val="4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E49346E1-3CFE-8C32-FCFB-5CC7DCD57CB8}"/>
              </a:ext>
            </a:extLst>
          </p:cNvPr>
          <p:cNvSpPr/>
          <p:nvPr/>
        </p:nvSpPr>
        <p:spPr>
          <a:xfrm>
            <a:off x="4996260" y="11594527"/>
            <a:ext cx="6604488" cy="235523"/>
          </a:xfrm>
          <a:custGeom>
            <a:avLst/>
            <a:gdLst>
              <a:gd name="connsiteX0" fmla="*/ 684009 w 6604488"/>
              <a:gd name="connsiteY0" fmla="*/ 0 h 235523"/>
              <a:gd name="connsiteX1" fmla="*/ 6604488 w 6604488"/>
              <a:gd name="connsiteY1" fmla="*/ 0 h 235523"/>
              <a:gd name="connsiteX2" fmla="*/ 6604488 w 6604488"/>
              <a:gd name="connsiteY2" fmla="*/ 235523 h 235523"/>
              <a:gd name="connsiteX3" fmla="*/ 0 w 6604488"/>
              <a:gd name="connsiteY3" fmla="*/ 235523 h 235523"/>
              <a:gd name="connsiteX4" fmla="*/ 684009 w 6604488"/>
              <a:gd name="connsiteY4" fmla="*/ 0 h 235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04488" h="235523">
                <a:moveTo>
                  <a:pt x="684009" y="0"/>
                </a:moveTo>
                <a:lnTo>
                  <a:pt x="6604488" y="0"/>
                </a:lnTo>
                <a:lnTo>
                  <a:pt x="6604488" y="235523"/>
                </a:lnTo>
                <a:lnTo>
                  <a:pt x="0" y="235523"/>
                </a:lnTo>
                <a:lnTo>
                  <a:pt x="684009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7E0D044D-96B4-6828-5607-70E2B12A604A}"/>
              </a:ext>
            </a:extLst>
          </p:cNvPr>
          <p:cNvSpPr/>
          <p:nvPr/>
        </p:nvSpPr>
        <p:spPr>
          <a:xfrm rot="20460000">
            <a:off x="5875809" y="10637072"/>
            <a:ext cx="5564620" cy="1916052"/>
          </a:xfrm>
          <a:custGeom>
            <a:avLst/>
            <a:gdLst>
              <a:gd name="connsiteX0" fmla="*/ 5218251 w 5564620"/>
              <a:gd name="connsiteY0" fmla="*/ 0 h 1916052"/>
              <a:gd name="connsiteX1" fmla="*/ 5564620 w 5564620"/>
              <a:gd name="connsiteY1" fmla="*/ 1916052 h 1916052"/>
              <a:gd name="connsiteX2" fmla="*/ 0 w 5564620"/>
              <a:gd name="connsiteY2" fmla="*/ 0 h 1916052"/>
              <a:gd name="connsiteX3" fmla="*/ 5218251 w 5564620"/>
              <a:gd name="connsiteY3" fmla="*/ 0 h 1916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64620" h="1916052">
                <a:moveTo>
                  <a:pt x="5218251" y="0"/>
                </a:moveTo>
                <a:lnTo>
                  <a:pt x="5564620" y="1916052"/>
                </a:lnTo>
                <a:lnTo>
                  <a:pt x="0" y="0"/>
                </a:lnTo>
                <a:lnTo>
                  <a:pt x="5218251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698500" dist="381000" algn="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AB722E14-0190-AC60-3F9A-9B6AACD16250}"/>
              </a:ext>
            </a:extLst>
          </p:cNvPr>
          <p:cNvSpPr/>
          <p:nvPr/>
        </p:nvSpPr>
        <p:spPr>
          <a:xfrm>
            <a:off x="5715492" y="10438197"/>
            <a:ext cx="3664313" cy="1156902"/>
          </a:xfrm>
          <a:custGeom>
            <a:avLst/>
            <a:gdLst>
              <a:gd name="connsiteX0" fmla="*/ 3359889 w 3664313"/>
              <a:gd name="connsiteY0" fmla="*/ 0 h 1156902"/>
              <a:gd name="connsiteX1" fmla="*/ 3664313 w 3664313"/>
              <a:gd name="connsiteY1" fmla="*/ 1156902 h 1156902"/>
              <a:gd name="connsiteX2" fmla="*/ 0 w 3664313"/>
              <a:gd name="connsiteY2" fmla="*/ 1156902 h 1156902"/>
              <a:gd name="connsiteX3" fmla="*/ 3359889 w 3664313"/>
              <a:gd name="connsiteY3" fmla="*/ 0 h 1156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64313" h="1156902">
                <a:moveTo>
                  <a:pt x="3359889" y="0"/>
                </a:moveTo>
                <a:lnTo>
                  <a:pt x="3664313" y="1156902"/>
                </a:lnTo>
                <a:lnTo>
                  <a:pt x="0" y="1156902"/>
                </a:lnTo>
                <a:lnTo>
                  <a:pt x="3359889" y="0"/>
                </a:lnTo>
                <a:close/>
              </a:path>
            </a:pathLst>
          </a:custGeom>
          <a:solidFill>
            <a:schemeClr val="tx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306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7" dur="2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1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5" dur="2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1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/>
          <p:bldP spid="19" grpId="0"/>
          <p:bldP spid="24" grpId="0"/>
          <p:bldP spid="25" grpId="0"/>
          <p:bldP spid="26" grpId="0"/>
          <p:bldP spid="27" grpId="0"/>
          <p:bldP spid="28" grpId="0"/>
          <p:bldP spid="29" grpId="0"/>
          <p:bldP spid="31" grpId="0" animBg="1"/>
          <p:bldP spid="60" grpId="0" animBg="1"/>
          <p:bldP spid="12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7" dur="2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1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5" dur="2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1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/>
          <p:bldP spid="19" grpId="0"/>
          <p:bldP spid="24" grpId="0"/>
          <p:bldP spid="25" grpId="0"/>
          <p:bldP spid="26" grpId="0"/>
          <p:bldP spid="27" grpId="0"/>
          <p:bldP spid="28" grpId="0"/>
          <p:bldP spid="29" grpId="0"/>
          <p:bldP spid="31" grpId="0" animBg="1"/>
          <p:bldP spid="60" grpId="0" animBg="1"/>
          <p:bldP spid="129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95078817-7D56-FECD-074D-E0A750C1F4B6}"/>
              </a:ext>
            </a:extLst>
          </p:cNvPr>
          <p:cNvSpPr/>
          <p:nvPr/>
        </p:nvSpPr>
        <p:spPr>
          <a:xfrm>
            <a:off x="3245265" y="11594527"/>
            <a:ext cx="2435005" cy="235523"/>
          </a:xfrm>
          <a:custGeom>
            <a:avLst/>
            <a:gdLst>
              <a:gd name="connsiteX0" fmla="*/ 0 w 2435005"/>
              <a:gd name="connsiteY0" fmla="*/ 0 h 235523"/>
              <a:gd name="connsiteX1" fmla="*/ 2435005 w 2435005"/>
              <a:gd name="connsiteY1" fmla="*/ 0 h 235523"/>
              <a:gd name="connsiteX2" fmla="*/ 1750996 w 2435005"/>
              <a:gd name="connsiteY2" fmla="*/ 235523 h 235523"/>
              <a:gd name="connsiteX3" fmla="*/ 0 w 2435005"/>
              <a:gd name="connsiteY3" fmla="*/ 235523 h 235523"/>
              <a:gd name="connsiteX4" fmla="*/ 0 w 2435005"/>
              <a:gd name="connsiteY4" fmla="*/ 0 h 235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5005" h="235523">
                <a:moveTo>
                  <a:pt x="0" y="0"/>
                </a:moveTo>
                <a:lnTo>
                  <a:pt x="2435005" y="0"/>
                </a:lnTo>
                <a:lnTo>
                  <a:pt x="1750996" y="235523"/>
                </a:lnTo>
                <a:lnTo>
                  <a:pt x="0" y="23552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0A737F8A-541C-1FC5-58E8-9758BE57B464}"/>
              </a:ext>
            </a:extLst>
          </p:cNvPr>
          <p:cNvSpPr/>
          <p:nvPr/>
        </p:nvSpPr>
        <p:spPr>
          <a:xfrm rot="20460000">
            <a:off x="2868137" y="8874438"/>
            <a:ext cx="7540691" cy="2129934"/>
          </a:xfrm>
          <a:custGeom>
            <a:avLst/>
            <a:gdLst>
              <a:gd name="connsiteX0" fmla="*/ 7155658 w 7540691"/>
              <a:gd name="connsiteY0" fmla="*/ 0 h 2129934"/>
              <a:gd name="connsiteX1" fmla="*/ 7540691 w 7540691"/>
              <a:gd name="connsiteY1" fmla="*/ 2129934 h 2129934"/>
              <a:gd name="connsiteX2" fmla="*/ 1777686 w 7540691"/>
              <a:gd name="connsiteY2" fmla="*/ 2129934 h 2129934"/>
              <a:gd name="connsiteX3" fmla="*/ 0 w 7540691"/>
              <a:gd name="connsiteY3" fmla="*/ 1517828 h 2129934"/>
              <a:gd name="connsiteX4" fmla="*/ 1478289 w 7540691"/>
              <a:gd name="connsiteY4" fmla="*/ 198258 h 2129934"/>
              <a:gd name="connsiteX5" fmla="*/ 7155658 w 7540691"/>
              <a:gd name="connsiteY5" fmla="*/ 0 h 2129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540691" h="2129934">
                <a:moveTo>
                  <a:pt x="7155658" y="0"/>
                </a:moveTo>
                <a:lnTo>
                  <a:pt x="7540691" y="2129934"/>
                </a:lnTo>
                <a:lnTo>
                  <a:pt x="1777686" y="2129934"/>
                </a:lnTo>
                <a:lnTo>
                  <a:pt x="0" y="1517828"/>
                </a:lnTo>
                <a:lnTo>
                  <a:pt x="1478289" y="198258"/>
                </a:lnTo>
                <a:lnTo>
                  <a:pt x="7155658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698500" dist="381000" algn="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02B950D4-3BEB-26D2-8DB3-98B1577E640C}"/>
              </a:ext>
            </a:extLst>
          </p:cNvPr>
          <p:cNvSpPr/>
          <p:nvPr/>
        </p:nvSpPr>
        <p:spPr>
          <a:xfrm rot="20280000">
            <a:off x="5802393" y="6265736"/>
            <a:ext cx="2675073" cy="200025"/>
          </a:xfrm>
          <a:custGeom>
            <a:avLst/>
            <a:gdLst>
              <a:gd name="connsiteX0" fmla="*/ 2675073 w 2675073"/>
              <a:gd name="connsiteY0" fmla="*/ 1 h 200025"/>
              <a:gd name="connsiteX1" fmla="*/ 2594258 w 2675073"/>
              <a:gd name="connsiteY1" fmla="*/ 200025 h 200025"/>
              <a:gd name="connsiteX2" fmla="*/ 0 w 2675073"/>
              <a:gd name="connsiteY2" fmla="*/ 200025 h 200025"/>
              <a:gd name="connsiteX3" fmla="*/ 80815 w 2675073"/>
              <a:gd name="connsiteY3" fmla="*/ 0 h 200025"/>
              <a:gd name="connsiteX4" fmla="*/ 2675073 w 2675073"/>
              <a:gd name="connsiteY4" fmla="*/ 1 h 200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75073" h="200025">
                <a:moveTo>
                  <a:pt x="2675073" y="1"/>
                </a:moveTo>
                <a:lnTo>
                  <a:pt x="2594258" y="200025"/>
                </a:lnTo>
                <a:lnTo>
                  <a:pt x="0" y="200025"/>
                </a:lnTo>
                <a:lnTo>
                  <a:pt x="80815" y="0"/>
                </a:lnTo>
                <a:lnTo>
                  <a:pt x="2675073" y="1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2FF20DA5-E0D4-C58D-F9E6-F33107A285D2}"/>
              </a:ext>
            </a:extLst>
          </p:cNvPr>
          <p:cNvSpPr/>
          <p:nvPr/>
        </p:nvSpPr>
        <p:spPr>
          <a:xfrm>
            <a:off x="4353240" y="7654693"/>
            <a:ext cx="5038740" cy="2148447"/>
          </a:xfrm>
          <a:custGeom>
            <a:avLst/>
            <a:gdLst>
              <a:gd name="connsiteX0" fmla="*/ 5038740 w 5038740"/>
              <a:gd name="connsiteY0" fmla="*/ 0 h 2148447"/>
              <a:gd name="connsiteX1" fmla="*/ 5038740 w 5038740"/>
              <a:gd name="connsiteY1" fmla="*/ 214256 h 2148447"/>
              <a:gd name="connsiteX2" fmla="*/ 0 w 5038740"/>
              <a:gd name="connsiteY2" fmla="*/ 2148447 h 2148447"/>
              <a:gd name="connsiteX3" fmla="*/ 0 w 5038740"/>
              <a:gd name="connsiteY3" fmla="*/ 1934191 h 2148447"/>
              <a:gd name="connsiteX4" fmla="*/ 5038740 w 5038740"/>
              <a:gd name="connsiteY4" fmla="*/ 0 h 2148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38740" h="2148447">
                <a:moveTo>
                  <a:pt x="5038740" y="0"/>
                </a:moveTo>
                <a:lnTo>
                  <a:pt x="5038740" y="214256"/>
                </a:lnTo>
                <a:lnTo>
                  <a:pt x="0" y="2148447"/>
                </a:lnTo>
                <a:lnTo>
                  <a:pt x="0" y="1934191"/>
                </a:lnTo>
                <a:lnTo>
                  <a:pt x="5038740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FBE1A69-5B1B-DBA5-810A-7600FE6ED911}"/>
              </a:ext>
            </a:extLst>
          </p:cNvPr>
          <p:cNvSpPr/>
          <p:nvPr/>
        </p:nvSpPr>
        <p:spPr>
          <a:xfrm>
            <a:off x="5155797" y="0"/>
            <a:ext cx="9919952" cy="13716000"/>
          </a:xfrm>
          <a:custGeom>
            <a:avLst/>
            <a:gdLst>
              <a:gd name="connsiteX0" fmla="*/ 0 w 9919952"/>
              <a:gd name="connsiteY0" fmla="*/ 0 h 13716000"/>
              <a:gd name="connsiteX1" fmla="*/ 2317049 w 9919952"/>
              <a:gd name="connsiteY1" fmla="*/ 0 h 13716000"/>
              <a:gd name="connsiteX2" fmla="*/ 9919952 w 9919952"/>
              <a:gd name="connsiteY2" fmla="*/ 13716000 h 13716000"/>
              <a:gd name="connsiteX3" fmla="*/ 7602902 w 9919952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19952" h="13716000">
                <a:moveTo>
                  <a:pt x="0" y="0"/>
                </a:moveTo>
                <a:lnTo>
                  <a:pt x="2317049" y="0"/>
                </a:lnTo>
                <a:lnTo>
                  <a:pt x="9919952" y="13716000"/>
                </a:lnTo>
                <a:lnTo>
                  <a:pt x="7602902" y="1371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Parallelogram 7">
            <a:extLst>
              <a:ext uri="{FF2B5EF4-FFF2-40B4-BE49-F238E27FC236}">
                <a16:creationId xmlns:a16="http://schemas.microsoft.com/office/drawing/2014/main" id="{89F6D1DF-A60E-D6BE-E27C-28DF988356CF}"/>
              </a:ext>
            </a:extLst>
          </p:cNvPr>
          <p:cNvSpPr/>
          <p:nvPr/>
        </p:nvSpPr>
        <p:spPr>
          <a:xfrm flipH="1">
            <a:off x="7410112" y="4109059"/>
            <a:ext cx="3247645" cy="1662910"/>
          </a:xfrm>
          <a:prstGeom prst="parallelogram">
            <a:avLst>
              <a:gd name="adj" fmla="val 56051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0" dirty="0">
                <a:latin typeface="+mj-lt"/>
              </a:rPr>
              <a:t>04</a:t>
            </a:r>
          </a:p>
        </p:txBody>
      </p:sp>
      <p:sp>
        <p:nvSpPr>
          <p:cNvPr id="9" name="Parallelogram 8">
            <a:extLst>
              <a:ext uri="{FF2B5EF4-FFF2-40B4-BE49-F238E27FC236}">
                <a16:creationId xmlns:a16="http://schemas.microsoft.com/office/drawing/2014/main" id="{D9BB6EB8-37B3-BDEB-B055-7708D466A793}"/>
              </a:ext>
            </a:extLst>
          </p:cNvPr>
          <p:cNvSpPr/>
          <p:nvPr/>
        </p:nvSpPr>
        <p:spPr>
          <a:xfrm flipH="1">
            <a:off x="8493719" y="6039147"/>
            <a:ext cx="3247645" cy="1662910"/>
          </a:xfrm>
          <a:prstGeom prst="parallelogram">
            <a:avLst>
              <a:gd name="adj" fmla="val 56051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0" dirty="0">
                <a:latin typeface="+mj-lt"/>
              </a:rPr>
              <a:t>03</a:t>
            </a:r>
          </a:p>
        </p:txBody>
      </p:sp>
      <p:sp>
        <p:nvSpPr>
          <p:cNvPr id="10" name="Parallelogram 9">
            <a:extLst>
              <a:ext uri="{FF2B5EF4-FFF2-40B4-BE49-F238E27FC236}">
                <a16:creationId xmlns:a16="http://schemas.microsoft.com/office/drawing/2014/main" id="{4A8B41F1-EA9D-C440-23A2-FD2E51532923}"/>
              </a:ext>
            </a:extLst>
          </p:cNvPr>
          <p:cNvSpPr/>
          <p:nvPr/>
        </p:nvSpPr>
        <p:spPr>
          <a:xfrm flipH="1">
            <a:off x="9577326" y="7969235"/>
            <a:ext cx="3247645" cy="1662910"/>
          </a:xfrm>
          <a:prstGeom prst="parallelogram">
            <a:avLst>
              <a:gd name="adj" fmla="val 56051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0" dirty="0">
                <a:latin typeface="+mj-lt"/>
              </a:rPr>
              <a:t>02</a:t>
            </a: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4B762803-8989-5203-85A6-0CC88AD09C61}"/>
              </a:ext>
            </a:extLst>
          </p:cNvPr>
          <p:cNvSpPr/>
          <p:nvPr/>
        </p:nvSpPr>
        <p:spPr>
          <a:xfrm flipH="1">
            <a:off x="10660934" y="9899323"/>
            <a:ext cx="3247645" cy="1662910"/>
          </a:xfrm>
          <a:prstGeom prst="parallelogram">
            <a:avLst>
              <a:gd name="adj" fmla="val 56051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0" dirty="0">
                <a:latin typeface="+mj-lt"/>
              </a:rPr>
              <a:t>01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F2A4174-6556-59F0-A09C-28D88C4145B1}"/>
              </a:ext>
            </a:extLst>
          </p:cNvPr>
          <p:cNvSpPr/>
          <p:nvPr/>
        </p:nvSpPr>
        <p:spPr>
          <a:xfrm rot="20460000">
            <a:off x="5005867" y="10646640"/>
            <a:ext cx="5763005" cy="379338"/>
          </a:xfrm>
          <a:custGeom>
            <a:avLst/>
            <a:gdLst>
              <a:gd name="connsiteX0" fmla="*/ 5763005 w 5763005"/>
              <a:gd name="connsiteY0" fmla="*/ 0 h 379338"/>
              <a:gd name="connsiteX1" fmla="*/ 5763005 w 5763005"/>
              <a:gd name="connsiteY1" fmla="*/ 4 h 379338"/>
              <a:gd name="connsiteX2" fmla="*/ 5632390 w 5763005"/>
              <a:gd name="connsiteY2" fmla="*/ 379338 h 379338"/>
              <a:gd name="connsiteX3" fmla="*/ 580913 w 5763005"/>
              <a:gd name="connsiteY3" fmla="*/ 379338 h 379338"/>
              <a:gd name="connsiteX4" fmla="*/ 0 w 5763005"/>
              <a:gd name="connsiteY4" fmla="*/ 0 h 37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63005" h="379338">
                <a:moveTo>
                  <a:pt x="5763005" y="0"/>
                </a:moveTo>
                <a:lnTo>
                  <a:pt x="5763005" y="4"/>
                </a:lnTo>
                <a:lnTo>
                  <a:pt x="5632390" y="379338"/>
                </a:lnTo>
                <a:lnTo>
                  <a:pt x="580913" y="37933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C5B1E68C-EBED-62DB-7530-71AA81265866}"/>
              </a:ext>
            </a:extLst>
          </p:cNvPr>
          <p:cNvSpPr/>
          <p:nvPr/>
        </p:nvSpPr>
        <p:spPr>
          <a:xfrm rot="20460000">
            <a:off x="5540178" y="4368960"/>
            <a:ext cx="2588128" cy="2008103"/>
          </a:xfrm>
          <a:custGeom>
            <a:avLst/>
            <a:gdLst>
              <a:gd name="connsiteX0" fmla="*/ 2249638 w 2588128"/>
              <a:gd name="connsiteY0" fmla="*/ 0 h 2008103"/>
              <a:gd name="connsiteX1" fmla="*/ 2588128 w 2588128"/>
              <a:gd name="connsiteY1" fmla="*/ 1872465 h 2008103"/>
              <a:gd name="connsiteX2" fmla="*/ 0 w 2588128"/>
              <a:gd name="connsiteY2" fmla="*/ 2008103 h 2008103"/>
              <a:gd name="connsiteX3" fmla="*/ 2249638 w 2588128"/>
              <a:gd name="connsiteY3" fmla="*/ 0 h 2008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8128" h="2008103">
                <a:moveTo>
                  <a:pt x="2249638" y="0"/>
                </a:moveTo>
                <a:lnTo>
                  <a:pt x="2588128" y="1872465"/>
                </a:lnTo>
                <a:lnTo>
                  <a:pt x="0" y="2008103"/>
                </a:lnTo>
                <a:lnTo>
                  <a:pt x="224963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698500" dist="381000" algn="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3AF3F69-F6E3-24C1-26B4-A5A716A259A9}"/>
              </a:ext>
            </a:extLst>
          </p:cNvPr>
          <p:cNvSpPr/>
          <p:nvPr/>
        </p:nvSpPr>
        <p:spPr>
          <a:xfrm rot="20460000">
            <a:off x="3850824" y="6658364"/>
            <a:ext cx="5408064" cy="2112040"/>
          </a:xfrm>
          <a:custGeom>
            <a:avLst/>
            <a:gdLst>
              <a:gd name="connsiteX0" fmla="*/ 5060406 w 5408064"/>
              <a:gd name="connsiteY0" fmla="*/ 0 h 2112040"/>
              <a:gd name="connsiteX1" fmla="*/ 5408064 w 5408064"/>
              <a:gd name="connsiteY1" fmla="*/ 1923186 h 2112040"/>
              <a:gd name="connsiteX2" fmla="*/ 0 w 5408064"/>
              <a:gd name="connsiteY2" fmla="*/ 2112040 h 2112040"/>
              <a:gd name="connsiteX3" fmla="*/ 2198022 w 5408064"/>
              <a:gd name="connsiteY3" fmla="*/ 150011 h 2112040"/>
              <a:gd name="connsiteX4" fmla="*/ 5060406 w 5408064"/>
              <a:gd name="connsiteY4" fmla="*/ 0 h 2112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08064" h="2112040">
                <a:moveTo>
                  <a:pt x="5060406" y="0"/>
                </a:moveTo>
                <a:lnTo>
                  <a:pt x="5408064" y="1923186"/>
                </a:lnTo>
                <a:lnTo>
                  <a:pt x="0" y="2112040"/>
                </a:lnTo>
                <a:lnTo>
                  <a:pt x="2198022" y="150011"/>
                </a:lnTo>
                <a:lnTo>
                  <a:pt x="506040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698500" dist="381000" algn="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9766649-F54E-E2BF-94B0-D4CF2DDBECCB}"/>
              </a:ext>
            </a:extLst>
          </p:cNvPr>
          <p:cNvSpPr/>
          <p:nvPr/>
        </p:nvSpPr>
        <p:spPr>
          <a:xfrm>
            <a:off x="6811429" y="4112558"/>
            <a:ext cx="1083668" cy="2278046"/>
          </a:xfrm>
          <a:custGeom>
            <a:avLst/>
            <a:gdLst>
              <a:gd name="connsiteX0" fmla="*/ 599439 w 1083668"/>
              <a:gd name="connsiteY0" fmla="*/ 0 h 2278046"/>
              <a:gd name="connsiteX1" fmla="*/ 1083668 w 1083668"/>
              <a:gd name="connsiteY1" fmla="*/ 1840216 h 2278046"/>
              <a:gd name="connsiteX2" fmla="*/ 0 w 1083668"/>
              <a:gd name="connsiteY2" fmla="*/ 2278046 h 2278046"/>
              <a:gd name="connsiteX3" fmla="*/ 599439 w 1083668"/>
              <a:gd name="connsiteY3" fmla="*/ 0 h 2278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3668" h="2278046">
                <a:moveTo>
                  <a:pt x="599439" y="0"/>
                </a:moveTo>
                <a:lnTo>
                  <a:pt x="1083668" y="1840216"/>
                </a:lnTo>
                <a:lnTo>
                  <a:pt x="0" y="2278046"/>
                </a:lnTo>
                <a:lnTo>
                  <a:pt x="599439" y="0"/>
                </a:lnTo>
                <a:close/>
              </a:path>
            </a:pathLst>
          </a:cu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02CE7386-2674-56C6-5052-34EF355A78F0}"/>
              </a:ext>
            </a:extLst>
          </p:cNvPr>
          <p:cNvSpPr/>
          <p:nvPr/>
        </p:nvSpPr>
        <p:spPr>
          <a:xfrm>
            <a:off x="6151482" y="6147776"/>
            <a:ext cx="2287697" cy="2750828"/>
          </a:xfrm>
          <a:custGeom>
            <a:avLst/>
            <a:gdLst>
              <a:gd name="connsiteX0" fmla="*/ 1794929 w 2287697"/>
              <a:gd name="connsiteY0" fmla="*/ 0 h 2750828"/>
              <a:gd name="connsiteX1" fmla="*/ 2287697 w 2287697"/>
              <a:gd name="connsiteY1" fmla="*/ 1872664 h 2750828"/>
              <a:gd name="connsiteX2" fmla="*/ 0 w 2287697"/>
              <a:gd name="connsiteY2" fmla="*/ 2750828 h 2750828"/>
              <a:gd name="connsiteX3" fmla="*/ 596428 w 2287697"/>
              <a:gd name="connsiteY3" fmla="*/ 484226 h 2750828"/>
              <a:gd name="connsiteX4" fmla="*/ 1794929 w 2287697"/>
              <a:gd name="connsiteY4" fmla="*/ 0 h 275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7697" h="2750828">
                <a:moveTo>
                  <a:pt x="1794929" y="0"/>
                </a:moveTo>
                <a:lnTo>
                  <a:pt x="2287697" y="1872664"/>
                </a:lnTo>
                <a:lnTo>
                  <a:pt x="0" y="2750828"/>
                </a:lnTo>
                <a:lnTo>
                  <a:pt x="596428" y="484226"/>
                </a:lnTo>
                <a:lnTo>
                  <a:pt x="1794929" y="0"/>
                </a:lnTo>
                <a:close/>
              </a:path>
            </a:pathLst>
          </a:cu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B2BBA6A8-1B93-5BEE-D878-A6E98A3188F2}"/>
              </a:ext>
            </a:extLst>
          </p:cNvPr>
          <p:cNvSpPr/>
          <p:nvPr/>
        </p:nvSpPr>
        <p:spPr>
          <a:xfrm>
            <a:off x="5475890" y="8215039"/>
            <a:ext cx="3548448" cy="3251011"/>
          </a:xfrm>
          <a:custGeom>
            <a:avLst/>
            <a:gdLst>
              <a:gd name="connsiteX0" fmla="*/ 3014494 w 3548448"/>
              <a:gd name="connsiteY0" fmla="*/ 0 h 3251011"/>
              <a:gd name="connsiteX1" fmla="*/ 3548448 w 3548448"/>
              <a:gd name="connsiteY1" fmla="*/ 2029183 h 3251011"/>
              <a:gd name="connsiteX2" fmla="*/ 0 w 3548448"/>
              <a:gd name="connsiteY2" fmla="*/ 3251011 h 3251011"/>
              <a:gd name="connsiteX3" fmla="*/ 612877 w 3548448"/>
              <a:gd name="connsiteY3" fmla="*/ 921894 h 3251011"/>
              <a:gd name="connsiteX4" fmla="*/ 3014494 w 3548448"/>
              <a:gd name="connsiteY4" fmla="*/ 0 h 3251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48448" h="3251011">
                <a:moveTo>
                  <a:pt x="3014494" y="0"/>
                </a:moveTo>
                <a:lnTo>
                  <a:pt x="3548448" y="2029183"/>
                </a:lnTo>
                <a:lnTo>
                  <a:pt x="0" y="3251011"/>
                </a:lnTo>
                <a:lnTo>
                  <a:pt x="612877" y="921894"/>
                </a:lnTo>
                <a:lnTo>
                  <a:pt x="3014494" y="0"/>
                </a:lnTo>
                <a:close/>
              </a:path>
            </a:pathLst>
          </a:cu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FC2FB4A-A97A-E1F4-D724-D1ED3AD362C1}"/>
              </a:ext>
            </a:extLst>
          </p:cNvPr>
          <p:cNvSpPr txBox="1"/>
          <p:nvPr/>
        </p:nvSpPr>
        <p:spPr>
          <a:xfrm>
            <a:off x="11600748" y="4604688"/>
            <a:ext cx="8146836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200" dirty="0"/>
              <a:t>Đạt đến cấp độ xuất sắc bền vững, dẫn đầu </a:t>
            </a:r>
            <a:endParaRPr lang="en-US" sz="2200" dirty="0"/>
          </a:p>
          <a:p>
            <a:r>
              <a:rPr lang="en-US" sz="2200" dirty="0"/>
              <a:t>   </a:t>
            </a:r>
            <a:r>
              <a:rPr lang="vi-VN" sz="2200" dirty="0"/>
              <a:t>thị trường và tạo ra giá trị vượt trội cho </a:t>
            </a:r>
            <a:endParaRPr lang="en-US" sz="2200" dirty="0"/>
          </a:p>
          <a:p>
            <a:r>
              <a:rPr lang="en-US" sz="2200" dirty="0"/>
              <a:t>      </a:t>
            </a:r>
            <a:r>
              <a:rPr lang="vi-VN" sz="2200" dirty="0"/>
              <a:t>khách hàng và xã hội.</a:t>
            </a:r>
            <a:endParaRPr lang="en-US" sz="2200" dirty="0">
              <a:solidFill>
                <a:schemeClr val="tx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6FED5C-D24C-CD05-DCBC-9EE530D53FC3}"/>
              </a:ext>
            </a:extLst>
          </p:cNvPr>
          <p:cNvSpPr txBox="1"/>
          <p:nvPr/>
        </p:nvSpPr>
        <p:spPr>
          <a:xfrm>
            <a:off x="11299532" y="3978270"/>
            <a:ext cx="659039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EXCELLENCE 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| </a:t>
            </a:r>
            <a:r>
              <a:rPr lang="en-US" sz="3200" dirty="0" err="1">
                <a:solidFill>
                  <a:schemeClr val="accent1">
                    <a:lumMod val="75000"/>
                  </a:schemeClr>
                </a:solidFill>
                <a:latin typeface="+mj-lt"/>
              </a:rPr>
              <a:t>Xuất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chemeClr val="accent1">
                    <a:lumMod val="75000"/>
                  </a:schemeClr>
                </a:solidFill>
                <a:latin typeface="+mj-lt"/>
              </a:rPr>
              <a:t>sắc</a:t>
            </a:r>
            <a:endParaRPr lang="en-US" sz="32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0" name="TextBox 48">
            <a:extLst>
              <a:ext uri="{FF2B5EF4-FFF2-40B4-BE49-F238E27FC236}">
                <a16:creationId xmlns:a16="http://schemas.microsoft.com/office/drawing/2014/main" id="{540516A8-D2ED-4EC8-794F-8D08461527B1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2"/>
                </a:solidFill>
              </a:rPr>
              <a:t>we sell CONFIDENCE not templates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32341AD-5D0C-4820-D452-158B4AE5F51B}"/>
              </a:ext>
            </a:extLst>
          </p:cNvPr>
          <p:cNvGrpSpPr/>
          <p:nvPr/>
        </p:nvGrpSpPr>
        <p:grpSpPr>
          <a:xfrm>
            <a:off x="5255122" y="818641"/>
            <a:ext cx="13873757" cy="1323439"/>
            <a:chOff x="5881188" y="818641"/>
            <a:chExt cx="13873757" cy="1323439"/>
          </a:xfrm>
        </p:grpSpPr>
        <p:sp>
          <p:nvSpPr>
            <p:cNvPr id="22" name="TextBox 48">
              <a:extLst>
                <a:ext uri="{FF2B5EF4-FFF2-40B4-BE49-F238E27FC236}">
                  <a16:creationId xmlns:a16="http://schemas.microsoft.com/office/drawing/2014/main" id="{C55D7180-213E-EE33-9CA4-C66ED9F46436}"/>
                </a:ext>
              </a:extLst>
            </p:cNvPr>
            <p:cNvSpPr txBox="1"/>
            <p:nvPr/>
          </p:nvSpPr>
          <p:spPr>
            <a:xfrm>
              <a:off x="10881682" y="818641"/>
              <a:ext cx="8873263" cy="132343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0" b="1" dirty="0">
                  <a:solidFill>
                    <a:schemeClr val="accent1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PYRAMID</a:t>
              </a:r>
              <a:r>
                <a:rPr lang="en-US" sz="8000" b="1" dirty="0">
                  <a:gradFill>
                    <a:gsLst>
                      <a:gs pos="0">
                        <a:schemeClr val="accent1"/>
                      </a:gs>
                      <a:gs pos="100000">
                        <a:schemeClr val="accent6"/>
                      </a:gs>
                    </a:gsLst>
                    <a:lin ang="0" scaled="0"/>
                  </a:gra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 </a:t>
              </a:r>
              <a:r>
                <a:rPr lang="en-US" sz="8000" b="1" dirty="0">
                  <a:solidFill>
                    <a:schemeClr val="accent6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MODEL</a:t>
              </a:r>
            </a:p>
          </p:txBody>
        </p:sp>
        <p:sp>
          <p:nvSpPr>
            <p:cNvPr id="23" name="TextBox 48">
              <a:extLst>
                <a:ext uri="{FF2B5EF4-FFF2-40B4-BE49-F238E27FC236}">
                  <a16:creationId xmlns:a16="http://schemas.microsoft.com/office/drawing/2014/main" id="{27539882-2A8F-CCA8-00B7-9FCED3926647}"/>
                </a:ext>
              </a:extLst>
            </p:cNvPr>
            <p:cNvSpPr txBox="1"/>
            <p:nvPr/>
          </p:nvSpPr>
          <p:spPr>
            <a:xfrm>
              <a:off x="5881188" y="818641"/>
              <a:ext cx="4905510" cy="132343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8000" b="1" dirty="0">
                  <a:solidFill>
                    <a:schemeClr val="tx2"/>
                  </a:solidFill>
                  <a:effectLst>
                    <a:outerShdw blurRad="63500" dist="1016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lt"/>
                </a:rPr>
                <a:t>4 STAGES</a:t>
              </a:r>
              <a:endParaRPr lang="en-US" sz="8000" b="1" dirty="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9CA10B3F-19A3-FB82-EED8-98B7AF4D4D49}"/>
              </a:ext>
            </a:extLst>
          </p:cNvPr>
          <p:cNvSpPr txBox="1"/>
          <p:nvPr/>
        </p:nvSpPr>
        <p:spPr>
          <a:xfrm>
            <a:off x="12671163" y="6542701"/>
            <a:ext cx="8146836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200" dirty="0">
                <a:solidFill>
                  <a:schemeClr val="tx2"/>
                </a:solidFill>
              </a:rPr>
              <a:t>Đẩy mạnh hiệu quả hoạt động, đo lường kết quả </a:t>
            </a:r>
            <a:endParaRPr lang="en-US" sz="22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   </a:t>
            </a:r>
            <a:r>
              <a:rPr lang="vi-VN" sz="2200" dirty="0">
                <a:solidFill>
                  <a:schemeClr val="tx2"/>
                </a:solidFill>
              </a:rPr>
              <a:t>rõ ràng và đảm bảo mục tiêu chiến lược được </a:t>
            </a:r>
            <a:endParaRPr lang="en-US" sz="22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      </a:t>
            </a:r>
            <a:r>
              <a:rPr lang="vi-VN" sz="2200" dirty="0">
                <a:solidFill>
                  <a:schemeClr val="tx2"/>
                </a:solidFill>
              </a:rPr>
              <a:t>thực hiện thành công.</a:t>
            </a:r>
            <a:endParaRPr lang="en-US" sz="2200" dirty="0">
              <a:solidFill>
                <a:schemeClr val="tx2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04399FF-5A07-5824-F5F4-289213503174}"/>
              </a:ext>
            </a:extLst>
          </p:cNvPr>
          <p:cNvSpPr txBox="1"/>
          <p:nvPr/>
        </p:nvSpPr>
        <p:spPr>
          <a:xfrm>
            <a:off x="12369947" y="5916283"/>
            <a:ext cx="659039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PERFORMANCE </a:t>
            </a:r>
            <a:r>
              <a:rPr lang="en-US" sz="32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| Hiệu </a:t>
            </a:r>
            <a:r>
              <a:rPr lang="en-US" sz="3200" dirty="0" err="1">
                <a:solidFill>
                  <a:schemeClr val="accent2">
                    <a:lumMod val="75000"/>
                  </a:schemeClr>
                </a:solidFill>
                <a:latin typeface="+mj-lt"/>
              </a:rPr>
              <a:t>suất</a:t>
            </a:r>
            <a:endParaRPr lang="en-US" sz="32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610B15D-FE17-9F0C-13BE-1DFA2F0EA459}"/>
              </a:ext>
            </a:extLst>
          </p:cNvPr>
          <p:cNvSpPr txBox="1"/>
          <p:nvPr/>
        </p:nvSpPr>
        <p:spPr>
          <a:xfrm>
            <a:off x="13741578" y="8480714"/>
            <a:ext cx="8146836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200" dirty="0">
                <a:solidFill>
                  <a:schemeClr val="tx2"/>
                </a:solidFill>
              </a:rPr>
              <a:t>Tập trung cải thiện năng lực, tối ưu hóa quy trình </a:t>
            </a:r>
            <a:endParaRPr lang="en-US" sz="22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   </a:t>
            </a:r>
            <a:r>
              <a:rPr lang="vi-VN" sz="2200" dirty="0">
                <a:solidFill>
                  <a:schemeClr val="tx2"/>
                </a:solidFill>
              </a:rPr>
              <a:t>và tạo cơ hội mới giúp tổ chức </a:t>
            </a:r>
            <a:endParaRPr lang="en-US" sz="22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      </a:t>
            </a:r>
            <a:r>
              <a:rPr lang="vi-VN" sz="2200" dirty="0">
                <a:solidFill>
                  <a:schemeClr val="tx2"/>
                </a:solidFill>
              </a:rPr>
              <a:t>phát triển mạnh mẽ.</a:t>
            </a:r>
            <a:endParaRPr lang="en-US" sz="2200" dirty="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4260C05-1898-9715-63DE-4C9BB23A7FA2}"/>
              </a:ext>
            </a:extLst>
          </p:cNvPr>
          <p:cNvSpPr txBox="1"/>
          <p:nvPr/>
        </p:nvSpPr>
        <p:spPr>
          <a:xfrm>
            <a:off x="13440362" y="7854296"/>
            <a:ext cx="659039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3200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DEVELOPMENT </a:t>
            </a:r>
            <a:r>
              <a:rPr lang="en-US" sz="3200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| </a:t>
            </a:r>
            <a:r>
              <a:rPr lang="en-US" sz="3200" dirty="0" err="1">
                <a:solidFill>
                  <a:schemeClr val="accent5">
                    <a:lumMod val="75000"/>
                  </a:schemeClr>
                </a:solidFill>
                <a:latin typeface="+mj-lt"/>
              </a:rPr>
              <a:t>Phát</a:t>
            </a:r>
            <a:r>
              <a:rPr lang="en-US" sz="3200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chemeClr val="accent5">
                    <a:lumMod val="75000"/>
                  </a:schemeClr>
                </a:solidFill>
                <a:latin typeface="+mj-lt"/>
              </a:rPr>
              <a:t>triển</a:t>
            </a:r>
            <a:endParaRPr lang="en-US" sz="3200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B0E4179-934C-C111-0D82-2954071E79AF}"/>
              </a:ext>
            </a:extLst>
          </p:cNvPr>
          <p:cNvSpPr txBox="1"/>
          <p:nvPr/>
        </p:nvSpPr>
        <p:spPr>
          <a:xfrm>
            <a:off x="14811992" y="10418728"/>
            <a:ext cx="8146836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vi-VN" sz="2200" dirty="0">
                <a:solidFill>
                  <a:schemeClr val="tx2"/>
                </a:solidFill>
              </a:rPr>
              <a:t>Xây dựng nền móng vững chắc với kiến thức, </a:t>
            </a:r>
            <a:endParaRPr lang="en-US" sz="22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   </a:t>
            </a:r>
            <a:r>
              <a:rPr lang="vi-VN" sz="2200" dirty="0">
                <a:solidFill>
                  <a:schemeClr val="tx2"/>
                </a:solidFill>
              </a:rPr>
              <a:t>kỹ năng và nguồn lực cơ bản để </a:t>
            </a:r>
            <a:endParaRPr lang="en-US" sz="2200" dirty="0">
              <a:solidFill>
                <a:schemeClr val="tx2"/>
              </a:solidFill>
            </a:endParaRPr>
          </a:p>
          <a:p>
            <a:r>
              <a:rPr lang="en-US" sz="2200" dirty="0">
                <a:solidFill>
                  <a:schemeClr val="tx2"/>
                </a:solidFill>
              </a:rPr>
              <a:t>      </a:t>
            </a:r>
            <a:r>
              <a:rPr lang="vi-VN" sz="2200" dirty="0">
                <a:solidFill>
                  <a:schemeClr val="tx2"/>
                </a:solidFill>
              </a:rPr>
              <a:t>hỗ trợ phát triển lâu dài.</a:t>
            </a:r>
            <a:endParaRPr lang="en-US" sz="2200" dirty="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8951249-502A-FCFF-BC12-60E0A438C0A3}"/>
              </a:ext>
            </a:extLst>
          </p:cNvPr>
          <p:cNvSpPr txBox="1"/>
          <p:nvPr/>
        </p:nvSpPr>
        <p:spPr>
          <a:xfrm>
            <a:off x="14510776" y="9792310"/>
            <a:ext cx="659039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lvl="1"/>
            <a:r>
              <a:rPr lang="en-US" sz="3200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FOUNDATION </a:t>
            </a:r>
            <a:r>
              <a:rPr lang="en-US" sz="3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| </a:t>
            </a:r>
            <a:r>
              <a:rPr lang="en-US" sz="3200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Nền</a:t>
            </a:r>
            <a:r>
              <a:rPr lang="en-US" sz="32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3200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tảng</a:t>
            </a:r>
            <a:endParaRPr lang="en-US" sz="3200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0" name="TextBox 25">
            <a:extLst>
              <a:ext uri="{FF2B5EF4-FFF2-40B4-BE49-F238E27FC236}">
                <a16:creationId xmlns:a16="http://schemas.microsoft.com/office/drawing/2014/main" id="{EE357F27-B875-2064-AE2D-3F627A161A6F}"/>
              </a:ext>
            </a:extLst>
          </p:cNvPr>
          <p:cNvSpPr txBox="1"/>
          <p:nvPr/>
        </p:nvSpPr>
        <p:spPr>
          <a:xfrm>
            <a:off x="12567556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>
                    <a:lumMod val="8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EA668CCB-D1A1-A97A-87A5-9A5A79F5B1C6}"/>
              </a:ext>
            </a:extLst>
          </p:cNvPr>
          <p:cNvSpPr/>
          <p:nvPr/>
        </p:nvSpPr>
        <p:spPr>
          <a:xfrm>
            <a:off x="4996260" y="11594527"/>
            <a:ext cx="6604488" cy="235523"/>
          </a:xfrm>
          <a:custGeom>
            <a:avLst/>
            <a:gdLst>
              <a:gd name="connsiteX0" fmla="*/ 684009 w 6604488"/>
              <a:gd name="connsiteY0" fmla="*/ 0 h 235523"/>
              <a:gd name="connsiteX1" fmla="*/ 6604488 w 6604488"/>
              <a:gd name="connsiteY1" fmla="*/ 0 h 235523"/>
              <a:gd name="connsiteX2" fmla="*/ 6604488 w 6604488"/>
              <a:gd name="connsiteY2" fmla="*/ 235523 h 235523"/>
              <a:gd name="connsiteX3" fmla="*/ 0 w 6604488"/>
              <a:gd name="connsiteY3" fmla="*/ 235523 h 235523"/>
              <a:gd name="connsiteX4" fmla="*/ 684009 w 6604488"/>
              <a:gd name="connsiteY4" fmla="*/ 0 h 235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04488" h="235523">
                <a:moveTo>
                  <a:pt x="684009" y="0"/>
                </a:moveTo>
                <a:lnTo>
                  <a:pt x="6604488" y="0"/>
                </a:lnTo>
                <a:lnTo>
                  <a:pt x="6604488" y="235523"/>
                </a:lnTo>
                <a:lnTo>
                  <a:pt x="0" y="235523"/>
                </a:lnTo>
                <a:lnTo>
                  <a:pt x="684009" y="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9F473463-8E3C-81EC-4B0B-884B8146C187}"/>
              </a:ext>
            </a:extLst>
          </p:cNvPr>
          <p:cNvSpPr/>
          <p:nvPr/>
        </p:nvSpPr>
        <p:spPr>
          <a:xfrm rot="20460000">
            <a:off x="5875809" y="10637072"/>
            <a:ext cx="5564620" cy="1916052"/>
          </a:xfrm>
          <a:custGeom>
            <a:avLst/>
            <a:gdLst>
              <a:gd name="connsiteX0" fmla="*/ 5218251 w 5564620"/>
              <a:gd name="connsiteY0" fmla="*/ 0 h 1916052"/>
              <a:gd name="connsiteX1" fmla="*/ 5564620 w 5564620"/>
              <a:gd name="connsiteY1" fmla="*/ 1916052 h 1916052"/>
              <a:gd name="connsiteX2" fmla="*/ 0 w 5564620"/>
              <a:gd name="connsiteY2" fmla="*/ 0 h 1916052"/>
              <a:gd name="connsiteX3" fmla="*/ 5218251 w 5564620"/>
              <a:gd name="connsiteY3" fmla="*/ 0 h 1916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64620" h="1916052">
                <a:moveTo>
                  <a:pt x="5218251" y="0"/>
                </a:moveTo>
                <a:lnTo>
                  <a:pt x="5564620" y="1916052"/>
                </a:lnTo>
                <a:lnTo>
                  <a:pt x="0" y="0"/>
                </a:lnTo>
                <a:lnTo>
                  <a:pt x="5218251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698500" dist="381000" algn="l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2991F9A4-8AB7-D391-BDB8-E76EC20E3FDF}"/>
              </a:ext>
            </a:extLst>
          </p:cNvPr>
          <p:cNvSpPr/>
          <p:nvPr/>
        </p:nvSpPr>
        <p:spPr>
          <a:xfrm>
            <a:off x="5715492" y="10438197"/>
            <a:ext cx="3664313" cy="1156902"/>
          </a:xfrm>
          <a:custGeom>
            <a:avLst/>
            <a:gdLst>
              <a:gd name="connsiteX0" fmla="*/ 3359889 w 3664313"/>
              <a:gd name="connsiteY0" fmla="*/ 0 h 1156902"/>
              <a:gd name="connsiteX1" fmla="*/ 3664313 w 3664313"/>
              <a:gd name="connsiteY1" fmla="*/ 1156902 h 1156902"/>
              <a:gd name="connsiteX2" fmla="*/ 0 w 3664313"/>
              <a:gd name="connsiteY2" fmla="*/ 1156902 h 1156902"/>
              <a:gd name="connsiteX3" fmla="*/ 3359889 w 3664313"/>
              <a:gd name="connsiteY3" fmla="*/ 0 h 1156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64313" h="1156902">
                <a:moveTo>
                  <a:pt x="3359889" y="0"/>
                </a:moveTo>
                <a:lnTo>
                  <a:pt x="3664313" y="1156902"/>
                </a:lnTo>
                <a:lnTo>
                  <a:pt x="0" y="1156902"/>
                </a:lnTo>
                <a:lnTo>
                  <a:pt x="3359889" y="0"/>
                </a:lnTo>
                <a:close/>
              </a:path>
            </a:pathLst>
          </a:cu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88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7" dur="2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1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5" dur="2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1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/>
          <p:bldP spid="19" grpId="0"/>
          <p:bldP spid="24" grpId="0"/>
          <p:bldP spid="25" grpId="0"/>
          <p:bldP spid="26" grpId="0"/>
          <p:bldP spid="27" grpId="0"/>
          <p:bldP spid="28" grpId="0"/>
          <p:bldP spid="29" grpId="0"/>
          <p:bldP spid="31" grpId="0" animBg="1"/>
          <p:bldP spid="52" grpId="0" animBg="1"/>
          <p:bldP spid="5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7" dur="2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1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5" dur="2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1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/>
          <p:bldP spid="19" grpId="0"/>
          <p:bldP spid="24" grpId="0"/>
          <p:bldP spid="25" grpId="0"/>
          <p:bldP spid="26" grpId="0"/>
          <p:bldP spid="27" grpId="0"/>
          <p:bldP spid="28" grpId="0"/>
          <p:bldP spid="29" grpId="0"/>
          <p:bldP spid="31" grpId="0" animBg="1"/>
          <p:bldP spid="52" grpId="0" animBg="1"/>
          <p:bldP spid="54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D_77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SlideOcean - Dark 71">
      <a:dk1>
        <a:srgbClr val="FFFFFF"/>
      </a:dk1>
      <a:lt1>
        <a:sysClr val="window" lastClr="FFFFFF"/>
      </a:lt1>
      <a:dk2>
        <a:srgbClr val="FFFFFF"/>
      </a:dk2>
      <a:lt2>
        <a:srgbClr val="19242F"/>
      </a:lt2>
      <a:accent1>
        <a:srgbClr val="F08F1E"/>
      </a:accent1>
      <a:accent2>
        <a:srgbClr val="EE0F53"/>
      </a:accent2>
      <a:accent3>
        <a:srgbClr val="1B87F9"/>
      </a:accent3>
      <a:accent4>
        <a:srgbClr val="8DE823"/>
      </a:accent4>
      <a:accent5>
        <a:srgbClr val="EEFD2A"/>
      </a:accent5>
      <a:accent6>
        <a:srgbClr val="445469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3">
  <a:themeElements>
    <a:clrScheme name="CP2_L_01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17184B"/>
      </a:accent1>
      <a:accent2>
        <a:srgbClr val="273287"/>
      </a:accent2>
      <a:accent3>
        <a:srgbClr val="D6B4F2"/>
      </a:accent3>
      <a:accent4>
        <a:srgbClr val="D8E63C"/>
      </a:accent4>
      <a:accent5>
        <a:srgbClr val="D3DDE7"/>
      </a:accent5>
      <a:accent6>
        <a:srgbClr val="F0EEE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SlideOcean - Light 01">
      <a:dk1>
        <a:srgbClr val="F2F2F2"/>
      </a:dk1>
      <a:lt1>
        <a:srgbClr val="525252"/>
      </a:lt1>
      <a:dk2>
        <a:srgbClr val="7B7B7B"/>
      </a:dk2>
      <a:lt2>
        <a:srgbClr val="FFFFFF"/>
      </a:lt2>
      <a:accent1>
        <a:srgbClr val="E45F1A"/>
      </a:accent1>
      <a:accent2>
        <a:srgbClr val="FAE218"/>
      </a:accent2>
      <a:accent3>
        <a:srgbClr val="9EB411"/>
      </a:accent3>
      <a:accent4>
        <a:srgbClr val="3B3C29"/>
      </a:accent4>
      <a:accent5>
        <a:srgbClr val="1E4039"/>
      </a:accent5>
      <a:accent6>
        <a:srgbClr val="9F8B2F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SlideOcean - Light 45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4636</TotalTime>
  <Words>1144</Words>
  <Application>Microsoft Office PowerPoint</Application>
  <PresentationFormat>Custom</PresentationFormat>
  <Paragraphs>192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13</vt:i4>
      </vt:variant>
      <vt:variant>
        <vt:lpstr>Slide Titles</vt:lpstr>
      </vt:variant>
      <vt:variant>
        <vt:i4>8</vt:i4>
      </vt:variant>
    </vt:vector>
  </HeadingPairs>
  <TitlesOfParts>
    <vt:vector size="26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29 - 4 Stages Pyramid Model</dc:title>
  <dc:creator>Slide Ocean</dc:creator>
  <cp:lastModifiedBy>SO</cp:lastModifiedBy>
  <cp:revision>783</cp:revision>
  <dcterms:created xsi:type="dcterms:W3CDTF">2024-04-24T08:43:56Z</dcterms:created>
  <dcterms:modified xsi:type="dcterms:W3CDTF">2025-09-02T05:07:03Z</dcterms:modified>
</cp:coreProperties>
</file>