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77" r:id="rId9"/>
    <p:sldId id="2147378076" r:id="rId10"/>
    <p:sldId id="2147378071" r:id="rId11"/>
    <p:sldId id="2147378070" r:id="rId12"/>
    <p:sldId id="2147378072" r:id="rId13"/>
    <p:sldId id="2147378073" r:id="rId14"/>
    <p:sldId id="2147378075" r:id="rId15"/>
    <p:sldId id="2147378074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98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A57EB4D-B17D-C7A3-B384-A208FE822B01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837A31-543C-1558-2173-47987648CB64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BD00E40-3D88-D298-0C04-70E6F697E126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908B3-ACDE-712C-CC99-BD8220A53F52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45D43-A730-B2D7-25B5-93DAD1B9FAAE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9F92A1-0C85-0908-29BF-CBB36662AB32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3F940D-2877-F532-3F60-A7A9D6FE1C10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D1B816-96DB-F251-F99A-324023882C98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309A15F-62C9-1EFF-C02C-3F9F3D080181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1E6495-686C-3C3E-27C3-1A88CEC68FC1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6F42C3-CB49-33B2-37DB-B16BB9047487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CC63C3-4A64-8304-9ACE-1426D8017655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06E1D2-2D87-31F1-68AF-6A2D08B3637C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221236-A066-E083-8BEF-039D6FFEFCB3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59359D6-0369-EF11-9C37-9E2BD8642A73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AE1551-B621-B5D7-787F-694DD3A0EFC5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FE77C1-8A7A-49B2-E916-D5E1C3B11026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4A541E-997C-7AC1-F22E-81A61AACA108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EC78D7-0F2B-3B4B-A942-1C65F7995AC3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F898F6-7F2A-C1C8-FB2F-DFCC2E1EFD7F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C5A854D-0E92-F408-2CF2-29A1BF34F8D9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2877C1-53F3-1C6D-3477-BEF9D336D7A5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AFCEB8-CC84-0A47-615F-1F1E2F3CE978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FFB161-10BC-A99C-F14A-665D18BD19D5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13127E-0BE2-EBF6-DE41-D2DDC48D5207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49784D-9107-4A75-6860-B5AF7B9DABD7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75DE140-77F5-C3B5-4017-E49AE6E68262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0A6763-2E01-B2ED-672D-FC832E2BD741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ABEDD0-8DB6-C1AA-A141-568E4B346181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CAB24E-710F-78C6-E7BA-8C7799FE0A72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43A7E7-9559-9668-4E4C-A35EC64CABDB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3B4046-6830-878A-B2CE-C171FAD63BF7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7E26134-A978-3915-BB7B-B687C959D57D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B22529-750E-238D-D4EE-536A30C7F9E5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D0491C-BB82-4769-8EC5-17803A88FC08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Tạo ấn tượng ban đầu, mở đầu cuộc trò chuyện một cách chuyên nghiệp.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E8DD41-84BC-D9FD-C16B-951B36469535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8E8CB10-05B3-24C0-CEC2-6F8EEFC78AE5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ADEC652-0113-C63E-5A4C-069190066129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5AF3256-95B9-8BB1-0EA0-22848EE9A8F9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C3C835-0A31-A0D8-C2AB-199A0FE86DB6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F202DB-BF43-1793-622D-01759F06CF46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Nghiên cứu nhu cầu, mong muốn và đặc điểm của khách hàng.</a:t>
            </a:r>
            <a:endParaRPr lang="en-US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2439A7-370B-B55E-311A-105E342580A5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FF4AA4-F383-2034-49A1-EA6C47E8DEA8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77DA13-AA1C-91C4-AB20-213186A0AE0D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99D5929-4C67-00AF-39ED-4A8A64F0FB4A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B75FCA-93BA-3AC7-6989-2EF1D89FD249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5E4F97-DAC3-4346-81BD-AA56021C7242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Xác định và thu thập thông tin về đối tượng phù hợp với sản phẩm.</a:t>
            </a:r>
            <a:endParaRPr lang="en-US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22E5339-02E9-2EC3-58DD-E1210F69CDF7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74A301A-B82E-6D8D-50D7-CD1A901CE487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232516E-ED7C-C043-F89A-14C6ECB36A0F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39222ABB-9F41-1398-F7DF-27728599894D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5F611D94-6E9B-5AD0-4D3E-5993712570B1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243E2885-9202-6C07-A894-F6BA3A333B11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413CD2A0-2CDB-412A-39F9-8DFFB2211EFC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AC25114C-D958-A64D-EACC-F94DC0334EF8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0458280F-FCDE-99B7-5F46-34D0CC2E0EA7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A58578F8-79E8-5759-FA0B-AE4C6231B4DF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22A904B9-1BD6-202A-0CBC-8E58EC928D9A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B0CE9E19-25F1-E0F3-B6C0-45A330DF9961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BF9D1A4-CD57-A863-331E-7D74FA98B018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BFD70F5-7820-28E0-8050-0FFA7511DDFC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DB645EB-D96E-7E72-2365-D8F856112546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D50113-00C8-65CA-BF95-0D96F6C10C16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5D88260-7265-83F7-593F-DC5248312302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27208E2-419B-31BB-9B5B-731E991B878B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304613C-D7D9-D22C-56AD-BBC7C508F9DE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5036AB75-D42F-858C-0FCF-C71F735DF776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5194C95-706D-5BF9-85EC-50504413AFB5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67D274C-F8C5-CF45-89ED-393FEBC5A6A1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8E51A94-7496-A57A-37F0-A1EA631D8ADF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168552-A202-DE0F-B99B-BE9DB2D0FDCB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6C9DB1-E761-C405-E097-1BC8A4F0CFAD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5FC8D55-D43A-6F17-DDF0-8F3611739BAB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C34919B-529A-C8E4-7B68-6B13E11AF140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EF7146A-79E5-FD8E-373B-4636C4A2E70C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462E4DE-A757-15E5-137C-8519D51EFF1C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361FC21-49DA-3727-9E4C-C57A12B87789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BA3CC5-00E5-EE67-6CCD-12A9EC6EAD66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5DA68DB1-BA43-1473-F071-5418B37073FE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E4E0164-D712-C1FD-1C97-63D269F653F1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413782D-4B4D-86E2-7176-CD6C9C53D5BD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E61DA1E-6089-F6A8-AD44-6E1BA33FF47B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8BD9246-3FDC-14E4-41BE-13C580CE6291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E075C41-3D05-28E4-8691-C0E5347E843E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7795055-2CBC-23DA-1C7B-839F3E01F17D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B1F60F7-E659-A77B-1956-AB1E7C0FBA50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BD0F0EF-F137-431B-AD5E-0D0B069816F0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B4DAE53-4EB3-EFF8-46CD-05BD6CEDB288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D610446-613B-80B9-A93B-DE87B9A3A24E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CB13CA5-28C8-5418-8416-040B8A88A070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93EBF1A-1B47-95E7-42FC-B79E934926B0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4E8AC1B-2DCC-5253-213A-9941460D3656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38ADE7F-4C24-6A8F-B701-3F2EAE4E29EC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Tạo ấn tượng ban đầu, mở đầu cuộc trò chuyện một cách chuyên nghiệp.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64E7029-3488-E39A-B309-5066CA8FF5AD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70870B9-5038-BB4F-7E30-7EDF77A77BE0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76DAE07-C48A-CC0F-AE66-9992AD6F6A91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A18E211E-92AE-D42F-936C-1D86A0F8B488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9B62CF2-AA97-33B8-E494-E8990ACD8680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43ACB26-CD65-AF4C-0CD9-16F3E6F3E6C1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Nghiên cứu nhu cầu, mong muốn và đặc điểm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8F6879A-3D01-EEC4-CEB5-E96A327B9139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9F42879-0710-9553-A070-F4C05353B8D5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2B3082C-835A-CD5B-74FB-1028B14D9F21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D18CD32-F540-9873-A3EF-B0E03ACDA680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FB43DB1-6E0C-4C5B-A44E-7A1E2A1E3250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60D47D9-6C27-6968-11EB-9AEC96330218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Xác định và thu thập thông tin về đối tượng phù hợp với sản phẩm.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B68F26D-00D3-DFDB-673A-7E811F591E10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E0170DA-D4EB-DC1F-DE12-D93D03149D8A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234B373-9386-4FC1-BCC0-3B0F331C305F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110" name="Shape 2613">
            <a:extLst>
              <a:ext uri="{FF2B5EF4-FFF2-40B4-BE49-F238E27FC236}">
                <a16:creationId xmlns:a16="http://schemas.microsoft.com/office/drawing/2014/main" id="{1145F038-B12A-48D1-D22D-20681FC8DB5B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83">
            <a:extLst>
              <a:ext uri="{FF2B5EF4-FFF2-40B4-BE49-F238E27FC236}">
                <a16:creationId xmlns:a16="http://schemas.microsoft.com/office/drawing/2014/main" id="{1E90DC2F-A4A6-A3AA-3FEF-54D772821728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9">
            <a:extLst>
              <a:ext uri="{FF2B5EF4-FFF2-40B4-BE49-F238E27FC236}">
                <a16:creationId xmlns:a16="http://schemas.microsoft.com/office/drawing/2014/main" id="{6F7AC927-3AAA-EA0A-D202-F5070B702ADD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72">
            <a:extLst>
              <a:ext uri="{FF2B5EF4-FFF2-40B4-BE49-F238E27FC236}">
                <a16:creationId xmlns:a16="http://schemas.microsoft.com/office/drawing/2014/main" id="{C3A15EC3-DE1D-EDB4-66FE-2B021249FF05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555">
            <a:extLst>
              <a:ext uri="{FF2B5EF4-FFF2-40B4-BE49-F238E27FC236}">
                <a16:creationId xmlns:a16="http://schemas.microsoft.com/office/drawing/2014/main" id="{8734EF3E-E2BD-B14F-1139-256937FB9745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41">
            <a:extLst>
              <a:ext uri="{FF2B5EF4-FFF2-40B4-BE49-F238E27FC236}">
                <a16:creationId xmlns:a16="http://schemas.microsoft.com/office/drawing/2014/main" id="{ADB3DAB1-CE51-EA81-99B4-21BA7C5F6B7F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893">
            <a:extLst>
              <a:ext uri="{FF2B5EF4-FFF2-40B4-BE49-F238E27FC236}">
                <a16:creationId xmlns:a16="http://schemas.microsoft.com/office/drawing/2014/main" id="{C63AE3E8-803B-1795-A1C6-5DC39FCCA735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554">
            <a:extLst>
              <a:ext uri="{FF2B5EF4-FFF2-40B4-BE49-F238E27FC236}">
                <a16:creationId xmlns:a16="http://schemas.microsoft.com/office/drawing/2014/main" id="{7C58E32B-C387-67D9-CE62-78AE60E44529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4" grpId="0" animBg="1"/>
          <p:bldP spid="75" grpId="0"/>
          <p:bldP spid="76" grpId="0"/>
          <p:bldP spid="77" grpId="0" animBg="1"/>
          <p:bldP spid="78" grpId="0" animBg="1"/>
          <p:bldP spid="80" grpId="0" animBg="1"/>
          <p:bldP spid="81" grpId="0"/>
          <p:bldP spid="82" grpId="0"/>
          <p:bldP spid="83" grpId="0" animBg="1"/>
          <p:bldP spid="84" grpId="0" animBg="1"/>
          <p:bldP spid="86" grpId="0" animBg="1"/>
          <p:bldP spid="87" grpId="0"/>
          <p:bldP spid="88" grpId="0"/>
          <p:bldP spid="89" grpId="0" animBg="1"/>
          <p:bldP spid="90" grpId="0" animBg="1"/>
          <p:bldP spid="92" grpId="0" animBg="1"/>
          <p:bldP spid="93" grpId="0"/>
          <p:bldP spid="94" grpId="0"/>
          <p:bldP spid="95" grpId="0" animBg="1"/>
          <p:bldP spid="96" grpId="0" animBg="1"/>
          <p:bldP spid="98" grpId="0" animBg="1"/>
          <p:bldP spid="99" grpId="0"/>
          <p:bldP spid="100" grpId="0"/>
          <p:bldP spid="101" grpId="0" animBg="1"/>
          <p:bldP spid="102" grpId="0" animBg="1"/>
          <p:bldP spid="104" grpId="0" animBg="1"/>
          <p:bldP spid="105" grpId="0"/>
          <p:bldP spid="106" grpId="0"/>
          <p:bldP spid="108" grpId="0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4" grpId="0" animBg="1"/>
          <p:bldP spid="75" grpId="0"/>
          <p:bldP spid="76" grpId="0"/>
          <p:bldP spid="77" grpId="0" animBg="1"/>
          <p:bldP spid="78" grpId="0" animBg="1"/>
          <p:bldP spid="80" grpId="0" animBg="1"/>
          <p:bldP spid="81" grpId="0"/>
          <p:bldP spid="82" grpId="0"/>
          <p:bldP spid="83" grpId="0" animBg="1"/>
          <p:bldP spid="84" grpId="0" animBg="1"/>
          <p:bldP spid="86" grpId="0" animBg="1"/>
          <p:bldP spid="87" grpId="0"/>
          <p:bldP spid="88" grpId="0"/>
          <p:bldP spid="89" grpId="0" animBg="1"/>
          <p:bldP spid="90" grpId="0" animBg="1"/>
          <p:bldP spid="92" grpId="0" animBg="1"/>
          <p:bldP spid="93" grpId="0"/>
          <p:bldP spid="94" grpId="0"/>
          <p:bldP spid="95" grpId="0" animBg="1"/>
          <p:bldP spid="96" grpId="0" animBg="1"/>
          <p:bldP spid="98" grpId="0" animBg="1"/>
          <p:bldP spid="99" grpId="0"/>
          <p:bldP spid="100" grpId="0"/>
          <p:bldP spid="101" grpId="0" animBg="1"/>
          <p:bldP spid="102" grpId="0" animBg="1"/>
          <p:bldP spid="104" grpId="0" animBg="1"/>
          <p:bldP spid="105" grpId="0"/>
          <p:bldP spid="106" grpId="0"/>
          <p:bldP spid="108" grpId="0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08569E-7227-F441-4AB0-50F67B086AB1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289A35-9235-AF91-3356-2591A5337673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6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75DA25B-AF1C-1880-D9C0-CE94F3BE5AB5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D53A1-DD48-F292-51B8-38E06824883D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7A900B-DB67-2EC5-6D60-EA8782193162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Khuyến khích khách hàng hài lòng giới thiệu bạn bè, người quen.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3366C5-97A4-3EA6-7833-4BC054788BF7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03AB06-45DB-23FA-F05B-9280EDB98F69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D11DE-2356-B7C9-0EDE-2F7002DCED0C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6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430687-9DB8-3DCA-C856-69E1FE4FA69D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7A4848-7978-59D3-2BFD-D874EA5A861A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F2A65E-919E-0C5D-312E-580A3E0F5FC5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Giữ liên lạc, hỗ trợ và đảm bảo sự hài lòng của khách hàng.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9AD9C2-CF3B-1D07-5841-766D4C7212C1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B8257E-3CA4-5E15-63B4-74D544237B4D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32877F-11FB-A458-10C0-7BF72FC1C256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1A2AD1B-D9AB-789F-EC3F-3DDD9054A396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BCCFAD-0B83-92DD-C89E-256A2AB80132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93DE89-2C96-77D5-14F8-F198E5FC411A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Thuyết phục khách hàng đưa ra quyết định mua hàng.</a:t>
            </a:r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94A393-C789-540F-9369-4636B16944C5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ABDCE0-6101-D406-5128-43B06E858425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322EEE-C3CB-BDCD-772D-4CC5D29B2140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87D09A3-31FB-D6D7-3401-5D2532884612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F5BDF4-1459-A1B8-8640-D9C38CBE2BCA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704FA6-67C8-21AC-B275-AACF9065A62E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Lắng nghe, giải đáp và tháo gỡ những lo ngại của khách hàng.</a:t>
            </a:r>
            <a:endParaRPr lang="en-US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65E498-09CC-7B47-B826-8F66D3D9BAE5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257DCE3-D810-2544-EB59-716E30D8AAFC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E3F8065-7BAC-C083-6DEF-D4A5377B5650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F468172-476E-DBCF-674B-EE0AE06926E1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671A5D-39B0-748E-E9D6-FEAD502FFC54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468588-C1AC-413A-16A9-76BF679E757B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Giới thiệu sản phẩm/dịch vụ, nêu bật lợi ích và giá trị khác biệt.</a:t>
            </a:r>
            <a:endParaRPr lang="en-US" sz="2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6D6841-A328-2EDF-2ACF-4DA14B27392C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6C4E4D9-DF75-74C7-B210-9ECC7DA210CC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37C5659-F632-ECA4-DAF1-88D194057E19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00E5326-4847-8933-2C23-5DD95C52639B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ED17825-730F-7075-A3CB-E5FD738657D4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E526D4C-1EAD-302C-AF04-1665A7116CA9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Tạo ấn tượng ban đầu, mở đầu cuộc trò chuyện một cách chuyên nghiệp.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54FB1A-05F7-5627-DA37-9E3A459722E3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F25144B-1A55-136A-B7C0-280BC5F7DDB5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22CFD72-E740-2F08-DF03-D391FEECF6D4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465B30E-746B-0833-85BB-2E6641777112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8C96A4-F560-35E1-24C6-9F75661EE10C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A0A76B-B0B0-81F7-55B1-38D327D6E88B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Nghiên cứu nhu cầu, mong muốn và đặc điểm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DA226C-3C8E-173B-D119-560A19F7CF90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09FC4A-2F66-E54D-8D17-5C14CD90FA23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6E81FA-414C-464D-CD7D-76F9B1CAF3B1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3BF31AA-9BA5-7664-3BA8-A0E2787A34AC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EF9F9D6-E8BA-331B-A12B-99F446F423AD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84DD68-B84B-5634-8E73-ABD791E943FA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Xác định và thu thập thông tin về đối tượng phù hợp với sản phẩm.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643738-0D22-A9F9-E250-2E6801B8C359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3C31A2E-702A-DDCC-837E-D71F2681442A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259B02-D6AC-2D7F-69E1-7182D5CC6625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9F7709D2-12C0-55B0-E14E-FC20D299D3B9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B7614293-E6A7-ACA8-6D19-E0AB4E5E7136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F5F1C42E-21A1-194A-2431-96A877165531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513646DC-9614-8F73-2EEC-0AC512761D6D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F36A79ED-DA9A-4887-CB4C-083C4DB22D11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B4E11178-4ABE-58DD-C26B-C36BE544E264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89B7CD14-D782-231F-7CA5-7EAB220C03A6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2689C81E-0E56-21DE-E917-8D923A24B6FE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8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B506F337-132E-66E2-E36A-383F7A257890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0002D30-9190-CD50-BD7B-2E44551F6CF6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6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2E04920-EB2B-2DE4-09B3-CAE3CEC4462C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7396B4B-3F41-B1A6-F789-A177CEDCDA12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FCB0F40-C9C4-68F3-D6FF-D1EDC248D7B3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Khuyến khích khách hàng hài lòng giới thiệu bạn bè, người quen.</a:t>
            </a:r>
            <a:endParaRPr lang="en-US" sz="2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5D87ECC-E27A-68ED-A6ED-12C355196D5B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07CC2D3-C1F2-1DFD-346E-B4D347755331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2F70A74-BFB7-7E62-8D03-544EC9D74538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6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42F2ACC0-B0C3-10A2-1526-FA5769D0AC46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48B71BE-C74D-0B21-05EB-5912A25AE580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A0F8DD48-6B39-6946-40EF-7041B6CF7516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Giữ liên lạc, hỗ trợ và đảm bảo sự hài lòng của khách hàng.</a:t>
            </a:r>
            <a:endParaRPr lang="en-US" sz="24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0F5A6D3-E972-1B8B-84AA-2943522EC9D1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4F61D4C-ACB2-A20D-F6D0-64411148DF36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5BB635E-CC67-96B3-BA08-EC6414DFBA7B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2AB9B23-AE00-92DF-652A-6F03BA108D52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5DF2754-15EB-060F-B0E6-726126E00809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9F91D1C1-636A-E577-A3B0-CB11D5D06BA2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Thuyết phục khách hàng đưa ra quyết định mua hàng.</a:t>
            </a:r>
            <a:endParaRPr lang="en-US" sz="2400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FD8E26D-7F2A-877D-B43C-BC62C60263C8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CADF07-9E51-690E-2E5A-1596C0B6EF5A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B1D3C8A-BA75-D1DA-DE64-C7E90DE7F2D8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650079A-6E0C-4E60-A9D3-6C10E6744291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7C73164-643F-8E0B-0372-982786AF25DE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9A315DA-3C85-3173-A183-1A414F7D8A6F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Lắng nghe, giải đáp và tháo gỡ những lo ngại của khách hàng.</a:t>
            </a:r>
            <a:endParaRPr lang="en-US" sz="2400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399A6A0-4283-A0FA-F79D-C87662CA4D39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A7F966B-0B30-58E0-5E2A-C3C3BD9407A8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BA35BFB-910C-6258-0288-E825BE0C0D40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DB9ABD8-093B-F7EC-AC89-F566492C8D11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9BD93C-3606-24E5-487C-4A221B670EDB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EA2EDFF-6A84-4805-CEC5-BF70EED8E4B5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Giới thiệu sản phẩm/dịch vụ, nêu bật lợi ích và giá trị khác biệt.</a:t>
            </a:r>
            <a:endParaRPr lang="en-US" sz="24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8596EBD4-A482-B878-461F-083F9DBFFA12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EA888E-8C34-099F-ECBE-A9F7B4FA7AAB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1BAB71-51EF-8298-A99B-8CD01E3521A1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B0C68E4-5C7B-9592-6753-A51A055884BE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C9BC746-1BD0-2F26-81DA-283154295510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00A72A7-0B64-4BBE-4E27-EB204F88E030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Tạo ấn tượng ban đầu, mở đầu cuộc trò chuyện một cách chuyên nghiệp.</a:t>
            </a:r>
            <a:endParaRPr lang="en-US" sz="2400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2B9B161-4878-D802-90FE-1FA9B2C5A7F2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D7B0E8-3385-162D-C4E2-698A8953A785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97E525-CBD2-1EAE-01E5-64E71E56F831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97EA978-D895-C1C5-3268-9EE4AECDEBE5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9985E97-48A9-818A-020A-EE276EB4763C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15233F5-9315-5BDC-3D55-47E1AB5FE8C2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Nghiên cứu nhu cầu, mong muốn và đặc điểm của khách hàng.</a:t>
            </a:r>
            <a:endParaRPr lang="en-US" sz="24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49B5B69-07EB-A490-68EC-D202BF6E59DF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D8865F3-7A8B-7EF9-A11F-EA19BE3722F3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0EBC6E-F8E6-D4DD-5FD4-204079D90F77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E25199C-6547-0F8F-B5E8-CE208937DD5C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C7B2FC-10F9-BE05-325C-2C4DC468A4D8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FC6958-C15A-F06E-3613-79C005E3C399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Xác định và thu thập thông tin về đối tượng phù hợp với sản phẩm.</a:t>
            </a:r>
            <a:endParaRPr lang="en-US" sz="24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75E8041-5BE1-BA73-FE41-912A82338ABA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E899904-816B-D115-E435-222429AA21C7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8292AAE-B140-929E-2BA3-28EFD24BDDEE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153" name="Shape 2613">
            <a:extLst>
              <a:ext uri="{FF2B5EF4-FFF2-40B4-BE49-F238E27FC236}">
                <a16:creationId xmlns:a16="http://schemas.microsoft.com/office/drawing/2014/main" id="{AF917AD3-8124-8A40-35D2-5A59AAF4F46A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783">
            <a:extLst>
              <a:ext uri="{FF2B5EF4-FFF2-40B4-BE49-F238E27FC236}">
                <a16:creationId xmlns:a16="http://schemas.microsoft.com/office/drawing/2014/main" id="{7B2738F7-8CE5-6747-9B1E-D1B26C07BC6B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629">
            <a:extLst>
              <a:ext uri="{FF2B5EF4-FFF2-40B4-BE49-F238E27FC236}">
                <a16:creationId xmlns:a16="http://schemas.microsoft.com/office/drawing/2014/main" id="{D72F83CA-2792-7B22-B84B-F8C3783EC5A5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772">
            <a:extLst>
              <a:ext uri="{FF2B5EF4-FFF2-40B4-BE49-F238E27FC236}">
                <a16:creationId xmlns:a16="http://schemas.microsoft.com/office/drawing/2014/main" id="{4FCEF368-2D0D-896D-C925-AC34A3604CCF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555">
            <a:extLst>
              <a:ext uri="{FF2B5EF4-FFF2-40B4-BE49-F238E27FC236}">
                <a16:creationId xmlns:a16="http://schemas.microsoft.com/office/drawing/2014/main" id="{0B47E740-5452-29A4-CCD5-57B298E1B6D0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541">
            <a:extLst>
              <a:ext uri="{FF2B5EF4-FFF2-40B4-BE49-F238E27FC236}">
                <a16:creationId xmlns:a16="http://schemas.microsoft.com/office/drawing/2014/main" id="{EF84918B-D3D0-6948-2BEE-D88A1ECD94F8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893">
            <a:extLst>
              <a:ext uri="{FF2B5EF4-FFF2-40B4-BE49-F238E27FC236}">
                <a16:creationId xmlns:a16="http://schemas.microsoft.com/office/drawing/2014/main" id="{6B3E05B5-E445-4EE7-9F85-8B2FC6B56E5B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554">
            <a:extLst>
              <a:ext uri="{FF2B5EF4-FFF2-40B4-BE49-F238E27FC236}">
                <a16:creationId xmlns:a16="http://schemas.microsoft.com/office/drawing/2014/main" id="{784B42C8-6AD9-EDC1-B25C-39DABADBC43E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68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4" grpId="0" animBg="1"/>
          <p:bldP spid="124" grpId="0"/>
          <p:bldP spid="125" grpId="0"/>
          <p:bldP spid="151" grpId="0" animBg="1"/>
          <p:bldP spid="67" grpId="0" animBg="1"/>
          <p:bldP spid="74" grpId="0" animBg="1"/>
          <p:bldP spid="121" grpId="0"/>
          <p:bldP spid="122" grpId="0"/>
          <p:bldP spid="150" grpId="0" animBg="1"/>
          <p:bldP spid="82" grpId="0" animBg="1"/>
          <p:bldP spid="84" grpId="0" animBg="1"/>
          <p:bldP spid="118" grpId="0"/>
          <p:bldP spid="119" grpId="0"/>
          <p:bldP spid="149" grpId="0" animBg="1"/>
          <p:bldP spid="43" grpId="0" animBg="1"/>
          <p:bldP spid="45" grpId="0" animBg="1"/>
          <p:bldP spid="115" grpId="0"/>
          <p:bldP spid="116" grpId="0"/>
          <p:bldP spid="148" grpId="0" animBg="1"/>
          <p:bldP spid="54" grpId="0" animBg="1"/>
          <p:bldP spid="56" grpId="0" animBg="1"/>
          <p:bldP spid="112" grpId="0"/>
          <p:bldP spid="113" grpId="0"/>
          <p:bldP spid="147" grpId="0" animBg="1"/>
          <p:bldP spid="31" grpId="0" animBg="1"/>
          <p:bldP spid="33" grpId="0" animBg="1"/>
          <p:bldP spid="109" grpId="0"/>
          <p:bldP spid="110" grpId="0"/>
          <p:bldP spid="146" grpId="0" animBg="1"/>
          <p:bldP spid="26" grpId="0" animBg="1"/>
          <p:bldP spid="28" grpId="0" animBg="1"/>
          <p:bldP spid="92" grpId="0"/>
          <p:bldP spid="95" grpId="0"/>
          <p:bldP spid="145" grpId="0" animBg="1"/>
          <p:bldP spid="23" grpId="0" animBg="1"/>
          <p:bldP spid="14" grpId="0" animBg="1"/>
          <p:bldP spid="15" grpId="0"/>
          <p:bldP spid="16" grpId="0"/>
          <p:bldP spid="144" grpId="0" animBg="1"/>
          <p:bldP spid="153" grpId="0" animBg="1"/>
          <p:bldP spid="153" grpId="1" animBg="1"/>
          <p:bldP spid="154" grpId="0" animBg="1"/>
          <p:bldP spid="154" grpId="1" animBg="1"/>
          <p:bldP spid="155" grpId="0" animBg="1"/>
          <p:bldP spid="155" grpId="1" animBg="1"/>
          <p:bldP spid="156" grpId="0" animBg="1"/>
          <p:bldP spid="156" grpId="1" animBg="1"/>
          <p:bldP spid="157" grpId="0" animBg="1"/>
          <p:bldP spid="157" grpId="1" animBg="1"/>
          <p:bldP spid="158" grpId="0" animBg="1"/>
          <p:bldP spid="158" grpId="1" animBg="1"/>
          <p:bldP spid="159" grpId="0" animBg="1"/>
          <p:bldP spid="159" grpId="1" animBg="1"/>
          <p:bldP spid="160" grpId="0" animBg="1"/>
          <p:bldP spid="16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4" grpId="0" animBg="1"/>
          <p:bldP spid="124" grpId="0"/>
          <p:bldP spid="125" grpId="0"/>
          <p:bldP spid="151" grpId="0" animBg="1"/>
          <p:bldP spid="67" grpId="0" animBg="1"/>
          <p:bldP spid="74" grpId="0" animBg="1"/>
          <p:bldP spid="121" grpId="0"/>
          <p:bldP spid="122" grpId="0"/>
          <p:bldP spid="150" grpId="0" animBg="1"/>
          <p:bldP spid="82" grpId="0" animBg="1"/>
          <p:bldP spid="84" grpId="0" animBg="1"/>
          <p:bldP spid="118" grpId="0"/>
          <p:bldP spid="119" grpId="0"/>
          <p:bldP spid="149" grpId="0" animBg="1"/>
          <p:bldP spid="43" grpId="0" animBg="1"/>
          <p:bldP spid="45" grpId="0" animBg="1"/>
          <p:bldP spid="115" grpId="0"/>
          <p:bldP spid="116" grpId="0"/>
          <p:bldP spid="148" grpId="0" animBg="1"/>
          <p:bldP spid="54" grpId="0" animBg="1"/>
          <p:bldP spid="56" grpId="0" animBg="1"/>
          <p:bldP spid="112" grpId="0"/>
          <p:bldP spid="113" grpId="0"/>
          <p:bldP spid="147" grpId="0" animBg="1"/>
          <p:bldP spid="31" grpId="0" animBg="1"/>
          <p:bldP spid="33" grpId="0" animBg="1"/>
          <p:bldP spid="109" grpId="0"/>
          <p:bldP spid="110" grpId="0"/>
          <p:bldP spid="146" grpId="0" animBg="1"/>
          <p:bldP spid="26" grpId="0" animBg="1"/>
          <p:bldP spid="28" grpId="0" animBg="1"/>
          <p:bldP spid="92" grpId="0"/>
          <p:bldP spid="95" grpId="0"/>
          <p:bldP spid="145" grpId="0" animBg="1"/>
          <p:bldP spid="23" grpId="0" animBg="1"/>
          <p:bldP spid="14" grpId="0" animBg="1"/>
          <p:bldP spid="15" grpId="0"/>
          <p:bldP spid="16" grpId="0"/>
          <p:bldP spid="144" grpId="0" animBg="1"/>
          <p:bldP spid="153" grpId="0" animBg="1"/>
          <p:bldP spid="153" grpId="1" animBg="1"/>
          <p:bldP spid="154" grpId="0" animBg="1"/>
          <p:bldP spid="154" grpId="1" animBg="1"/>
          <p:bldP spid="155" grpId="0" animBg="1"/>
          <p:bldP spid="155" grpId="1" animBg="1"/>
          <p:bldP spid="156" grpId="0" animBg="1"/>
          <p:bldP spid="156" grpId="1" animBg="1"/>
          <p:bldP spid="157" grpId="0" animBg="1"/>
          <p:bldP spid="157" grpId="1" animBg="1"/>
          <p:bldP spid="158" grpId="0" animBg="1"/>
          <p:bldP spid="158" grpId="1" animBg="1"/>
          <p:bldP spid="159" grpId="0" animBg="1"/>
          <p:bldP spid="159" grpId="1" animBg="1"/>
          <p:bldP spid="160" grpId="0" animBg="1"/>
          <p:bldP spid="160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DDD020-86AB-6636-0B86-4D8D25D3EE70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FF49CE-6099-22CE-EC24-584AD36BCB0B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F3978BF-FD5A-83EB-1758-E3645606E4E4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76F40-CD2C-323E-5087-40000A87C2EF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050F3D-3315-8DF5-F94E-C75B5769222B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8CE1BE-419C-2266-2BAB-0339474D20FD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90AE05-286E-458A-851A-6F3CD58CA36E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2D9C9C-5505-8921-3EB0-BFE02D919DB3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BAE7F8-44CC-055B-6394-459EDCF3E420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086B01-57D4-FE40-FE35-71D811ED166F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269F3F-D10E-77B1-CBA9-605E01E1C07A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6E99C3-6AE1-0A7D-8B88-B3A2C0D59EA1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D645F2-F655-BA51-F2A4-03C8528C1A1E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FEB5D0-F93A-FDE6-3906-5BE9597ECFDA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8D4FFCB-FAA0-AB8B-3663-58195CEA77BB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5986FD-7842-B8FC-12E0-BB2C40BBADD9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A3CCC-243E-55CB-BE6F-DA791E7D2A31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C7A0DB-8E58-5EE8-1908-B0D6E2B6B9C9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C2943C-5199-0683-1970-EB7394049609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BACB36-C27A-AD83-57B7-443FA2551690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BD4F519-CFD8-5B8D-1317-F7FAF88A177F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68CA969-35BC-B9BB-6BAD-793C60EFFDFB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AE2500-768A-27F1-F3B5-67E0C9C36116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E6596E-2DB5-AE38-926F-DD0FEEA79D01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A88865-55AE-F7C3-7E0C-7765F6AED695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2D85917-CFFB-24E4-3FE0-5758D0F06814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2D4BC34-4654-3C4C-8263-9A568232658D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13F44C-F536-D9AB-D78A-5C0024ED5EA3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61D7A0-92B5-3BC5-4296-A0578F3DCABB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8D2950-E52F-1419-9817-11A39C279AA9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5452DB-FD1E-2C98-D5CB-2F482BC281BC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DC2F7D-5E3D-2170-A154-09F813CC9B50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84D0A6C-2FC3-5C98-6C17-6077C163CB10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7BAC0E-00D1-8F59-D4E7-CB3E59C1B8B0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C8E395-7C80-BB79-1034-DFB1553C9008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Tạo ấn tượng ban đầu, mở đầu cuộc trò chuyện một cách chuyên nghiệp.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EB3AC8-FBA7-2771-6DCF-3ABA55199875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94EDC16-9862-DF1A-A040-1C798A8E3576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5BD8215-2F5A-C362-2A61-35E3C7C57479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725FDEB-25D5-E2B0-31E8-B1D94C71ED0A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7767DA-2B3C-AC55-F6B4-611D3D993CB6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3541B2-C7A7-E9BF-8F69-68DF763AF1B4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Nghiên cứu nhu cầu, mong muốn và đặc điểm của khách hàng.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DBCBEF-B2CB-72EC-4A0A-A6E4459E9B42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5314D33-7AA7-60C3-3F8E-E7FE2D2E72DA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3D085F-61B2-90F1-AA91-EC511D279E93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E757883-91AD-72BE-1549-0162BB913FCA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44237E-EA9C-CD05-122F-A69634D6286C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3514C75-1761-13C6-3914-5365FE8A6938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</a:rPr>
              <a:t>Xác định và thu thập thông tin về đối tượng phù hợp với sản phẩm.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BC5616-5F65-B0AA-531F-225053A90F6F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3F9C84-D6BB-4552-AF9D-2A95661BF9F2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007ED74-FE7F-EEC6-EFEC-A57AACB3E844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F770E717-4582-32E6-C629-FAA02570027C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F71A3BEF-5ECD-0950-DDD5-9BE589640A10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0C1A5744-BCD5-A68C-ED33-191CF034EB45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68B20B01-5495-7358-EB83-CA875FE91F87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E4F42AB9-CA6E-A6F7-00C2-49782DD1449A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A9B8ED4A-2E0A-781A-A9C0-148070890E0F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A0648336-B0FF-499D-139A-2DF8AA3571C3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D1935DD3-7A82-A708-8A49-C26D0E009190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2A0643-F9B8-2803-9DD5-52AC63580D11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A6E10F-94E8-029D-81B6-8D68A1F359D3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3A388FF-CAE3-C9AC-7F55-507D0D628247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54ABF8-90EC-05B7-D6EB-55210F901CED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55EB0F-1A27-B56F-79BE-2C0AFBA3DFFB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16C981-477C-AFBF-BCAB-EADED8C82A77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0BBADE-8F8B-1FF6-948B-F25FBBE9E3C9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5780AE-79C7-D62D-AB68-FA481D931A27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BA3D73F-4DD8-31ED-155C-8E78B67B1104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F8EF38-A95C-8235-00AD-A196F32D525A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9F4900-CF19-5234-BAEE-08F86C984457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EE6621-2975-3275-D1BD-ABEC430AAD62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2E8202-612D-2D88-2079-335B5D47A2C1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0917C3-54A1-E0CE-589B-307D978E2010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8EDCFE8-951C-62F3-BCF4-E48B91928182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503D9F-A27F-61CE-B14A-8437A1E4CD77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FE5564-B2A0-31D8-9E4A-FF7DCE1123CE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89A49-E2E6-B4F0-9C80-99BE04E12A21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E28126-ECF1-5E84-59D9-9D9461AB5CC3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9DE0041-1F35-124D-A21E-E938C2A9DEF0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D73CB7-7503-4C38-8CCF-985A492CC25E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4CD4CB-00BE-C913-F6E5-B23EAC75BB70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E49B95-01DD-F5F6-3BA4-1AE146FCFC49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1D20B2-E3A9-7D10-7207-FF29654CFD9B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A7D2DCB-F2A9-454C-CEFC-5F98C8DE286B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B01339-DAD9-D38D-8ADF-5B46ACEAA52F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0417EE7-DE71-A476-151F-C2BADBECFAAD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231E82-5AB0-2797-10E4-782E51C91336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20E244-3A60-C527-BBCE-9771A14BBA4B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22E73A-EB58-EE93-8B04-FEB555B6C932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5C83E24-41EB-DC85-1009-D566035C5F50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D0BF5B1-2A55-660F-0DCD-7F083E97530E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71DE43C-1A5F-A31B-3A2D-468A9554F92E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51B0E18-BA81-A4A0-1B3C-93E985F76F34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72570C-B177-4784-BB68-E252C0426B0A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Tạo ấn tượng ban đầu, mở đầu cuộc trò chuyện một cách chuyên nghiệp.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FA38EA-B18B-66F5-3588-EA97881ABF36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412EDA3-0EF5-9026-54B0-56B9ED0AC4C7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F70E682-1E72-209B-2843-E49ED305EFDF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9502FBB-153B-4221-E5D5-532F38E9FBAC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2D474FB-D3E4-5BC9-3758-CD7207EE4DA4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33C417-5005-646E-953A-A1A6C7A51A29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Nghiên cứu nhu cầu, mong muốn và đặc điểm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2125D1-6079-D217-8D1E-7F6FEECAAB20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80FB750-A87E-F1BE-107C-361010687388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2B8369-F243-F2F9-2880-DD0D46B9F998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1D75F23-C0C6-2C22-C99F-A67663DFE517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69B7D-802A-F137-76F5-691F16D0A0B9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630870-868F-D21D-3BBE-A8CC0FCF3343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Xác định và thu thập thông tin về đối tượng phù hợp với sản phẩm.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A48EA89-50B8-83B7-41D6-7F0D5E4505BA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8BE9D55-BD5A-0D57-39C8-5315D2DC4352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00E2D3-CB0C-4F3F-A67D-91A6943FA4DE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FFC7E710-7D9E-D0D5-000A-F2D394F14660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6B7C8F0B-5D51-254B-19BF-38456D23C96C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85FFED3F-E37D-1127-BC80-006C64CE72B9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F3DFB465-2116-F0F2-16C3-62F6DEC1A574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83AD95F4-AC0C-C220-6A54-16C36A764234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AEC47296-D50D-70B5-E195-C6FF3442808F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F7397EE9-A35E-6837-7B14-744051082AB9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2BDF6B4F-D068-55B1-BBCC-1485BF6CC1F1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79924F-5162-EF13-FE1A-6DDDC5B3B017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54003F-708F-B98F-5B0D-D9C89F912E20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79F4CC9-AB11-5081-BCF0-21CB322AED61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3D9AEA-915F-28B0-D22B-A99EBA7A1D61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AA02C4-36DD-0921-2ADC-F1AEA20F639B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AE73E-831C-43B5-2AB5-7A2363BAE48D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58AFD3-E55E-540C-7D90-4946C22E3C24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D9C880-8422-E27E-66F3-697A4C2A8D75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9B0FB4E-DA75-4817-4283-156478266A74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2159F6-ED1B-0E24-29B8-2B0736517342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2F0589-0703-4605-5253-9364EF462B3C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437B92-6D0E-13CB-C1A5-124CB6E54883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3B24ED-0231-F24F-C349-E9A6A263F321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57FB7C-17B5-5D03-12C2-FD46DAE54365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9AED8D-58F7-6672-94D7-0510D5C4BCE5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BB7E77-D451-5003-E96D-E73CDC856E56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9E2C20-B7B1-E611-799D-6BBAC08875AE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CE283B-D1F3-EEC6-69BC-98C75E661EB9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D0C47B-CBD9-AEBC-D314-090578C703CE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DF1F02-299F-D517-63B7-56559DBFA624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B676DA3-B14C-8C5E-AECE-16760D56CC8D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C5FFBB-330D-578E-9350-E4669B658DD7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2203E2-30C4-4290-0596-E142CE7E027F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FD8408-22BF-4504-D7E4-3068EA7CF08A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2D5820-6E13-1E12-A492-1E60E8F429E6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4CEF10F-6831-09AC-550F-F2C7A7ED6D01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D2DEF80-9665-6C05-C43D-C863D871B651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F139AD-D255-FD2F-2E10-73F12F64F139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E54631-99CC-0274-B174-778F76819EBC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tx2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591538-20A3-F4DA-D9E3-C850ADD543A3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3FEC8B0-A85F-9477-6A42-C6722620032C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F9D29F9-E28A-9A22-2B14-921DAF73B952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3A884FB-5EA2-11EE-8E9D-6355C478C313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4F223F-3A76-7CC2-EE59-59499964186E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85AD5F-6CC6-2668-513F-E30BF692FB6E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Tạo ấn tượng ban đầu, mở đầu cuộc trò chuyện một cách chuyên nghiệp.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8ED331-B1D5-65C0-BD8B-07C07363AE28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554750E-7720-D754-7822-68B3C50B059D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5D5D70E-1997-9A6C-C78E-80DB80BE54AC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85580E7-3462-2C1E-EC0C-323A7469EB76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D2ED55-9DDC-816F-3AEC-C3897045BB28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D6B32C-97B0-05EC-71FB-69996A154AFD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Nghiên cứu nhu cầu, mong muốn và đặc điểm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677232-A3C5-F02F-9001-FE46842601A4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6BFBA4A-5BAF-6A15-8CEE-66F32C7F8E6D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04E3292-FD62-4D65-6930-C848990AEBFA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5583993-4771-E233-2115-1339427A6158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058FBAB-1312-E78D-6733-8C0ACE2B2EB3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AFDDC25-A406-E167-79AC-721362103EDC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Xác định và thu thập thông tin về đối tượng phù hợp với sản phẩm.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A64C1F-E310-4CEE-F518-452D7CBBDECC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C45EB5-63A1-57C5-AFD8-AFFCD60E86B1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FFB89D-F9F0-3E00-3852-D314669D1BC2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51BA8C8C-D617-E14B-2955-873E4A6CAE63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964C95E1-6235-5278-8E65-34EC69596362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03B1A677-F611-BE79-CC47-19BFA6542413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4BC3E4C6-EF40-DE13-DBDF-49D0288B0D5E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CF594DA8-11A5-9DA0-93E0-FD63280F1544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5B5926DC-79C2-F9FA-DF46-E2C5F56B611C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273D92F3-C559-7C1E-647E-3603D2928B92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84F811F9-1AF4-E1A3-A7BD-C806F9A5F746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24DB43-9908-5F06-66F4-CC14E58B445C}"/>
              </a:ext>
            </a:extLst>
          </p:cNvPr>
          <p:cNvSpPr/>
          <p:nvPr/>
        </p:nvSpPr>
        <p:spPr>
          <a:xfrm>
            <a:off x="2059340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3645D7-978B-A51F-B6D5-1073B2BE87A6}"/>
              </a:ext>
            </a:extLst>
          </p:cNvPr>
          <p:cNvSpPr/>
          <p:nvPr/>
        </p:nvSpPr>
        <p:spPr>
          <a:xfrm>
            <a:off x="20593412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6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7AA88D3-349A-F070-4158-4F46D771F2B1}"/>
              </a:ext>
            </a:extLst>
          </p:cNvPr>
          <p:cNvSpPr/>
          <p:nvPr/>
        </p:nvSpPr>
        <p:spPr>
          <a:xfrm>
            <a:off x="2059341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8E2D0-5B2A-7E9D-29B1-D39672DBCF0D}"/>
              </a:ext>
            </a:extLst>
          </p:cNvPr>
          <p:cNvSpPr txBox="1"/>
          <p:nvPr/>
        </p:nvSpPr>
        <p:spPr>
          <a:xfrm>
            <a:off x="2061850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REFERRAL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671C2F-57F4-3040-928A-E52EC1B2DE47}"/>
              </a:ext>
            </a:extLst>
          </p:cNvPr>
          <p:cNvSpPr txBox="1"/>
          <p:nvPr/>
        </p:nvSpPr>
        <p:spPr>
          <a:xfrm>
            <a:off x="2092034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Khuyến khích khách hàng hài lòng giới thiệu bạn bè, người quen.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FFDE3E-63EA-DECE-E901-C56F3B4E1D14}"/>
              </a:ext>
            </a:extLst>
          </p:cNvPr>
          <p:cNvSpPr txBox="1"/>
          <p:nvPr/>
        </p:nvSpPr>
        <p:spPr>
          <a:xfrm>
            <a:off x="2059341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43608" y="464377"/>
                </a:moveTo>
                <a:cubicBezTo>
                  <a:pt x="104148" y="464377"/>
                  <a:pt x="34416" y="533118"/>
                  <a:pt x="34416" y="670601"/>
                </a:cubicBezTo>
                <a:cubicBezTo>
                  <a:pt x="34416" y="809073"/>
                  <a:pt x="102172" y="878310"/>
                  <a:pt x="237676" y="878310"/>
                </a:cubicBezTo>
                <a:cubicBezTo>
                  <a:pt x="377136" y="878310"/>
                  <a:pt x="446868" y="807095"/>
                  <a:pt x="446868" y="664667"/>
                </a:cubicBezTo>
                <a:cubicBezTo>
                  <a:pt x="446868" y="531140"/>
                  <a:pt x="379116" y="464377"/>
                  <a:pt x="243608" y="464377"/>
                </a:cubicBezTo>
                <a:close/>
                <a:moveTo>
                  <a:pt x="240644" y="0"/>
                </a:moveTo>
                <a:cubicBezTo>
                  <a:pt x="428568" y="0"/>
                  <a:pt x="588308" y="56378"/>
                  <a:pt x="719856" y="169134"/>
                </a:cubicBezTo>
                <a:cubicBezTo>
                  <a:pt x="858328" y="287825"/>
                  <a:pt x="927564" y="440144"/>
                  <a:pt x="927564" y="626092"/>
                </a:cubicBezTo>
                <a:cubicBezTo>
                  <a:pt x="927564" y="796215"/>
                  <a:pt x="854372" y="938644"/>
                  <a:pt x="707984" y="1053378"/>
                </a:cubicBezTo>
                <a:cubicBezTo>
                  <a:pt x="943388" y="1153276"/>
                  <a:pt x="1061088" y="1342686"/>
                  <a:pt x="1061088" y="1621608"/>
                </a:cubicBezTo>
                <a:cubicBezTo>
                  <a:pt x="1061088" y="1831295"/>
                  <a:pt x="975536" y="2004880"/>
                  <a:pt x="804424" y="2142363"/>
                </a:cubicBezTo>
                <a:cubicBezTo>
                  <a:pt x="644188" y="2269955"/>
                  <a:pt x="457252" y="2333751"/>
                  <a:pt x="243608" y="2333751"/>
                </a:cubicBezTo>
                <a:cubicBezTo>
                  <a:pt x="189952" y="2333751"/>
                  <a:pt x="137960" y="2329764"/>
                  <a:pt x="87640" y="2321789"/>
                </a:cubicBezTo>
                <a:lnTo>
                  <a:pt x="0" y="2300241"/>
                </a:lnTo>
                <a:lnTo>
                  <a:pt x="0" y="1638915"/>
                </a:lnTo>
                <a:lnTo>
                  <a:pt x="10308" y="1684107"/>
                </a:lnTo>
                <a:cubicBezTo>
                  <a:pt x="42208" y="1780913"/>
                  <a:pt x="121952" y="1829317"/>
                  <a:pt x="249544" y="1829317"/>
                </a:cubicBezTo>
                <a:cubicBezTo>
                  <a:pt x="315812" y="1829317"/>
                  <a:pt x="372684" y="1803106"/>
                  <a:pt x="420160" y="1750684"/>
                </a:cubicBezTo>
                <a:cubicBezTo>
                  <a:pt x="464672" y="1700241"/>
                  <a:pt x="486924" y="1641390"/>
                  <a:pt x="486924" y="1574132"/>
                </a:cubicBezTo>
                <a:cubicBezTo>
                  <a:pt x="486924" y="1402031"/>
                  <a:pt x="404832" y="1315981"/>
                  <a:pt x="240644" y="1315981"/>
                </a:cubicBezTo>
                <a:cubicBezTo>
                  <a:pt x="117500" y="1315981"/>
                  <a:pt x="40536" y="1363828"/>
                  <a:pt x="9752" y="1459522"/>
                </a:cubicBezTo>
                <a:lnTo>
                  <a:pt x="0" y="1503311"/>
                </a:lnTo>
                <a:lnTo>
                  <a:pt x="0" y="37067"/>
                </a:lnTo>
                <a:lnTo>
                  <a:pt x="103776" y="10664"/>
                </a:lnTo>
                <a:cubicBezTo>
                  <a:pt x="147544" y="3555"/>
                  <a:pt x="193168" y="0"/>
                  <a:pt x="24064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4282F4-BE96-2DEC-BFF1-CE4978008B89}"/>
              </a:ext>
            </a:extLst>
          </p:cNvPr>
          <p:cNvSpPr/>
          <p:nvPr/>
        </p:nvSpPr>
        <p:spPr>
          <a:xfrm>
            <a:off x="1778772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7B34F9-1D6E-DCF7-853E-7BE8F968DB79}"/>
              </a:ext>
            </a:extLst>
          </p:cNvPr>
          <p:cNvSpPr/>
          <p:nvPr/>
        </p:nvSpPr>
        <p:spPr>
          <a:xfrm>
            <a:off x="17787728" y="6790402"/>
            <a:ext cx="2809875" cy="488724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56000">
                <a:schemeClr val="accent6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056C262-8849-D5D5-DFE7-11CD5ED8E021}"/>
              </a:ext>
            </a:extLst>
          </p:cNvPr>
          <p:cNvSpPr/>
          <p:nvPr/>
        </p:nvSpPr>
        <p:spPr>
          <a:xfrm>
            <a:off x="1778772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098C73-D9F9-B4DA-CE76-6EAD95F4F4B3}"/>
              </a:ext>
            </a:extLst>
          </p:cNvPr>
          <p:cNvSpPr txBox="1"/>
          <p:nvPr/>
        </p:nvSpPr>
        <p:spPr>
          <a:xfrm>
            <a:off x="17793654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FOLLOW-UP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F86494-F7F9-8974-62C3-0469D0881494}"/>
              </a:ext>
            </a:extLst>
          </p:cNvPr>
          <p:cNvSpPr txBox="1"/>
          <p:nvPr/>
        </p:nvSpPr>
        <p:spPr>
          <a:xfrm>
            <a:off x="18089299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Giữ liên lạc, hỗ trợ và đảm bảo sự hài lòng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CB3A67-B7FC-B32D-00DB-157C4083890B}"/>
              </a:ext>
            </a:extLst>
          </p:cNvPr>
          <p:cNvSpPr txBox="1"/>
          <p:nvPr/>
        </p:nvSpPr>
        <p:spPr>
          <a:xfrm>
            <a:off x="17787728" y="2993194"/>
            <a:ext cx="964656" cy="2249184"/>
          </a:xfrm>
          <a:custGeom>
            <a:avLst/>
            <a:gdLst/>
            <a:ahLst/>
            <a:cxnLst/>
            <a:rect l="l" t="t" r="r" b="b"/>
            <a:pathLst>
              <a:path w="964656" h="2249184">
                <a:moveTo>
                  <a:pt x="0" y="0"/>
                </a:moveTo>
                <a:lnTo>
                  <a:pt x="964656" y="0"/>
                </a:lnTo>
                <a:lnTo>
                  <a:pt x="964656" y="440638"/>
                </a:lnTo>
                <a:lnTo>
                  <a:pt x="175364" y="2249184"/>
                </a:lnTo>
                <a:lnTo>
                  <a:pt x="0" y="2249184"/>
                </a:lnTo>
                <a:lnTo>
                  <a:pt x="0" y="1277035"/>
                </a:lnTo>
                <a:lnTo>
                  <a:pt x="372684" y="483664"/>
                </a:lnTo>
                <a:lnTo>
                  <a:pt x="0" y="48366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F8E434-984D-AB96-4B5E-D71856936995}"/>
              </a:ext>
            </a:extLst>
          </p:cNvPr>
          <p:cNvSpPr/>
          <p:nvPr/>
        </p:nvSpPr>
        <p:spPr>
          <a:xfrm>
            <a:off x="14978993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20728C-C81F-4449-2AAA-FE72C0C81B62}"/>
              </a:ext>
            </a:extLst>
          </p:cNvPr>
          <p:cNvSpPr/>
          <p:nvPr/>
        </p:nvSpPr>
        <p:spPr>
          <a:xfrm>
            <a:off x="1497899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6000">
                <a:schemeClr val="accent5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6E5DC14-5AEF-A9D4-00FB-6ABE4C6B2698}"/>
              </a:ext>
            </a:extLst>
          </p:cNvPr>
          <p:cNvSpPr/>
          <p:nvPr/>
        </p:nvSpPr>
        <p:spPr>
          <a:xfrm>
            <a:off x="14978996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0B5017-DFD9-B574-98B4-A2F721488509}"/>
              </a:ext>
            </a:extLst>
          </p:cNvPr>
          <p:cNvSpPr txBox="1"/>
          <p:nvPr/>
        </p:nvSpPr>
        <p:spPr>
          <a:xfrm>
            <a:off x="14977847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224575-EB6B-AF55-B9F2-491EFA294F09}"/>
              </a:ext>
            </a:extLst>
          </p:cNvPr>
          <p:cNvSpPr txBox="1"/>
          <p:nvPr/>
        </p:nvSpPr>
        <p:spPr>
          <a:xfrm>
            <a:off x="15279683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Thuyết phục khách hàng đưa ra quyết định mua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E5DAD1-1DEF-D58F-FBF6-7C5D9C73FBD3}"/>
              </a:ext>
            </a:extLst>
          </p:cNvPr>
          <p:cNvSpPr txBox="1"/>
          <p:nvPr/>
        </p:nvSpPr>
        <p:spPr>
          <a:xfrm>
            <a:off x="14978996" y="2993194"/>
            <a:ext cx="1126368" cy="2292209"/>
          </a:xfrm>
          <a:custGeom>
            <a:avLst/>
            <a:gdLst/>
            <a:ahLst/>
            <a:cxnLst/>
            <a:rect l="l" t="t" r="r" b="b"/>
            <a:pathLst>
              <a:path w="1126368" h="2292209">
                <a:moveTo>
                  <a:pt x="132336" y="0"/>
                </a:moveTo>
                <a:lnTo>
                  <a:pt x="798488" y="0"/>
                </a:lnTo>
                <a:lnTo>
                  <a:pt x="302956" y="678019"/>
                </a:lnTo>
                <a:lnTo>
                  <a:pt x="308888" y="683954"/>
                </a:lnTo>
                <a:cubicBezTo>
                  <a:pt x="323724" y="679008"/>
                  <a:pt x="341528" y="675546"/>
                  <a:pt x="362300" y="673568"/>
                </a:cubicBezTo>
                <a:lnTo>
                  <a:pt x="418680" y="672085"/>
                </a:lnTo>
                <a:cubicBezTo>
                  <a:pt x="626388" y="672085"/>
                  <a:pt x="797500" y="747750"/>
                  <a:pt x="932016" y="899080"/>
                </a:cubicBezTo>
                <a:cubicBezTo>
                  <a:pt x="1061584" y="1045465"/>
                  <a:pt x="1126368" y="1223995"/>
                  <a:pt x="1126368" y="1434671"/>
                </a:cubicBezTo>
                <a:cubicBezTo>
                  <a:pt x="1126368" y="1680953"/>
                  <a:pt x="1042296" y="1885694"/>
                  <a:pt x="874152" y="2048894"/>
                </a:cubicBezTo>
                <a:cubicBezTo>
                  <a:pt x="707984" y="2211104"/>
                  <a:pt x="501268" y="2292209"/>
                  <a:pt x="253996" y="2292209"/>
                </a:cubicBezTo>
                <a:cubicBezTo>
                  <a:pt x="189704" y="2292209"/>
                  <a:pt x="128256" y="2287202"/>
                  <a:pt x="69656" y="2277187"/>
                </a:cubicBezTo>
                <a:lnTo>
                  <a:pt x="0" y="2258423"/>
                </a:lnTo>
                <a:lnTo>
                  <a:pt x="0" y="1672834"/>
                </a:lnTo>
                <a:lnTo>
                  <a:pt x="18096" y="1695790"/>
                </a:lnTo>
                <a:cubicBezTo>
                  <a:pt x="76452" y="1757113"/>
                  <a:pt x="149152" y="1787775"/>
                  <a:pt x="236192" y="1787775"/>
                </a:cubicBezTo>
                <a:cubicBezTo>
                  <a:pt x="323232" y="1787775"/>
                  <a:pt x="397412" y="1759091"/>
                  <a:pt x="458736" y="1701724"/>
                </a:cubicBezTo>
                <a:cubicBezTo>
                  <a:pt x="521048" y="1643368"/>
                  <a:pt x="552204" y="1570670"/>
                  <a:pt x="552204" y="1483630"/>
                </a:cubicBezTo>
                <a:cubicBezTo>
                  <a:pt x="552204" y="1394613"/>
                  <a:pt x="521544" y="1320926"/>
                  <a:pt x="460220" y="1262569"/>
                </a:cubicBezTo>
                <a:cubicBezTo>
                  <a:pt x="399884" y="1205202"/>
                  <a:pt x="325208" y="1176519"/>
                  <a:pt x="236192" y="1176519"/>
                </a:cubicBezTo>
                <a:cubicBezTo>
                  <a:pt x="150140" y="1176519"/>
                  <a:pt x="77936" y="1204708"/>
                  <a:pt x="19580" y="1261086"/>
                </a:cubicBezTo>
                <a:lnTo>
                  <a:pt x="0" y="1284412"/>
                </a:lnTo>
                <a:lnTo>
                  <a:pt x="0" y="194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3900" b="1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B16724-5A5F-349F-0CEE-25C82D2EE8A5}"/>
              </a:ext>
            </a:extLst>
          </p:cNvPr>
          <p:cNvSpPr/>
          <p:nvPr/>
        </p:nvSpPr>
        <p:spPr>
          <a:xfrm>
            <a:off x="121614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F76C96-56A4-EAA6-81EE-C99BC00276E9}"/>
              </a:ext>
            </a:extLst>
          </p:cNvPr>
          <p:cNvSpPr/>
          <p:nvPr/>
        </p:nvSpPr>
        <p:spPr>
          <a:xfrm>
            <a:off x="12161456" y="6790402"/>
            <a:ext cx="2809875" cy="488724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6000">
                <a:schemeClr val="accent4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C43746-C7B2-5731-9201-DF157E4DF07E}"/>
              </a:ext>
            </a:extLst>
          </p:cNvPr>
          <p:cNvSpPr/>
          <p:nvPr/>
        </p:nvSpPr>
        <p:spPr>
          <a:xfrm>
            <a:off x="121614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628024-96BD-56DE-4E0D-13148D67F1EE}"/>
              </a:ext>
            </a:extLst>
          </p:cNvPr>
          <p:cNvSpPr txBox="1"/>
          <p:nvPr/>
        </p:nvSpPr>
        <p:spPr>
          <a:xfrm>
            <a:off x="12167382" y="5919166"/>
            <a:ext cx="279802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HANDLING</a:t>
            </a:r>
          </a:p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OBJECTIONS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D79747-85B8-F381-A5E1-DF98E11564FE}"/>
              </a:ext>
            </a:extLst>
          </p:cNvPr>
          <p:cNvSpPr txBox="1"/>
          <p:nvPr/>
        </p:nvSpPr>
        <p:spPr>
          <a:xfrm>
            <a:off x="12463027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Lắng nghe, giải đáp và tháo gỡ những lo ngại của khách hàng.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834E97-E32B-5672-7510-9E0369D834D0}"/>
              </a:ext>
            </a:extLst>
          </p:cNvPr>
          <p:cNvSpPr txBox="1"/>
          <p:nvPr/>
        </p:nvSpPr>
        <p:spPr>
          <a:xfrm>
            <a:off x="12161458" y="2993194"/>
            <a:ext cx="1101144" cy="2295176"/>
          </a:xfrm>
          <a:custGeom>
            <a:avLst/>
            <a:gdLst/>
            <a:ahLst/>
            <a:cxnLst/>
            <a:rect l="l" t="t" r="r" b="b"/>
            <a:pathLst>
              <a:path w="1101144" h="2295176">
                <a:moveTo>
                  <a:pt x="0" y="0"/>
                </a:moveTo>
                <a:lnTo>
                  <a:pt x="897888" y="0"/>
                </a:lnTo>
                <a:lnTo>
                  <a:pt x="897888" y="483664"/>
                </a:lnTo>
                <a:lnTo>
                  <a:pt x="95244" y="483664"/>
                </a:lnTo>
                <a:lnTo>
                  <a:pt x="47768" y="790775"/>
                </a:lnTo>
                <a:cubicBezTo>
                  <a:pt x="128872" y="746266"/>
                  <a:pt x="229760" y="724012"/>
                  <a:pt x="350428" y="724012"/>
                </a:cubicBezTo>
                <a:cubicBezTo>
                  <a:pt x="684740" y="724012"/>
                  <a:pt x="914700" y="874847"/>
                  <a:pt x="1040316" y="1176519"/>
                </a:cubicBezTo>
                <a:cubicBezTo>
                  <a:pt x="1080868" y="1273449"/>
                  <a:pt x="1101144" y="1373842"/>
                  <a:pt x="1101144" y="1477696"/>
                </a:cubicBezTo>
                <a:cubicBezTo>
                  <a:pt x="1101144" y="1586495"/>
                  <a:pt x="1078888" y="1691833"/>
                  <a:pt x="1034380" y="1793709"/>
                </a:cubicBezTo>
                <a:cubicBezTo>
                  <a:pt x="889976" y="2128021"/>
                  <a:pt x="624900" y="2295176"/>
                  <a:pt x="239156" y="2295176"/>
                </a:cubicBezTo>
                <a:cubicBezTo>
                  <a:pt x="185744" y="2295176"/>
                  <a:pt x="134156" y="2291714"/>
                  <a:pt x="84396" y="2284791"/>
                </a:cubicBezTo>
                <a:lnTo>
                  <a:pt x="0" y="2266508"/>
                </a:lnTo>
                <a:lnTo>
                  <a:pt x="0" y="1693643"/>
                </a:lnTo>
                <a:lnTo>
                  <a:pt x="13088" y="1708494"/>
                </a:lnTo>
                <a:cubicBezTo>
                  <a:pt x="71320" y="1761348"/>
                  <a:pt x="141236" y="1787775"/>
                  <a:pt x="222836" y="1787775"/>
                </a:cubicBezTo>
                <a:cubicBezTo>
                  <a:pt x="305920" y="1787775"/>
                  <a:pt x="377132" y="1758597"/>
                  <a:pt x="436476" y="1700241"/>
                </a:cubicBezTo>
                <a:cubicBezTo>
                  <a:pt x="496812" y="1641884"/>
                  <a:pt x="526980" y="1571659"/>
                  <a:pt x="526980" y="1489565"/>
                </a:cubicBezTo>
                <a:cubicBezTo>
                  <a:pt x="526980" y="1292737"/>
                  <a:pt x="424608" y="1194322"/>
                  <a:pt x="219868" y="1194322"/>
                </a:cubicBezTo>
                <a:cubicBezTo>
                  <a:pt x="149644" y="1194322"/>
                  <a:pt x="90048" y="1210519"/>
                  <a:pt x="41088" y="1242912"/>
                </a:cubicBezTo>
                <a:lnTo>
                  <a:pt x="0" y="12810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6CF1BF-06A6-6819-F024-F55B32A8767A}"/>
              </a:ext>
            </a:extLst>
          </p:cNvPr>
          <p:cNvSpPr/>
          <p:nvPr/>
        </p:nvSpPr>
        <p:spPr>
          <a:xfrm>
            <a:off x="9355771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5748827-D02D-3ACD-5373-D66BA68B15B7}"/>
              </a:ext>
            </a:extLst>
          </p:cNvPr>
          <p:cNvSpPr/>
          <p:nvPr/>
        </p:nvSpPr>
        <p:spPr>
          <a:xfrm>
            <a:off x="9355774" y="6790402"/>
            <a:ext cx="2809875" cy="4887248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6000">
                <a:schemeClr val="accent3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A50545-CA88-770A-490F-44B7CE2A57AD}"/>
              </a:ext>
            </a:extLst>
          </p:cNvPr>
          <p:cNvSpPr/>
          <p:nvPr/>
        </p:nvSpPr>
        <p:spPr>
          <a:xfrm>
            <a:off x="9355774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FE00C8-A21C-E391-EA84-DB59024F7FE6}"/>
              </a:ext>
            </a:extLst>
          </p:cNvPr>
          <p:cNvSpPr txBox="1"/>
          <p:nvPr/>
        </p:nvSpPr>
        <p:spPr>
          <a:xfrm>
            <a:off x="9361700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055671-9B5E-A722-27D9-C84499ACF00D}"/>
              </a:ext>
            </a:extLst>
          </p:cNvPr>
          <p:cNvSpPr txBox="1"/>
          <p:nvPr/>
        </p:nvSpPr>
        <p:spPr>
          <a:xfrm>
            <a:off x="9657345" y="8676403"/>
            <a:ext cx="220673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>
                <a:solidFill>
                  <a:schemeClr val="bg2"/>
                </a:solidFill>
              </a:rPr>
              <a:t>Giới thiệu sản phẩm/dịch vụ, nêu bật lợi ích và giá trị khác biệt.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388C3C-A437-4494-024E-29406CA68C7B}"/>
              </a:ext>
            </a:extLst>
          </p:cNvPr>
          <p:cNvSpPr txBox="1"/>
          <p:nvPr/>
        </p:nvSpPr>
        <p:spPr>
          <a:xfrm>
            <a:off x="9355774" y="2993194"/>
            <a:ext cx="1136760" cy="2249184"/>
          </a:xfrm>
          <a:custGeom>
            <a:avLst/>
            <a:gdLst/>
            <a:ahLst/>
            <a:cxnLst/>
            <a:rect l="l" t="t" r="r" b="b"/>
            <a:pathLst>
              <a:path w="1136760" h="2249184">
                <a:moveTo>
                  <a:pt x="353404" y="0"/>
                </a:moveTo>
                <a:lnTo>
                  <a:pt x="887508" y="0"/>
                </a:lnTo>
                <a:lnTo>
                  <a:pt x="887508" y="1404998"/>
                </a:lnTo>
                <a:lnTo>
                  <a:pt x="1136760" y="1404998"/>
                </a:lnTo>
                <a:lnTo>
                  <a:pt x="1136760" y="1854538"/>
                </a:lnTo>
                <a:lnTo>
                  <a:pt x="887508" y="1854538"/>
                </a:lnTo>
                <a:lnTo>
                  <a:pt x="887508" y="2249184"/>
                </a:lnTo>
                <a:lnTo>
                  <a:pt x="338568" y="2249184"/>
                </a:lnTo>
                <a:lnTo>
                  <a:pt x="338568" y="1854538"/>
                </a:lnTo>
                <a:lnTo>
                  <a:pt x="0" y="1854538"/>
                </a:lnTo>
                <a:lnTo>
                  <a:pt x="0" y="1404998"/>
                </a:lnTo>
                <a:lnTo>
                  <a:pt x="374172" y="1404998"/>
                </a:lnTo>
                <a:lnTo>
                  <a:pt x="374172" y="700274"/>
                </a:lnTo>
                <a:lnTo>
                  <a:pt x="368240" y="700274"/>
                </a:lnTo>
                <a:lnTo>
                  <a:pt x="0" y="1285267"/>
                </a:lnTo>
                <a:lnTo>
                  <a:pt x="0" y="504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592016E-2338-5A29-AFF2-167FBF885BBE}"/>
              </a:ext>
            </a:extLst>
          </p:cNvPr>
          <p:cNvSpPr/>
          <p:nvPr/>
        </p:nvSpPr>
        <p:spPr>
          <a:xfrm>
            <a:off x="6547039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EBF4843-D659-65DB-4F61-DF247CF9A4A0}"/>
              </a:ext>
            </a:extLst>
          </p:cNvPr>
          <p:cNvSpPr/>
          <p:nvPr/>
        </p:nvSpPr>
        <p:spPr>
          <a:xfrm>
            <a:off x="6547040" y="6790402"/>
            <a:ext cx="2809875" cy="4887248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56000">
                <a:schemeClr val="accent2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258AD90-C998-3D63-0FB5-FC22FA88A052}"/>
              </a:ext>
            </a:extLst>
          </p:cNvPr>
          <p:cNvSpPr/>
          <p:nvPr/>
        </p:nvSpPr>
        <p:spPr>
          <a:xfrm>
            <a:off x="6547042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6040444-FD7E-1020-3C34-CFC25C99A4DC}"/>
              </a:ext>
            </a:extLst>
          </p:cNvPr>
          <p:cNvSpPr txBox="1"/>
          <p:nvPr/>
        </p:nvSpPr>
        <p:spPr>
          <a:xfrm>
            <a:off x="6552966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05F8B5B-A2A4-7758-7803-CA465F6370C8}"/>
              </a:ext>
            </a:extLst>
          </p:cNvPr>
          <p:cNvSpPr txBox="1"/>
          <p:nvPr/>
        </p:nvSpPr>
        <p:spPr>
          <a:xfrm>
            <a:off x="6848611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Tạo ấn tượng ban đầu, mở đầu cuộc trò chuyện một cách chuyên nghiệp.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9C6C01-8B51-A8AD-8DD0-5C3B40FB0061}"/>
              </a:ext>
            </a:extLst>
          </p:cNvPr>
          <p:cNvSpPr txBox="1"/>
          <p:nvPr/>
        </p:nvSpPr>
        <p:spPr>
          <a:xfrm>
            <a:off x="6547042" y="2951652"/>
            <a:ext cx="1061088" cy="2333751"/>
          </a:xfrm>
          <a:custGeom>
            <a:avLst/>
            <a:gdLst/>
            <a:ahLst/>
            <a:cxnLst/>
            <a:rect l="l" t="t" r="r" b="b"/>
            <a:pathLst>
              <a:path w="1061088" h="2333751">
                <a:moveTo>
                  <a:pt x="231740" y="0"/>
                </a:moveTo>
                <a:cubicBezTo>
                  <a:pt x="420656" y="0"/>
                  <a:pt x="582864" y="53906"/>
                  <a:pt x="718368" y="161716"/>
                </a:cubicBezTo>
                <a:cubicBezTo>
                  <a:pt x="863764" y="278428"/>
                  <a:pt x="936464" y="429264"/>
                  <a:pt x="936464" y="614223"/>
                </a:cubicBezTo>
                <a:cubicBezTo>
                  <a:pt x="936464" y="820942"/>
                  <a:pt x="837556" y="977713"/>
                  <a:pt x="639736" y="1084534"/>
                </a:cubicBezTo>
                <a:cubicBezTo>
                  <a:pt x="920636" y="1180476"/>
                  <a:pt x="1061088" y="1361973"/>
                  <a:pt x="1061088" y="1629026"/>
                </a:cubicBezTo>
                <a:cubicBezTo>
                  <a:pt x="1061088" y="1834756"/>
                  <a:pt x="972072" y="2006363"/>
                  <a:pt x="794036" y="2143846"/>
                </a:cubicBezTo>
                <a:cubicBezTo>
                  <a:pt x="629848" y="2270449"/>
                  <a:pt x="441424" y="2333751"/>
                  <a:pt x="228772" y="2333751"/>
                </a:cubicBezTo>
                <a:cubicBezTo>
                  <a:pt x="160032" y="2333751"/>
                  <a:pt x="93144" y="2327322"/>
                  <a:pt x="28112" y="2314464"/>
                </a:cubicBezTo>
                <a:lnTo>
                  <a:pt x="0" y="2305882"/>
                </a:lnTo>
                <a:lnTo>
                  <a:pt x="0" y="1665942"/>
                </a:lnTo>
                <a:lnTo>
                  <a:pt x="16612" y="1710812"/>
                </a:lnTo>
                <a:cubicBezTo>
                  <a:pt x="61120" y="1789815"/>
                  <a:pt x="136788" y="1829317"/>
                  <a:pt x="243608" y="1829317"/>
                </a:cubicBezTo>
                <a:cubicBezTo>
                  <a:pt x="405816" y="1829317"/>
                  <a:pt x="486924" y="1745244"/>
                  <a:pt x="486924" y="1577099"/>
                </a:cubicBezTo>
                <a:cubicBezTo>
                  <a:pt x="486924" y="1462365"/>
                  <a:pt x="425104" y="1390657"/>
                  <a:pt x="301468" y="1361973"/>
                </a:cubicBezTo>
                <a:cubicBezTo>
                  <a:pt x="257948" y="1352082"/>
                  <a:pt x="203056" y="1347137"/>
                  <a:pt x="136788" y="1347137"/>
                </a:cubicBezTo>
                <a:lnTo>
                  <a:pt x="0" y="1348452"/>
                </a:lnTo>
                <a:lnTo>
                  <a:pt x="0" y="925786"/>
                </a:lnTo>
                <a:lnTo>
                  <a:pt x="46284" y="925786"/>
                </a:lnTo>
                <a:cubicBezTo>
                  <a:pt x="71012" y="925786"/>
                  <a:pt x="92772" y="925291"/>
                  <a:pt x="111564" y="924302"/>
                </a:cubicBezTo>
                <a:cubicBezTo>
                  <a:pt x="161020" y="920346"/>
                  <a:pt x="202064" y="912433"/>
                  <a:pt x="234704" y="900564"/>
                </a:cubicBezTo>
                <a:cubicBezTo>
                  <a:pt x="319768" y="868913"/>
                  <a:pt x="362300" y="802644"/>
                  <a:pt x="362300" y="701758"/>
                </a:cubicBezTo>
                <a:cubicBezTo>
                  <a:pt x="362300" y="570209"/>
                  <a:pt x="309876" y="504435"/>
                  <a:pt x="205032" y="504435"/>
                </a:cubicBezTo>
                <a:cubicBezTo>
                  <a:pt x="90300" y="504435"/>
                  <a:pt x="31448" y="569220"/>
                  <a:pt x="28480" y="698790"/>
                </a:cubicBezTo>
                <a:lnTo>
                  <a:pt x="0" y="698790"/>
                </a:lnTo>
                <a:lnTo>
                  <a:pt x="0" y="29215"/>
                </a:lnTo>
                <a:lnTo>
                  <a:pt x="75032" y="11313"/>
                </a:lnTo>
                <a:cubicBezTo>
                  <a:pt x="124856" y="3771"/>
                  <a:pt x="177092" y="0"/>
                  <a:pt x="23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6FDF4A-626A-B427-16A7-DDCC0B5A14DD}"/>
              </a:ext>
            </a:extLst>
          </p:cNvPr>
          <p:cNvSpPr/>
          <p:nvPr/>
        </p:nvSpPr>
        <p:spPr>
          <a:xfrm>
            <a:off x="3741355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1C949-45DA-6C7B-74CD-008E1B07644E}"/>
              </a:ext>
            </a:extLst>
          </p:cNvPr>
          <p:cNvSpPr/>
          <p:nvPr/>
        </p:nvSpPr>
        <p:spPr>
          <a:xfrm>
            <a:off x="373752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6000">
                <a:schemeClr val="accent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D252F3C-3C9F-9B5D-F956-4CEC027368C3}"/>
              </a:ext>
            </a:extLst>
          </p:cNvPr>
          <p:cNvSpPr/>
          <p:nvPr/>
        </p:nvSpPr>
        <p:spPr>
          <a:xfrm>
            <a:off x="3741358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58A231-169A-CBE7-7029-F0825A082CFD}"/>
              </a:ext>
            </a:extLst>
          </p:cNvPr>
          <p:cNvSpPr txBox="1"/>
          <p:nvPr/>
        </p:nvSpPr>
        <p:spPr>
          <a:xfrm>
            <a:off x="374345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PREPARATION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087842-1C0B-C8D9-CE38-24DE80B411C2}"/>
              </a:ext>
            </a:extLst>
          </p:cNvPr>
          <p:cNvSpPr txBox="1"/>
          <p:nvPr/>
        </p:nvSpPr>
        <p:spPr>
          <a:xfrm>
            <a:off x="403909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Nghiên cứu nhu cầu, mong muốn và đặc điểm của khách hàng.</a:t>
            </a:r>
            <a:endParaRPr lang="en-US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7BCD9D-2229-6B47-9D53-E7C458A20872}"/>
              </a:ext>
            </a:extLst>
          </p:cNvPr>
          <p:cNvSpPr txBox="1"/>
          <p:nvPr/>
        </p:nvSpPr>
        <p:spPr>
          <a:xfrm>
            <a:off x="3741358" y="2951652"/>
            <a:ext cx="1043286" cy="2290726"/>
          </a:xfrm>
          <a:custGeom>
            <a:avLst/>
            <a:gdLst/>
            <a:ahLst/>
            <a:cxnLst/>
            <a:rect l="l" t="t" r="r" b="b"/>
            <a:pathLst>
              <a:path w="1043286" h="2290726">
                <a:moveTo>
                  <a:pt x="262896" y="0"/>
                </a:moveTo>
                <a:cubicBezTo>
                  <a:pt x="417194" y="0"/>
                  <a:pt x="555172" y="31651"/>
                  <a:pt x="676830" y="94953"/>
                </a:cubicBezTo>
                <a:cubicBezTo>
                  <a:pt x="810356" y="164189"/>
                  <a:pt x="908276" y="264087"/>
                  <a:pt x="970588" y="394646"/>
                </a:cubicBezTo>
                <a:cubicBezTo>
                  <a:pt x="1009162" y="481686"/>
                  <a:pt x="1028450" y="567736"/>
                  <a:pt x="1028450" y="652798"/>
                </a:cubicBezTo>
                <a:cubicBezTo>
                  <a:pt x="1028450" y="768521"/>
                  <a:pt x="1005206" y="883255"/>
                  <a:pt x="958720" y="997000"/>
                </a:cubicBezTo>
                <a:cubicBezTo>
                  <a:pt x="918166" y="1097887"/>
                  <a:pt x="858822" y="1199763"/>
                  <a:pt x="780684" y="1302628"/>
                </a:cubicBezTo>
                <a:cubicBezTo>
                  <a:pt x="716394" y="1387689"/>
                  <a:pt x="636278" y="1477202"/>
                  <a:pt x="540336" y="1571165"/>
                </a:cubicBezTo>
                <a:cubicBezTo>
                  <a:pt x="501762" y="1608750"/>
                  <a:pt x="458242" y="1649303"/>
                  <a:pt x="409776" y="1692823"/>
                </a:cubicBezTo>
                <a:cubicBezTo>
                  <a:pt x="376148" y="1724473"/>
                  <a:pt x="333122" y="1762553"/>
                  <a:pt x="280700" y="1807062"/>
                </a:cubicBezTo>
                <a:lnTo>
                  <a:pt x="1043286" y="1807062"/>
                </a:lnTo>
                <a:lnTo>
                  <a:pt x="1043286" y="2290726"/>
                </a:lnTo>
                <a:lnTo>
                  <a:pt x="0" y="2290726"/>
                </a:lnTo>
                <a:lnTo>
                  <a:pt x="0" y="1441256"/>
                </a:lnTo>
                <a:lnTo>
                  <a:pt x="144206" y="1296693"/>
                </a:lnTo>
                <a:cubicBezTo>
                  <a:pt x="181792" y="1256141"/>
                  <a:pt x="216410" y="1215588"/>
                  <a:pt x="248060" y="1175036"/>
                </a:cubicBezTo>
                <a:cubicBezTo>
                  <a:pt x="286634" y="1125581"/>
                  <a:pt x="320264" y="1077611"/>
                  <a:pt x="348948" y="1031123"/>
                </a:cubicBezTo>
                <a:cubicBezTo>
                  <a:pt x="419172" y="915400"/>
                  <a:pt x="454286" y="812535"/>
                  <a:pt x="454286" y="722528"/>
                </a:cubicBezTo>
                <a:cubicBezTo>
                  <a:pt x="454286" y="577133"/>
                  <a:pt x="383566" y="504435"/>
                  <a:pt x="242126" y="504435"/>
                </a:cubicBezTo>
                <a:cubicBezTo>
                  <a:pt x="149152" y="504435"/>
                  <a:pt x="81400" y="542514"/>
                  <a:pt x="38868" y="618674"/>
                </a:cubicBezTo>
                <a:cubicBezTo>
                  <a:pt x="23044" y="646863"/>
                  <a:pt x="10556" y="680987"/>
                  <a:pt x="1408" y="721045"/>
                </a:cubicBezTo>
                <a:lnTo>
                  <a:pt x="0" y="732181"/>
                </a:lnTo>
                <a:lnTo>
                  <a:pt x="0" y="36550"/>
                </a:lnTo>
                <a:lnTo>
                  <a:pt x="58156" y="20771"/>
                </a:lnTo>
                <a:cubicBezTo>
                  <a:pt x="123436" y="6924"/>
                  <a:pt x="191682" y="0"/>
                  <a:pt x="2628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9102689-1840-F75E-55B6-2897BEE087B0}"/>
              </a:ext>
            </a:extLst>
          </p:cNvPr>
          <p:cNvSpPr/>
          <p:nvPr/>
        </p:nvSpPr>
        <p:spPr>
          <a:xfrm>
            <a:off x="935934" y="2631357"/>
            <a:ext cx="2809876" cy="9046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24F7F1A-8500-A132-8F36-9F3D98A570EC}"/>
              </a:ext>
            </a:extLst>
          </p:cNvPr>
          <p:cNvSpPr/>
          <p:nvPr/>
        </p:nvSpPr>
        <p:spPr>
          <a:xfrm>
            <a:off x="935937" y="6790402"/>
            <a:ext cx="2809875" cy="4887248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4C051B7-3743-42AD-1705-8A1F2FE8F08D}"/>
              </a:ext>
            </a:extLst>
          </p:cNvPr>
          <p:cNvSpPr/>
          <p:nvPr/>
        </p:nvSpPr>
        <p:spPr>
          <a:xfrm>
            <a:off x="935937" y="2631357"/>
            <a:ext cx="2809875" cy="4593301"/>
          </a:xfrm>
          <a:custGeom>
            <a:avLst/>
            <a:gdLst>
              <a:gd name="connsiteX0" fmla="*/ 0 w 2809875"/>
              <a:gd name="connsiteY0" fmla="*/ 0 h 4593301"/>
              <a:gd name="connsiteX1" fmla="*/ 2809875 w 2809875"/>
              <a:gd name="connsiteY1" fmla="*/ 0 h 4593301"/>
              <a:gd name="connsiteX2" fmla="*/ 2809875 w 2809875"/>
              <a:gd name="connsiteY2" fmla="*/ 4159045 h 4593301"/>
              <a:gd name="connsiteX3" fmla="*/ 1808918 w 2809875"/>
              <a:gd name="connsiteY3" fmla="*/ 4159045 h 4593301"/>
              <a:gd name="connsiteX4" fmla="*/ 1404937 w 2809875"/>
              <a:gd name="connsiteY4" fmla="*/ 4593301 h 4593301"/>
              <a:gd name="connsiteX5" fmla="*/ 1000956 w 2809875"/>
              <a:gd name="connsiteY5" fmla="*/ 4159045 h 4593301"/>
              <a:gd name="connsiteX6" fmla="*/ 0 w 2809875"/>
              <a:gd name="connsiteY6" fmla="*/ 4159045 h 459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9875" h="4593301">
                <a:moveTo>
                  <a:pt x="0" y="0"/>
                </a:moveTo>
                <a:lnTo>
                  <a:pt x="2809875" y="0"/>
                </a:lnTo>
                <a:lnTo>
                  <a:pt x="2809875" y="4159045"/>
                </a:lnTo>
                <a:lnTo>
                  <a:pt x="1808918" y="4159045"/>
                </a:lnTo>
                <a:lnTo>
                  <a:pt x="1404937" y="4593301"/>
                </a:lnTo>
                <a:lnTo>
                  <a:pt x="1000956" y="4159045"/>
                </a:lnTo>
                <a:lnTo>
                  <a:pt x="0" y="4159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AE144-745D-4A1F-FC1F-4DCF5383DD29}"/>
              </a:ext>
            </a:extLst>
          </p:cNvPr>
          <p:cNvSpPr txBox="1"/>
          <p:nvPr/>
        </p:nvSpPr>
        <p:spPr>
          <a:xfrm>
            <a:off x="935673" y="6088443"/>
            <a:ext cx="279802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PROSPECTING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EDD44BC-1E3B-7D6B-2ABB-87A75389F907}"/>
              </a:ext>
            </a:extLst>
          </p:cNvPr>
          <p:cNvSpPr txBox="1"/>
          <p:nvPr/>
        </p:nvSpPr>
        <p:spPr>
          <a:xfrm>
            <a:off x="1237508" y="8676403"/>
            <a:ext cx="220673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400" dirty="0"/>
              <a:t>Xác định và thu thập thông tin về đối tượng phù hợp với sản phẩm.</a:t>
            </a:r>
            <a:endParaRPr lang="en-US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EE93BE-BCCC-D76B-9AEB-FDEA0A737FDF}"/>
              </a:ext>
            </a:extLst>
          </p:cNvPr>
          <p:cNvSpPr txBox="1"/>
          <p:nvPr/>
        </p:nvSpPr>
        <p:spPr>
          <a:xfrm>
            <a:off x="6731883" y="917231"/>
            <a:ext cx="1092023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STEPS </a:t>
            </a:r>
            <a:r>
              <a:rPr lang="en-US" sz="66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2C75B8-4E0F-AFC3-ED7C-F9E91706211C}"/>
              </a:ext>
            </a:extLst>
          </p:cNvPr>
          <p:cNvSpPr txBox="1"/>
          <p:nvPr/>
        </p:nvSpPr>
        <p:spPr>
          <a:xfrm>
            <a:off x="935937" y="2993194"/>
            <a:ext cx="559624" cy="2249184"/>
          </a:xfrm>
          <a:custGeom>
            <a:avLst/>
            <a:gdLst/>
            <a:ahLst/>
            <a:cxnLst/>
            <a:rect l="l" t="t" r="r" b="b"/>
            <a:pathLst>
              <a:path w="559624" h="2249184">
                <a:moveTo>
                  <a:pt x="0" y="0"/>
                </a:moveTo>
                <a:lnTo>
                  <a:pt x="559624" y="0"/>
                </a:lnTo>
                <a:lnTo>
                  <a:pt x="559624" y="2249184"/>
                </a:lnTo>
                <a:lnTo>
                  <a:pt x="0" y="2249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3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65D9C2-AD23-A9C2-3E01-CE50445DFF94}"/>
              </a:ext>
            </a:extLst>
          </p:cNvPr>
          <p:cNvSpPr txBox="1"/>
          <p:nvPr/>
        </p:nvSpPr>
        <p:spPr>
          <a:xfrm>
            <a:off x="11147484" y="1265973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latin typeface="+mj-lt"/>
              </a:rPr>
              <a:t>slideocean</a:t>
            </a:r>
            <a:r>
              <a:rPr lang="en-US" sz="2000" b="1" u="none" dirty="0">
                <a:latin typeface="+mn-lt"/>
              </a:rPr>
              <a:t>.net</a:t>
            </a:r>
          </a:p>
        </p:txBody>
      </p:sp>
      <p:sp>
        <p:nvSpPr>
          <p:cNvPr id="52" name="Shape 2613">
            <a:extLst>
              <a:ext uri="{FF2B5EF4-FFF2-40B4-BE49-F238E27FC236}">
                <a16:creationId xmlns:a16="http://schemas.microsoft.com/office/drawing/2014/main" id="{1CEDA66C-FBED-0ED9-1AA2-FBB2485479F3}"/>
              </a:ext>
            </a:extLst>
          </p:cNvPr>
          <p:cNvSpPr/>
          <p:nvPr/>
        </p:nvSpPr>
        <p:spPr>
          <a:xfrm>
            <a:off x="2002685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783">
            <a:extLst>
              <a:ext uri="{FF2B5EF4-FFF2-40B4-BE49-F238E27FC236}">
                <a16:creationId xmlns:a16="http://schemas.microsoft.com/office/drawing/2014/main" id="{1BAC254A-7955-DDB5-9F63-B7ECEEA38F26}"/>
              </a:ext>
            </a:extLst>
          </p:cNvPr>
          <p:cNvSpPr/>
          <p:nvPr/>
        </p:nvSpPr>
        <p:spPr>
          <a:xfrm>
            <a:off x="4804275" y="7685084"/>
            <a:ext cx="676378" cy="58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629">
            <a:extLst>
              <a:ext uri="{FF2B5EF4-FFF2-40B4-BE49-F238E27FC236}">
                <a16:creationId xmlns:a16="http://schemas.microsoft.com/office/drawing/2014/main" id="{C01E2FDD-A186-055B-F79B-FD24969CE746}"/>
              </a:ext>
            </a:extLst>
          </p:cNvPr>
          <p:cNvSpPr/>
          <p:nvPr/>
        </p:nvSpPr>
        <p:spPr>
          <a:xfrm>
            <a:off x="7613695" y="7638968"/>
            <a:ext cx="676564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772">
            <a:extLst>
              <a:ext uri="{FF2B5EF4-FFF2-40B4-BE49-F238E27FC236}">
                <a16:creationId xmlns:a16="http://schemas.microsoft.com/office/drawing/2014/main" id="{4B16C733-0460-94FA-FE5B-173E723450CB}"/>
              </a:ext>
            </a:extLst>
          </p:cNvPr>
          <p:cNvSpPr/>
          <p:nvPr/>
        </p:nvSpPr>
        <p:spPr>
          <a:xfrm>
            <a:off x="10422522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55">
            <a:extLst>
              <a:ext uri="{FF2B5EF4-FFF2-40B4-BE49-F238E27FC236}">
                <a16:creationId xmlns:a16="http://schemas.microsoft.com/office/drawing/2014/main" id="{917E505E-1572-2AF9-320E-4E4094DD6A50}"/>
              </a:ext>
            </a:extLst>
          </p:cNvPr>
          <p:cNvSpPr/>
          <p:nvPr/>
        </p:nvSpPr>
        <p:spPr>
          <a:xfrm>
            <a:off x="13228204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41">
            <a:extLst>
              <a:ext uri="{FF2B5EF4-FFF2-40B4-BE49-F238E27FC236}">
                <a16:creationId xmlns:a16="http://schemas.microsoft.com/office/drawing/2014/main" id="{0A78729A-E933-6329-9D6E-70716CFA0110}"/>
              </a:ext>
            </a:extLst>
          </p:cNvPr>
          <p:cNvSpPr/>
          <p:nvPr/>
        </p:nvSpPr>
        <p:spPr>
          <a:xfrm>
            <a:off x="16107233" y="7700457"/>
            <a:ext cx="553400" cy="55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93">
            <a:extLst>
              <a:ext uri="{FF2B5EF4-FFF2-40B4-BE49-F238E27FC236}">
                <a16:creationId xmlns:a16="http://schemas.microsoft.com/office/drawing/2014/main" id="{40729491-97A6-BF06-0E78-1385A2DD52B3}"/>
              </a:ext>
            </a:extLst>
          </p:cNvPr>
          <p:cNvSpPr/>
          <p:nvPr/>
        </p:nvSpPr>
        <p:spPr>
          <a:xfrm>
            <a:off x="18854476" y="7638968"/>
            <a:ext cx="676378" cy="67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54">
            <a:extLst>
              <a:ext uri="{FF2B5EF4-FFF2-40B4-BE49-F238E27FC236}">
                <a16:creationId xmlns:a16="http://schemas.microsoft.com/office/drawing/2014/main" id="{44A85E23-A8FD-28A9-7078-2C08FE964043}"/>
              </a:ext>
            </a:extLst>
          </p:cNvPr>
          <p:cNvSpPr/>
          <p:nvPr/>
        </p:nvSpPr>
        <p:spPr>
          <a:xfrm>
            <a:off x="21660160" y="7669712"/>
            <a:ext cx="676378" cy="614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25000" decel="25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ccel="25000" decel="25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ccel="25000" decel="25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ccel="25000" decel="2500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25000" decel="2500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25000" decel="2500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ccel="25000" decel="2500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ccel="25000" decel="2500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5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8" dur="1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1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7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0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3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6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6" grpId="0"/>
          <p:bldP spid="7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4" grpId="0" animBg="1"/>
          <p:bldP spid="35" grpId="0"/>
          <p:bldP spid="36" grpId="0"/>
          <p:bldP spid="37" grpId="0" animBg="1"/>
          <p:bldP spid="38" grpId="0" animBg="1"/>
          <p:bldP spid="40" grpId="0" animBg="1"/>
          <p:bldP spid="41" grpId="0"/>
          <p:bldP spid="42" grpId="0"/>
          <p:bldP spid="43" grpId="0" animBg="1"/>
          <p:bldP spid="44" grpId="0" animBg="1"/>
          <p:bldP spid="46" grpId="0" animBg="1"/>
          <p:bldP spid="47" grpId="0"/>
          <p:bldP spid="48" grpId="0"/>
          <p:bldP spid="50" grpId="0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7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Dark 44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B520F0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B05E5B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2988</TotalTime>
  <Words>1096</Words>
  <Application>Microsoft Office PowerPoint</Application>
  <PresentationFormat>Custom</PresentationFormat>
  <Paragraphs>152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10_SalesProcess</dc:title>
  <dc:creator>Slide Ocean</dc:creator>
  <cp:lastModifiedBy>SO</cp:lastModifiedBy>
  <cp:revision>542</cp:revision>
  <dcterms:created xsi:type="dcterms:W3CDTF">2024-04-24T08:43:56Z</dcterms:created>
  <dcterms:modified xsi:type="dcterms:W3CDTF">2025-08-15T07:42:32Z</dcterms:modified>
</cp:coreProperties>
</file>