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notesMasterIdLst>
    <p:notesMasterId r:id="rId14"/>
  </p:notesMasterIdLst>
  <p:handoutMasterIdLst>
    <p:handoutMasterId r:id="rId15"/>
  </p:handoutMasterIdLst>
  <p:sldIdLst>
    <p:sldId id="2147378065" r:id="rId7"/>
    <p:sldId id="2147378067" r:id="rId8"/>
    <p:sldId id="2147378070" r:id="rId9"/>
    <p:sldId id="2147378063" r:id="rId10"/>
    <p:sldId id="2147378068" r:id="rId11"/>
    <p:sldId id="2147378064" r:id="rId12"/>
    <p:sldId id="2147378069" r:id="rId1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7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09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B0C60EB-74BB-2D55-CFDC-A1AFD4329EE8}"/>
              </a:ext>
            </a:extLst>
          </p:cNvPr>
          <p:cNvSpPr/>
          <p:nvPr/>
        </p:nvSpPr>
        <p:spPr>
          <a:xfrm>
            <a:off x="18954750" y="2610466"/>
            <a:ext cx="3333750" cy="8495071"/>
          </a:xfrm>
          <a:custGeom>
            <a:avLst/>
            <a:gdLst>
              <a:gd name="connsiteX0" fmla="*/ 0 w 3333750"/>
              <a:gd name="connsiteY0" fmla="*/ 0 h 8495071"/>
              <a:gd name="connsiteX1" fmla="*/ 2338806 w 3333750"/>
              <a:gd name="connsiteY1" fmla="*/ 0 h 8495071"/>
              <a:gd name="connsiteX2" fmla="*/ 3333750 w 3333750"/>
              <a:gd name="connsiteY2" fmla="*/ 994943 h 8495071"/>
              <a:gd name="connsiteX3" fmla="*/ 3333750 w 3333750"/>
              <a:gd name="connsiteY3" fmla="*/ 7500128 h 8495071"/>
              <a:gd name="connsiteX4" fmla="*/ 2338806 w 3333750"/>
              <a:gd name="connsiteY4" fmla="*/ 8495071 h 8495071"/>
              <a:gd name="connsiteX5" fmla="*/ 0 w 3333750"/>
              <a:gd name="connsiteY5" fmla="*/ 8495071 h 8495071"/>
              <a:gd name="connsiteX6" fmla="*/ 0 w 3333750"/>
              <a:gd name="connsiteY6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3750" h="8495071">
                <a:moveTo>
                  <a:pt x="0" y="0"/>
                </a:moveTo>
                <a:lnTo>
                  <a:pt x="2338806" y="0"/>
                </a:lnTo>
                <a:cubicBezTo>
                  <a:pt x="2888298" y="0"/>
                  <a:pt x="3333750" y="445451"/>
                  <a:pt x="3333750" y="994943"/>
                </a:cubicBezTo>
                <a:lnTo>
                  <a:pt x="3333750" y="7500128"/>
                </a:lnTo>
                <a:cubicBezTo>
                  <a:pt x="3333750" y="8049620"/>
                  <a:pt x="2888298" y="8495071"/>
                  <a:pt x="2338806" y="8495071"/>
                </a:cubicBez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0F42AEB-35C2-CB69-2A82-973AADD6EFCF}"/>
              </a:ext>
            </a:extLst>
          </p:cNvPr>
          <p:cNvSpPr/>
          <p:nvPr/>
        </p:nvSpPr>
        <p:spPr>
          <a:xfrm>
            <a:off x="156210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014EAC3-338C-81ED-6BBC-9FD0DFC7FF7F}"/>
              </a:ext>
            </a:extLst>
          </p:cNvPr>
          <p:cNvSpPr/>
          <p:nvPr/>
        </p:nvSpPr>
        <p:spPr>
          <a:xfrm>
            <a:off x="122872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180DB48-1C90-270E-A681-D4A6E8C10CF3}"/>
              </a:ext>
            </a:extLst>
          </p:cNvPr>
          <p:cNvSpPr/>
          <p:nvPr/>
        </p:nvSpPr>
        <p:spPr>
          <a:xfrm>
            <a:off x="89535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579BFEE-CC61-4B6E-9F00-1F9413404A6B}"/>
              </a:ext>
            </a:extLst>
          </p:cNvPr>
          <p:cNvSpPr/>
          <p:nvPr/>
        </p:nvSpPr>
        <p:spPr>
          <a:xfrm>
            <a:off x="56197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183041C-8724-3BE9-2E67-EF508CD0E8D6}"/>
              </a:ext>
            </a:extLst>
          </p:cNvPr>
          <p:cNvSpPr/>
          <p:nvPr/>
        </p:nvSpPr>
        <p:spPr>
          <a:xfrm>
            <a:off x="0" y="0"/>
            <a:ext cx="5399870" cy="1371600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BC84818-D482-98E7-25D0-58786972E3A9}"/>
              </a:ext>
            </a:extLst>
          </p:cNvPr>
          <p:cNvSpPr/>
          <p:nvPr/>
        </p:nvSpPr>
        <p:spPr>
          <a:xfrm>
            <a:off x="2095500" y="2610466"/>
            <a:ext cx="20852990" cy="8495071"/>
          </a:xfrm>
          <a:custGeom>
            <a:avLst/>
            <a:gdLst>
              <a:gd name="connsiteX0" fmla="*/ 994943 w 20852990"/>
              <a:gd name="connsiteY0" fmla="*/ 0 h 8495071"/>
              <a:gd name="connsiteX1" fmla="*/ 3333751 w 20852990"/>
              <a:gd name="connsiteY1" fmla="*/ 0 h 8495071"/>
              <a:gd name="connsiteX2" fmla="*/ 3333751 w 20852990"/>
              <a:gd name="connsiteY2" fmla="*/ 3060291 h 8495071"/>
              <a:gd name="connsiteX3" fmla="*/ 19422408 w 20852990"/>
              <a:gd name="connsiteY3" fmla="*/ 3060291 h 8495071"/>
              <a:gd name="connsiteX4" fmla="*/ 19422408 w 20852990"/>
              <a:gd name="connsiteY4" fmla="*/ 1873046 h 8495071"/>
              <a:gd name="connsiteX5" fmla="*/ 20852990 w 20852990"/>
              <a:gd name="connsiteY5" fmla="*/ 4247535 h 8495071"/>
              <a:gd name="connsiteX6" fmla="*/ 19422408 w 20852990"/>
              <a:gd name="connsiteY6" fmla="*/ 6622024 h 8495071"/>
              <a:gd name="connsiteX7" fmla="*/ 19422408 w 20852990"/>
              <a:gd name="connsiteY7" fmla="*/ 5434780 h 8495071"/>
              <a:gd name="connsiteX8" fmla="*/ 3333751 w 20852990"/>
              <a:gd name="connsiteY8" fmla="*/ 5434780 h 8495071"/>
              <a:gd name="connsiteX9" fmla="*/ 3333751 w 20852990"/>
              <a:gd name="connsiteY9" fmla="*/ 8495071 h 8495071"/>
              <a:gd name="connsiteX10" fmla="*/ 994943 w 20852990"/>
              <a:gd name="connsiteY10" fmla="*/ 8495071 h 8495071"/>
              <a:gd name="connsiteX11" fmla="*/ 0 w 20852990"/>
              <a:gd name="connsiteY11" fmla="*/ 7500128 h 8495071"/>
              <a:gd name="connsiteX12" fmla="*/ 0 w 20852990"/>
              <a:gd name="connsiteY12" fmla="*/ 994943 h 8495071"/>
              <a:gd name="connsiteX13" fmla="*/ 994943 w 20852990"/>
              <a:gd name="connsiteY13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852990" h="8495071">
                <a:moveTo>
                  <a:pt x="994943" y="0"/>
                </a:moveTo>
                <a:lnTo>
                  <a:pt x="3333751" y="0"/>
                </a:lnTo>
                <a:lnTo>
                  <a:pt x="3333751" y="3060291"/>
                </a:lnTo>
                <a:lnTo>
                  <a:pt x="19422408" y="3060291"/>
                </a:lnTo>
                <a:lnTo>
                  <a:pt x="19422408" y="1873046"/>
                </a:lnTo>
                <a:lnTo>
                  <a:pt x="20852990" y="4247535"/>
                </a:lnTo>
                <a:lnTo>
                  <a:pt x="19422408" y="6622024"/>
                </a:lnTo>
                <a:lnTo>
                  <a:pt x="19422408" y="5434780"/>
                </a:lnTo>
                <a:lnTo>
                  <a:pt x="3333751" y="5434780"/>
                </a:lnTo>
                <a:lnTo>
                  <a:pt x="3333751" y="8495071"/>
                </a:lnTo>
                <a:lnTo>
                  <a:pt x="994943" y="8495071"/>
                </a:lnTo>
                <a:cubicBezTo>
                  <a:pt x="445452" y="8495071"/>
                  <a:pt x="0" y="8049620"/>
                  <a:pt x="0" y="7500128"/>
                </a:cubicBezTo>
                <a:lnTo>
                  <a:pt x="0" y="994943"/>
                </a:lnTo>
                <a:cubicBezTo>
                  <a:pt x="0" y="445451"/>
                  <a:pt x="445452" y="0"/>
                  <a:pt x="994943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EBAB1F-E935-9804-7E80-2FF93BF24BCA}"/>
              </a:ext>
            </a:extLst>
          </p:cNvPr>
          <p:cNvSpPr txBox="1"/>
          <p:nvPr/>
        </p:nvSpPr>
        <p:spPr>
          <a:xfrm>
            <a:off x="608924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A7E5DC6-810A-C4E8-08C7-77E9870085DF}"/>
              </a:ext>
            </a:extLst>
          </p:cNvPr>
          <p:cNvSpPr/>
          <p:nvPr/>
        </p:nvSpPr>
        <p:spPr>
          <a:xfrm>
            <a:off x="6457951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8A227D5-AF69-7D5C-F9DA-C25AA4C05042}"/>
              </a:ext>
            </a:extLst>
          </p:cNvPr>
          <p:cNvSpPr/>
          <p:nvPr/>
        </p:nvSpPr>
        <p:spPr>
          <a:xfrm>
            <a:off x="6634164" y="6300791"/>
            <a:ext cx="1114422" cy="111442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AAEFDD-E85C-112D-212B-B9525A51FC88}"/>
              </a:ext>
            </a:extLst>
          </p:cNvPr>
          <p:cNvSpPr txBox="1"/>
          <p:nvPr/>
        </p:nvSpPr>
        <p:spPr>
          <a:xfrm>
            <a:off x="584968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9FB065-F66A-922E-9188-8A938B293312}"/>
              </a:ext>
            </a:extLst>
          </p:cNvPr>
          <p:cNvSpPr txBox="1"/>
          <p:nvPr/>
        </p:nvSpPr>
        <p:spPr>
          <a:xfrm>
            <a:off x="601910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tx2"/>
                </a:solidFill>
              </a:rPr>
              <a:t>Khách hàng lần đầu biết đến thương hiệu hoặc sản phẩm của bạn.</a:t>
            </a:r>
            <a:endParaRPr lang="en-US" sz="19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2E304CE-06F8-DE57-B0B3-E5062836C3F5}"/>
              </a:ext>
            </a:extLst>
          </p:cNvPr>
          <p:cNvSpPr txBox="1"/>
          <p:nvPr/>
        </p:nvSpPr>
        <p:spPr>
          <a:xfrm>
            <a:off x="942299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3E1F9EC-B6A0-BE7F-FE2B-85A171240171}"/>
              </a:ext>
            </a:extLst>
          </p:cNvPr>
          <p:cNvSpPr/>
          <p:nvPr/>
        </p:nvSpPr>
        <p:spPr>
          <a:xfrm>
            <a:off x="9791701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3C8E4F8-D56F-4947-01A7-B382C7F28B02}"/>
              </a:ext>
            </a:extLst>
          </p:cNvPr>
          <p:cNvSpPr/>
          <p:nvPr/>
        </p:nvSpPr>
        <p:spPr>
          <a:xfrm>
            <a:off x="9967914" y="6300791"/>
            <a:ext cx="1114422" cy="111442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B3244C-A70C-2844-8D79-6E64E574CD95}"/>
              </a:ext>
            </a:extLst>
          </p:cNvPr>
          <p:cNvSpPr txBox="1"/>
          <p:nvPr/>
        </p:nvSpPr>
        <p:spPr>
          <a:xfrm>
            <a:off x="918343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CONSIDERATION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61E3632-DCA1-8D91-AC8F-5A79C31D8CC0}"/>
              </a:ext>
            </a:extLst>
          </p:cNvPr>
          <p:cNvSpPr txBox="1"/>
          <p:nvPr/>
        </p:nvSpPr>
        <p:spPr>
          <a:xfrm>
            <a:off x="935285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/>
              <a:t>Khách</a:t>
            </a:r>
            <a:r>
              <a:rPr lang="en-US" sz="1900" dirty="0"/>
              <a:t> </a:t>
            </a:r>
            <a:r>
              <a:rPr lang="en-US" sz="1900" dirty="0" err="1"/>
              <a:t>hàng</a:t>
            </a:r>
            <a:r>
              <a:rPr lang="en-US" sz="1900" dirty="0"/>
              <a:t> </a:t>
            </a:r>
            <a:r>
              <a:rPr lang="en-US" sz="1900" dirty="0" err="1"/>
              <a:t>tìm</a:t>
            </a:r>
            <a:r>
              <a:rPr lang="en-US" sz="1900" dirty="0"/>
              <a:t> </a:t>
            </a:r>
            <a:r>
              <a:rPr lang="en-US" sz="1900" dirty="0" err="1"/>
              <a:t>hiểu</a:t>
            </a:r>
            <a:r>
              <a:rPr lang="en-US" sz="1900" dirty="0"/>
              <a:t>, so </a:t>
            </a:r>
            <a:r>
              <a:rPr lang="en-US" sz="1900" dirty="0" err="1"/>
              <a:t>sánh</a:t>
            </a:r>
            <a:r>
              <a:rPr lang="en-US" sz="1900" dirty="0"/>
              <a:t> </a:t>
            </a:r>
            <a:r>
              <a:rPr lang="en-US" sz="1900" dirty="0" err="1"/>
              <a:t>và</a:t>
            </a:r>
            <a:r>
              <a:rPr lang="en-US" sz="1900" dirty="0"/>
              <a:t> </a:t>
            </a:r>
            <a:r>
              <a:rPr lang="en-US" sz="1900" dirty="0" err="1"/>
              <a:t>đánh</a:t>
            </a:r>
            <a:r>
              <a:rPr lang="en-US" sz="1900" dirty="0"/>
              <a:t> </a:t>
            </a:r>
            <a:r>
              <a:rPr lang="en-US" sz="1900" dirty="0" err="1"/>
              <a:t>giá</a:t>
            </a:r>
            <a:r>
              <a:rPr lang="en-US" sz="1900" dirty="0"/>
              <a:t> </a:t>
            </a:r>
            <a:r>
              <a:rPr lang="en-US" sz="1900" dirty="0" err="1"/>
              <a:t>các</a:t>
            </a:r>
            <a:r>
              <a:rPr lang="en-US" sz="1900" dirty="0"/>
              <a:t> </a:t>
            </a:r>
            <a:r>
              <a:rPr lang="en-US" sz="1900" dirty="0" err="1"/>
              <a:t>lựa</a:t>
            </a:r>
            <a:r>
              <a:rPr lang="en-US" sz="1900" dirty="0"/>
              <a:t> </a:t>
            </a:r>
            <a:r>
              <a:rPr lang="en-US" sz="1900" dirty="0" err="1"/>
              <a:t>chọn</a:t>
            </a:r>
            <a:r>
              <a:rPr lang="en-US" sz="1900" dirty="0"/>
              <a:t> </a:t>
            </a:r>
            <a:r>
              <a:rPr lang="en-US" sz="1900" dirty="0" err="1"/>
              <a:t>khác</a:t>
            </a:r>
            <a:r>
              <a:rPr lang="en-US" sz="1900" dirty="0"/>
              <a:t> </a:t>
            </a:r>
            <a:r>
              <a:rPr lang="en-US" sz="1900" dirty="0" err="1"/>
              <a:t>nhau</a:t>
            </a:r>
            <a:r>
              <a:rPr lang="en-US" sz="1900" dirty="0"/>
              <a:t>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2B87CDD-609A-B18B-15EA-D710014DA6C0}"/>
              </a:ext>
            </a:extLst>
          </p:cNvPr>
          <p:cNvSpPr txBox="1"/>
          <p:nvPr/>
        </p:nvSpPr>
        <p:spPr>
          <a:xfrm>
            <a:off x="1276678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9871A3E-B030-E93B-4EE1-CDCB1970D88E}"/>
              </a:ext>
            </a:extLst>
          </p:cNvPr>
          <p:cNvSpPr/>
          <p:nvPr/>
        </p:nvSpPr>
        <p:spPr>
          <a:xfrm>
            <a:off x="13135500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811273D-F2AF-16C4-5CBC-6D028AF43AAF}"/>
              </a:ext>
            </a:extLst>
          </p:cNvPr>
          <p:cNvSpPr/>
          <p:nvPr/>
        </p:nvSpPr>
        <p:spPr>
          <a:xfrm>
            <a:off x="13311713" y="6300791"/>
            <a:ext cx="1114422" cy="111442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A1F7347-8EDC-4DB5-1C21-98C546B1F565}"/>
              </a:ext>
            </a:extLst>
          </p:cNvPr>
          <p:cNvSpPr txBox="1"/>
          <p:nvPr/>
        </p:nvSpPr>
        <p:spPr>
          <a:xfrm>
            <a:off x="1252723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PURCHASE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3ECAD19-9D9A-94DA-A9A2-1DB396922B00}"/>
              </a:ext>
            </a:extLst>
          </p:cNvPr>
          <p:cNvSpPr txBox="1"/>
          <p:nvPr/>
        </p:nvSpPr>
        <p:spPr>
          <a:xfrm>
            <a:off x="12696649" y="9274547"/>
            <a:ext cx="2344551" cy="9694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>
                <a:solidFill>
                  <a:schemeClr val="tx2"/>
                </a:solidFill>
              </a:rPr>
              <a:t>Khách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hàng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quyết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định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mua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và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thực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hiện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giao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dịch</a:t>
            </a:r>
            <a:r>
              <a:rPr lang="en-US" sz="19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B8D5DB-906C-EC32-EB5C-3D08A5E90F23}"/>
              </a:ext>
            </a:extLst>
          </p:cNvPr>
          <p:cNvSpPr txBox="1"/>
          <p:nvPr/>
        </p:nvSpPr>
        <p:spPr>
          <a:xfrm>
            <a:off x="1610053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AA20390-DE2E-1F79-0BD3-CF0EC2870812}"/>
              </a:ext>
            </a:extLst>
          </p:cNvPr>
          <p:cNvSpPr/>
          <p:nvPr/>
        </p:nvSpPr>
        <p:spPr>
          <a:xfrm>
            <a:off x="16469250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05070CD-D20E-E912-0EF8-C62F46BB96A3}"/>
              </a:ext>
            </a:extLst>
          </p:cNvPr>
          <p:cNvSpPr/>
          <p:nvPr/>
        </p:nvSpPr>
        <p:spPr>
          <a:xfrm>
            <a:off x="16645463" y="6300791"/>
            <a:ext cx="1114422" cy="111442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4D8FF86-0B62-A34E-D035-2C8055A6EFC0}"/>
              </a:ext>
            </a:extLst>
          </p:cNvPr>
          <p:cNvSpPr txBox="1"/>
          <p:nvPr/>
        </p:nvSpPr>
        <p:spPr>
          <a:xfrm>
            <a:off x="1586098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RETENTION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E5CA6FF-8263-69D4-C99A-9EE5B8C7FF1A}"/>
              </a:ext>
            </a:extLst>
          </p:cNvPr>
          <p:cNvSpPr txBox="1"/>
          <p:nvPr/>
        </p:nvSpPr>
        <p:spPr>
          <a:xfrm>
            <a:off x="16030399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tx2"/>
                </a:solidFill>
              </a:rPr>
              <a:t>Thương hiệu duy trì mối quan hệ, khuyến khích khách hàng quay lại.</a:t>
            </a:r>
            <a:endParaRPr lang="en-US" sz="1900" dirty="0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E4B4A-D97D-1B7B-497D-38EE938F33E2}"/>
              </a:ext>
            </a:extLst>
          </p:cNvPr>
          <p:cNvSpPr txBox="1"/>
          <p:nvPr/>
        </p:nvSpPr>
        <p:spPr>
          <a:xfrm>
            <a:off x="19412123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3EB4096-856A-093C-FD54-B67C6C411BD7}"/>
              </a:ext>
            </a:extLst>
          </p:cNvPr>
          <p:cNvSpPr/>
          <p:nvPr/>
        </p:nvSpPr>
        <p:spPr>
          <a:xfrm>
            <a:off x="19780834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A574CA9-7364-0EE9-7AAA-C5BAD4052972}"/>
              </a:ext>
            </a:extLst>
          </p:cNvPr>
          <p:cNvSpPr/>
          <p:nvPr/>
        </p:nvSpPr>
        <p:spPr>
          <a:xfrm>
            <a:off x="19957047" y="6300791"/>
            <a:ext cx="1114422" cy="111442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65B6AB8-40DB-D046-056A-A4A5F7BE4359}"/>
              </a:ext>
            </a:extLst>
          </p:cNvPr>
          <p:cNvSpPr txBox="1"/>
          <p:nvPr/>
        </p:nvSpPr>
        <p:spPr>
          <a:xfrm>
            <a:off x="19172564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ADVOCACY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7AF9DE6-B678-756C-CE36-22E864867913}"/>
              </a:ext>
            </a:extLst>
          </p:cNvPr>
          <p:cNvSpPr txBox="1"/>
          <p:nvPr/>
        </p:nvSpPr>
        <p:spPr>
          <a:xfrm>
            <a:off x="19341983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tx2"/>
                </a:solidFill>
              </a:rPr>
              <a:t>Khách hàng hài lòng và sẵn sàng giới thiệu sản phẩm cho người khác.</a:t>
            </a:r>
            <a:endParaRPr lang="en-US" sz="1900" dirty="0">
              <a:solidFill>
                <a:schemeClr val="tx2"/>
              </a:solidFill>
            </a:endParaRPr>
          </a:p>
        </p:txBody>
      </p:sp>
      <p:sp>
        <p:nvSpPr>
          <p:cNvPr id="48" name="Shape 2852">
            <a:extLst>
              <a:ext uri="{FF2B5EF4-FFF2-40B4-BE49-F238E27FC236}">
                <a16:creationId xmlns:a16="http://schemas.microsoft.com/office/drawing/2014/main" id="{14200736-9E3A-7281-1EB0-1B929E9FA895}"/>
              </a:ext>
            </a:extLst>
          </p:cNvPr>
          <p:cNvSpPr/>
          <p:nvPr/>
        </p:nvSpPr>
        <p:spPr>
          <a:xfrm>
            <a:off x="6939548" y="6571397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808">
            <a:extLst>
              <a:ext uri="{FF2B5EF4-FFF2-40B4-BE49-F238E27FC236}">
                <a16:creationId xmlns:a16="http://schemas.microsoft.com/office/drawing/2014/main" id="{52EFEF08-E9CB-16BA-72D2-63945948EAC4}"/>
              </a:ext>
            </a:extLst>
          </p:cNvPr>
          <p:cNvSpPr/>
          <p:nvPr/>
        </p:nvSpPr>
        <p:spPr>
          <a:xfrm>
            <a:off x="13587239" y="657139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949">
            <a:extLst>
              <a:ext uri="{FF2B5EF4-FFF2-40B4-BE49-F238E27FC236}">
                <a16:creationId xmlns:a16="http://schemas.microsoft.com/office/drawing/2014/main" id="{615351A6-6323-5601-F69C-3AA1CB918035}"/>
              </a:ext>
            </a:extLst>
          </p:cNvPr>
          <p:cNvSpPr/>
          <p:nvPr/>
        </p:nvSpPr>
        <p:spPr>
          <a:xfrm>
            <a:off x="10288787" y="6571398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779">
            <a:extLst>
              <a:ext uri="{FF2B5EF4-FFF2-40B4-BE49-F238E27FC236}">
                <a16:creationId xmlns:a16="http://schemas.microsoft.com/office/drawing/2014/main" id="{64DE08FB-076D-12C7-FC77-C9968AA0FA4E}"/>
              </a:ext>
            </a:extLst>
          </p:cNvPr>
          <p:cNvSpPr/>
          <p:nvPr/>
        </p:nvSpPr>
        <p:spPr>
          <a:xfrm>
            <a:off x="16987265" y="6571397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554">
            <a:extLst>
              <a:ext uri="{FF2B5EF4-FFF2-40B4-BE49-F238E27FC236}">
                <a16:creationId xmlns:a16="http://schemas.microsoft.com/office/drawing/2014/main" id="{255D893C-355F-8442-4238-097A3F103430}"/>
              </a:ext>
            </a:extLst>
          </p:cNvPr>
          <p:cNvSpPr/>
          <p:nvPr/>
        </p:nvSpPr>
        <p:spPr>
          <a:xfrm>
            <a:off x="20234930" y="6596790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0A61CA5-0D3B-7228-F3D2-5B8DBD2D1A98}"/>
              </a:ext>
            </a:extLst>
          </p:cNvPr>
          <p:cNvSpPr txBox="1"/>
          <p:nvPr/>
        </p:nvSpPr>
        <p:spPr>
          <a:xfrm>
            <a:off x="8108490" y="11752646"/>
            <a:ext cx="912942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JOURNEY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CD84FBB-69C5-D067-06EE-0F8E1CC058F4}"/>
              </a:ext>
            </a:extLst>
          </p:cNvPr>
          <p:cNvSpPr txBox="1"/>
          <p:nvPr/>
        </p:nvSpPr>
        <p:spPr>
          <a:xfrm>
            <a:off x="2813108" y="733637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594124C-5C1E-08A7-38C3-BA2787380A32}"/>
              </a:ext>
            </a:extLst>
          </p:cNvPr>
          <p:cNvGrpSpPr/>
          <p:nvPr/>
        </p:nvGrpSpPr>
        <p:grpSpPr>
          <a:xfrm>
            <a:off x="2774330" y="6434604"/>
            <a:ext cx="2166589" cy="846793"/>
            <a:chOff x="444401" y="2552131"/>
            <a:chExt cx="5317337" cy="2078232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50D5C5E-994A-E98E-B2C2-337F35E5FB1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607BDF1-C9E9-CAF4-6EE6-993FB5C59C1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ECBA178-4EE5-CC4F-B803-7B9F9DB6A6B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101502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6" grpId="0"/>
          <p:bldP spid="27" grpId="0"/>
          <p:bldP spid="28" grpId="0"/>
          <p:bldP spid="31" grpId="0"/>
          <p:bldP spid="32" grpId="0"/>
          <p:bldP spid="33" grpId="0"/>
          <p:bldP spid="36" grpId="0"/>
          <p:bldP spid="37" grpId="0"/>
          <p:bldP spid="38" grpId="0"/>
          <p:bldP spid="41" grpId="0"/>
          <p:bldP spid="42" grpId="0"/>
          <p:bldP spid="43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6" grpId="0"/>
          <p:bldP spid="27" grpId="0"/>
          <p:bldP spid="28" grpId="0"/>
          <p:bldP spid="31" grpId="0"/>
          <p:bldP spid="32" grpId="0"/>
          <p:bldP spid="33" grpId="0"/>
          <p:bldP spid="36" grpId="0"/>
          <p:bldP spid="37" grpId="0"/>
          <p:bldP spid="38" grpId="0"/>
          <p:bldP spid="41" grpId="0"/>
          <p:bldP spid="42" grpId="0"/>
          <p:bldP spid="43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/>
          <p:bldP spid="5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C7A72F2-0A4F-F235-3EC3-126ECC324DD4}"/>
              </a:ext>
            </a:extLst>
          </p:cNvPr>
          <p:cNvSpPr/>
          <p:nvPr/>
        </p:nvSpPr>
        <p:spPr>
          <a:xfrm>
            <a:off x="18954750" y="2610466"/>
            <a:ext cx="3333750" cy="8495071"/>
          </a:xfrm>
          <a:custGeom>
            <a:avLst/>
            <a:gdLst>
              <a:gd name="connsiteX0" fmla="*/ 0 w 3333750"/>
              <a:gd name="connsiteY0" fmla="*/ 0 h 8495071"/>
              <a:gd name="connsiteX1" fmla="*/ 2338806 w 3333750"/>
              <a:gd name="connsiteY1" fmla="*/ 0 h 8495071"/>
              <a:gd name="connsiteX2" fmla="*/ 3333750 w 3333750"/>
              <a:gd name="connsiteY2" fmla="*/ 994943 h 8495071"/>
              <a:gd name="connsiteX3" fmla="*/ 3333750 w 3333750"/>
              <a:gd name="connsiteY3" fmla="*/ 7500128 h 8495071"/>
              <a:gd name="connsiteX4" fmla="*/ 2338806 w 3333750"/>
              <a:gd name="connsiteY4" fmla="*/ 8495071 h 8495071"/>
              <a:gd name="connsiteX5" fmla="*/ 0 w 3333750"/>
              <a:gd name="connsiteY5" fmla="*/ 8495071 h 8495071"/>
              <a:gd name="connsiteX6" fmla="*/ 0 w 3333750"/>
              <a:gd name="connsiteY6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3750" h="8495071">
                <a:moveTo>
                  <a:pt x="0" y="0"/>
                </a:moveTo>
                <a:lnTo>
                  <a:pt x="2338806" y="0"/>
                </a:lnTo>
                <a:cubicBezTo>
                  <a:pt x="2888298" y="0"/>
                  <a:pt x="3333750" y="445451"/>
                  <a:pt x="3333750" y="994943"/>
                </a:cubicBezTo>
                <a:lnTo>
                  <a:pt x="3333750" y="7500128"/>
                </a:lnTo>
                <a:cubicBezTo>
                  <a:pt x="3333750" y="8049620"/>
                  <a:pt x="2888298" y="8495071"/>
                  <a:pt x="2338806" y="8495071"/>
                </a:cubicBez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6B96592-DD6A-5176-C015-E3EDF6EFCDD2}"/>
              </a:ext>
            </a:extLst>
          </p:cNvPr>
          <p:cNvSpPr/>
          <p:nvPr/>
        </p:nvSpPr>
        <p:spPr>
          <a:xfrm>
            <a:off x="156210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1AFBACA-7AA5-72EE-A4FD-752431D7CBFA}"/>
              </a:ext>
            </a:extLst>
          </p:cNvPr>
          <p:cNvSpPr/>
          <p:nvPr/>
        </p:nvSpPr>
        <p:spPr>
          <a:xfrm>
            <a:off x="122872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6016FA1-FEDA-8EB5-4690-2B183B048E11}"/>
              </a:ext>
            </a:extLst>
          </p:cNvPr>
          <p:cNvSpPr/>
          <p:nvPr/>
        </p:nvSpPr>
        <p:spPr>
          <a:xfrm>
            <a:off x="89535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C586E29-60FB-E8B7-C9DD-80F7F4DD9C0F}"/>
              </a:ext>
            </a:extLst>
          </p:cNvPr>
          <p:cNvSpPr/>
          <p:nvPr/>
        </p:nvSpPr>
        <p:spPr>
          <a:xfrm>
            <a:off x="56197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D75051-5D83-5208-F5C8-D7CFED0FDFBE}"/>
              </a:ext>
            </a:extLst>
          </p:cNvPr>
          <p:cNvSpPr/>
          <p:nvPr/>
        </p:nvSpPr>
        <p:spPr>
          <a:xfrm>
            <a:off x="0" y="0"/>
            <a:ext cx="5399870" cy="13716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6FC8C75-83B2-0C03-66BA-93E112FEB25C}"/>
              </a:ext>
            </a:extLst>
          </p:cNvPr>
          <p:cNvSpPr/>
          <p:nvPr/>
        </p:nvSpPr>
        <p:spPr>
          <a:xfrm>
            <a:off x="2095500" y="2610466"/>
            <a:ext cx="20852990" cy="8495071"/>
          </a:xfrm>
          <a:custGeom>
            <a:avLst/>
            <a:gdLst>
              <a:gd name="connsiteX0" fmla="*/ 994943 w 20852990"/>
              <a:gd name="connsiteY0" fmla="*/ 0 h 8495071"/>
              <a:gd name="connsiteX1" fmla="*/ 3333751 w 20852990"/>
              <a:gd name="connsiteY1" fmla="*/ 0 h 8495071"/>
              <a:gd name="connsiteX2" fmla="*/ 3333751 w 20852990"/>
              <a:gd name="connsiteY2" fmla="*/ 3060291 h 8495071"/>
              <a:gd name="connsiteX3" fmla="*/ 19422408 w 20852990"/>
              <a:gd name="connsiteY3" fmla="*/ 3060291 h 8495071"/>
              <a:gd name="connsiteX4" fmla="*/ 19422408 w 20852990"/>
              <a:gd name="connsiteY4" fmla="*/ 1873046 h 8495071"/>
              <a:gd name="connsiteX5" fmla="*/ 20852990 w 20852990"/>
              <a:gd name="connsiteY5" fmla="*/ 4247535 h 8495071"/>
              <a:gd name="connsiteX6" fmla="*/ 19422408 w 20852990"/>
              <a:gd name="connsiteY6" fmla="*/ 6622024 h 8495071"/>
              <a:gd name="connsiteX7" fmla="*/ 19422408 w 20852990"/>
              <a:gd name="connsiteY7" fmla="*/ 5434780 h 8495071"/>
              <a:gd name="connsiteX8" fmla="*/ 3333751 w 20852990"/>
              <a:gd name="connsiteY8" fmla="*/ 5434780 h 8495071"/>
              <a:gd name="connsiteX9" fmla="*/ 3333751 w 20852990"/>
              <a:gd name="connsiteY9" fmla="*/ 8495071 h 8495071"/>
              <a:gd name="connsiteX10" fmla="*/ 994943 w 20852990"/>
              <a:gd name="connsiteY10" fmla="*/ 8495071 h 8495071"/>
              <a:gd name="connsiteX11" fmla="*/ 0 w 20852990"/>
              <a:gd name="connsiteY11" fmla="*/ 7500128 h 8495071"/>
              <a:gd name="connsiteX12" fmla="*/ 0 w 20852990"/>
              <a:gd name="connsiteY12" fmla="*/ 994943 h 8495071"/>
              <a:gd name="connsiteX13" fmla="*/ 994943 w 20852990"/>
              <a:gd name="connsiteY13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852990" h="8495071">
                <a:moveTo>
                  <a:pt x="994943" y="0"/>
                </a:moveTo>
                <a:lnTo>
                  <a:pt x="3333751" y="0"/>
                </a:lnTo>
                <a:lnTo>
                  <a:pt x="3333751" y="3060291"/>
                </a:lnTo>
                <a:lnTo>
                  <a:pt x="19422408" y="3060291"/>
                </a:lnTo>
                <a:lnTo>
                  <a:pt x="19422408" y="1873046"/>
                </a:lnTo>
                <a:lnTo>
                  <a:pt x="20852990" y="4247535"/>
                </a:lnTo>
                <a:lnTo>
                  <a:pt x="19422408" y="6622024"/>
                </a:lnTo>
                <a:lnTo>
                  <a:pt x="19422408" y="5434780"/>
                </a:lnTo>
                <a:lnTo>
                  <a:pt x="3333751" y="5434780"/>
                </a:lnTo>
                <a:lnTo>
                  <a:pt x="3333751" y="8495071"/>
                </a:lnTo>
                <a:lnTo>
                  <a:pt x="994943" y="8495071"/>
                </a:lnTo>
                <a:cubicBezTo>
                  <a:pt x="445452" y="8495071"/>
                  <a:pt x="0" y="8049620"/>
                  <a:pt x="0" y="7500128"/>
                </a:cubicBezTo>
                <a:lnTo>
                  <a:pt x="0" y="994943"/>
                </a:lnTo>
                <a:cubicBezTo>
                  <a:pt x="0" y="445451"/>
                  <a:pt x="445452" y="0"/>
                  <a:pt x="994943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3FECCB-7223-9A4C-5B68-BB3A16C6102B}"/>
              </a:ext>
            </a:extLst>
          </p:cNvPr>
          <p:cNvSpPr txBox="1"/>
          <p:nvPr/>
        </p:nvSpPr>
        <p:spPr>
          <a:xfrm>
            <a:off x="608924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D3C0B7-6A44-E5C5-C764-36D1F43749CA}"/>
              </a:ext>
            </a:extLst>
          </p:cNvPr>
          <p:cNvSpPr txBox="1"/>
          <p:nvPr/>
        </p:nvSpPr>
        <p:spPr>
          <a:xfrm>
            <a:off x="584968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AWARENESS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24FC8A-C074-5D1D-9987-7FC214D4314E}"/>
              </a:ext>
            </a:extLst>
          </p:cNvPr>
          <p:cNvSpPr txBox="1"/>
          <p:nvPr/>
        </p:nvSpPr>
        <p:spPr>
          <a:xfrm>
            <a:off x="601910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bg2"/>
                </a:solidFill>
              </a:rPr>
              <a:t>Khách hàng lần đầu biết đến thương hiệu hoặc sản phẩm của bạn.</a:t>
            </a:r>
            <a:endParaRPr lang="en-US" sz="19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A2A730-9AE3-F4FD-19F8-DAF457FDB8E3}"/>
              </a:ext>
            </a:extLst>
          </p:cNvPr>
          <p:cNvSpPr txBox="1"/>
          <p:nvPr/>
        </p:nvSpPr>
        <p:spPr>
          <a:xfrm>
            <a:off x="942299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33CE012-8328-CD9C-FA9B-0F3A9352C78D}"/>
              </a:ext>
            </a:extLst>
          </p:cNvPr>
          <p:cNvSpPr txBox="1"/>
          <p:nvPr/>
        </p:nvSpPr>
        <p:spPr>
          <a:xfrm>
            <a:off x="918343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CONSIDERATION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B077C2-F436-06C7-F254-D91D8D0AECBD}"/>
              </a:ext>
            </a:extLst>
          </p:cNvPr>
          <p:cNvSpPr txBox="1"/>
          <p:nvPr/>
        </p:nvSpPr>
        <p:spPr>
          <a:xfrm>
            <a:off x="935285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/>
              <a:t>Khách</a:t>
            </a:r>
            <a:r>
              <a:rPr lang="en-US" sz="1900" dirty="0"/>
              <a:t> </a:t>
            </a:r>
            <a:r>
              <a:rPr lang="en-US" sz="1900" dirty="0" err="1"/>
              <a:t>hàng</a:t>
            </a:r>
            <a:r>
              <a:rPr lang="en-US" sz="1900" dirty="0"/>
              <a:t> </a:t>
            </a:r>
            <a:r>
              <a:rPr lang="en-US" sz="1900" dirty="0" err="1"/>
              <a:t>tìm</a:t>
            </a:r>
            <a:r>
              <a:rPr lang="en-US" sz="1900" dirty="0"/>
              <a:t> </a:t>
            </a:r>
            <a:r>
              <a:rPr lang="en-US" sz="1900" dirty="0" err="1"/>
              <a:t>hiểu</a:t>
            </a:r>
            <a:r>
              <a:rPr lang="en-US" sz="1900" dirty="0"/>
              <a:t>, so </a:t>
            </a:r>
            <a:r>
              <a:rPr lang="en-US" sz="1900" dirty="0" err="1"/>
              <a:t>sánh</a:t>
            </a:r>
            <a:r>
              <a:rPr lang="en-US" sz="1900" dirty="0"/>
              <a:t> </a:t>
            </a:r>
            <a:r>
              <a:rPr lang="en-US" sz="1900" dirty="0" err="1"/>
              <a:t>và</a:t>
            </a:r>
            <a:r>
              <a:rPr lang="en-US" sz="1900" dirty="0"/>
              <a:t> </a:t>
            </a:r>
            <a:r>
              <a:rPr lang="en-US" sz="1900" dirty="0" err="1"/>
              <a:t>đánh</a:t>
            </a:r>
            <a:r>
              <a:rPr lang="en-US" sz="1900" dirty="0"/>
              <a:t> </a:t>
            </a:r>
            <a:r>
              <a:rPr lang="en-US" sz="1900" dirty="0" err="1"/>
              <a:t>giá</a:t>
            </a:r>
            <a:r>
              <a:rPr lang="en-US" sz="1900" dirty="0"/>
              <a:t> </a:t>
            </a:r>
            <a:r>
              <a:rPr lang="en-US" sz="1900" dirty="0" err="1"/>
              <a:t>các</a:t>
            </a:r>
            <a:r>
              <a:rPr lang="en-US" sz="1900" dirty="0"/>
              <a:t> </a:t>
            </a:r>
            <a:r>
              <a:rPr lang="en-US" sz="1900" dirty="0" err="1"/>
              <a:t>lựa</a:t>
            </a:r>
            <a:r>
              <a:rPr lang="en-US" sz="1900" dirty="0"/>
              <a:t> </a:t>
            </a:r>
            <a:r>
              <a:rPr lang="en-US" sz="1900" dirty="0" err="1"/>
              <a:t>chọn</a:t>
            </a:r>
            <a:r>
              <a:rPr lang="en-US" sz="1900" dirty="0"/>
              <a:t> </a:t>
            </a:r>
            <a:r>
              <a:rPr lang="en-US" sz="1900" dirty="0" err="1"/>
              <a:t>khác</a:t>
            </a:r>
            <a:r>
              <a:rPr lang="en-US" sz="1900" dirty="0"/>
              <a:t> </a:t>
            </a:r>
            <a:r>
              <a:rPr lang="en-US" sz="1900" dirty="0" err="1"/>
              <a:t>nhau</a:t>
            </a:r>
            <a:r>
              <a:rPr lang="en-US" sz="1900" dirty="0"/>
              <a:t>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127700-22CD-F3AB-856E-9CB5BA345209}"/>
              </a:ext>
            </a:extLst>
          </p:cNvPr>
          <p:cNvSpPr txBox="1"/>
          <p:nvPr/>
        </p:nvSpPr>
        <p:spPr>
          <a:xfrm>
            <a:off x="1276678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C469CE-D97A-7D52-48E2-C51E16D2CDC4}"/>
              </a:ext>
            </a:extLst>
          </p:cNvPr>
          <p:cNvSpPr txBox="1"/>
          <p:nvPr/>
        </p:nvSpPr>
        <p:spPr>
          <a:xfrm>
            <a:off x="1252723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PURCHASE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B4B7D3E-7E71-9DD8-D09E-FEA629AD5DA7}"/>
              </a:ext>
            </a:extLst>
          </p:cNvPr>
          <p:cNvSpPr txBox="1"/>
          <p:nvPr/>
        </p:nvSpPr>
        <p:spPr>
          <a:xfrm>
            <a:off x="12696649" y="9274547"/>
            <a:ext cx="2344551" cy="9694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>
                <a:solidFill>
                  <a:schemeClr val="bg2"/>
                </a:solidFill>
              </a:rPr>
              <a:t>Khách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hàng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quyết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định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mua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và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thực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hiện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giao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dịch</a:t>
            </a:r>
            <a:r>
              <a:rPr lang="en-US" sz="19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650D58-6045-FA50-3911-1CB8B80B412E}"/>
              </a:ext>
            </a:extLst>
          </p:cNvPr>
          <p:cNvSpPr txBox="1"/>
          <p:nvPr/>
        </p:nvSpPr>
        <p:spPr>
          <a:xfrm>
            <a:off x="1610053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F9F2AF7-6FD3-3F96-BB92-767E89771D37}"/>
              </a:ext>
            </a:extLst>
          </p:cNvPr>
          <p:cNvSpPr txBox="1"/>
          <p:nvPr/>
        </p:nvSpPr>
        <p:spPr>
          <a:xfrm>
            <a:off x="1586098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RETENTION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F50FCEE-0F26-8C0D-DE00-2F5776413301}"/>
              </a:ext>
            </a:extLst>
          </p:cNvPr>
          <p:cNvSpPr txBox="1"/>
          <p:nvPr/>
        </p:nvSpPr>
        <p:spPr>
          <a:xfrm>
            <a:off x="16030399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bg2"/>
                </a:solidFill>
              </a:rPr>
              <a:t>Thương hiệu duy trì mối quan hệ, khuyến khích khách hàng quay lại.</a:t>
            </a:r>
            <a:endParaRPr lang="en-US" sz="1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BC4620-6C1B-FB37-711C-61B40845BDB2}"/>
              </a:ext>
            </a:extLst>
          </p:cNvPr>
          <p:cNvSpPr txBox="1"/>
          <p:nvPr/>
        </p:nvSpPr>
        <p:spPr>
          <a:xfrm>
            <a:off x="19412123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0F0B7AA-F6E4-359B-C6B8-01930FDD4451}"/>
              </a:ext>
            </a:extLst>
          </p:cNvPr>
          <p:cNvSpPr txBox="1"/>
          <p:nvPr/>
        </p:nvSpPr>
        <p:spPr>
          <a:xfrm>
            <a:off x="19172564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ADVOCACY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E34A018-813A-011F-DB39-C5D277A16E4D}"/>
              </a:ext>
            </a:extLst>
          </p:cNvPr>
          <p:cNvSpPr txBox="1"/>
          <p:nvPr/>
        </p:nvSpPr>
        <p:spPr>
          <a:xfrm>
            <a:off x="19341983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bg2"/>
                </a:solidFill>
              </a:rPr>
              <a:t>Khách hàng hài lòng và sẵn sàng giới thiệu sản phẩm cho người khác.</a:t>
            </a:r>
            <a:endParaRPr lang="en-US" sz="1900" dirty="0">
              <a:solidFill>
                <a:schemeClr val="bg2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C126697-1221-D70B-C655-BEA01BABABB9}"/>
              </a:ext>
            </a:extLst>
          </p:cNvPr>
          <p:cNvSpPr txBox="1"/>
          <p:nvPr/>
        </p:nvSpPr>
        <p:spPr>
          <a:xfrm>
            <a:off x="8108490" y="11752646"/>
            <a:ext cx="912942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JOURNEY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8A2CDF0-0901-7936-AD0D-025976BFD3DF}"/>
              </a:ext>
            </a:extLst>
          </p:cNvPr>
          <p:cNvSpPr txBox="1"/>
          <p:nvPr/>
        </p:nvSpPr>
        <p:spPr>
          <a:xfrm>
            <a:off x="2813108" y="733637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8F04D17-355D-A5DE-9CC0-47D27AEF7BF6}"/>
              </a:ext>
            </a:extLst>
          </p:cNvPr>
          <p:cNvGrpSpPr/>
          <p:nvPr/>
        </p:nvGrpSpPr>
        <p:grpSpPr>
          <a:xfrm>
            <a:off x="2774330" y="6434604"/>
            <a:ext cx="2166589" cy="846793"/>
            <a:chOff x="444401" y="2552131"/>
            <a:chExt cx="5317337" cy="2078232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3191AA3-FF33-42BB-BB02-DAC49FD9995D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CB49621-FF28-B524-6FF9-09E250D1BDB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9641A9-7BC7-3A01-0C46-4651F02520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06DDC82C-A73A-7CC0-2F92-338DDE879A07}"/>
              </a:ext>
            </a:extLst>
          </p:cNvPr>
          <p:cNvSpPr/>
          <p:nvPr/>
        </p:nvSpPr>
        <p:spPr>
          <a:xfrm>
            <a:off x="6457951" y="6124578"/>
            <a:ext cx="1466848" cy="14668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DEF60C6A-D2CE-4906-D780-EF0D8DCA09DA}"/>
              </a:ext>
            </a:extLst>
          </p:cNvPr>
          <p:cNvSpPr/>
          <p:nvPr/>
        </p:nvSpPr>
        <p:spPr>
          <a:xfrm>
            <a:off x="6634164" y="6300791"/>
            <a:ext cx="1114422" cy="111442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FE3D83E-C77F-A72E-A59A-639AAEBBD5B5}"/>
              </a:ext>
            </a:extLst>
          </p:cNvPr>
          <p:cNvSpPr/>
          <p:nvPr/>
        </p:nvSpPr>
        <p:spPr>
          <a:xfrm>
            <a:off x="9791701" y="6124578"/>
            <a:ext cx="1466848" cy="14668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670D3D0-CC0A-6F5A-B1FA-47E5A434019D}"/>
              </a:ext>
            </a:extLst>
          </p:cNvPr>
          <p:cNvSpPr/>
          <p:nvPr/>
        </p:nvSpPr>
        <p:spPr>
          <a:xfrm>
            <a:off x="9967914" y="6300791"/>
            <a:ext cx="1114422" cy="111442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6853F9F-0E00-463C-6A46-0E823EAE9220}"/>
              </a:ext>
            </a:extLst>
          </p:cNvPr>
          <p:cNvSpPr/>
          <p:nvPr/>
        </p:nvSpPr>
        <p:spPr>
          <a:xfrm>
            <a:off x="13135500" y="6124578"/>
            <a:ext cx="1466848" cy="14668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1CE883B-1DA1-BC8F-70E1-8AA98F16CF99}"/>
              </a:ext>
            </a:extLst>
          </p:cNvPr>
          <p:cNvSpPr/>
          <p:nvPr/>
        </p:nvSpPr>
        <p:spPr>
          <a:xfrm>
            <a:off x="13311713" y="6300791"/>
            <a:ext cx="1114422" cy="111442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8CC59382-CAC4-21FE-57DA-7C0D9CFAD394}"/>
              </a:ext>
            </a:extLst>
          </p:cNvPr>
          <p:cNvSpPr/>
          <p:nvPr/>
        </p:nvSpPr>
        <p:spPr>
          <a:xfrm>
            <a:off x="16469250" y="6124578"/>
            <a:ext cx="1466848" cy="14668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DD6C45F-7765-9446-D1FD-DDAC29F6925B}"/>
              </a:ext>
            </a:extLst>
          </p:cNvPr>
          <p:cNvSpPr/>
          <p:nvPr/>
        </p:nvSpPr>
        <p:spPr>
          <a:xfrm>
            <a:off x="16645463" y="6300791"/>
            <a:ext cx="1114422" cy="111442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B6243B9-3FC8-FEE9-4F7A-8D490FF4E779}"/>
              </a:ext>
            </a:extLst>
          </p:cNvPr>
          <p:cNvSpPr/>
          <p:nvPr/>
        </p:nvSpPr>
        <p:spPr>
          <a:xfrm>
            <a:off x="19780834" y="6124578"/>
            <a:ext cx="1466848" cy="14668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44EC2EA-E6E0-06C9-38B5-3FFC06B006EB}"/>
              </a:ext>
            </a:extLst>
          </p:cNvPr>
          <p:cNvSpPr/>
          <p:nvPr/>
        </p:nvSpPr>
        <p:spPr>
          <a:xfrm>
            <a:off x="19957047" y="6300791"/>
            <a:ext cx="1114422" cy="111442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69" name="Shape 2852">
            <a:extLst>
              <a:ext uri="{FF2B5EF4-FFF2-40B4-BE49-F238E27FC236}">
                <a16:creationId xmlns:a16="http://schemas.microsoft.com/office/drawing/2014/main" id="{016B26C9-E646-1E04-CFDB-D737753A43D7}"/>
              </a:ext>
            </a:extLst>
          </p:cNvPr>
          <p:cNvSpPr/>
          <p:nvPr/>
        </p:nvSpPr>
        <p:spPr>
          <a:xfrm>
            <a:off x="6939548" y="6571397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808">
            <a:extLst>
              <a:ext uri="{FF2B5EF4-FFF2-40B4-BE49-F238E27FC236}">
                <a16:creationId xmlns:a16="http://schemas.microsoft.com/office/drawing/2014/main" id="{16D803C1-FCD7-5597-81E2-692D97537A97}"/>
              </a:ext>
            </a:extLst>
          </p:cNvPr>
          <p:cNvSpPr/>
          <p:nvPr/>
        </p:nvSpPr>
        <p:spPr>
          <a:xfrm>
            <a:off x="13587239" y="657139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949">
            <a:extLst>
              <a:ext uri="{FF2B5EF4-FFF2-40B4-BE49-F238E27FC236}">
                <a16:creationId xmlns:a16="http://schemas.microsoft.com/office/drawing/2014/main" id="{C9F0D1AB-29C4-374F-22D9-D0E7658D47C3}"/>
              </a:ext>
            </a:extLst>
          </p:cNvPr>
          <p:cNvSpPr/>
          <p:nvPr/>
        </p:nvSpPr>
        <p:spPr>
          <a:xfrm>
            <a:off x="10288787" y="6571398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Shape 2779">
            <a:extLst>
              <a:ext uri="{FF2B5EF4-FFF2-40B4-BE49-F238E27FC236}">
                <a16:creationId xmlns:a16="http://schemas.microsoft.com/office/drawing/2014/main" id="{70DBAA8B-22EA-EAF3-4ECE-8B2726450D78}"/>
              </a:ext>
            </a:extLst>
          </p:cNvPr>
          <p:cNvSpPr/>
          <p:nvPr/>
        </p:nvSpPr>
        <p:spPr>
          <a:xfrm>
            <a:off x="16987265" y="6571397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3" name="Shape 2554">
            <a:extLst>
              <a:ext uri="{FF2B5EF4-FFF2-40B4-BE49-F238E27FC236}">
                <a16:creationId xmlns:a16="http://schemas.microsoft.com/office/drawing/2014/main" id="{EEEF2F05-59C9-D1C8-C484-AEDF56A5F456}"/>
              </a:ext>
            </a:extLst>
          </p:cNvPr>
          <p:cNvSpPr/>
          <p:nvPr/>
        </p:nvSpPr>
        <p:spPr>
          <a:xfrm>
            <a:off x="20234930" y="6596790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02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6" grpId="0"/>
          <p:bldP spid="27" grpId="0"/>
          <p:bldP spid="28" grpId="0"/>
          <p:bldP spid="31" grpId="0"/>
          <p:bldP spid="32" grpId="0"/>
          <p:bldP spid="33" grpId="0"/>
          <p:bldP spid="36" grpId="0"/>
          <p:bldP spid="37" grpId="0"/>
          <p:bldP spid="38" grpId="0"/>
          <p:bldP spid="41" grpId="0"/>
          <p:bldP spid="42" grpId="0"/>
          <p:bldP spid="43" grpId="0"/>
          <p:bldP spid="46" grpId="0"/>
          <p:bldP spid="47" grpId="0"/>
          <p:bldP spid="53" grpId="0" animBg="1"/>
          <p:bldP spid="54" grpId="0"/>
          <p:bldP spid="69" grpId="0" animBg="1"/>
          <p:bldP spid="70" grpId="0" animBg="1"/>
          <p:bldP spid="71" grpId="0" animBg="1"/>
          <p:bldP spid="72" grpId="0" animBg="1"/>
          <p:bldP spid="7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6" grpId="0"/>
          <p:bldP spid="27" grpId="0"/>
          <p:bldP spid="28" grpId="0"/>
          <p:bldP spid="31" grpId="0"/>
          <p:bldP spid="32" grpId="0"/>
          <p:bldP spid="33" grpId="0"/>
          <p:bldP spid="36" grpId="0"/>
          <p:bldP spid="37" grpId="0"/>
          <p:bldP spid="38" grpId="0"/>
          <p:bldP spid="41" grpId="0"/>
          <p:bldP spid="42" grpId="0"/>
          <p:bldP spid="43" grpId="0"/>
          <p:bldP spid="46" grpId="0"/>
          <p:bldP spid="47" grpId="0"/>
          <p:bldP spid="53" grpId="0" animBg="1"/>
          <p:bldP spid="54" grpId="0"/>
          <p:bldP spid="69" grpId="0" animBg="1"/>
          <p:bldP spid="70" grpId="0" animBg="1"/>
          <p:bldP spid="71" grpId="0" animBg="1"/>
          <p:bldP spid="72" grpId="0" animBg="1"/>
          <p:bldP spid="7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47718DB-CF14-C885-30DE-01B627A0EA94}"/>
              </a:ext>
            </a:extLst>
          </p:cNvPr>
          <p:cNvSpPr/>
          <p:nvPr/>
        </p:nvSpPr>
        <p:spPr>
          <a:xfrm>
            <a:off x="18954750" y="2610466"/>
            <a:ext cx="3333750" cy="8495071"/>
          </a:xfrm>
          <a:custGeom>
            <a:avLst/>
            <a:gdLst>
              <a:gd name="connsiteX0" fmla="*/ 0 w 3333750"/>
              <a:gd name="connsiteY0" fmla="*/ 0 h 8495071"/>
              <a:gd name="connsiteX1" fmla="*/ 2338806 w 3333750"/>
              <a:gd name="connsiteY1" fmla="*/ 0 h 8495071"/>
              <a:gd name="connsiteX2" fmla="*/ 3333750 w 3333750"/>
              <a:gd name="connsiteY2" fmla="*/ 994943 h 8495071"/>
              <a:gd name="connsiteX3" fmla="*/ 3333750 w 3333750"/>
              <a:gd name="connsiteY3" fmla="*/ 7500128 h 8495071"/>
              <a:gd name="connsiteX4" fmla="*/ 2338806 w 3333750"/>
              <a:gd name="connsiteY4" fmla="*/ 8495071 h 8495071"/>
              <a:gd name="connsiteX5" fmla="*/ 0 w 3333750"/>
              <a:gd name="connsiteY5" fmla="*/ 8495071 h 8495071"/>
              <a:gd name="connsiteX6" fmla="*/ 0 w 3333750"/>
              <a:gd name="connsiteY6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3750" h="8495071">
                <a:moveTo>
                  <a:pt x="0" y="0"/>
                </a:moveTo>
                <a:lnTo>
                  <a:pt x="2338806" y="0"/>
                </a:lnTo>
                <a:cubicBezTo>
                  <a:pt x="2888298" y="0"/>
                  <a:pt x="3333750" y="445451"/>
                  <a:pt x="3333750" y="994943"/>
                </a:cubicBezTo>
                <a:lnTo>
                  <a:pt x="3333750" y="7500128"/>
                </a:lnTo>
                <a:cubicBezTo>
                  <a:pt x="3333750" y="8049620"/>
                  <a:pt x="2888298" y="8495071"/>
                  <a:pt x="2338806" y="8495071"/>
                </a:cubicBez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710FCE5-3016-C4DB-79C0-1BDEB03242E3}"/>
              </a:ext>
            </a:extLst>
          </p:cNvPr>
          <p:cNvSpPr/>
          <p:nvPr/>
        </p:nvSpPr>
        <p:spPr>
          <a:xfrm>
            <a:off x="156210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1BDA543-57CC-86D0-4FC0-4D4030BCAC0A}"/>
              </a:ext>
            </a:extLst>
          </p:cNvPr>
          <p:cNvSpPr/>
          <p:nvPr/>
        </p:nvSpPr>
        <p:spPr>
          <a:xfrm>
            <a:off x="122872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09A5B42-8D89-36FF-5C88-6C93E5A39125}"/>
              </a:ext>
            </a:extLst>
          </p:cNvPr>
          <p:cNvSpPr/>
          <p:nvPr/>
        </p:nvSpPr>
        <p:spPr>
          <a:xfrm>
            <a:off x="89535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2959059-82E3-80B0-5AE8-87B9E55D5B69}"/>
              </a:ext>
            </a:extLst>
          </p:cNvPr>
          <p:cNvSpPr/>
          <p:nvPr/>
        </p:nvSpPr>
        <p:spPr>
          <a:xfrm>
            <a:off x="56197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5E822B9-5DF0-849E-DE1B-B97563685320}"/>
              </a:ext>
            </a:extLst>
          </p:cNvPr>
          <p:cNvSpPr/>
          <p:nvPr/>
        </p:nvSpPr>
        <p:spPr>
          <a:xfrm>
            <a:off x="0" y="0"/>
            <a:ext cx="5399870" cy="13716000"/>
          </a:xfrm>
          <a:prstGeom prst="rect">
            <a:avLst/>
          </a:pr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500B32-5C7A-A50C-3CC5-9ED9C223A53B}"/>
              </a:ext>
            </a:extLst>
          </p:cNvPr>
          <p:cNvSpPr/>
          <p:nvPr/>
        </p:nvSpPr>
        <p:spPr>
          <a:xfrm>
            <a:off x="2095500" y="2610466"/>
            <a:ext cx="20852990" cy="8495071"/>
          </a:xfrm>
          <a:custGeom>
            <a:avLst/>
            <a:gdLst>
              <a:gd name="connsiteX0" fmla="*/ 994943 w 20852990"/>
              <a:gd name="connsiteY0" fmla="*/ 0 h 8495071"/>
              <a:gd name="connsiteX1" fmla="*/ 3333751 w 20852990"/>
              <a:gd name="connsiteY1" fmla="*/ 0 h 8495071"/>
              <a:gd name="connsiteX2" fmla="*/ 3333751 w 20852990"/>
              <a:gd name="connsiteY2" fmla="*/ 3060291 h 8495071"/>
              <a:gd name="connsiteX3" fmla="*/ 19422408 w 20852990"/>
              <a:gd name="connsiteY3" fmla="*/ 3060291 h 8495071"/>
              <a:gd name="connsiteX4" fmla="*/ 19422408 w 20852990"/>
              <a:gd name="connsiteY4" fmla="*/ 1873046 h 8495071"/>
              <a:gd name="connsiteX5" fmla="*/ 20852990 w 20852990"/>
              <a:gd name="connsiteY5" fmla="*/ 4247535 h 8495071"/>
              <a:gd name="connsiteX6" fmla="*/ 19422408 w 20852990"/>
              <a:gd name="connsiteY6" fmla="*/ 6622024 h 8495071"/>
              <a:gd name="connsiteX7" fmla="*/ 19422408 w 20852990"/>
              <a:gd name="connsiteY7" fmla="*/ 5434780 h 8495071"/>
              <a:gd name="connsiteX8" fmla="*/ 3333751 w 20852990"/>
              <a:gd name="connsiteY8" fmla="*/ 5434780 h 8495071"/>
              <a:gd name="connsiteX9" fmla="*/ 3333751 w 20852990"/>
              <a:gd name="connsiteY9" fmla="*/ 8495071 h 8495071"/>
              <a:gd name="connsiteX10" fmla="*/ 994943 w 20852990"/>
              <a:gd name="connsiteY10" fmla="*/ 8495071 h 8495071"/>
              <a:gd name="connsiteX11" fmla="*/ 0 w 20852990"/>
              <a:gd name="connsiteY11" fmla="*/ 7500128 h 8495071"/>
              <a:gd name="connsiteX12" fmla="*/ 0 w 20852990"/>
              <a:gd name="connsiteY12" fmla="*/ 994943 h 8495071"/>
              <a:gd name="connsiteX13" fmla="*/ 994943 w 20852990"/>
              <a:gd name="connsiteY13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852990" h="8495071">
                <a:moveTo>
                  <a:pt x="994943" y="0"/>
                </a:moveTo>
                <a:lnTo>
                  <a:pt x="3333751" y="0"/>
                </a:lnTo>
                <a:lnTo>
                  <a:pt x="3333751" y="3060291"/>
                </a:lnTo>
                <a:lnTo>
                  <a:pt x="19422408" y="3060291"/>
                </a:lnTo>
                <a:lnTo>
                  <a:pt x="19422408" y="1873046"/>
                </a:lnTo>
                <a:lnTo>
                  <a:pt x="20852990" y="4247535"/>
                </a:lnTo>
                <a:lnTo>
                  <a:pt x="19422408" y="6622024"/>
                </a:lnTo>
                <a:lnTo>
                  <a:pt x="19422408" y="5434780"/>
                </a:lnTo>
                <a:lnTo>
                  <a:pt x="3333751" y="5434780"/>
                </a:lnTo>
                <a:lnTo>
                  <a:pt x="3333751" y="8495071"/>
                </a:lnTo>
                <a:lnTo>
                  <a:pt x="994943" y="8495071"/>
                </a:lnTo>
                <a:cubicBezTo>
                  <a:pt x="445452" y="8495071"/>
                  <a:pt x="0" y="8049620"/>
                  <a:pt x="0" y="7500128"/>
                </a:cubicBezTo>
                <a:lnTo>
                  <a:pt x="0" y="994943"/>
                </a:lnTo>
                <a:cubicBezTo>
                  <a:pt x="0" y="445451"/>
                  <a:pt x="445452" y="0"/>
                  <a:pt x="99494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D595DC4-4B27-4BC9-9C09-795EF763258D}"/>
              </a:ext>
            </a:extLst>
          </p:cNvPr>
          <p:cNvSpPr txBox="1"/>
          <p:nvPr/>
        </p:nvSpPr>
        <p:spPr>
          <a:xfrm>
            <a:off x="608924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E5998BD-13A9-9122-0D78-A8B43AD7E76C}"/>
              </a:ext>
            </a:extLst>
          </p:cNvPr>
          <p:cNvSpPr/>
          <p:nvPr/>
        </p:nvSpPr>
        <p:spPr>
          <a:xfrm>
            <a:off x="6457951" y="6124578"/>
            <a:ext cx="1466848" cy="1466848"/>
          </a:xfrm>
          <a:prstGeom prst="ellipse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BF70855-5E62-66F6-D14E-69DD59C43382}"/>
              </a:ext>
            </a:extLst>
          </p:cNvPr>
          <p:cNvSpPr/>
          <p:nvPr/>
        </p:nvSpPr>
        <p:spPr>
          <a:xfrm>
            <a:off x="6634164" y="6300791"/>
            <a:ext cx="1114422" cy="111442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B5C2A19-3A05-BFA9-AD7B-DF1FB8AED49F}"/>
              </a:ext>
            </a:extLst>
          </p:cNvPr>
          <p:cNvSpPr txBox="1"/>
          <p:nvPr/>
        </p:nvSpPr>
        <p:spPr>
          <a:xfrm>
            <a:off x="584968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AWARENESS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5BA5A43-3280-A6CE-CC3D-BD7F0C692C38}"/>
              </a:ext>
            </a:extLst>
          </p:cNvPr>
          <p:cNvSpPr txBox="1"/>
          <p:nvPr/>
        </p:nvSpPr>
        <p:spPr>
          <a:xfrm>
            <a:off x="601910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/>
              <a:t>Khách hàng lần đầu biết đến thương hiệu hoặc sản phẩm của bạn.</a:t>
            </a:r>
            <a:endParaRPr lang="en-US" sz="19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0BBD3DF-C50B-8673-9708-268F495F45CB}"/>
              </a:ext>
            </a:extLst>
          </p:cNvPr>
          <p:cNvSpPr txBox="1"/>
          <p:nvPr/>
        </p:nvSpPr>
        <p:spPr>
          <a:xfrm>
            <a:off x="942299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02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682B66B-E1FE-0C63-698A-6DB8113DD7BB}"/>
              </a:ext>
            </a:extLst>
          </p:cNvPr>
          <p:cNvSpPr/>
          <p:nvPr/>
        </p:nvSpPr>
        <p:spPr>
          <a:xfrm>
            <a:off x="9791701" y="6124578"/>
            <a:ext cx="1466848" cy="1466848"/>
          </a:xfrm>
          <a:prstGeom prst="ellipse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65D139F-80CC-0839-F4DA-7E736346095F}"/>
              </a:ext>
            </a:extLst>
          </p:cNvPr>
          <p:cNvSpPr/>
          <p:nvPr/>
        </p:nvSpPr>
        <p:spPr>
          <a:xfrm>
            <a:off x="9967914" y="6300791"/>
            <a:ext cx="1114422" cy="111442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C963CB9-9475-818D-989C-ABC3EFB34135}"/>
              </a:ext>
            </a:extLst>
          </p:cNvPr>
          <p:cNvSpPr txBox="1"/>
          <p:nvPr/>
        </p:nvSpPr>
        <p:spPr>
          <a:xfrm>
            <a:off x="918343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CONSIDERATION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93A7354-7D32-68CA-7020-BD58BAA60278}"/>
              </a:ext>
            </a:extLst>
          </p:cNvPr>
          <p:cNvSpPr txBox="1"/>
          <p:nvPr/>
        </p:nvSpPr>
        <p:spPr>
          <a:xfrm>
            <a:off x="935285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/>
              <a:t>Khách</a:t>
            </a:r>
            <a:r>
              <a:rPr lang="en-US" sz="1900" dirty="0"/>
              <a:t> </a:t>
            </a:r>
            <a:r>
              <a:rPr lang="en-US" sz="1900" dirty="0" err="1"/>
              <a:t>hàng</a:t>
            </a:r>
            <a:r>
              <a:rPr lang="en-US" sz="1900" dirty="0"/>
              <a:t> </a:t>
            </a:r>
            <a:r>
              <a:rPr lang="en-US" sz="1900" dirty="0" err="1"/>
              <a:t>tìm</a:t>
            </a:r>
            <a:r>
              <a:rPr lang="en-US" sz="1900" dirty="0"/>
              <a:t> </a:t>
            </a:r>
            <a:r>
              <a:rPr lang="en-US" sz="1900" dirty="0" err="1"/>
              <a:t>hiểu</a:t>
            </a:r>
            <a:r>
              <a:rPr lang="en-US" sz="1900" dirty="0"/>
              <a:t>, so </a:t>
            </a:r>
            <a:r>
              <a:rPr lang="en-US" sz="1900" dirty="0" err="1"/>
              <a:t>sánh</a:t>
            </a:r>
            <a:r>
              <a:rPr lang="en-US" sz="1900" dirty="0"/>
              <a:t> </a:t>
            </a:r>
            <a:r>
              <a:rPr lang="en-US" sz="1900" dirty="0" err="1"/>
              <a:t>và</a:t>
            </a:r>
            <a:r>
              <a:rPr lang="en-US" sz="1900" dirty="0"/>
              <a:t> </a:t>
            </a:r>
            <a:r>
              <a:rPr lang="en-US" sz="1900" dirty="0" err="1"/>
              <a:t>đánh</a:t>
            </a:r>
            <a:r>
              <a:rPr lang="en-US" sz="1900" dirty="0"/>
              <a:t> </a:t>
            </a:r>
            <a:r>
              <a:rPr lang="en-US" sz="1900" dirty="0" err="1"/>
              <a:t>giá</a:t>
            </a:r>
            <a:r>
              <a:rPr lang="en-US" sz="1900" dirty="0"/>
              <a:t> </a:t>
            </a:r>
            <a:r>
              <a:rPr lang="en-US" sz="1900" dirty="0" err="1"/>
              <a:t>các</a:t>
            </a:r>
            <a:r>
              <a:rPr lang="en-US" sz="1900" dirty="0"/>
              <a:t> </a:t>
            </a:r>
            <a:r>
              <a:rPr lang="en-US" sz="1900" dirty="0" err="1"/>
              <a:t>lựa</a:t>
            </a:r>
            <a:r>
              <a:rPr lang="en-US" sz="1900" dirty="0"/>
              <a:t> </a:t>
            </a:r>
            <a:r>
              <a:rPr lang="en-US" sz="1900" dirty="0" err="1"/>
              <a:t>chọn</a:t>
            </a:r>
            <a:r>
              <a:rPr lang="en-US" sz="1900" dirty="0"/>
              <a:t> </a:t>
            </a:r>
            <a:r>
              <a:rPr lang="en-US" sz="1900" dirty="0" err="1"/>
              <a:t>khác</a:t>
            </a:r>
            <a:r>
              <a:rPr lang="en-US" sz="1900" dirty="0"/>
              <a:t> </a:t>
            </a:r>
            <a:r>
              <a:rPr lang="en-US" sz="1900" dirty="0" err="1"/>
              <a:t>nhau</a:t>
            </a:r>
            <a:r>
              <a:rPr lang="en-US" sz="1900" dirty="0"/>
              <a:t>.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D77570C-5CF3-5756-72CB-F7F520F4194F}"/>
              </a:ext>
            </a:extLst>
          </p:cNvPr>
          <p:cNvSpPr txBox="1"/>
          <p:nvPr/>
        </p:nvSpPr>
        <p:spPr>
          <a:xfrm>
            <a:off x="1276678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03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437C1DAB-34C3-A79A-40B2-7ED4B2616D1F}"/>
              </a:ext>
            </a:extLst>
          </p:cNvPr>
          <p:cNvSpPr/>
          <p:nvPr/>
        </p:nvSpPr>
        <p:spPr>
          <a:xfrm>
            <a:off x="13135500" y="6124578"/>
            <a:ext cx="1466848" cy="1466848"/>
          </a:xfrm>
          <a:prstGeom prst="ellipse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C5C297D-0C1E-4D31-2476-69D489218FE4}"/>
              </a:ext>
            </a:extLst>
          </p:cNvPr>
          <p:cNvSpPr/>
          <p:nvPr/>
        </p:nvSpPr>
        <p:spPr>
          <a:xfrm>
            <a:off x="13311713" y="6300791"/>
            <a:ext cx="1114422" cy="111442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4995D7A-2D90-BB7B-A1B4-49CBFD0C1690}"/>
              </a:ext>
            </a:extLst>
          </p:cNvPr>
          <p:cNvSpPr txBox="1"/>
          <p:nvPr/>
        </p:nvSpPr>
        <p:spPr>
          <a:xfrm>
            <a:off x="1252723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PURCHASE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840243B-B496-6348-E331-1D305BB369BB}"/>
              </a:ext>
            </a:extLst>
          </p:cNvPr>
          <p:cNvSpPr txBox="1"/>
          <p:nvPr/>
        </p:nvSpPr>
        <p:spPr>
          <a:xfrm>
            <a:off x="12696649" y="9274547"/>
            <a:ext cx="2344551" cy="9694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/>
              <a:t>Khách</a:t>
            </a:r>
            <a:r>
              <a:rPr lang="en-US" sz="1900" dirty="0"/>
              <a:t> </a:t>
            </a:r>
            <a:r>
              <a:rPr lang="en-US" sz="1900" dirty="0" err="1"/>
              <a:t>hàng</a:t>
            </a:r>
            <a:r>
              <a:rPr lang="en-US" sz="1900" dirty="0"/>
              <a:t> </a:t>
            </a:r>
            <a:r>
              <a:rPr lang="en-US" sz="1900" dirty="0" err="1"/>
              <a:t>quyết</a:t>
            </a:r>
            <a:r>
              <a:rPr lang="en-US" sz="1900" dirty="0"/>
              <a:t> </a:t>
            </a:r>
            <a:r>
              <a:rPr lang="en-US" sz="1900" dirty="0" err="1"/>
              <a:t>định</a:t>
            </a:r>
            <a:r>
              <a:rPr lang="en-US" sz="1900" dirty="0"/>
              <a:t> </a:t>
            </a:r>
            <a:r>
              <a:rPr lang="en-US" sz="1900" dirty="0" err="1"/>
              <a:t>mua</a:t>
            </a:r>
            <a:r>
              <a:rPr lang="en-US" sz="1900" dirty="0"/>
              <a:t> </a:t>
            </a:r>
            <a:r>
              <a:rPr lang="en-US" sz="1900" dirty="0" err="1"/>
              <a:t>và</a:t>
            </a:r>
            <a:r>
              <a:rPr lang="en-US" sz="1900" dirty="0"/>
              <a:t> </a:t>
            </a:r>
            <a:r>
              <a:rPr lang="en-US" sz="1900" dirty="0" err="1"/>
              <a:t>thực</a:t>
            </a:r>
            <a:r>
              <a:rPr lang="en-US" sz="1900" dirty="0"/>
              <a:t> </a:t>
            </a:r>
            <a:r>
              <a:rPr lang="en-US" sz="1900" dirty="0" err="1"/>
              <a:t>hiện</a:t>
            </a:r>
            <a:r>
              <a:rPr lang="en-US" sz="1900" dirty="0"/>
              <a:t> </a:t>
            </a:r>
            <a:r>
              <a:rPr lang="en-US" sz="1900" dirty="0" err="1"/>
              <a:t>giao</a:t>
            </a:r>
            <a:r>
              <a:rPr lang="en-US" sz="1900" dirty="0"/>
              <a:t> </a:t>
            </a:r>
            <a:r>
              <a:rPr lang="en-US" sz="1900" dirty="0" err="1"/>
              <a:t>dịch</a:t>
            </a:r>
            <a:r>
              <a:rPr lang="en-US" sz="1900" dirty="0"/>
              <a:t>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90407AB-8553-E613-77EA-3939041D7894}"/>
              </a:ext>
            </a:extLst>
          </p:cNvPr>
          <p:cNvSpPr txBox="1"/>
          <p:nvPr/>
        </p:nvSpPr>
        <p:spPr>
          <a:xfrm>
            <a:off x="1610053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04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1416BA9A-43D9-BF78-23FB-8CD170E9E124}"/>
              </a:ext>
            </a:extLst>
          </p:cNvPr>
          <p:cNvSpPr/>
          <p:nvPr/>
        </p:nvSpPr>
        <p:spPr>
          <a:xfrm>
            <a:off x="16469250" y="6124578"/>
            <a:ext cx="1466848" cy="1466848"/>
          </a:xfrm>
          <a:prstGeom prst="ellipse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1673D85-C066-2687-1548-BAA5AE02517E}"/>
              </a:ext>
            </a:extLst>
          </p:cNvPr>
          <p:cNvSpPr/>
          <p:nvPr/>
        </p:nvSpPr>
        <p:spPr>
          <a:xfrm>
            <a:off x="16645463" y="6300791"/>
            <a:ext cx="1114422" cy="111442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F833B8C-42F8-A813-F32A-52709E427425}"/>
              </a:ext>
            </a:extLst>
          </p:cNvPr>
          <p:cNvSpPr txBox="1"/>
          <p:nvPr/>
        </p:nvSpPr>
        <p:spPr>
          <a:xfrm>
            <a:off x="1586098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RETENTION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2A779DD-4983-9E66-1CC4-33BB17EDB25C}"/>
              </a:ext>
            </a:extLst>
          </p:cNvPr>
          <p:cNvSpPr txBox="1"/>
          <p:nvPr/>
        </p:nvSpPr>
        <p:spPr>
          <a:xfrm>
            <a:off x="16030399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/>
              <a:t>Thương hiệu duy trì mối quan hệ, khuyến khích khách hàng quay lại.</a:t>
            </a:r>
            <a:endParaRPr lang="en-US" sz="19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46A1BF3-7890-BC1A-71EC-7908E2F5175A}"/>
              </a:ext>
            </a:extLst>
          </p:cNvPr>
          <p:cNvSpPr txBox="1"/>
          <p:nvPr/>
        </p:nvSpPr>
        <p:spPr>
          <a:xfrm>
            <a:off x="19412123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05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608FC3A5-26B8-DF24-7B26-A29EE00F4BAC}"/>
              </a:ext>
            </a:extLst>
          </p:cNvPr>
          <p:cNvSpPr/>
          <p:nvPr/>
        </p:nvSpPr>
        <p:spPr>
          <a:xfrm>
            <a:off x="19780834" y="6124578"/>
            <a:ext cx="1466848" cy="1466848"/>
          </a:xfrm>
          <a:prstGeom prst="ellipse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C3AB356-79D7-C024-32CD-CBF03E764F39}"/>
              </a:ext>
            </a:extLst>
          </p:cNvPr>
          <p:cNvSpPr/>
          <p:nvPr/>
        </p:nvSpPr>
        <p:spPr>
          <a:xfrm>
            <a:off x="19957047" y="6300791"/>
            <a:ext cx="1114422" cy="111442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E6A5BA2-56E6-14EE-4DB0-52B192B8E1A9}"/>
              </a:ext>
            </a:extLst>
          </p:cNvPr>
          <p:cNvSpPr txBox="1"/>
          <p:nvPr/>
        </p:nvSpPr>
        <p:spPr>
          <a:xfrm>
            <a:off x="19172564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ADVOCACY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017E417-BFE6-F6CF-82F7-95290F66ADF1}"/>
              </a:ext>
            </a:extLst>
          </p:cNvPr>
          <p:cNvSpPr txBox="1"/>
          <p:nvPr/>
        </p:nvSpPr>
        <p:spPr>
          <a:xfrm>
            <a:off x="19341983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/>
              <a:t>Khách hàng hài lòng và sẵn sàng giới thiệu sản phẩm cho người khác.</a:t>
            </a:r>
            <a:endParaRPr lang="en-US" sz="1900" dirty="0"/>
          </a:p>
        </p:txBody>
      </p:sp>
      <p:sp>
        <p:nvSpPr>
          <p:cNvPr id="102" name="Shape 2852">
            <a:extLst>
              <a:ext uri="{FF2B5EF4-FFF2-40B4-BE49-F238E27FC236}">
                <a16:creationId xmlns:a16="http://schemas.microsoft.com/office/drawing/2014/main" id="{3CFE86E7-ED62-3E84-1EDB-2E1F3987CB45}"/>
              </a:ext>
            </a:extLst>
          </p:cNvPr>
          <p:cNvSpPr/>
          <p:nvPr/>
        </p:nvSpPr>
        <p:spPr>
          <a:xfrm>
            <a:off x="6939548" y="6571397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3" name="Shape 2808">
            <a:extLst>
              <a:ext uri="{FF2B5EF4-FFF2-40B4-BE49-F238E27FC236}">
                <a16:creationId xmlns:a16="http://schemas.microsoft.com/office/drawing/2014/main" id="{572E9FE8-6B4E-CAEF-831E-094E27B4E12E}"/>
              </a:ext>
            </a:extLst>
          </p:cNvPr>
          <p:cNvSpPr/>
          <p:nvPr/>
        </p:nvSpPr>
        <p:spPr>
          <a:xfrm>
            <a:off x="13587239" y="657139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4" name="Shape 2949">
            <a:extLst>
              <a:ext uri="{FF2B5EF4-FFF2-40B4-BE49-F238E27FC236}">
                <a16:creationId xmlns:a16="http://schemas.microsoft.com/office/drawing/2014/main" id="{ACD83861-02C6-16A7-EC7E-752EFCCCC85E}"/>
              </a:ext>
            </a:extLst>
          </p:cNvPr>
          <p:cNvSpPr/>
          <p:nvPr/>
        </p:nvSpPr>
        <p:spPr>
          <a:xfrm>
            <a:off x="10288787" y="6571398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5" name="Shape 2779">
            <a:extLst>
              <a:ext uri="{FF2B5EF4-FFF2-40B4-BE49-F238E27FC236}">
                <a16:creationId xmlns:a16="http://schemas.microsoft.com/office/drawing/2014/main" id="{D495F3ED-0F6F-761F-58B3-E975106AF1D6}"/>
              </a:ext>
            </a:extLst>
          </p:cNvPr>
          <p:cNvSpPr/>
          <p:nvPr/>
        </p:nvSpPr>
        <p:spPr>
          <a:xfrm>
            <a:off x="16987265" y="6571397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6" name="Shape 2554">
            <a:extLst>
              <a:ext uri="{FF2B5EF4-FFF2-40B4-BE49-F238E27FC236}">
                <a16:creationId xmlns:a16="http://schemas.microsoft.com/office/drawing/2014/main" id="{99873522-B64E-8C62-BC18-48B93C480992}"/>
              </a:ext>
            </a:extLst>
          </p:cNvPr>
          <p:cNvSpPr/>
          <p:nvPr/>
        </p:nvSpPr>
        <p:spPr>
          <a:xfrm>
            <a:off x="20234930" y="6596790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9F25BC1-EA54-33B2-86E6-C7A3057FC05E}"/>
              </a:ext>
            </a:extLst>
          </p:cNvPr>
          <p:cNvSpPr txBox="1"/>
          <p:nvPr/>
        </p:nvSpPr>
        <p:spPr>
          <a:xfrm>
            <a:off x="8108490" y="11752646"/>
            <a:ext cx="912942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JOURNEY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399C0B9-E2AB-BC1A-C517-57D583FA44CF}"/>
              </a:ext>
            </a:extLst>
          </p:cNvPr>
          <p:cNvSpPr txBox="1"/>
          <p:nvPr/>
        </p:nvSpPr>
        <p:spPr>
          <a:xfrm>
            <a:off x="2813108" y="733637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E14476-0189-ECB6-4A32-086E9B302D89}"/>
              </a:ext>
            </a:extLst>
          </p:cNvPr>
          <p:cNvGrpSpPr/>
          <p:nvPr/>
        </p:nvGrpSpPr>
        <p:grpSpPr>
          <a:xfrm>
            <a:off x="2774330" y="6434604"/>
            <a:ext cx="2166589" cy="846793"/>
            <a:chOff x="444401" y="2552131"/>
            <a:chExt cx="5317337" cy="2078232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E8415E88-3337-19B9-41D8-5FBD2D087277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164FEF6F-4F20-FCDE-E7BE-DD3BA25C46E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9581414-919C-B9D2-D573-9856254A2E1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321668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2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2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38" grpId="0" animBg="1"/>
          <p:bldP spid="50" grpId="0"/>
          <p:bldP spid="59" grpId="0"/>
          <p:bldP spid="60" grpId="0"/>
          <p:bldP spid="68" grpId="0"/>
          <p:bldP spid="72" grpId="0"/>
          <p:bldP spid="73" grpId="0"/>
          <p:bldP spid="75" grpId="0"/>
          <p:bldP spid="79" grpId="0"/>
          <p:bldP spid="80" grpId="0"/>
          <p:bldP spid="89" grpId="0"/>
          <p:bldP spid="93" grpId="0"/>
          <p:bldP spid="94" grpId="0"/>
          <p:bldP spid="96" grpId="0"/>
          <p:bldP spid="100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38" grpId="0" animBg="1"/>
          <p:bldP spid="50" grpId="0"/>
          <p:bldP spid="59" grpId="0"/>
          <p:bldP spid="60" grpId="0"/>
          <p:bldP spid="68" grpId="0"/>
          <p:bldP spid="72" grpId="0"/>
          <p:bldP spid="73" grpId="0"/>
          <p:bldP spid="75" grpId="0"/>
          <p:bldP spid="79" grpId="0"/>
          <p:bldP spid="80" grpId="0"/>
          <p:bldP spid="89" grpId="0"/>
          <p:bldP spid="93" grpId="0"/>
          <p:bldP spid="94" grpId="0"/>
          <p:bldP spid="96" grpId="0"/>
          <p:bldP spid="100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39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08F792E-AA73-2B04-75E7-3C1444FF1279}"/>
              </a:ext>
            </a:extLst>
          </p:cNvPr>
          <p:cNvSpPr/>
          <p:nvPr/>
        </p:nvSpPr>
        <p:spPr>
          <a:xfrm>
            <a:off x="18954750" y="2610466"/>
            <a:ext cx="3333750" cy="8495071"/>
          </a:xfrm>
          <a:custGeom>
            <a:avLst/>
            <a:gdLst>
              <a:gd name="connsiteX0" fmla="*/ 0 w 3333750"/>
              <a:gd name="connsiteY0" fmla="*/ 0 h 8495071"/>
              <a:gd name="connsiteX1" fmla="*/ 2338806 w 3333750"/>
              <a:gd name="connsiteY1" fmla="*/ 0 h 8495071"/>
              <a:gd name="connsiteX2" fmla="*/ 3333750 w 3333750"/>
              <a:gd name="connsiteY2" fmla="*/ 994943 h 8495071"/>
              <a:gd name="connsiteX3" fmla="*/ 3333750 w 3333750"/>
              <a:gd name="connsiteY3" fmla="*/ 7500128 h 8495071"/>
              <a:gd name="connsiteX4" fmla="*/ 2338806 w 3333750"/>
              <a:gd name="connsiteY4" fmla="*/ 8495071 h 8495071"/>
              <a:gd name="connsiteX5" fmla="*/ 0 w 3333750"/>
              <a:gd name="connsiteY5" fmla="*/ 8495071 h 8495071"/>
              <a:gd name="connsiteX6" fmla="*/ 0 w 3333750"/>
              <a:gd name="connsiteY6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3750" h="8495071">
                <a:moveTo>
                  <a:pt x="0" y="0"/>
                </a:moveTo>
                <a:lnTo>
                  <a:pt x="2338806" y="0"/>
                </a:lnTo>
                <a:cubicBezTo>
                  <a:pt x="2888298" y="0"/>
                  <a:pt x="3333750" y="445451"/>
                  <a:pt x="3333750" y="994943"/>
                </a:cubicBezTo>
                <a:lnTo>
                  <a:pt x="3333750" y="7500128"/>
                </a:lnTo>
                <a:cubicBezTo>
                  <a:pt x="3333750" y="8049620"/>
                  <a:pt x="2888298" y="8495071"/>
                  <a:pt x="2338806" y="8495071"/>
                </a:cubicBez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28467B4-082D-F761-BEF7-F03BD0EE8DBE}"/>
              </a:ext>
            </a:extLst>
          </p:cNvPr>
          <p:cNvSpPr/>
          <p:nvPr/>
        </p:nvSpPr>
        <p:spPr>
          <a:xfrm>
            <a:off x="156210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79105DA-80AA-F0B6-EA94-B50769D07A47}"/>
              </a:ext>
            </a:extLst>
          </p:cNvPr>
          <p:cNvSpPr/>
          <p:nvPr/>
        </p:nvSpPr>
        <p:spPr>
          <a:xfrm>
            <a:off x="122872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73BA245-3AC7-A0AD-EE96-EDB6CF28BB5F}"/>
              </a:ext>
            </a:extLst>
          </p:cNvPr>
          <p:cNvSpPr/>
          <p:nvPr/>
        </p:nvSpPr>
        <p:spPr>
          <a:xfrm>
            <a:off x="89535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7DDC429-0531-BFC3-EF79-B57D0D742FE2}"/>
              </a:ext>
            </a:extLst>
          </p:cNvPr>
          <p:cNvSpPr/>
          <p:nvPr/>
        </p:nvSpPr>
        <p:spPr>
          <a:xfrm>
            <a:off x="56197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C15A85-A4A7-64A5-04E3-5DFBE651A7CB}"/>
              </a:ext>
            </a:extLst>
          </p:cNvPr>
          <p:cNvSpPr/>
          <p:nvPr/>
        </p:nvSpPr>
        <p:spPr>
          <a:xfrm>
            <a:off x="0" y="0"/>
            <a:ext cx="5399870" cy="1371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2ECEEBB-6B14-1093-61BE-649145888262}"/>
              </a:ext>
            </a:extLst>
          </p:cNvPr>
          <p:cNvSpPr/>
          <p:nvPr/>
        </p:nvSpPr>
        <p:spPr>
          <a:xfrm>
            <a:off x="2095500" y="2610466"/>
            <a:ext cx="20852990" cy="8495071"/>
          </a:xfrm>
          <a:custGeom>
            <a:avLst/>
            <a:gdLst>
              <a:gd name="connsiteX0" fmla="*/ 994943 w 20852990"/>
              <a:gd name="connsiteY0" fmla="*/ 0 h 8495071"/>
              <a:gd name="connsiteX1" fmla="*/ 3333751 w 20852990"/>
              <a:gd name="connsiteY1" fmla="*/ 0 h 8495071"/>
              <a:gd name="connsiteX2" fmla="*/ 3333751 w 20852990"/>
              <a:gd name="connsiteY2" fmla="*/ 3060291 h 8495071"/>
              <a:gd name="connsiteX3" fmla="*/ 19422408 w 20852990"/>
              <a:gd name="connsiteY3" fmla="*/ 3060291 h 8495071"/>
              <a:gd name="connsiteX4" fmla="*/ 19422408 w 20852990"/>
              <a:gd name="connsiteY4" fmla="*/ 1873046 h 8495071"/>
              <a:gd name="connsiteX5" fmla="*/ 20852990 w 20852990"/>
              <a:gd name="connsiteY5" fmla="*/ 4247535 h 8495071"/>
              <a:gd name="connsiteX6" fmla="*/ 19422408 w 20852990"/>
              <a:gd name="connsiteY6" fmla="*/ 6622024 h 8495071"/>
              <a:gd name="connsiteX7" fmla="*/ 19422408 w 20852990"/>
              <a:gd name="connsiteY7" fmla="*/ 5434780 h 8495071"/>
              <a:gd name="connsiteX8" fmla="*/ 3333751 w 20852990"/>
              <a:gd name="connsiteY8" fmla="*/ 5434780 h 8495071"/>
              <a:gd name="connsiteX9" fmla="*/ 3333751 w 20852990"/>
              <a:gd name="connsiteY9" fmla="*/ 8495071 h 8495071"/>
              <a:gd name="connsiteX10" fmla="*/ 994943 w 20852990"/>
              <a:gd name="connsiteY10" fmla="*/ 8495071 h 8495071"/>
              <a:gd name="connsiteX11" fmla="*/ 0 w 20852990"/>
              <a:gd name="connsiteY11" fmla="*/ 7500128 h 8495071"/>
              <a:gd name="connsiteX12" fmla="*/ 0 w 20852990"/>
              <a:gd name="connsiteY12" fmla="*/ 994943 h 8495071"/>
              <a:gd name="connsiteX13" fmla="*/ 994943 w 20852990"/>
              <a:gd name="connsiteY13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852990" h="8495071">
                <a:moveTo>
                  <a:pt x="994943" y="0"/>
                </a:moveTo>
                <a:lnTo>
                  <a:pt x="3333751" y="0"/>
                </a:lnTo>
                <a:lnTo>
                  <a:pt x="3333751" y="3060291"/>
                </a:lnTo>
                <a:lnTo>
                  <a:pt x="19422408" y="3060291"/>
                </a:lnTo>
                <a:lnTo>
                  <a:pt x="19422408" y="1873046"/>
                </a:lnTo>
                <a:lnTo>
                  <a:pt x="20852990" y="4247535"/>
                </a:lnTo>
                <a:lnTo>
                  <a:pt x="19422408" y="6622024"/>
                </a:lnTo>
                <a:lnTo>
                  <a:pt x="19422408" y="5434780"/>
                </a:lnTo>
                <a:lnTo>
                  <a:pt x="3333751" y="5434780"/>
                </a:lnTo>
                <a:lnTo>
                  <a:pt x="3333751" y="8495071"/>
                </a:lnTo>
                <a:lnTo>
                  <a:pt x="994943" y="8495071"/>
                </a:lnTo>
                <a:cubicBezTo>
                  <a:pt x="445452" y="8495071"/>
                  <a:pt x="0" y="8049620"/>
                  <a:pt x="0" y="7500128"/>
                </a:cubicBezTo>
                <a:lnTo>
                  <a:pt x="0" y="994943"/>
                </a:lnTo>
                <a:cubicBezTo>
                  <a:pt x="0" y="445451"/>
                  <a:pt x="445452" y="0"/>
                  <a:pt x="994943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9E2E60-33DC-795A-51C5-FDD36A7116D7}"/>
              </a:ext>
            </a:extLst>
          </p:cNvPr>
          <p:cNvSpPr txBox="1"/>
          <p:nvPr/>
        </p:nvSpPr>
        <p:spPr>
          <a:xfrm>
            <a:off x="608924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01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BE71CC1-3CD9-7B92-B197-70115131D0D4}"/>
              </a:ext>
            </a:extLst>
          </p:cNvPr>
          <p:cNvSpPr/>
          <p:nvPr/>
        </p:nvSpPr>
        <p:spPr>
          <a:xfrm>
            <a:off x="6457951" y="6124578"/>
            <a:ext cx="1466848" cy="1466848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C5239C4-6655-3DA8-82D3-EFAB84A99DE8}"/>
              </a:ext>
            </a:extLst>
          </p:cNvPr>
          <p:cNvSpPr/>
          <p:nvPr/>
        </p:nvSpPr>
        <p:spPr>
          <a:xfrm>
            <a:off x="6634164" y="6300791"/>
            <a:ext cx="1114422" cy="111442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43397A-3DCC-B12F-A5BF-0D7CF3F44F89}"/>
              </a:ext>
            </a:extLst>
          </p:cNvPr>
          <p:cNvSpPr txBox="1"/>
          <p:nvPr/>
        </p:nvSpPr>
        <p:spPr>
          <a:xfrm>
            <a:off x="584968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AWARENESS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75D937-B954-78BC-D5D5-4BFB077767DC}"/>
              </a:ext>
            </a:extLst>
          </p:cNvPr>
          <p:cNvSpPr txBox="1"/>
          <p:nvPr/>
        </p:nvSpPr>
        <p:spPr>
          <a:xfrm>
            <a:off x="601910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/>
              <a:t>Khách hàng lần đầu biết đến thương hiệu hoặc sản phẩm của bạn.</a:t>
            </a:r>
            <a:endParaRPr lang="en-US" sz="19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97E46E-073A-94A8-7686-8835858CD638}"/>
              </a:ext>
            </a:extLst>
          </p:cNvPr>
          <p:cNvSpPr txBox="1"/>
          <p:nvPr/>
        </p:nvSpPr>
        <p:spPr>
          <a:xfrm>
            <a:off x="942299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42AFED1-BC45-2948-D0B3-C9FA4330AF25}"/>
              </a:ext>
            </a:extLst>
          </p:cNvPr>
          <p:cNvSpPr/>
          <p:nvPr/>
        </p:nvSpPr>
        <p:spPr>
          <a:xfrm>
            <a:off x="9791701" y="6124578"/>
            <a:ext cx="1466848" cy="1466848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65EECA1-5A24-86C6-3B98-D489962FA68E}"/>
              </a:ext>
            </a:extLst>
          </p:cNvPr>
          <p:cNvSpPr/>
          <p:nvPr/>
        </p:nvSpPr>
        <p:spPr>
          <a:xfrm>
            <a:off x="9967914" y="6300791"/>
            <a:ext cx="1114422" cy="111442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CC56EF-59D0-ECDE-4B2D-8A9156997AD1}"/>
              </a:ext>
            </a:extLst>
          </p:cNvPr>
          <p:cNvSpPr txBox="1"/>
          <p:nvPr/>
        </p:nvSpPr>
        <p:spPr>
          <a:xfrm>
            <a:off x="918343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CONSIDERATION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6C4EB5-82C0-2CAE-22CA-9A4EA28DBA5F}"/>
              </a:ext>
            </a:extLst>
          </p:cNvPr>
          <p:cNvSpPr txBox="1"/>
          <p:nvPr/>
        </p:nvSpPr>
        <p:spPr>
          <a:xfrm>
            <a:off x="935285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/>
              <a:t>Khách</a:t>
            </a:r>
            <a:r>
              <a:rPr lang="en-US" sz="1900" dirty="0"/>
              <a:t> </a:t>
            </a:r>
            <a:r>
              <a:rPr lang="en-US" sz="1900" dirty="0" err="1"/>
              <a:t>hàng</a:t>
            </a:r>
            <a:r>
              <a:rPr lang="en-US" sz="1900" dirty="0"/>
              <a:t> </a:t>
            </a:r>
            <a:r>
              <a:rPr lang="en-US" sz="1900" dirty="0" err="1"/>
              <a:t>tìm</a:t>
            </a:r>
            <a:r>
              <a:rPr lang="en-US" sz="1900" dirty="0"/>
              <a:t> </a:t>
            </a:r>
            <a:r>
              <a:rPr lang="en-US" sz="1900" dirty="0" err="1"/>
              <a:t>hiểu</a:t>
            </a:r>
            <a:r>
              <a:rPr lang="en-US" sz="1900" dirty="0"/>
              <a:t>, so </a:t>
            </a:r>
            <a:r>
              <a:rPr lang="en-US" sz="1900" dirty="0" err="1"/>
              <a:t>sánh</a:t>
            </a:r>
            <a:r>
              <a:rPr lang="en-US" sz="1900" dirty="0"/>
              <a:t> </a:t>
            </a:r>
            <a:r>
              <a:rPr lang="en-US" sz="1900" dirty="0" err="1"/>
              <a:t>và</a:t>
            </a:r>
            <a:r>
              <a:rPr lang="en-US" sz="1900" dirty="0"/>
              <a:t> </a:t>
            </a:r>
            <a:r>
              <a:rPr lang="en-US" sz="1900" dirty="0" err="1"/>
              <a:t>đánh</a:t>
            </a:r>
            <a:r>
              <a:rPr lang="en-US" sz="1900" dirty="0"/>
              <a:t> </a:t>
            </a:r>
            <a:r>
              <a:rPr lang="en-US" sz="1900" dirty="0" err="1"/>
              <a:t>giá</a:t>
            </a:r>
            <a:r>
              <a:rPr lang="en-US" sz="1900" dirty="0"/>
              <a:t> </a:t>
            </a:r>
            <a:r>
              <a:rPr lang="en-US" sz="1900" dirty="0" err="1"/>
              <a:t>các</a:t>
            </a:r>
            <a:r>
              <a:rPr lang="en-US" sz="1900" dirty="0"/>
              <a:t> </a:t>
            </a:r>
            <a:r>
              <a:rPr lang="en-US" sz="1900" dirty="0" err="1"/>
              <a:t>lựa</a:t>
            </a:r>
            <a:r>
              <a:rPr lang="en-US" sz="1900" dirty="0"/>
              <a:t> </a:t>
            </a:r>
            <a:r>
              <a:rPr lang="en-US" sz="1900" dirty="0" err="1"/>
              <a:t>chọn</a:t>
            </a:r>
            <a:r>
              <a:rPr lang="en-US" sz="1900" dirty="0"/>
              <a:t> </a:t>
            </a:r>
            <a:r>
              <a:rPr lang="en-US" sz="1900" dirty="0" err="1"/>
              <a:t>khác</a:t>
            </a:r>
            <a:r>
              <a:rPr lang="en-US" sz="1900" dirty="0"/>
              <a:t> </a:t>
            </a:r>
            <a:r>
              <a:rPr lang="en-US" sz="1900" dirty="0" err="1"/>
              <a:t>nhau</a:t>
            </a:r>
            <a:r>
              <a:rPr lang="en-US" sz="1900" dirty="0"/>
              <a:t>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2DF2E5-B4C6-762B-2EDC-F85CDFA65BE7}"/>
              </a:ext>
            </a:extLst>
          </p:cNvPr>
          <p:cNvSpPr txBox="1"/>
          <p:nvPr/>
        </p:nvSpPr>
        <p:spPr>
          <a:xfrm>
            <a:off x="1276678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03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B39FB78-6680-0952-AD8E-FFCE2FAFD139}"/>
              </a:ext>
            </a:extLst>
          </p:cNvPr>
          <p:cNvSpPr/>
          <p:nvPr/>
        </p:nvSpPr>
        <p:spPr>
          <a:xfrm>
            <a:off x="13135500" y="6124578"/>
            <a:ext cx="1466848" cy="1466848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674370B-083D-D217-91B1-A94DCCA5D1D2}"/>
              </a:ext>
            </a:extLst>
          </p:cNvPr>
          <p:cNvSpPr/>
          <p:nvPr/>
        </p:nvSpPr>
        <p:spPr>
          <a:xfrm>
            <a:off x="13311713" y="6300791"/>
            <a:ext cx="1114422" cy="111442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25643C-4541-F8CD-241E-A44AFB63ACD5}"/>
              </a:ext>
            </a:extLst>
          </p:cNvPr>
          <p:cNvSpPr txBox="1"/>
          <p:nvPr/>
        </p:nvSpPr>
        <p:spPr>
          <a:xfrm>
            <a:off x="1252723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PURCHASE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71CD04-E769-C1C2-F2EE-30312C267614}"/>
              </a:ext>
            </a:extLst>
          </p:cNvPr>
          <p:cNvSpPr txBox="1"/>
          <p:nvPr/>
        </p:nvSpPr>
        <p:spPr>
          <a:xfrm>
            <a:off x="12696649" y="9274547"/>
            <a:ext cx="2344551" cy="9694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/>
              <a:t>Khách</a:t>
            </a:r>
            <a:r>
              <a:rPr lang="en-US" sz="1900" dirty="0"/>
              <a:t> </a:t>
            </a:r>
            <a:r>
              <a:rPr lang="en-US" sz="1900" dirty="0" err="1"/>
              <a:t>hàng</a:t>
            </a:r>
            <a:r>
              <a:rPr lang="en-US" sz="1900" dirty="0"/>
              <a:t> </a:t>
            </a:r>
            <a:r>
              <a:rPr lang="en-US" sz="1900" dirty="0" err="1"/>
              <a:t>quyết</a:t>
            </a:r>
            <a:r>
              <a:rPr lang="en-US" sz="1900" dirty="0"/>
              <a:t> </a:t>
            </a:r>
            <a:r>
              <a:rPr lang="en-US" sz="1900" dirty="0" err="1"/>
              <a:t>định</a:t>
            </a:r>
            <a:r>
              <a:rPr lang="en-US" sz="1900" dirty="0"/>
              <a:t> </a:t>
            </a:r>
            <a:r>
              <a:rPr lang="en-US" sz="1900" dirty="0" err="1"/>
              <a:t>mua</a:t>
            </a:r>
            <a:r>
              <a:rPr lang="en-US" sz="1900" dirty="0"/>
              <a:t> </a:t>
            </a:r>
            <a:r>
              <a:rPr lang="en-US" sz="1900" dirty="0" err="1"/>
              <a:t>và</a:t>
            </a:r>
            <a:r>
              <a:rPr lang="en-US" sz="1900" dirty="0"/>
              <a:t> </a:t>
            </a:r>
            <a:r>
              <a:rPr lang="en-US" sz="1900" dirty="0" err="1"/>
              <a:t>thực</a:t>
            </a:r>
            <a:r>
              <a:rPr lang="en-US" sz="1900" dirty="0"/>
              <a:t> </a:t>
            </a:r>
            <a:r>
              <a:rPr lang="en-US" sz="1900" dirty="0" err="1"/>
              <a:t>hiện</a:t>
            </a:r>
            <a:r>
              <a:rPr lang="en-US" sz="1900" dirty="0"/>
              <a:t> </a:t>
            </a:r>
            <a:r>
              <a:rPr lang="en-US" sz="1900" dirty="0" err="1"/>
              <a:t>giao</a:t>
            </a:r>
            <a:r>
              <a:rPr lang="en-US" sz="1900" dirty="0"/>
              <a:t> </a:t>
            </a:r>
            <a:r>
              <a:rPr lang="en-US" sz="1900" dirty="0" err="1"/>
              <a:t>dịch</a:t>
            </a:r>
            <a:r>
              <a:rPr lang="en-US" sz="1900" dirty="0"/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16CC50E-2BDC-4E0A-48F5-CE6D163A2AB6}"/>
              </a:ext>
            </a:extLst>
          </p:cNvPr>
          <p:cNvSpPr txBox="1"/>
          <p:nvPr/>
        </p:nvSpPr>
        <p:spPr>
          <a:xfrm>
            <a:off x="1610053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04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A12AA16-3B55-7616-B02F-CC9460889B05}"/>
              </a:ext>
            </a:extLst>
          </p:cNvPr>
          <p:cNvSpPr/>
          <p:nvPr/>
        </p:nvSpPr>
        <p:spPr>
          <a:xfrm>
            <a:off x="16469250" y="6124578"/>
            <a:ext cx="1466848" cy="1466848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4D7B22F-258D-AB88-6D74-505D009BE110}"/>
              </a:ext>
            </a:extLst>
          </p:cNvPr>
          <p:cNvSpPr/>
          <p:nvPr/>
        </p:nvSpPr>
        <p:spPr>
          <a:xfrm>
            <a:off x="16645463" y="6300791"/>
            <a:ext cx="1114422" cy="111442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A9A6A3-9AFE-D82F-598B-CBABF5E9ADAC}"/>
              </a:ext>
            </a:extLst>
          </p:cNvPr>
          <p:cNvSpPr txBox="1"/>
          <p:nvPr/>
        </p:nvSpPr>
        <p:spPr>
          <a:xfrm>
            <a:off x="1586098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RETENTION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8D6D7B4-80E5-DE29-1477-4F3FA4B32417}"/>
              </a:ext>
            </a:extLst>
          </p:cNvPr>
          <p:cNvSpPr txBox="1"/>
          <p:nvPr/>
        </p:nvSpPr>
        <p:spPr>
          <a:xfrm>
            <a:off x="16030399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/>
              <a:t>Thương hiệu duy trì mối quan hệ, khuyến khích khách hàng quay lại.</a:t>
            </a:r>
            <a:endParaRPr lang="en-US" sz="19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81FC84-DBE7-2B4F-A70A-AA317202FA06}"/>
              </a:ext>
            </a:extLst>
          </p:cNvPr>
          <p:cNvSpPr txBox="1"/>
          <p:nvPr/>
        </p:nvSpPr>
        <p:spPr>
          <a:xfrm>
            <a:off x="19412123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latin typeface="+mj-lt"/>
              </a:rPr>
              <a:t>05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83C98A8-CECC-C178-DED7-65694E83BC6D}"/>
              </a:ext>
            </a:extLst>
          </p:cNvPr>
          <p:cNvSpPr/>
          <p:nvPr/>
        </p:nvSpPr>
        <p:spPr>
          <a:xfrm>
            <a:off x="19780834" y="6124578"/>
            <a:ext cx="1466848" cy="1466848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1BD4F25-4407-8259-B7B5-8986FF551DBD}"/>
              </a:ext>
            </a:extLst>
          </p:cNvPr>
          <p:cNvSpPr/>
          <p:nvPr/>
        </p:nvSpPr>
        <p:spPr>
          <a:xfrm>
            <a:off x="19957047" y="6300791"/>
            <a:ext cx="1114422" cy="1114422"/>
          </a:xfrm>
          <a:prstGeom prst="ellipse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E4E1201-AE61-09BE-6F6B-D12A1C93499D}"/>
              </a:ext>
            </a:extLst>
          </p:cNvPr>
          <p:cNvSpPr txBox="1"/>
          <p:nvPr/>
        </p:nvSpPr>
        <p:spPr>
          <a:xfrm>
            <a:off x="19172564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latin typeface="+mj-lt"/>
              </a:rPr>
              <a:t>ADVOCACY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51912ED-6980-98BA-96CC-2124F7D815CC}"/>
              </a:ext>
            </a:extLst>
          </p:cNvPr>
          <p:cNvSpPr txBox="1"/>
          <p:nvPr/>
        </p:nvSpPr>
        <p:spPr>
          <a:xfrm>
            <a:off x="19341983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/>
              <a:t>Khách hàng hài lòng và sẵn sàng giới thiệu sản phẩm cho người khác.</a:t>
            </a:r>
            <a:endParaRPr lang="en-US" sz="1900" dirty="0"/>
          </a:p>
        </p:txBody>
      </p:sp>
      <p:sp>
        <p:nvSpPr>
          <p:cNvPr id="39" name="Shape 2852">
            <a:extLst>
              <a:ext uri="{FF2B5EF4-FFF2-40B4-BE49-F238E27FC236}">
                <a16:creationId xmlns:a16="http://schemas.microsoft.com/office/drawing/2014/main" id="{17C26886-AB6D-60F0-31D0-4A688822DB23}"/>
              </a:ext>
            </a:extLst>
          </p:cNvPr>
          <p:cNvSpPr/>
          <p:nvPr/>
        </p:nvSpPr>
        <p:spPr>
          <a:xfrm>
            <a:off x="6939548" y="6571397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808">
            <a:extLst>
              <a:ext uri="{FF2B5EF4-FFF2-40B4-BE49-F238E27FC236}">
                <a16:creationId xmlns:a16="http://schemas.microsoft.com/office/drawing/2014/main" id="{AC18E9BB-C900-DCED-5FAD-AD4CEF1390EF}"/>
              </a:ext>
            </a:extLst>
          </p:cNvPr>
          <p:cNvSpPr/>
          <p:nvPr/>
        </p:nvSpPr>
        <p:spPr>
          <a:xfrm>
            <a:off x="13587239" y="657139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1" name="Shape 2949">
            <a:extLst>
              <a:ext uri="{FF2B5EF4-FFF2-40B4-BE49-F238E27FC236}">
                <a16:creationId xmlns:a16="http://schemas.microsoft.com/office/drawing/2014/main" id="{7203CD22-C169-767A-257F-07838CF781CC}"/>
              </a:ext>
            </a:extLst>
          </p:cNvPr>
          <p:cNvSpPr/>
          <p:nvPr/>
        </p:nvSpPr>
        <p:spPr>
          <a:xfrm>
            <a:off x="10288787" y="6571398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Shape 2779">
            <a:extLst>
              <a:ext uri="{FF2B5EF4-FFF2-40B4-BE49-F238E27FC236}">
                <a16:creationId xmlns:a16="http://schemas.microsoft.com/office/drawing/2014/main" id="{87F34300-5B34-8E7B-F753-EB08AB920EBA}"/>
              </a:ext>
            </a:extLst>
          </p:cNvPr>
          <p:cNvSpPr/>
          <p:nvPr/>
        </p:nvSpPr>
        <p:spPr>
          <a:xfrm>
            <a:off x="16987265" y="6571397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3" name="Shape 2554">
            <a:extLst>
              <a:ext uri="{FF2B5EF4-FFF2-40B4-BE49-F238E27FC236}">
                <a16:creationId xmlns:a16="http://schemas.microsoft.com/office/drawing/2014/main" id="{E8BFB8D6-340F-E08B-9F83-D0FD51B77BFC}"/>
              </a:ext>
            </a:extLst>
          </p:cNvPr>
          <p:cNvSpPr/>
          <p:nvPr/>
        </p:nvSpPr>
        <p:spPr>
          <a:xfrm>
            <a:off x="20234930" y="6596790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AC75B12-4ABB-E544-9E2A-AD0354943C7A}"/>
              </a:ext>
            </a:extLst>
          </p:cNvPr>
          <p:cNvSpPr txBox="1"/>
          <p:nvPr/>
        </p:nvSpPr>
        <p:spPr>
          <a:xfrm>
            <a:off x="8108490" y="11752646"/>
            <a:ext cx="912942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JOURNEY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D6F70D0-589A-26E3-DAE4-3974FC53D6FA}"/>
              </a:ext>
            </a:extLst>
          </p:cNvPr>
          <p:cNvSpPr txBox="1"/>
          <p:nvPr/>
        </p:nvSpPr>
        <p:spPr>
          <a:xfrm>
            <a:off x="2813108" y="733637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F5D92A3-EF33-B958-6F51-35D25AA2EAC2}"/>
              </a:ext>
            </a:extLst>
          </p:cNvPr>
          <p:cNvGrpSpPr/>
          <p:nvPr/>
        </p:nvGrpSpPr>
        <p:grpSpPr>
          <a:xfrm>
            <a:off x="2774330" y="6434604"/>
            <a:ext cx="2166589" cy="846793"/>
            <a:chOff x="444401" y="2552131"/>
            <a:chExt cx="5317337" cy="2078232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3506E84-DF7D-8255-9E3E-5F950D92A02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5542F40-4FB0-E255-F6D2-A5739357DE8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510C1A5-64EF-02AB-F403-D3A5BD187CF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219323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2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2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2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2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2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2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2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2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 animBg="1"/>
          <p:bldP spid="10" grpId="0" animBg="1"/>
          <p:bldP spid="11" grpId="0" animBg="1"/>
          <p:bldP spid="13" grpId="0" animBg="1"/>
          <p:bldP spid="14" grpId="0"/>
          <p:bldP spid="17" grpId="0"/>
          <p:bldP spid="18" grpId="0"/>
          <p:bldP spid="19" grpId="0"/>
          <p:bldP spid="22" grpId="0"/>
          <p:bldP spid="23" grpId="0"/>
          <p:bldP spid="24" grpId="0"/>
          <p:bldP spid="27" grpId="0"/>
          <p:bldP spid="28" grpId="0"/>
          <p:bldP spid="29" grpId="0"/>
          <p:bldP spid="32" grpId="0"/>
          <p:bldP spid="33" grpId="0"/>
          <p:bldP spid="34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 animBg="1"/>
          <p:bldP spid="10" grpId="0" animBg="1"/>
          <p:bldP spid="11" grpId="0" animBg="1"/>
          <p:bldP spid="13" grpId="0" animBg="1"/>
          <p:bldP spid="14" grpId="0"/>
          <p:bldP spid="17" grpId="0"/>
          <p:bldP spid="18" grpId="0"/>
          <p:bldP spid="19" grpId="0"/>
          <p:bldP spid="22" grpId="0"/>
          <p:bldP spid="23" grpId="0"/>
          <p:bldP spid="24" grpId="0"/>
          <p:bldP spid="27" grpId="0"/>
          <p:bldP spid="28" grpId="0"/>
          <p:bldP spid="29" grpId="0"/>
          <p:bldP spid="32" grpId="0"/>
          <p:bldP spid="33" grpId="0"/>
          <p:bldP spid="34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556DD4A-2F42-7DF9-0999-7587C395FFE6}"/>
              </a:ext>
            </a:extLst>
          </p:cNvPr>
          <p:cNvSpPr/>
          <p:nvPr/>
        </p:nvSpPr>
        <p:spPr>
          <a:xfrm>
            <a:off x="18954750" y="2610466"/>
            <a:ext cx="3333750" cy="8495071"/>
          </a:xfrm>
          <a:custGeom>
            <a:avLst/>
            <a:gdLst>
              <a:gd name="connsiteX0" fmla="*/ 0 w 3333750"/>
              <a:gd name="connsiteY0" fmla="*/ 0 h 8495071"/>
              <a:gd name="connsiteX1" fmla="*/ 2338806 w 3333750"/>
              <a:gd name="connsiteY1" fmla="*/ 0 h 8495071"/>
              <a:gd name="connsiteX2" fmla="*/ 3333750 w 3333750"/>
              <a:gd name="connsiteY2" fmla="*/ 994943 h 8495071"/>
              <a:gd name="connsiteX3" fmla="*/ 3333750 w 3333750"/>
              <a:gd name="connsiteY3" fmla="*/ 7500128 h 8495071"/>
              <a:gd name="connsiteX4" fmla="*/ 2338806 w 3333750"/>
              <a:gd name="connsiteY4" fmla="*/ 8495071 h 8495071"/>
              <a:gd name="connsiteX5" fmla="*/ 0 w 3333750"/>
              <a:gd name="connsiteY5" fmla="*/ 8495071 h 8495071"/>
              <a:gd name="connsiteX6" fmla="*/ 0 w 3333750"/>
              <a:gd name="connsiteY6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3750" h="8495071">
                <a:moveTo>
                  <a:pt x="0" y="0"/>
                </a:moveTo>
                <a:lnTo>
                  <a:pt x="2338806" y="0"/>
                </a:lnTo>
                <a:cubicBezTo>
                  <a:pt x="2888298" y="0"/>
                  <a:pt x="3333750" y="445451"/>
                  <a:pt x="3333750" y="994943"/>
                </a:cubicBezTo>
                <a:lnTo>
                  <a:pt x="3333750" y="7500128"/>
                </a:lnTo>
                <a:cubicBezTo>
                  <a:pt x="3333750" y="8049620"/>
                  <a:pt x="2888298" y="8495071"/>
                  <a:pt x="2338806" y="8495071"/>
                </a:cubicBez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37F877F-8185-03F8-F61C-BDB08EA98B8C}"/>
              </a:ext>
            </a:extLst>
          </p:cNvPr>
          <p:cNvSpPr/>
          <p:nvPr/>
        </p:nvSpPr>
        <p:spPr>
          <a:xfrm>
            <a:off x="156210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2E3E103-0C3B-000E-AFDD-2A2C92662490}"/>
              </a:ext>
            </a:extLst>
          </p:cNvPr>
          <p:cNvSpPr/>
          <p:nvPr/>
        </p:nvSpPr>
        <p:spPr>
          <a:xfrm>
            <a:off x="122872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782C8E7-D359-C72A-8E4E-DDC90FF3639D}"/>
              </a:ext>
            </a:extLst>
          </p:cNvPr>
          <p:cNvSpPr/>
          <p:nvPr/>
        </p:nvSpPr>
        <p:spPr>
          <a:xfrm>
            <a:off x="89535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B980F81-3568-0B76-EC28-D510D828047C}"/>
              </a:ext>
            </a:extLst>
          </p:cNvPr>
          <p:cNvSpPr/>
          <p:nvPr/>
        </p:nvSpPr>
        <p:spPr>
          <a:xfrm>
            <a:off x="56197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89AF3E-DBFC-DB35-CB39-BE90DD2BDC61}"/>
              </a:ext>
            </a:extLst>
          </p:cNvPr>
          <p:cNvSpPr/>
          <p:nvPr/>
        </p:nvSpPr>
        <p:spPr>
          <a:xfrm>
            <a:off x="0" y="0"/>
            <a:ext cx="5399870" cy="13716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128F36C-C70C-D013-4237-65C85ECE571D}"/>
              </a:ext>
            </a:extLst>
          </p:cNvPr>
          <p:cNvSpPr/>
          <p:nvPr/>
        </p:nvSpPr>
        <p:spPr>
          <a:xfrm>
            <a:off x="2095500" y="2610466"/>
            <a:ext cx="20852990" cy="8495071"/>
          </a:xfrm>
          <a:custGeom>
            <a:avLst/>
            <a:gdLst>
              <a:gd name="connsiteX0" fmla="*/ 994943 w 20852990"/>
              <a:gd name="connsiteY0" fmla="*/ 0 h 8495071"/>
              <a:gd name="connsiteX1" fmla="*/ 3333751 w 20852990"/>
              <a:gd name="connsiteY1" fmla="*/ 0 h 8495071"/>
              <a:gd name="connsiteX2" fmla="*/ 3333751 w 20852990"/>
              <a:gd name="connsiteY2" fmla="*/ 3060291 h 8495071"/>
              <a:gd name="connsiteX3" fmla="*/ 19422408 w 20852990"/>
              <a:gd name="connsiteY3" fmla="*/ 3060291 h 8495071"/>
              <a:gd name="connsiteX4" fmla="*/ 19422408 w 20852990"/>
              <a:gd name="connsiteY4" fmla="*/ 1873046 h 8495071"/>
              <a:gd name="connsiteX5" fmla="*/ 20852990 w 20852990"/>
              <a:gd name="connsiteY5" fmla="*/ 4247535 h 8495071"/>
              <a:gd name="connsiteX6" fmla="*/ 19422408 w 20852990"/>
              <a:gd name="connsiteY6" fmla="*/ 6622024 h 8495071"/>
              <a:gd name="connsiteX7" fmla="*/ 19422408 w 20852990"/>
              <a:gd name="connsiteY7" fmla="*/ 5434780 h 8495071"/>
              <a:gd name="connsiteX8" fmla="*/ 3333751 w 20852990"/>
              <a:gd name="connsiteY8" fmla="*/ 5434780 h 8495071"/>
              <a:gd name="connsiteX9" fmla="*/ 3333751 w 20852990"/>
              <a:gd name="connsiteY9" fmla="*/ 8495071 h 8495071"/>
              <a:gd name="connsiteX10" fmla="*/ 994943 w 20852990"/>
              <a:gd name="connsiteY10" fmla="*/ 8495071 h 8495071"/>
              <a:gd name="connsiteX11" fmla="*/ 0 w 20852990"/>
              <a:gd name="connsiteY11" fmla="*/ 7500128 h 8495071"/>
              <a:gd name="connsiteX12" fmla="*/ 0 w 20852990"/>
              <a:gd name="connsiteY12" fmla="*/ 994943 h 8495071"/>
              <a:gd name="connsiteX13" fmla="*/ 994943 w 20852990"/>
              <a:gd name="connsiteY13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852990" h="8495071">
                <a:moveTo>
                  <a:pt x="994943" y="0"/>
                </a:moveTo>
                <a:lnTo>
                  <a:pt x="3333751" y="0"/>
                </a:lnTo>
                <a:lnTo>
                  <a:pt x="3333751" y="3060291"/>
                </a:lnTo>
                <a:lnTo>
                  <a:pt x="19422408" y="3060291"/>
                </a:lnTo>
                <a:lnTo>
                  <a:pt x="19422408" y="1873046"/>
                </a:lnTo>
                <a:lnTo>
                  <a:pt x="20852990" y="4247535"/>
                </a:lnTo>
                <a:lnTo>
                  <a:pt x="19422408" y="6622024"/>
                </a:lnTo>
                <a:lnTo>
                  <a:pt x="19422408" y="5434780"/>
                </a:lnTo>
                <a:lnTo>
                  <a:pt x="3333751" y="5434780"/>
                </a:lnTo>
                <a:lnTo>
                  <a:pt x="3333751" y="8495071"/>
                </a:lnTo>
                <a:lnTo>
                  <a:pt x="994943" y="8495071"/>
                </a:lnTo>
                <a:cubicBezTo>
                  <a:pt x="445452" y="8495071"/>
                  <a:pt x="0" y="8049620"/>
                  <a:pt x="0" y="7500128"/>
                </a:cubicBezTo>
                <a:lnTo>
                  <a:pt x="0" y="994943"/>
                </a:lnTo>
                <a:cubicBezTo>
                  <a:pt x="0" y="445451"/>
                  <a:pt x="445452" y="0"/>
                  <a:pt x="994943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D80A78-9EA6-14C7-4C05-AE8233372471}"/>
              </a:ext>
            </a:extLst>
          </p:cNvPr>
          <p:cNvSpPr txBox="1"/>
          <p:nvPr/>
        </p:nvSpPr>
        <p:spPr>
          <a:xfrm>
            <a:off x="608924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450F550-B2C2-DE1D-975C-AEF8EBC25D9E}"/>
              </a:ext>
            </a:extLst>
          </p:cNvPr>
          <p:cNvSpPr/>
          <p:nvPr/>
        </p:nvSpPr>
        <p:spPr>
          <a:xfrm>
            <a:off x="6457951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AE5C74D-E98F-66CA-9647-7C3CF5AD6AB5}"/>
              </a:ext>
            </a:extLst>
          </p:cNvPr>
          <p:cNvSpPr/>
          <p:nvPr/>
        </p:nvSpPr>
        <p:spPr>
          <a:xfrm>
            <a:off x="6634164" y="6300791"/>
            <a:ext cx="1114422" cy="111442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7315F88-12C0-6DDB-745F-836B0E9904D4}"/>
              </a:ext>
            </a:extLst>
          </p:cNvPr>
          <p:cNvSpPr txBox="1"/>
          <p:nvPr/>
        </p:nvSpPr>
        <p:spPr>
          <a:xfrm>
            <a:off x="584968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81948A-CBB3-3FB3-A9A1-15B6C03BF1E0}"/>
              </a:ext>
            </a:extLst>
          </p:cNvPr>
          <p:cNvSpPr txBox="1"/>
          <p:nvPr/>
        </p:nvSpPr>
        <p:spPr>
          <a:xfrm>
            <a:off x="601910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tx2"/>
                </a:solidFill>
              </a:rPr>
              <a:t>Khách hàng lần đầu biết đến thương hiệu hoặc sản phẩm của bạn.</a:t>
            </a:r>
            <a:endParaRPr lang="en-US" sz="19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770A48-AF36-F388-396C-CF14090EB895}"/>
              </a:ext>
            </a:extLst>
          </p:cNvPr>
          <p:cNvSpPr txBox="1"/>
          <p:nvPr/>
        </p:nvSpPr>
        <p:spPr>
          <a:xfrm>
            <a:off x="942299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2F5CC6F-FE41-2546-E68A-32BC96E1B541}"/>
              </a:ext>
            </a:extLst>
          </p:cNvPr>
          <p:cNvSpPr/>
          <p:nvPr/>
        </p:nvSpPr>
        <p:spPr>
          <a:xfrm>
            <a:off x="9791701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688A310-1B8E-9F28-54BE-6D51A2B7812A}"/>
              </a:ext>
            </a:extLst>
          </p:cNvPr>
          <p:cNvSpPr/>
          <p:nvPr/>
        </p:nvSpPr>
        <p:spPr>
          <a:xfrm>
            <a:off x="9967914" y="6300791"/>
            <a:ext cx="1114422" cy="111442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E30F046-166E-C40C-FF4C-2F1266B5EECE}"/>
              </a:ext>
            </a:extLst>
          </p:cNvPr>
          <p:cNvSpPr txBox="1"/>
          <p:nvPr/>
        </p:nvSpPr>
        <p:spPr>
          <a:xfrm>
            <a:off x="918343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CONSIDERATION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7B6973-7C4E-F5B3-92C8-C5C42529207D}"/>
              </a:ext>
            </a:extLst>
          </p:cNvPr>
          <p:cNvSpPr txBox="1"/>
          <p:nvPr/>
        </p:nvSpPr>
        <p:spPr>
          <a:xfrm>
            <a:off x="935285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>
                <a:solidFill>
                  <a:schemeClr val="tx2"/>
                </a:solidFill>
              </a:rPr>
              <a:t>Khách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hàng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tìm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hiểu</a:t>
            </a:r>
            <a:r>
              <a:rPr lang="en-US" sz="1900" dirty="0">
                <a:solidFill>
                  <a:schemeClr val="tx2"/>
                </a:solidFill>
              </a:rPr>
              <a:t>, so </a:t>
            </a:r>
            <a:r>
              <a:rPr lang="en-US" sz="1900" dirty="0" err="1">
                <a:solidFill>
                  <a:schemeClr val="tx2"/>
                </a:solidFill>
              </a:rPr>
              <a:t>sánh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và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đánh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giá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các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lựa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chọn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khác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nhau</a:t>
            </a:r>
            <a:r>
              <a:rPr lang="en-US" sz="19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88C812B-8ABC-DB45-B5FA-0FFFF40B3DB2}"/>
              </a:ext>
            </a:extLst>
          </p:cNvPr>
          <p:cNvSpPr txBox="1"/>
          <p:nvPr/>
        </p:nvSpPr>
        <p:spPr>
          <a:xfrm>
            <a:off x="1276678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508F847-B035-01FA-5D24-99A919E8A292}"/>
              </a:ext>
            </a:extLst>
          </p:cNvPr>
          <p:cNvSpPr/>
          <p:nvPr/>
        </p:nvSpPr>
        <p:spPr>
          <a:xfrm>
            <a:off x="13135500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99E015B-0256-8C56-6DE6-4A7D9B8F3489}"/>
              </a:ext>
            </a:extLst>
          </p:cNvPr>
          <p:cNvSpPr/>
          <p:nvPr/>
        </p:nvSpPr>
        <p:spPr>
          <a:xfrm>
            <a:off x="13311713" y="6300791"/>
            <a:ext cx="1114422" cy="111442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A3C6AD3-1992-AFB0-B081-433B97E25B00}"/>
              </a:ext>
            </a:extLst>
          </p:cNvPr>
          <p:cNvSpPr txBox="1"/>
          <p:nvPr/>
        </p:nvSpPr>
        <p:spPr>
          <a:xfrm>
            <a:off x="1252723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PURCHASE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FEA560D-E012-2B4A-6488-3A6747DFC030}"/>
              </a:ext>
            </a:extLst>
          </p:cNvPr>
          <p:cNvSpPr txBox="1"/>
          <p:nvPr/>
        </p:nvSpPr>
        <p:spPr>
          <a:xfrm>
            <a:off x="12696649" y="9274547"/>
            <a:ext cx="2344551" cy="9694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>
                <a:solidFill>
                  <a:schemeClr val="tx2"/>
                </a:solidFill>
              </a:rPr>
              <a:t>Khách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hàng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quyết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định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mua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và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thực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hiện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giao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dịch</a:t>
            </a:r>
            <a:r>
              <a:rPr lang="en-US" sz="19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93EFE8D-55C2-B00C-4E24-A1FB2DFDCECB}"/>
              </a:ext>
            </a:extLst>
          </p:cNvPr>
          <p:cNvSpPr txBox="1"/>
          <p:nvPr/>
        </p:nvSpPr>
        <p:spPr>
          <a:xfrm>
            <a:off x="1610053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407670-E00C-DF60-1A44-86FC73F9BE8A}"/>
              </a:ext>
            </a:extLst>
          </p:cNvPr>
          <p:cNvSpPr/>
          <p:nvPr/>
        </p:nvSpPr>
        <p:spPr>
          <a:xfrm>
            <a:off x="16469250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A1D9549-28E8-5458-761E-8E581DE446D1}"/>
              </a:ext>
            </a:extLst>
          </p:cNvPr>
          <p:cNvSpPr/>
          <p:nvPr/>
        </p:nvSpPr>
        <p:spPr>
          <a:xfrm>
            <a:off x="16645463" y="6300791"/>
            <a:ext cx="1114422" cy="111442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F1A6303-5FF8-A5ED-04A9-E0E21C5A3896}"/>
              </a:ext>
            </a:extLst>
          </p:cNvPr>
          <p:cNvSpPr txBox="1"/>
          <p:nvPr/>
        </p:nvSpPr>
        <p:spPr>
          <a:xfrm>
            <a:off x="1586098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RETENTION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9955D72-B64B-52F4-B434-F5726A8456D6}"/>
              </a:ext>
            </a:extLst>
          </p:cNvPr>
          <p:cNvSpPr txBox="1"/>
          <p:nvPr/>
        </p:nvSpPr>
        <p:spPr>
          <a:xfrm>
            <a:off x="16030399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tx2"/>
                </a:solidFill>
              </a:rPr>
              <a:t>Thương hiệu duy trì mối quan hệ, khuyến khích khách hàng quay lại.</a:t>
            </a:r>
            <a:endParaRPr lang="en-US" sz="1900" dirty="0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72A8DD6-C9B2-98BE-7C52-4E83D3C6C143}"/>
              </a:ext>
            </a:extLst>
          </p:cNvPr>
          <p:cNvSpPr txBox="1"/>
          <p:nvPr/>
        </p:nvSpPr>
        <p:spPr>
          <a:xfrm>
            <a:off x="19412123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4F225FA-5E6A-E3DB-BE0F-612A19CCDC4D}"/>
              </a:ext>
            </a:extLst>
          </p:cNvPr>
          <p:cNvSpPr/>
          <p:nvPr/>
        </p:nvSpPr>
        <p:spPr>
          <a:xfrm>
            <a:off x="19780834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1182AB3-5DD7-1967-57FD-5AE7586356AF}"/>
              </a:ext>
            </a:extLst>
          </p:cNvPr>
          <p:cNvSpPr/>
          <p:nvPr/>
        </p:nvSpPr>
        <p:spPr>
          <a:xfrm>
            <a:off x="19957047" y="6300791"/>
            <a:ext cx="1114422" cy="111442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6B73517-126F-3A8B-068E-13F73D2A6ECD}"/>
              </a:ext>
            </a:extLst>
          </p:cNvPr>
          <p:cNvSpPr txBox="1"/>
          <p:nvPr/>
        </p:nvSpPr>
        <p:spPr>
          <a:xfrm>
            <a:off x="19172564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ADVOCACY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2491A9F-6D05-3177-B1AB-174F91663229}"/>
              </a:ext>
            </a:extLst>
          </p:cNvPr>
          <p:cNvSpPr txBox="1"/>
          <p:nvPr/>
        </p:nvSpPr>
        <p:spPr>
          <a:xfrm>
            <a:off x="19341983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tx2"/>
                </a:solidFill>
              </a:rPr>
              <a:t>Khách hàng hài lòng và sẵn sàng giới thiệu sản phẩm cho người khác.</a:t>
            </a:r>
            <a:endParaRPr lang="en-US" sz="1900" dirty="0">
              <a:solidFill>
                <a:schemeClr val="tx2"/>
              </a:solidFill>
            </a:endParaRPr>
          </a:p>
        </p:txBody>
      </p:sp>
      <p:sp>
        <p:nvSpPr>
          <p:cNvPr id="48" name="Shape 2852">
            <a:extLst>
              <a:ext uri="{FF2B5EF4-FFF2-40B4-BE49-F238E27FC236}">
                <a16:creationId xmlns:a16="http://schemas.microsoft.com/office/drawing/2014/main" id="{C14B1640-E839-4D92-0EC5-6FC6D511057E}"/>
              </a:ext>
            </a:extLst>
          </p:cNvPr>
          <p:cNvSpPr/>
          <p:nvPr/>
        </p:nvSpPr>
        <p:spPr>
          <a:xfrm>
            <a:off x="6939548" y="6571397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808">
            <a:extLst>
              <a:ext uri="{FF2B5EF4-FFF2-40B4-BE49-F238E27FC236}">
                <a16:creationId xmlns:a16="http://schemas.microsoft.com/office/drawing/2014/main" id="{68205C27-3AE3-B8DA-648C-73706C2F9D36}"/>
              </a:ext>
            </a:extLst>
          </p:cNvPr>
          <p:cNvSpPr/>
          <p:nvPr/>
        </p:nvSpPr>
        <p:spPr>
          <a:xfrm>
            <a:off x="13587239" y="657139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949">
            <a:extLst>
              <a:ext uri="{FF2B5EF4-FFF2-40B4-BE49-F238E27FC236}">
                <a16:creationId xmlns:a16="http://schemas.microsoft.com/office/drawing/2014/main" id="{203F3DF8-B369-481D-0A03-53BD8A88BBC2}"/>
              </a:ext>
            </a:extLst>
          </p:cNvPr>
          <p:cNvSpPr/>
          <p:nvPr/>
        </p:nvSpPr>
        <p:spPr>
          <a:xfrm>
            <a:off x="10288787" y="6571398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779">
            <a:extLst>
              <a:ext uri="{FF2B5EF4-FFF2-40B4-BE49-F238E27FC236}">
                <a16:creationId xmlns:a16="http://schemas.microsoft.com/office/drawing/2014/main" id="{FF3FFF80-C1B7-3641-9F61-9C16BAC1144B}"/>
              </a:ext>
            </a:extLst>
          </p:cNvPr>
          <p:cNvSpPr/>
          <p:nvPr/>
        </p:nvSpPr>
        <p:spPr>
          <a:xfrm>
            <a:off x="16987265" y="6571397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554">
            <a:extLst>
              <a:ext uri="{FF2B5EF4-FFF2-40B4-BE49-F238E27FC236}">
                <a16:creationId xmlns:a16="http://schemas.microsoft.com/office/drawing/2014/main" id="{B6ABACC1-9025-B808-4692-8C96FCCDADC1}"/>
              </a:ext>
            </a:extLst>
          </p:cNvPr>
          <p:cNvSpPr/>
          <p:nvPr/>
        </p:nvSpPr>
        <p:spPr>
          <a:xfrm>
            <a:off x="20234930" y="6596790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AB38381-E4B1-0106-CBC7-88CFF86B5580}"/>
              </a:ext>
            </a:extLst>
          </p:cNvPr>
          <p:cNvSpPr txBox="1"/>
          <p:nvPr/>
        </p:nvSpPr>
        <p:spPr>
          <a:xfrm>
            <a:off x="8108490" y="11752646"/>
            <a:ext cx="912942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JOURNEY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FD2C05-0993-FB56-992B-26EC66BDC1F4}"/>
              </a:ext>
            </a:extLst>
          </p:cNvPr>
          <p:cNvSpPr txBox="1"/>
          <p:nvPr/>
        </p:nvSpPr>
        <p:spPr>
          <a:xfrm>
            <a:off x="2813108" y="733637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A13AA79-1E12-6718-0759-BE874EA9C4CC}"/>
              </a:ext>
            </a:extLst>
          </p:cNvPr>
          <p:cNvGrpSpPr/>
          <p:nvPr/>
        </p:nvGrpSpPr>
        <p:grpSpPr>
          <a:xfrm>
            <a:off x="2774330" y="6434604"/>
            <a:ext cx="2166589" cy="846793"/>
            <a:chOff x="444401" y="2552131"/>
            <a:chExt cx="5317337" cy="2078232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85751AAF-7DA2-BE30-71C7-3BB653214F4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395FF8D-B155-0059-7BCE-E7878B52C82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E7BA1EE-82B6-55FB-FA54-663CB28AAAD1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308873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6" grpId="0"/>
          <p:bldP spid="27" grpId="0"/>
          <p:bldP spid="28" grpId="0"/>
          <p:bldP spid="31" grpId="0"/>
          <p:bldP spid="32" grpId="0"/>
          <p:bldP spid="33" grpId="0"/>
          <p:bldP spid="36" grpId="0"/>
          <p:bldP spid="37" grpId="0"/>
          <p:bldP spid="38" grpId="0"/>
          <p:bldP spid="41" grpId="0"/>
          <p:bldP spid="42" grpId="0"/>
          <p:bldP spid="43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6" grpId="0"/>
          <p:bldP spid="27" grpId="0"/>
          <p:bldP spid="28" grpId="0"/>
          <p:bldP spid="31" grpId="0"/>
          <p:bldP spid="32" grpId="0"/>
          <p:bldP spid="33" grpId="0"/>
          <p:bldP spid="36" grpId="0"/>
          <p:bldP spid="37" grpId="0"/>
          <p:bldP spid="38" grpId="0"/>
          <p:bldP spid="41" grpId="0"/>
          <p:bldP spid="42" grpId="0"/>
          <p:bldP spid="43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/>
          <p:bldP spid="5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73F140F-75EA-AB6E-D486-A3E342548213}"/>
              </a:ext>
            </a:extLst>
          </p:cNvPr>
          <p:cNvSpPr/>
          <p:nvPr/>
        </p:nvSpPr>
        <p:spPr>
          <a:xfrm>
            <a:off x="18954750" y="2610466"/>
            <a:ext cx="3333750" cy="8495071"/>
          </a:xfrm>
          <a:custGeom>
            <a:avLst/>
            <a:gdLst>
              <a:gd name="connsiteX0" fmla="*/ 0 w 3333750"/>
              <a:gd name="connsiteY0" fmla="*/ 0 h 8495071"/>
              <a:gd name="connsiteX1" fmla="*/ 2338806 w 3333750"/>
              <a:gd name="connsiteY1" fmla="*/ 0 h 8495071"/>
              <a:gd name="connsiteX2" fmla="*/ 3333750 w 3333750"/>
              <a:gd name="connsiteY2" fmla="*/ 994943 h 8495071"/>
              <a:gd name="connsiteX3" fmla="*/ 3333750 w 3333750"/>
              <a:gd name="connsiteY3" fmla="*/ 7500128 h 8495071"/>
              <a:gd name="connsiteX4" fmla="*/ 2338806 w 3333750"/>
              <a:gd name="connsiteY4" fmla="*/ 8495071 h 8495071"/>
              <a:gd name="connsiteX5" fmla="*/ 0 w 3333750"/>
              <a:gd name="connsiteY5" fmla="*/ 8495071 h 8495071"/>
              <a:gd name="connsiteX6" fmla="*/ 0 w 3333750"/>
              <a:gd name="connsiteY6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3750" h="8495071">
                <a:moveTo>
                  <a:pt x="0" y="0"/>
                </a:moveTo>
                <a:lnTo>
                  <a:pt x="2338806" y="0"/>
                </a:lnTo>
                <a:cubicBezTo>
                  <a:pt x="2888298" y="0"/>
                  <a:pt x="3333750" y="445451"/>
                  <a:pt x="3333750" y="994943"/>
                </a:cubicBezTo>
                <a:lnTo>
                  <a:pt x="3333750" y="7500128"/>
                </a:lnTo>
                <a:cubicBezTo>
                  <a:pt x="3333750" y="8049620"/>
                  <a:pt x="2888298" y="8495071"/>
                  <a:pt x="2338806" y="8495071"/>
                </a:cubicBez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3089D8E-ADFB-CF87-0495-ABB7D4D36BDD}"/>
              </a:ext>
            </a:extLst>
          </p:cNvPr>
          <p:cNvSpPr/>
          <p:nvPr/>
        </p:nvSpPr>
        <p:spPr>
          <a:xfrm>
            <a:off x="156210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12EA81B-51BB-BED2-AC36-DB2D1104ED72}"/>
              </a:ext>
            </a:extLst>
          </p:cNvPr>
          <p:cNvSpPr/>
          <p:nvPr/>
        </p:nvSpPr>
        <p:spPr>
          <a:xfrm>
            <a:off x="122872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060DD18-E750-C1FF-1933-34E79C27617E}"/>
              </a:ext>
            </a:extLst>
          </p:cNvPr>
          <p:cNvSpPr/>
          <p:nvPr/>
        </p:nvSpPr>
        <p:spPr>
          <a:xfrm>
            <a:off x="89535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05E615-C6D2-17DE-7286-4BD1FDDE4D48}"/>
              </a:ext>
            </a:extLst>
          </p:cNvPr>
          <p:cNvSpPr/>
          <p:nvPr/>
        </p:nvSpPr>
        <p:spPr>
          <a:xfrm>
            <a:off x="56197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63D60-008B-85F7-CA6B-7C34AFAB47D9}"/>
              </a:ext>
            </a:extLst>
          </p:cNvPr>
          <p:cNvSpPr/>
          <p:nvPr/>
        </p:nvSpPr>
        <p:spPr>
          <a:xfrm>
            <a:off x="-2469" y="0"/>
            <a:ext cx="5399870" cy="1371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995F152-1C81-7761-F9A8-7C3CF9469E6D}"/>
              </a:ext>
            </a:extLst>
          </p:cNvPr>
          <p:cNvSpPr/>
          <p:nvPr/>
        </p:nvSpPr>
        <p:spPr>
          <a:xfrm>
            <a:off x="2095500" y="2610466"/>
            <a:ext cx="20852990" cy="8495071"/>
          </a:xfrm>
          <a:custGeom>
            <a:avLst/>
            <a:gdLst>
              <a:gd name="connsiteX0" fmla="*/ 994943 w 20852990"/>
              <a:gd name="connsiteY0" fmla="*/ 0 h 8495071"/>
              <a:gd name="connsiteX1" fmla="*/ 3333751 w 20852990"/>
              <a:gd name="connsiteY1" fmla="*/ 0 h 8495071"/>
              <a:gd name="connsiteX2" fmla="*/ 3333751 w 20852990"/>
              <a:gd name="connsiteY2" fmla="*/ 3060291 h 8495071"/>
              <a:gd name="connsiteX3" fmla="*/ 19422408 w 20852990"/>
              <a:gd name="connsiteY3" fmla="*/ 3060291 h 8495071"/>
              <a:gd name="connsiteX4" fmla="*/ 19422408 w 20852990"/>
              <a:gd name="connsiteY4" fmla="*/ 1873046 h 8495071"/>
              <a:gd name="connsiteX5" fmla="*/ 20852990 w 20852990"/>
              <a:gd name="connsiteY5" fmla="*/ 4247535 h 8495071"/>
              <a:gd name="connsiteX6" fmla="*/ 19422408 w 20852990"/>
              <a:gd name="connsiteY6" fmla="*/ 6622024 h 8495071"/>
              <a:gd name="connsiteX7" fmla="*/ 19422408 w 20852990"/>
              <a:gd name="connsiteY7" fmla="*/ 5434780 h 8495071"/>
              <a:gd name="connsiteX8" fmla="*/ 3333751 w 20852990"/>
              <a:gd name="connsiteY8" fmla="*/ 5434780 h 8495071"/>
              <a:gd name="connsiteX9" fmla="*/ 3333751 w 20852990"/>
              <a:gd name="connsiteY9" fmla="*/ 8495071 h 8495071"/>
              <a:gd name="connsiteX10" fmla="*/ 994943 w 20852990"/>
              <a:gd name="connsiteY10" fmla="*/ 8495071 h 8495071"/>
              <a:gd name="connsiteX11" fmla="*/ 0 w 20852990"/>
              <a:gd name="connsiteY11" fmla="*/ 7500128 h 8495071"/>
              <a:gd name="connsiteX12" fmla="*/ 0 w 20852990"/>
              <a:gd name="connsiteY12" fmla="*/ 994943 h 8495071"/>
              <a:gd name="connsiteX13" fmla="*/ 994943 w 20852990"/>
              <a:gd name="connsiteY13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852990" h="8495071">
                <a:moveTo>
                  <a:pt x="994943" y="0"/>
                </a:moveTo>
                <a:lnTo>
                  <a:pt x="3333751" y="0"/>
                </a:lnTo>
                <a:lnTo>
                  <a:pt x="3333751" y="3060291"/>
                </a:lnTo>
                <a:lnTo>
                  <a:pt x="19422408" y="3060291"/>
                </a:lnTo>
                <a:lnTo>
                  <a:pt x="19422408" y="1873046"/>
                </a:lnTo>
                <a:lnTo>
                  <a:pt x="20852990" y="4247535"/>
                </a:lnTo>
                <a:lnTo>
                  <a:pt x="19422408" y="6622024"/>
                </a:lnTo>
                <a:lnTo>
                  <a:pt x="19422408" y="5434780"/>
                </a:lnTo>
                <a:lnTo>
                  <a:pt x="3333751" y="5434780"/>
                </a:lnTo>
                <a:lnTo>
                  <a:pt x="3333751" y="8495071"/>
                </a:lnTo>
                <a:lnTo>
                  <a:pt x="994943" y="8495071"/>
                </a:lnTo>
                <a:cubicBezTo>
                  <a:pt x="445452" y="8495071"/>
                  <a:pt x="0" y="8049620"/>
                  <a:pt x="0" y="7500128"/>
                </a:cubicBezTo>
                <a:lnTo>
                  <a:pt x="0" y="994943"/>
                </a:lnTo>
                <a:cubicBezTo>
                  <a:pt x="0" y="445451"/>
                  <a:pt x="445452" y="0"/>
                  <a:pt x="994943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E1030A-53A6-8698-1F5C-D5FCB4289DE4}"/>
              </a:ext>
            </a:extLst>
          </p:cNvPr>
          <p:cNvSpPr txBox="1"/>
          <p:nvPr/>
        </p:nvSpPr>
        <p:spPr>
          <a:xfrm>
            <a:off x="608924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9B3FFBB-6907-A27A-4ED0-C5F0FC378974}"/>
              </a:ext>
            </a:extLst>
          </p:cNvPr>
          <p:cNvSpPr/>
          <p:nvPr/>
        </p:nvSpPr>
        <p:spPr>
          <a:xfrm>
            <a:off x="6457951" y="6124578"/>
            <a:ext cx="1466848" cy="1466848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735DAB5-3590-BF8D-DDAD-A54BEF0FE27C}"/>
              </a:ext>
            </a:extLst>
          </p:cNvPr>
          <p:cNvSpPr/>
          <p:nvPr/>
        </p:nvSpPr>
        <p:spPr>
          <a:xfrm>
            <a:off x="6634164" y="6300791"/>
            <a:ext cx="1114422" cy="111442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1B5579-E9B9-931F-178B-25415B9FDECE}"/>
              </a:ext>
            </a:extLst>
          </p:cNvPr>
          <p:cNvSpPr txBox="1"/>
          <p:nvPr/>
        </p:nvSpPr>
        <p:spPr>
          <a:xfrm>
            <a:off x="584968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AWARENESS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9C726C-5CBB-4116-E6D9-6224D9F9AA0C}"/>
              </a:ext>
            </a:extLst>
          </p:cNvPr>
          <p:cNvSpPr txBox="1"/>
          <p:nvPr/>
        </p:nvSpPr>
        <p:spPr>
          <a:xfrm>
            <a:off x="601910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bg2"/>
                </a:solidFill>
              </a:rPr>
              <a:t>Khách hàng lần đầu biết đến thương hiệu hoặc sản phẩm của bạn.</a:t>
            </a:r>
            <a:endParaRPr lang="en-US" sz="19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1CB220-5A36-5FFC-315C-DB580224E024}"/>
              </a:ext>
            </a:extLst>
          </p:cNvPr>
          <p:cNvSpPr txBox="1"/>
          <p:nvPr/>
        </p:nvSpPr>
        <p:spPr>
          <a:xfrm>
            <a:off x="942299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0EA82B6-DB8C-E30B-6446-D43CD6B1680B}"/>
              </a:ext>
            </a:extLst>
          </p:cNvPr>
          <p:cNvSpPr/>
          <p:nvPr/>
        </p:nvSpPr>
        <p:spPr>
          <a:xfrm>
            <a:off x="9791701" y="6124578"/>
            <a:ext cx="1466848" cy="1466848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5DB9183-1403-0052-E5B6-91BA9792B6D1}"/>
              </a:ext>
            </a:extLst>
          </p:cNvPr>
          <p:cNvSpPr/>
          <p:nvPr/>
        </p:nvSpPr>
        <p:spPr>
          <a:xfrm>
            <a:off x="9967914" y="6300791"/>
            <a:ext cx="1114422" cy="111442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E6D2042-3037-EC67-7BF3-414C047849E8}"/>
              </a:ext>
            </a:extLst>
          </p:cNvPr>
          <p:cNvSpPr txBox="1"/>
          <p:nvPr/>
        </p:nvSpPr>
        <p:spPr>
          <a:xfrm>
            <a:off x="918343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CONSIDERATION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AD5F513-EE9E-AE7E-9E5C-4EF118A2684B}"/>
              </a:ext>
            </a:extLst>
          </p:cNvPr>
          <p:cNvSpPr txBox="1"/>
          <p:nvPr/>
        </p:nvSpPr>
        <p:spPr>
          <a:xfrm>
            <a:off x="935285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>
                <a:solidFill>
                  <a:schemeClr val="bg2"/>
                </a:solidFill>
              </a:rPr>
              <a:t>Khách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hàng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tìm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hiểu</a:t>
            </a:r>
            <a:r>
              <a:rPr lang="en-US" sz="1900" dirty="0">
                <a:solidFill>
                  <a:schemeClr val="bg2"/>
                </a:solidFill>
              </a:rPr>
              <a:t>, so </a:t>
            </a:r>
            <a:r>
              <a:rPr lang="en-US" sz="1900" dirty="0" err="1">
                <a:solidFill>
                  <a:schemeClr val="bg2"/>
                </a:solidFill>
              </a:rPr>
              <a:t>sánh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và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đánh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giá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các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lựa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chọn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khác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nhau</a:t>
            </a:r>
            <a:r>
              <a:rPr lang="en-US" sz="19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8CD0BB1-E508-0AAB-1FA4-EF3078505D30}"/>
              </a:ext>
            </a:extLst>
          </p:cNvPr>
          <p:cNvSpPr txBox="1"/>
          <p:nvPr/>
        </p:nvSpPr>
        <p:spPr>
          <a:xfrm>
            <a:off x="1276678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7ED933A-DE49-E1EC-86A9-03FC34B0848D}"/>
              </a:ext>
            </a:extLst>
          </p:cNvPr>
          <p:cNvSpPr/>
          <p:nvPr/>
        </p:nvSpPr>
        <p:spPr>
          <a:xfrm>
            <a:off x="13135500" y="6124578"/>
            <a:ext cx="1466848" cy="1466848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4FE2FF7-764E-FDF2-DE42-B6A27126C23E}"/>
              </a:ext>
            </a:extLst>
          </p:cNvPr>
          <p:cNvSpPr/>
          <p:nvPr/>
        </p:nvSpPr>
        <p:spPr>
          <a:xfrm>
            <a:off x="13311713" y="6300791"/>
            <a:ext cx="1114422" cy="111442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51488D9-98AE-BEE4-B91D-8FEDD6C8A3F7}"/>
              </a:ext>
            </a:extLst>
          </p:cNvPr>
          <p:cNvSpPr txBox="1"/>
          <p:nvPr/>
        </p:nvSpPr>
        <p:spPr>
          <a:xfrm>
            <a:off x="1252723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PURCHASE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20C672F-BFF2-5376-A90B-8B597F170F31}"/>
              </a:ext>
            </a:extLst>
          </p:cNvPr>
          <p:cNvSpPr txBox="1"/>
          <p:nvPr/>
        </p:nvSpPr>
        <p:spPr>
          <a:xfrm>
            <a:off x="12696649" y="9274547"/>
            <a:ext cx="2344551" cy="9694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>
                <a:solidFill>
                  <a:schemeClr val="bg2"/>
                </a:solidFill>
              </a:rPr>
              <a:t>Khách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hàng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quyết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định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mua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và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thực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hiện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giao</a:t>
            </a:r>
            <a:r>
              <a:rPr lang="en-US" sz="1900" dirty="0">
                <a:solidFill>
                  <a:schemeClr val="bg2"/>
                </a:solidFill>
              </a:rPr>
              <a:t> </a:t>
            </a:r>
            <a:r>
              <a:rPr lang="en-US" sz="1900" dirty="0" err="1">
                <a:solidFill>
                  <a:schemeClr val="bg2"/>
                </a:solidFill>
              </a:rPr>
              <a:t>dịch</a:t>
            </a:r>
            <a:r>
              <a:rPr lang="en-US" sz="19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AA5CA9F-360D-A1E9-CDCC-7BE90D17B0DD}"/>
              </a:ext>
            </a:extLst>
          </p:cNvPr>
          <p:cNvSpPr txBox="1"/>
          <p:nvPr/>
        </p:nvSpPr>
        <p:spPr>
          <a:xfrm>
            <a:off x="1610053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59E6065-8367-3E24-79F3-59436C9EEB88}"/>
              </a:ext>
            </a:extLst>
          </p:cNvPr>
          <p:cNvSpPr/>
          <p:nvPr/>
        </p:nvSpPr>
        <p:spPr>
          <a:xfrm>
            <a:off x="16469250" y="6124578"/>
            <a:ext cx="1466848" cy="1466848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F25FD54-4287-4D37-82B4-E15313DB3872}"/>
              </a:ext>
            </a:extLst>
          </p:cNvPr>
          <p:cNvSpPr/>
          <p:nvPr/>
        </p:nvSpPr>
        <p:spPr>
          <a:xfrm>
            <a:off x="16645463" y="6300791"/>
            <a:ext cx="1114422" cy="111442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8FBF63C-0CEA-7004-77CA-3F0A3C64A762}"/>
              </a:ext>
            </a:extLst>
          </p:cNvPr>
          <p:cNvSpPr txBox="1"/>
          <p:nvPr/>
        </p:nvSpPr>
        <p:spPr>
          <a:xfrm>
            <a:off x="1586098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RETENTION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FE9EDF1-7A95-B2A1-864A-49DA8F6E5253}"/>
              </a:ext>
            </a:extLst>
          </p:cNvPr>
          <p:cNvSpPr txBox="1"/>
          <p:nvPr/>
        </p:nvSpPr>
        <p:spPr>
          <a:xfrm>
            <a:off x="16030399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bg2"/>
                </a:solidFill>
              </a:rPr>
              <a:t>Thương hiệu duy trì mối quan hệ, khuyến khích khách hàng quay lại.</a:t>
            </a:r>
            <a:endParaRPr lang="en-US" sz="190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22BDAC6-4EF8-55B4-BB30-A2F105CBFF79}"/>
              </a:ext>
            </a:extLst>
          </p:cNvPr>
          <p:cNvSpPr txBox="1"/>
          <p:nvPr/>
        </p:nvSpPr>
        <p:spPr>
          <a:xfrm>
            <a:off x="19412123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CC9F4AF-B00A-47D0-B60A-38658B0B32F2}"/>
              </a:ext>
            </a:extLst>
          </p:cNvPr>
          <p:cNvSpPr/>
          <p:nvPr/>
        </p:nvSpPr>
        <p:spPr>
          <a:xfrm>
            <a:off x="19780834" y="6124578"/>
            <a:ext cx="1466848" cy="1466848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D74E659-1204-0E4C-B9EE-D297A69DF409}"/>
              </a:ext>
            </a:extLst>
          </p:cNvPr>
          <p:cNvSpPr/>
          <p:nvPr/>
        </p:nvSpPr>
        <p:spPr>
          <a:xfrm>
            <a:off x="19957047" y="6300791"/>
            <a:ext cx="1114422" cy="1114422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772BA24-5BC3-F706-4024-AAD62E806EE2}"/>
              </a:ext>
            </a:extLst>
          </p:cNvPr>
          <p:cNvSpPr txBox="1"/>
          <p:nvPr/>
        </p:nvSpPr>
        <p:spPr>
          <a:xfrm>
            <a:off x="19172564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bg2"/>
                </a:solidFill>
                <a:latin typeface="+mj-lt"/>
              </a:rPr>
              <a:t>ADVOCACY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26F0E51-6BE2-90DF-C8A0-938A84378471}"/>
              </a:ext>
            </a:extLst>
          </p:cNvPr>
          <p:cNvSpPr txBox="1"/>
          <p:nvPr/>
        </p:nvSpPr>
        <p:spPr>
          <a:xfrm>
            <a:off x="19341983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bg2"/>
                </a:solidFill>
              </a:rPr>
              <a:t>Khách hàng hài lòng và sẵn sàng giới thiệu sản phẩm cho người khác.</a:t>
            </a:r>
            <a:endParaRPr lang="en-US" sz="1900" dirty="0">
              <a:solidFill>
                <a:schemeClr val="bg2"/>
              </a:solidFill>
            </a:endParaRPr>
          </a:p>
        </p:txBody>
      </p:sp>
      <p:sp>
        <p:nvSpPr>
          <p:cNvPr id="48" name="Shape 2852">
            <a:extLst>
              <a:ext uri="{FF2B5EF4-FFF2-40B4-BE49-F238E27FC236}">
                <a16:creationId xmlns:a16="http://schemas.microsoft.com/office/drawing/2014/main" id="{55B72A4D-816B-E15D-4778-DE485AF89D82}"/>
              </a:ext>
            </a:extLst>
          </p:cNvPr>
          <p:cNvSpPr/>
          <p:nvPr/>
        </p:nvSpPr>
        <p:spPr>
          <a:xfrm>
            <a:off x="6939548" y="6571397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808">
            <a:extLst>
              <a:ext uri="{FF2B5EF4-FFF2-40B4-BE49-F238E27FC236}">
                <a16:creationId xmlns:a16="http://schemas.microsoft.com/office/drawing/2014/main" id="{165960D7-6FF7-DBD2-438B-5886A6FA3890}"/>
              </a:ext>
            </a:extLst>
          </p:cNvPr>
          <p:cNvSpPr/>
          <p:nvPr/>
        </p:nvSpPr>
        <p:spPr>
          <a:xfrm>
            <a:off x="13587239" y="657139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949">
            <a:extLst>
              <a:ext uri="{FF2B5EF4-FFF2-40B4-BE49-F238E27FC236}">
                <a16:creationId xmlns:a16="http://schemas.microsoft.com/office/drawing/2014/main" id="{5A5DD733-AC23-4405-0067-A8B8A5C71CFA}"/>
              </a:ext>
            </a:extLst>
          </p:cNvPr>
          <p:cNvSpPr/>
          <p:nvPr/>
        </p:nvSpPr>
        <p:spPr>
          <a:xfrm>
            <a:off x="10288787" y="6571398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779">
            <a:extLst>
              <a:ext uri="{FF2B5EF4-FFF2-40B4-BE49-F238E27FC236}">
                <a16:creationId xmlns:a16="http://schemas.microsoft.com/office/drawing/2014/main" id="{0C7FCF43-2799-FE2D-71E9-041D60AC7635}"/>
              </a:ext>
            </a:extLst>
          </p:cNvPr>
          <p:cNvSpPr/>
          <p:nvPr/>
        </p:nvSpPr>
        <p:spPr>
          <a:xfrm>
            <a:off x="16987265" y="6571397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554">
            <a:extLst>
              <a:ext uri="{FF2B5EF4-FFF2-40B4-BE49-F238E27FC236}">
                <a16:creationId xmlns:a16="http://schemas.microsoft.com/office/drawing/2014/main" id="{B028801F-5616-C653-D752-538C15546187}"/>
              </a:ext>
            </a:extLst>
          </p:cNvPr>
          <p:cNvSpPr/>
          <p:nvPr/>
        </p:nvSpPr>
        <p:spPr>
          <a:xfrm>
            <a:off x="20234930" y="6596790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1B7A8C5-3FF5-3601-4822-F2194961F324}"/>
              </a:ext>
            </a:extLst>
          </p:cNvPr>
          <p:cNvSpPr txBox="1"/>
          <p:nvPr/>
        </p:nvSpPr>
        <p:spPr>
          <a:xfrm>
            <a:off x="8108490" y="11752646"/>
            <a:ext cx="912942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JOURNEY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03A3C86-55D0-B791-AFB2-F4C699F4D04E}"/>
              </a:ext>
            </a:extLst>
          </p:cNvPr>
          <p:cNvSpPr txBox="1"/>
          <p:nvPr/>
        </p:nvSpPr>
        <p:spPr>
          <a:xfrm>
            <a:off x="2813108" y="733637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C781254-B0AE-6FBE-7107-13147E99CD2F}"/>
              </a:ext>
            </a:extLst>
          </p:cNvPr>
          <p:cNvGrpSpPr/>
          <p:nvPr/>
        </p:nvGrpSpPr>
        <p:grpSpPr>
          <a:xfrm>
            <a:off x="2774330" y="6434604"/>
            <a:ext cx="2166589" cy="846793"/>
            <a:chOff x="444401" y="2552131"/>
            <a:chExt cx="5317337" cy="2078232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7EECA37-3BB6-5CCA-6AE3-76276521AF1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20BF383-6A93-F8DB-3111-2C51882010F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87EA721-31C7-47FE-F8F0-E9FA1D3D7F0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275981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2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2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2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2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6" grpId="0"/>
          <p:bldP spid="27" grpId="0"/>
          <p:bldP spid="28" grpId="0"/>
          <p:bldP spid="31" grpId="0"/>
          <p:bldP spid="32" grpId="0"/>
          <p:bldP spid="33" grpId="0"/>
          <p:bldP spid="36" grpId="0"/>
          <p:bldP spid="37" grpId="0"/>
          <p:bldP spid="38" grpId="0"/>
          <p:bldP spid="41" grpId="0"/>
          <p:bldP spid="42" grpId="0"/>
          <p:bldP spid="43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6" grpId="0"/>
          <p:bldP spid="27" grpId="0"/>
          <p:bldP spid="28" grpId="0"/>
          <p:bldP spid="31" grpId="0"/>
          <p:bldP spid="32" grpId="0"/>
          <p:bldP spid="33" grpId="0"/>
          <p:bldP spid="36" grpId="0"/>
          <p:bldP spid="37" grpId="0"/>
          <p:bldP spid="38" grpId="0"/>
          <p:bldP spid="41" grpId="0"/>
          <p:bldP spid="42" grpId="0"/>
          <p:bldP spid="43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/>
          <p:bldP spid="54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E6BD75E-0582-7ABC-4436-E37DEEE98D01}"/>
              </a:ext>
            </a:extLst>
          </p:cNvPr>
          <p:cNvSpPr/>
          <p:nvPr/>
        </p:nvSpPr>
        <p:spPr>
          <a:xfrm>
            <a:off x="18954750" y="2610466"/>
            <a:ext cx="3333750" cy="8495071"/>
          </a:xfrm>
          <a:custGeom>
            <a:avLst/>
            <a:gdLst>
              <a:gd name="connsiteX0" fmla="*/ 0 w 3333750"/>
              <a:gd name="connsiteY0" fmla="*/ 0 h 8495071"/>
              <a:gd name="connsiteX1" fmla="*/ 2338806 w 3333750"/>
              <a:gd name="connsiteY1" fmla="*/ 0 h 8495071"/>
              <a:gd name="connsiteX2" fmla="*/ 3333750 w 3333750"/>
              <a:gd name="connsiteY2" fmla="*/ 994943 h 8495071"/>
              <a:gd name="connsiteX3" fmla="*/ 3333750 w 3333750"/>
              <a:gd name="connsiteY3" fmla="*/ 7500128 h 8495071"/>
              <a:gd name="connsiteX4" fmla="*/ 2338806 w 3333750"/>
              <a:gd name="connsiteY4" fmla="*/ 8495071 h 8495071"/>
              <a:gd name="connsiteX5" fmla="*/ 0 w 3333750"/>
              <a:gd name="connsiteY5" fmla="*/ 8495071 h 8495071"/>
              <a:gd name="connsiteX6" fmla="*/ 0 w 3333750"/>
              <a:gd name="connsiteY6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3750" h="8495071">
                <a:moveTo>
                  <a:pt x="0" y="0"/>
                </a:moveTo>
                <a:lnTo>
                  <a:pt x="2338806" y="0"/>
                </a:lnTo>
                <a:cubicBezTo>
                  <a:pt x="2888298" y="0"/>
                  <a:pt x="3333750" y="445451"/>
                  <a:pt x="3333750" y="994943"/>
                </a:cubicBezTo>
                <a:lnTo>
                  <a:pt x="3333750" y="7500128"/>
                </a:lnTo>
                <a:cubicBezTo>
                  <a:pt x="3333750" y="8049620"/>
                  <a:pt x="2888298" y="8495071"/>
                  <a:pt x="2338806" y="8495071"/>
                </a:cubicBez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9EC520D-E4CE-2A66-5BF9-D3BA9792743C}"/>
              </a:ext>
            </a:extLst>
          </p:cNvPr>
          <p:cNvSpPr/>
          <p:nvPr/>
        </p:nvSpPr>
        <p:spPr>
          <a:xfrm>
            <a:off x="156210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7527725-BA3D-1A24-9636-C7E3C61C7B1C}"/>
              </a:ext>
            </a:extLst>
          </p:cNvPr>
          <p:cNvSpPr/>
          <p:nvPr/>
        </p:nvSpPr>
        <p:spPr>
          <a:xfrm>
            <a:off x="122872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95BA73A-7681-DA89-3473-3257080E9081}"/>
              </a:ext>
            </a:extLst>
          </p:cNvPr>
          <p:cNvSpPr/>
          <p:nvPr/>
        </p:nvSpPr>
        <p:spPr>
          <a:xfrm>
            <a:off x="895350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2E881E6-EAC9-8238-AC52-52C5FB05E849}"/>
              </a:ext>
            </a:extLst>
          </p:cNvPr>
          <p:cNvSpPr/>
          <p:nvPr/>
        </p:nvSpPr>
        <p:spPr>
          <a:xfrm>
            <a:off x="5619750" y="2610466"/>
            <a:ext cx="3143250" cy="8495071"/>
          </a:xfrm>
          <a:custGeom>
            <a:avLst/>
            <a:gdLst>
              <a:gd name="connsiteX0" fmla="*/ 0 w 3143250"/>
              <a:gd name="connsiteY0" fmla="*/ 0 h 8495071"/>
              <a:gd name="connsiteX1" fmla="*/ 3143250 w 3143250"/>
              <a:gd name="connsiteY1" fmla="*/ 0 h 8495071"/>
              <a:gd name="connsiteX2" fmla="*/ 3143250 w 3143250"/>
              <a:gd name="connsiteY2" fmla="*/ 8495071 h 8495071"/>
              <a:gd name="connsiteX3" fmla="*/ 0 w 3143250"/>
              <a:gd name="connsiteY3" fmla="*/ 8495071 h 8495071"/>
              <a:gd name="connsiteX4" fmla="*/ 0 w 3143250"/>
              <a:gd name="connsiteY4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3250" h="8495071">
                <a:moveTo>
                  <a:pt x="0" y="0"/>
                </a:moveTo>
                <a:lnTo>
                  <a:pt x="3143250" y="0"/>
                </a:lnTo>
                <a:lnTo>
                  <a:pt x="3143250" y="8495071"/>
                </a:lnTo>
                <a:lnTo>
                  <a:pt x="0" y="84950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5B3A6F0-076B-7419-52EE-4DC6EC1D438D}"/>
              </a:ext>
            </a:extLst>
          </p:cNvPr>
          <p:cNvSpPr/>
          <p:nvPr/>
        </p:nvSpPr>
        <p:spPr>
          <a:xfrm>
            <a:off x="0" y="0"/>
            <a:ext cx="5399870" cy="13716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77A13EE-6C00-925E-6E93-7D80D8F360A1}"/>
              </a:ext>
            </a:extLst>
          </p:cNvPr>
          <p:cNvSpPr/>
          <p:nvPr/>
        </p:nvSpPr>
        <p:spPr>
          <a:xfrm>
            <a:off x="2095500" y="2610466"/>
            <a:ext cx="20852990" cy="8495071"/>
          </a:xfrm>
          <a:custGeom>
            <a:avLst/>
            <a:gdLst>
              <a:gd name="connsiteX0" fmla="*/ 994943 w 20852990"/>
              <a:gd name="connsiteY0" fmla="*/ 0 h 8495071"/>
              <a:gd name="connsiteX1" fmla="*/ 3333751 w 20852990"/>
              <a:gd name="connsiteY1" fmla="*/ 0 h 8495071"/>
              <a:gd name="connsiteX2" fmla="*/ 3333751 w 20852990"/>
              <a:gd name="connsiteY2" fmla="*/ 3060291 h 8495071"/>
              <a:gd name="connsiteX3" fmla="*/ 19422408 w 20852990"/>
              <a:gd name="connsiteY3" fmla="*/ 3060291 h 8495071"/>
              <a:gd name="connsiteX4" fmla="*/ 19422408 w 20852990"/>
              <a:gd name="connsiteY4" fmla="*/ 1873046 h 8495071"/>
              <a:gd name="connsiteX5" fmla="*/ 20852990 w 20852990"/>
              <a:gd name="connsiteY5" fmla="*/ 4247535 h 8495071"/>
              <a:gd name="connsiteX6" fmla="*/ 19422408 w 20852990"/>
              <a:gd name="connsiteY6" fmla="*/ 6622024 h 8495071"/>
              <a:gd name="connsiteX7" fmla="*/ 19422408 w 20852990"/>
              <a:gd name="connsiteY7" fmla="*/ 5434780 h 8495071"/>
              <a:gd name="connsiteX8" fmla="*/ 3333751 w 20852990"/>
              <a:gd name="connsiteY8" fmla="*/ 5434780 h 8495071"/>
              <a:gd name="connsiteX9" fmla="*/ 3333751 w 20852990"/>
              <a:gd name="connsiteY9" fmla="*/ 8495071 h 8495071"/>
              <a:gd name="connsiteX10" fmla="*/ 994943 w 20852990"/>
              <a:gd name="connsiteY10" fmla="*/ 8495071 h 8495071"/>
              <a:gd name="connsiteX11" fmla="*/ 0 w 20852990"/>
              <a:gd name="connsiteY11" fmla="*/ 7500128 h 8495071"/>
              <a:gd name="connsiteX12" fmla="*/ 0 w 20852990"/>
              <a:gd name="connsiteY12" fmla="*/ 994943 h 8495071"/>
              <a:gd name="connsiteX13" fmla="*/ 994943 w 20852990"/>
              <a:gd name="connsiteY13" fmla="*/ 0 h 8495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852990" h="8495071">
                <a:moveTo>
                  <a:pt x="994943" y="0"/>
                </a:moveTo>
                <a:lnTo>
                  <a:pt x="3333751" y="0"/>
                </a:lnTo>
                <a:lnTo>
                  <a:pt x="3333751" y="3060291"/>
                </a:lnTo>
                <a:lnTo>
                  <a:pt x="19422408" y="3060291"/>
                </a:lnTo>
                <a:lnTo>
                  <a:pt x="19422408" y="1873046"/>
                </a:lnTo>
                <a:lnTo>
                  <a:pt x="20852990" y="4247535"/>
                </a:lnTo>
                <a:lnTo>
                  <a:pt x="19422408" y="6622024"/>
                </a:lnTo>
                <a:lnTo>
                  <a:pt x="19422408" y="5434780"/>
                </a:lnTo>
                <a:lnTo>
                  <a:pt x="3333751" y="5434780"/>
                </a:lnTo>
                <a:lnTo>
                  <a:pt x="3333751" y="8495071"/>
                </a:lnTo>
                <a:lnTo>
                  <a:pt x="994943" y="8495071"/>
                </a:lnTo>
                <a:cubicBezTo>
                  <a:pt x="445452" y="8495071"/>
                  <a:pt x="0" y="8049620"/>
                  <a:pt x="0" y="7500128"/>
                </a:cubicBezTo>
                <a:lnTo>
                  <a:pt x="0" y="994943"/>
                </a:lnTo>
                <a:cubicBezTo>
                  <a:pt x="0" y="445451"/>
                  <a:pt x="445452" y="0"/>
                  <a:pt x="994943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90500" dist="381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69CEB1-2C12-7633-F378-6BCD81DF8FA8}"/>
              </a:ext>
            </a:extLst>
          </p:cNvPr>
          <p:cNvSpPr txBox="1"/>
          <p:nvPr/>
        </p:nvSpPr>
        <p:spPr>
          <a:xfrm>
            <a:off x="608924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CA0CB7B-BE08-D52A-2D93-D5E8C6B319C8}"/>
              </a:ext>
            </a:extLst>
          </p:cNvPr>
          <p:cNvSpPr/>
          <p:nvPr/>
        </p:nvSpPr>
        <p:spPr>
          <a:xfrm>
            <a:off x="6457951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783394-F20D-1A05-6286-8B946BBA4E86}"/>
              </a:ext>
            </a:extLst>
          </p:cNvPr>
          <p:cNvSpPr/>
          <p:nvPr/>
        </p:nvSpPr>
        <p:spPr>
          <a:xfrm>
            <a:off x="6634164" y="6300791"/>
            <a:ext cx="1114422" cy="1114422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F56C81-9AF7-7E79-30CB-7204563B4E31}"/>
              </a:ext>
            </a:extLst>
          </p:cNvPr>
          <p:cNvSpPr txBox="1"/>
          <p:nvPr/>
        </p:nvSpPr>
        <p:spPr>
          <a:xfrm>
            <a:off x="584968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AWARENESS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F3AB5F-5FC9-BA9D-4FBD-65F2F2ACF944}"/>
              </a:ext>
            </a:extLst>
          </p:cNvPr>
          <p:cNvSpPr txBox="1"/>
          <p:nvPr/>
        </p:nvSpPr>
        <p:spPr>
          <a:xfrm>
            <a:off x="601910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tx2"/>
                </a:solidFill>
              </a:rPr>
              <a:t>Khách hàng lần đầu biết đến thương hiệu hoặc sản phẩm của bạn.</a:t>
            </a:r>
            <a:endParaRPr lang="en-US" sz="19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71368C8-DBEF-1ECC-353A-BF5A454BBDBA}"/>
              </a:ext>
            </a:extLst>
          </p:cNvPr>
          <p:cNvSpPr txBox="1"/>
          <p:nvPr/>
        </p:nvSpPr>
        <p:spPr>
          <a:xfrm>
            <a:off x="9422990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5B31DB5-2EFB-4EE0-298B-F040147B3168}"/>
              </a:ext>
            </a:extLst>
          </p:cNvPr>
          <p:cNvSpPr/>
          <p:nvPr/>
        </p:nvSpPr>
        <p:spPr>
          <a:xfrm>
            <a:off x="9791701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1B9DA95-82AF-172D-B844-0F79BFC0EE23}"/>
              </a:ext>
            </a:extLst>
          </p:cNvPr>
          <p:cNvSpPr/>
          <p:nvPr/>
        </p:nvSpPr>
        <p:spPr>
          <a:xfrm>
            <a:off x="9967914" y="6300791"/>
            <a:ext cx="1114422" cy="1114422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65DECFE-B6E4-B218-2379-2E3CCAC384ED}"/>
              </a:ext>
            </a:extLst>
          </p:cNvPr>
          <p:cNvSpPr txBox="1"/>
          <p:nvPr/>
        </p:nvSpPr>
        <p:spPr>
          <a:xfrm>
            <a:off x="9183431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CONSIDERATION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357BD3-8CE4-2C29-CAE5-297A090C77C1}"/>
              </a:ext>
            </a:extLst>
          </p:cNvPr>
          <p:cNvSpPr txBox="1"/>
          <p:nvPr/>
        </p:nvSpPr>
        <p:spPr>
          <a:xfrm>
            <a:off x="9352850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>
                <a:solidFill>
                  <a:schemeClr val="tx2"/>
                </a:solidFill>
              </a:rPr>
              <a:t>Khách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hàng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tìm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hiểu</a:t>
            </a:r>
            <a:r>
              <a:rPr lang="en-US" sz="1900" dirty="0">
                <a:solidFill>
                  <a:schemeClr val="tx2"/>
                </a:solidFill>
              </a:rPr>
              <a:t>, so </a:t>
            </a:r>
            <a:r>
              <a:rPr lang="en-US" sz="1900" dirty="0" err="1">
                <a:solidFill>
                  <a:schemeClr val="tx2"/>
                </a:solidFill>
              </a:rPr>
              <a:t>sánh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và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đánh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giá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các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lựa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chọn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khác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nhau</a:t>
            </a:r>
            <a:r>
              <a:rPr lang="en-US" sz="19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14A22E3-251F-8CE8-1986-2DDA4F149E6F}"/>
              </a:ext>
            </a:extLst>
          </p:cNvPr>
          <p:cNvSpPr txBox="1"/>
          <p:nvPr/>
        </p:nvSpPr>
        <p:spPr>
          <a:xfrm>
            <a:off x="1276678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4D92901-18F1-D040-3605-35EEF0C9BAF9}"/>
              </a:ext>
            </a:extLst>
          </p:cNvPr>
          <p:cNvSpPr/>
          <p:nvPr/>
        </p:nvSpPr>
        <p:spPr>
          <a:xfrm>
            <a:off x="13135500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3178AF0-3F2D-66E8-67E9-32AEC2ACC9C9}"/>
              </a:ext>
            </a:extLst>
          </p:cNvPr>
          <p:cNvSpPr/>
          <p:nvPr/>
        </p:nvSpPr>
        <p:spPr>
          <a:xfrm>
            <a:off x="13311713" y="6300791"/>
            <a:ext cx="1114422" cy="1114422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01A0CB9-C4BC-6DCB-1D35-9DA7467EAF7A}"/>
              </a:ext>
            </a:extLst>
          </p:cNvPr>
          <p:cNvSpPr txBox="1"/>
          <p:nvPr/>
        </p:nvSpPr>
        <p:spPr>
          <a:xfrm>
            <a:off x="1252723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PURCHASE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10A0FD-7C30-0899-0496-77BD24019C97}"/>
              </a:ext>
            </a:extLst>
          </p:cNvPr>
          <p:cNvSpPr txBox="1"/>
          <p:nvPr/>
        </p:nvSpPr>
        <p:spPr>
          <a:xfrm>
            <a:off x="12696649" y="9274547"/>
            <a:ext cx="2344551" cy="9694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900" dirty="0" err="1">
                <a:solidFill>
                  <a:schemeClr val="tx2"/>
                </a:solidFill>
              </a:rPr>
              <a:t>Khách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hàng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quyết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định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mua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và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thực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hiện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giao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en-US" sz="1900" dirty="0" err="1">
                <a:solidFill>
                  <a:schemeClr val="tx2"/>
                </a:solidFill>
              </a:rPr>
              <a:t>dịch</a:t>
            </a:r>
            <a:r>
              <a:rPr lang="en-US" sz="19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2733D16-473E-78AA-2CA2-31EE7930AB09}"/>
              </a:ext>
            </a:extLst>
          </p:cNvPr>
          <p:cNvSpPr txBox="1"/>
          <p:nvPr/>
        </p:nvSpPr>
        <p:spPr>
          <a:xfrm>
            <a:off x="16100539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3364898-51A9-12A2-588A-9CFB78D1419A}"/>
              </a:ext>
            </a:extLst>
          </p:cNvPr>
          <p:cNvSpPr/>
          <p:nvPr/>
        </p:nvSpPr>
        <p:spPr>
          <a:xfrm>
            <a:off x="16469250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446B54C-C0D3-9956-6019-95086EF0481B}"/>
              </a:ext>
            </a:extLst>
          </p:cNvPr>
          <p:cNvSpPr/>
          <p:nvPr/>
        </p:nvSpPr>
        <p:spPr>
          <a:xfrm>
            <a:off x="16645463" y="6300791"/>
            <a:ext cx="1114422" cy="1114422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42BA660-311F-FE72-EEED-B6C804B048F4}"/>
              </a:ext>
            </a:extLst>
          </p:cNvPr>
          <p:cNvSpPr txBox="1"/>
          <p:nvPr/>
        </p:nvSpPr>
        <p:spPr>
          <a:xfrm>
            <a:off x="15860980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RETENTION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326B4E8-25CE-DF30-D0FD-5DC427878A08}"/>
              </a:ext>
            </a:extLst>
          </p:cNvPr>
          <p:cNvSpPr txBox="1"/>
          <p:nvPr/>
        </p:nvSpPr>
        <p:spPr>
          <a:xfrm>
            <a:off x="16030399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tx2"/>
                </a:solidFill>
              </a:rPr>
              <a:t>Thương hiệu duy trì mối quan hệ, khuyến khích khách hàng quay lại.</a:t>
            </a:r>
            <a:endParaRPr lang="en-US" sz="1900" dirty="0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0B4F0B4-53E5-35FB-C7B8-4A97D0A2679D}"/>
              </a:ext>
            </a:extLst>
          </p:cNvPr>
          <p:cNvSpPr txBox="1"/>
          <p:nvPr/>
        </p:nvSpPr>
        <p:spPr>
          <a:xfrm>
            <a:off x="19412123" y="3353811"/>
            <a:ext cx="220427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6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775EB08-A517-C13E-DE78-26F07D151DD4}"/>
              </a:ext>
            </a:extLst>
          </p:cNvPr>
          <p:cNvSpPr/>
          <p:nvPr/>
        </p:nvSpPr>
        <p:spPr>
          <a:xfrm>
            <a:off x="19780834" y="6124578"/>
            <a:ext cx="1466848" cy="1466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81A0964-38A0-4FD1-3667-9546EEA072FE}"/>
              </a:ext>
            </a:extLst>
          </p:cNvPr>
          <p:cNvSpPr/>
          <p:nvPr/>
        </p:nvSpPr>
        <p:spPr>
          <a:xfrm>
            <a:off x="19957047" y="6300791"/>
            <a:ext cx="1114422" cy="1114422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9080663-45E9-5DD5-E004-0A8BE1F60C93}"/>
              </a:ext>
            </a:extLst>
          </p:cNvPr>
          <p:cNvSpPr txBox="1"/>
          <p:nvPr/>
        </p:nvSpPr>
        <p:spPr>
          <a:xfrm>
            <a:off x="19172564" y="8604886"/>
            <a:ext cx="268339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ADVOCACY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5CBFA29-2D87-B6F5-BEF8-96817F13002A}"/>
              </a:ext>
            </a:extLst>
          </p:cNvPr>
          <p:cNvSpPr txBox="1"/>
          <p:nvPr/>
        </p:nvSpPr>
        <p:spPr>
          <a:xfrm>
            <a:off x="19341983" y="9274547"/>
            <a:ext cx="2344551" cy="1261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1900" dirty="0">
                <a:solidFill>
                  <a:schemeClr val="tx2"/>
                </a:solidFill>
              </a:rPr>
              <a:t>Khách hàng hài lòng và sẵn sàng giới thiệu sản phẩm cho người khác.</a:t>
            </a:r>
            <a:endParaRPr lang="en-US" sz="1900" dirty="0">
              <a:solidFill>
                <a:schemeClr val="tx2"/>
              </a:solidFill>
            </a:endParaRPr>
          </a:p>
        </p:txBody>
      </p:sp>
      <p:sp>
        <p:nvSpPr>
          <p:cNvPr id="48" name="Shape 2852">
            <a:extLst>
              <a:ext uri="{FF2B5EF4-FFF2-40B4-BE49-F238E27FC236}">
                <a16:creationId xmlns:a16="http://schemas.microsoft.com/office/drawing/2014/main" id="{11B758B7-95FF-A44C-9706-1D556AFCE42F}"/>
              </a:ext>
            </a:extLst>
          </p:cNvPr>
          <p:cNvSpPr/>
          <p:nvPr/>
        </p:nvSpPr>
        <p:spPr>
          <a:xfrm>
            <a:off x="6939548" y="6571397"/>
            <a:ext cx="507870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Shape 2808">
            <a:extLst>
              <a:ext uri="{FF2B5EF4-FFF2-40B4-BE49-F238E27FC236}">
                <a16:creationId xmlns:a16="http://schemas.microsoft.com/office/drawing/2014/main" id="{BF554B74-4261-0201-2BD2-AA8DB6E45632}"/>
              </a:ext>
            </a:extLst>
          </p:cNvPr>
          <p:cNvSpPr/>
          <p:nvPr/>
        </p:nvSpPr>
        <p:spPr>
          <a:xfrm>
            <a:off x="13587239" y="6571397"/>
            <a:ext cx="55865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0" name="Shape 2949">
            <a:extLst>
              <a:ext uri="{FF2B5EF4-FFF2-40B4-BE49-F238E27FC236}">
                <a16:creationId xmlns:a16="http://schemas.microsoft.com/office/drawing/2014/main" id="{F069C941-8684-3D25-43C5-01503C7C7861}"/>
              </a:ext>
            </a:extLst>
          </p:cNvPr>
          <p:cNvSpPr/>
          <p:nvPr/>
        </p:nvSpPr>
        <p:spPr>
          <a:xfrm>
            <a:off x="10288787" y="6571398"/>
            <a:ext cx="457082" cy="558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1" name="Shape 2779">
            <a:extLst>
              <a:ext uri="{FF2B5EF4-FFF2-40B4-BE49-F238E27FC236}">
                <a16:creationId xmlns:a16="http://schemas.microsoft.com/office/drawing/2014/main" id="{57696620-51D0-340E-5F6F-FB754835A1A7}"/>
              </a:ext>
            </a:extLst>
          </p:cNvPr>
          <p:cNvSpPr/>
          <p:nvPr/>
        </p:nvSpPr>
        <p:spPr>
          <a:xfrm>
            <a:off x="16987265" y="6571397"/>
            <a:ext cx="406296" cy="558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2" name="Shape 2554">
            <a:extLst>
              <a:ext uri="{FF2B5EF4-FFF2-40B4-BE49-F238E27FC236}">
                <a16:creationId xmlns:a16="http://schemas.microsoft.com/office/drawing/2014/main" id="{DE6F56C5-76B3-3167-128E-042466182721}"/>
              </a:ext>
            </a:extLst>
          </p:cNvPr>
          <p:cNvSpPr/>
          <p:nvPr/>
        </p:nvSpPr>
        <p:spPr>
          <a:xfrm>
            <a:off x="20234930" y="6596790"/>
            <a:ext cx="558656" cy="507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2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>
              <a:solidFill>
                <a:schemeClr val="tx2"/>
              </a:solidFill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852E7B-E7A4-7A8B-48F4-E8B73BA97074}"/>
              </a:ext>
            </a:extLst>
          </p:cNvPr>
          <p:cNvSpPr txBox="1"/>
          <p:nvPr/>
        </p:nvSpPr>
        <p:spPr>
          <a:xfrm>
            <a:off x="8108490" y="11752646"/>
            <a:ext cx="912942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JOURNEY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DADA85F-EB09-FE71-23A6-75F16A239BEC}"/>
              </a:ext>
            </a:extLst>
          </p:cNvPr>
          <p:cNvSpPr txBox="1"/>
          <p:nvPr/>
        </p:nvSpPr>
        <p:spPr>
          <a:xfrm>
            <a:off x="2813108" y="733637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95060FC-CD48-8986-4079-3D84B38F00E0}"/>
              </a:ext>
            </a:extLst>
          </p:cNvPr>
          <p:cNvGrpSpPr/>
          <p:nvPr/>
        </p:nvGrpSpPr>
        <p:grpSpPr>
          <a:xfrm>
            <a:off x="2774330" y="6434604"/>
            <a:ext cx="2166589" cy="846793"/>
            <a:chOff x="444401" y="2552131"/>
            <a:chExt cx="5317337" cy="2078232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68B98A9-D6FB-711A-D8A1-4F8070591B9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AB78631-5E22-7C8E-02BC-57D23E7D0AAE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9DAF1F2-DF5A-7783-5BEB-2BFE7F3B7AB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55502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6" grpId="0"/>
          <p:bldP spid="27" grpId="0"/>
          <p:bldP spid="28" grpId="0"/>
          <p:bldP spid="31" grpId="0"/>
          <p:bldP spid="32" grpId="0"/>
          <p:bldP spid="33" grpId="0"/>
          <p:bldP spid="36" grpId="0"/>
          <p:bldP spid="37" grpId="0"/>
          <p:bldP spid="38" grpId="0"/>
          <p:bldP spid="41" grpId="0"/>
          <p:bldP spid="42" grpId="0"/>
          <p:bldP spid="43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6" grpId="0"/>
          <p:bldP spid="27" grpId="0"/>
          <p:bldP spid="28" grpId="0"/>
          <p:bldP spid="31" grpId="0"/>
          <p:bldP spid="32" grpId="0"/>
          <p:bldP spid="33" grpId="0"/>
          <p:bldP spid="36" grpId="0"/>
          <p:bldP spid="37" grpId="0"/>
          <p:bldP spid="38" grpId="0"/>
          <p:bldP spid="41" grpId="0"/>
          <p:bldP spid="42" grpId="0"/>
          <p:bldP spid="43" grpId="0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/>
          <p:bldP spid="54" grpId="0"/>
        </p:bldLst>
      </p:timing>
    </mc:Fallback>
  </mc:AlternateContent>
</p:sld>
</file>

<file path=ppt/theme/theme1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2">
  <a:themeElements>
    <a:clrScheme name="SlideOcean - Dark 25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007F5F"/>
      </a:accent1>
      <a:accent2>
        <a:srgbClr val="2B9348"/>
      </a:accent2>
      <a:accent3>
        <a:srgbClr val="80B918"/>
      </a:accent3>
      <a:accent4>
        <a:srgbClr val="BFD200"/>
      </a:accent4>
      <a:accent5>
        <a:srgbClr val="DDDF00"/>
      </a:accent5>
      <a:accent6>
        <a:srgbClr val="FFFF3F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 03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2754</TotalTime>
  <Words>602</Words>
  <Application>Microsoft Office PowerPoint</Application>
  <PresentationFormat>Custom</PresentationFormat>
  <Paragraphs>119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7</vt:i4>
      </vt:variant>
    </vt:vector>
  </HeadingPairs>
  <TitlesOfParts>
    <vt:vector size="19" baseType="lpstr">
      <vt:lpstr>Aptos</vt:lpstr>
      <vt:lpstr>Arial</vt:lpstr>
      <vt:lpstr>Calibri</vt:lpstr>
      <vt:lpstr>Open Sans Light</vt:lpstr>
      <vt:lpstr>Source Sans Pro Light</vt:lpstr>
      <vt:lpstr>UTM Avo</vt:lpstr>
      <vt:lpstr>SO 01</vt:lpstr>
      <vt:lpstr>SO 02</vt:lpstr>
      <vt:lpstr>SO 03</vt:lpstr>
      <vt:lpstr>SO 04</vt:lpstr>
      <vt:lpstr>SO 05</vt:lpstr>
      <vt:lpstr>SO 06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09_CustomerJourney</dc:title>
  <dc:creator>Slide Ocean</dc:creator>
  <cp:lastModifiedBy>SO</cp:lastModifiedBy>
  <cp:revision>492</cp:revision>
  <dcterms:created xsi:type="dcterms:W3CDTF">2024-04-24T08:43:56Z</dcterms:created>
  <dcterms:modified xsi:type="dcterms:W3CDTF">2025-08-15T02:52:37Z</dcterms:modified>
</cp:coreProperties>
</file>