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theme/theme7.xml" ContentType="application/vnd.openxmlformats-officedocument.theme+xml"/>
  <Override PartName="/ppt/theme/theme8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72" r:id="rId2"/>
    <p:sldMasterId id="2147483684" r:id="rId3"/>
    <p:sldMasterId id="2147483696" r:id="rId4"/>
    <p:sldMasterId id="2147483708" r:id="rId5"/>
    <p:sldMasterId id="2147483720" r:id="rId6"/>
  </p:sldMasterIdLst>
  <p:notesMasterIdLst>
    <p:notesMasterId r:id="rId13"/>
  </p:notesMasterIdLst>
  <p:handoutMasterIdLst>
    <p:handoutMasterId r:id="rId14"/>
  </p:handoutMasterIdLst>
  <p:sldIdLst>
    <p:sldId id="2147378059" r:id="rId7"/>
    <p:sldId id="2147378056" r:id="rId8"/>
    <p:sldId id="2147378057" r:id="rId9"/>
    <p:sldId id="2147378060" r:id="rId10"/>
    <p:sldId id="2147378054" r:id="rId11"/>
    <p:sldId id="2147378053" r:id="rId12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EC9D9"/>
    <a:srgbClr val="DFDFDF"/>
    <a:srgbClr val="0B0A0E"/>
    <a:srgbClr val="000000"/>
    <a:srgbClr val="ABBDC1"/>
    <a:srgbClr val="C7CFD1"/>
    <a:srgbClr val="F7FBFC"/>
    <a:srgbClr val="BFBFBF"/>
    <a:srgbClr val="840AAA"/>
    <a:srgbClr val="400E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567" autoAdjust="0"/>
    <p:restoredTop sz="96247" autoAdjust="0"/>
  </p:normalViewPr>
  <p:slideViewPr>
    <p:cSldViewPr snapToGrid="0">
      <p:cViewPr varScale="1">
        <p:scale>
          <a:sx n="54" d="100"/>
          <a:sy n="54" d="100"/>
        </p:scale>
        <p:origin x="1152" y="168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2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1.xml"/><Relationship Id="rId12" Type="http://schemas.openxmlformats.org/officeDocument/2006/relationships/slide" Target="slides/slide6.xml"/><Relationship Id="rId1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5.xml"/><Relationship Id="rId5" Type="http://schemas.openxmlformats.org/officeDocument/2006/relationships/slideMaster" Target="slideMasters/slideMaster5.xml"/><Relationship Id="rId15" Type="http://schemas.openxmlformats.org/officeDocument/2006/relationships/presProps" Target="presProps.xml"/><Relationship Id="rId10" Type="http://schemas.openxmlformats.org/officeDocument/2006/relationships/slide" Target="slides/slide4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3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8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8/12/2025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583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38987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468600" cy="1162367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43566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5FAD5B-EDBB-3FE1-B6AF-224F2824EB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338422-8FC3-A2AB-DE11-D856BCE0B54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0A384A8-ACDA-6B10-5565-04197BD248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F89644-7659-426E-8A69-C28CB0092F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DF5BA09-EE10-A731-5204-7E83C9C793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16636F2-8386-D965-0EAD-DADF7A3131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540593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B2FC617-C17D-71BA-126E-B6518C4A88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B881B26-1F96-2F52-A78E-FE94D544E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68A2753-62B5-8A7D-CAFD-6052AF9104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954454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84617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913736-88FF-63A2-D5FB-D6392E4DC1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F28D4CC-EB89-F1FB-7C2D-66B253C312A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BFB7D06-B116-1CA0-0CE8-E3DE0D5B57C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38B934-5E26-6886-CB88-9E8B3276E2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C945E22-FA75-6967-AE97-B1DB65AFAF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6EF6A9F-7085-16B8-E02B-B9FA8432FB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948295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504207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14EBDEE-7FDB-895A-0E1C-F921F123FAF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27AFD67-4AC7-4EB6-A6DE-1ABB896B1E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F10FD5A-2D9C-FCD5-3F71-8BDD943DB0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574D81-575F-9630-0C8A-55227F81B6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AFD769-C460-4D89-E815-805CCCE425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8074988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85E9F4-63FC-D298-2683-5963FF201A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90A8D4-BDC6-00E0-E543-D0C34FB9F87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E41B078-5313-50E6-9A0B-5EEC142ED3E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A60E891-8520-2622-9C5A-BAA877B614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9B80582-367B-1114-889E-779DC3E491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C0B50F4-3B83-A724-8219-5CD34606FA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3074124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4400" y="3651250"/>
            <a:ext cx="10363200" cy="8702676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4841239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1391657-9DF4-2891-B388-5723D940578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8F5AF85-0B99-7B94-EEB3-EEF997A8C9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AC93B3-03D4-2B21-C382-79E1EDC326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0C5D1D-33A0-C451-BCE9-EB1E035905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4A2634-BC0E-4CE6-C442-4D8E462D4D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0184860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5320AA-3087-E442-A5ED-50C2283FDF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3617EBB-DCC0-F0DF-7872-D312D67303A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1607E74-D6A2-C8D2-FC27-7BFDFAC744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C931A6A-3F3E-ADC5-96CB-FE45B2792E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1BEAA86-123C-41BD-D10F-6F19CF012D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CB81141-4B50-2995-71E9-BC734402F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298470"/>
      </p:ext>
    </p:extLst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050509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64CF32A-2C12-1632-13C7-1F1B5839551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30F309F-446A-126D-E2A5-659B71002AE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4C9C201-7E90-6F75-6936-3E06B70BFF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E0390D-773E-5E2C-D524-1EC345F5B7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3C62170-CF97-C54D-A57A-5343B3FE9B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207154"/>
      </p:ext>
    </p:extLst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17BECF-7674-291B-7FF9-AEBB02C375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EE54776-E5D3-694C-CB07-7E68565FD31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F647D25-08A4-9C83-89E3-1E180BCA3E2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F7A90D6-40C5-34F7-7995-62E65C7159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DCD371-7962-FF10-1F08-76C4DD23DB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438EFEE-DCE1-3B5F-5A12-4E654AACC5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99144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556289"/>
      </p:ext>
    </p:extLst>
  </p:cSld>
  <p:clrMapOvr>
    <a:masterClrMapping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6F95D55-38E4-AC22-20CA-08FE34C485F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7F77757-4859-3D70-DD29-E85A4935085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7AEEFC0-0521-4F04-13BB-94A492737C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324621-D723-01E9-771C-6BFAA281F6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662B302-DFAA-F59A-50A1-68C98B5F1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33457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37266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51647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0666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2.xml"/><Relationship Id="rId3" Type="http://schemas.openxmlformats.org/officeDocument/2006/relationships/slideLayout" Target="../slideLayouts/slideLayout47.xml"/><Relationship Id="rId7" Type="http://schemas.openxmlformats.org/officeDocument/2006/relationships/slideLayout" Target="../slideLayouts/slideLayout51.xml"/><Relationship Id="rId12" Type="http://schemas.openxmlformats.org/officeDocument/2006/relationships/theme" Target="../theme/theme5.xml"/><Relationship Id="rId2" Type="http://schemas.openxmlformats.org/officeDocument/2006/relationships/slideLayout" Target="../slideLayouts/slideLayout46.xml"/><Relationship Id="rId1" Type="http://schemas.openxmlformats.org/officeDocument/2006/relationships/slideLayout" Target="../slideLayouts/slideLayout45.xml"/><Relationship Id="rId6" Type="http://schemas.openxmlformats.org/officeDocument/2006/relationships/slideLayout" Target="../slideLayouts/slideLayout50.xml"/><Relationship Id="rId11" Type="http://schemas.openxmlformats.org/officeDocument/2006/relationships/slideLayout" Target="../slideLayouts/slideLayout55.xml"/><Relationship Id="rId5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54.xml"/><Relationship Id="rId4" Type="http://schemas.openxmlformats.org/officeDocument/2006/relationships/slideLayout" Target="../slideLayouts/slideLayout48.xml"/><Relationship Id="rId9" Type="http://schemas.openxmlformats.org/officeDocument/2006/relationships/slideLayout" Target="../slideLayouts/slideLayout53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25000"/>
            <a:lumOff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40291939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>
            <a:lumMod val="25000"/>
            <a:lumOff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749946" y="-738402"/>
            <a:ext cx="2634054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0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>
            <a:lumMod val="25000"/>
            <a:lumOff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749946" y="-738402"/>
            <a:ext cx="2634054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0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>
            <a:lumMod val="25000"/>
            <a:lumOff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749946" y="-738402"/>
            <a:ext cx="2634054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0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>
            <a:lumMod val="25000"/>
            <a:lumOff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749946" y="-738402"/>
            <a:ext cx="2634054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0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>
            <a:lumMod val="25000"/>
            <a:lumOff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8/12/2025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749946" y="-738402"/>
            <a:ext cx="2634054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0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9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9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0A0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7" name="Group 86">
            <a:extLst>
              <a:ext uri="{FF2B5EF4-FFF2-40B4-BE49-F238E27FC236}">
                <a16:creationId xmlns:a16="http://schemas.microsoft.com/office/drawing/2014/main" id="{FFD12228-4144-4336-F3E5-6CD5AFF70123}"/>
              </a:ext>
            </a:extLst>
          </p:cNvPr>
          <p:cNvGrpSpPr/>
          <p:nvPr/>
        </p:nvGrpSpPr>
        <p:grpSpPr>
          <a:xfrm>
            <a:off x="6935288" y="1601288"/>
            <a:ext cx="10513424" cy="10513424"/>
            <a:chOff x="4384320" y="-949680"/>
            <a:chExt cx="15615360" cy="15615360"/>
          </a:xfrm>
        </p:grpSpPr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C9552B8A-49C9-3D06-A2BA-1E21BDA91025}"/>
                </a:ext>
              </a:extLst>
            </p:cNvPr>
            <p:cNvCxnSpPr>
              <a:cxnSpLocks/>
            </p:cNvCxnSpPr>
            <p:nvPr/>
          </p:nvCxnSpPr>
          <p:spPr>
            <a:xfrm>
              <a:off x="4384320" y="6858000"/>
              <a:ext cx="15615360" cy="0"/>
            </a:xfrm>
            <a:prstGeom prst="line">
              <a:avLst/>
            </a:prstGeom>
            <a:ln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11D0A5EA-F098-B719-599D-2DCFFA268A5E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4384320" y="6858000"/>
              <a:ext cx="15615360" cy="0"/>
            </a:xfrm>
            <a:prstGeom prst="line">
              <a:avLst/>
            </a:prstGeom>
            <a:ln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>
              <a:extLst>
                <a:ext uri="{FF2B5EF4-FFF2-40B4-BE49-F238E27FC236}">
                  <a16:creationId xmlns:a16="http://schemas.microsoft.com/office/drawing/2014/main" id="{B2BFD703-D8AE-73C8-1471-306024142500}"/>
                </a:ext>
              </a:extLst>
            </p:cNvPr>
            <p:cNvCxnSpPr>
              <a:cxnSpLocks/>
            </p:cNvCxnSpPr>
            <p:nvPr/>
          </p:nvCxnSpPr>
          <p:spPr>
            <a:xfrm rot="2700000">
              <a:off x="4384320" y="6858000"/>
              <a:ext cx="15615360" cy="0"/>
            </a:xfrm>
            <a:prstGeom prst="line">
              <a:avLst/>
            </a:prstGeom>
            <a:ln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7BFD5CE2-005E-BE4B-21B0-BE1880FD654A}"/>
                </a:ext>
              </a:extLst>
            </p:cNvPr>
            <p:cNvCxnSpPr>
              <a:cxnSpLocks/>
            </p:cNvCxnSpPr>
            <p:nvPr/>
          </p:nvCxnSpPr>
          <p:spPr>
            <a:xfrm rot="-2700000">
              <a:off x="4384320" y="6858000"/>
              <a:ext cx="15615360" cy="0"/>
            </a:xfrm>
            <a:prstGeom prst="line">
              <a:avLst/>
            </a:prstGeom>
            <a:ln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9" name="Freeform: Shape 78">
            <a:extLst>
              <a:ext uri="{FF2B5EF4-FFF2-40B4-BE49-F238E27FC236}">
                <a16:creationId xmlns:a16="http://schemas.microsoft.com/office/drawing/2014/main" id="{353D7601-1CB9-915D-05F0-EFA9F36CF2AA}"/>
              </a:ext>
            </a:extLst>
          </p:cNvPr>
          <p:cNvSpPr/>
          <p:nvPr/>
        </p:nvSpPr>
        <p:spPr>
          <a:xfrm>
            <a:off x="7669517" y="2335517"/>
            <a:ext cx="9044966" cy="9044966"/>
          </a:xfrm>
          <a:custGeom>
            <a:avLst/>
            <a:gdLst>
              <a:gd name="connsiteX0" fmla="*/ 4559285 w 9044966"/>
              <a:gd name="connsiteY0" fmla="*/ 302597 h 9044966"/>
              <a:gd name="connsiteX1" fmla="*/ 1564629 w 9044966"/>
              <a:gd name="connsiteY1" fmla="*/ 1512517 h 9044966"/>
              <a:gd name="connsiteX2" fmla="*/ 302597 w 9044966"/>
              <a:gd name="connsiteY2" fmla="*/ 4485680 h 9044966"/>
              <a:gd name="connsiteX3" fmla="*/ 1512516 w 9044966"/>
              <a:gd name="connsiteY3" fmla="*/ 7480335 h 9044966"/>
              <a:gd name="connsiteX4" fmla="*/ 4485679 w 9044966"/>
              <a:gd name="connsiteY4" fmla="*/ 8742367 h 9044966"/>
              <a:gd name="connsiteX5" fmla="*/ 7480335 w 9044966"/>
              <a:gd name="connsiteY5" fmla="*/ 7532448 h 9044966"/>
              <a:gd name="connsiteX6" fmla="*/ 8742368 w 9044966"/>
              <a:gd name="connsiteY6" fmla="*/ 4559285 h 9044966"/>
              <a:gd name="connsiteX7" fmla="*/ 7532448 w 9044966"/>
              <a:gd name="connsiteY7" fmla="*/ 1564629 h 9044966"/>
              <a:gd name="connsiteX8" fmla="*/ 4561925 w 9044966"/>
              <a:gd name="connsiteY8" fmla="*/ 0 h 9044966"/>
              <a:gd name="connsiteX9" fmla="*/ 7748286 w 9044966"/>
              <a:gd name="connsiteY9" fmla="*/ 1352530 h 9044966"/>
              <a:gd name="connsiteX10" fmla="*/ 9044966 w 9044966"/>
              <a:gd name="connsiteY10" fmla="*/ 4561926 h 9044966"/>
              <a:gd name="connsiteX11" fmla="*/ 7692436 w 9044966"/>
              <a:gd name="connsiteY11" fmla="*/ 7748286 h 9044966"/>
              <a:gd name="connsiteX12" fmla="*/ 4483041 w 9044966"/>
              <a:gd name="connsiteY12" fmla="*/ 9044966 h 9044966"/>
              <a:gd name="connsiteX13" fmla="*/ 1296680 w 9044966"/>
              <a:gd name="connsiteY13" fmla="*/ 7692436 h 9044966"/>
              <a:gd name="connsiteX14" fmla="*/ 0 w 9044966"/>
              <a:gd name="connsiteY14" fmla="*/ 4483041 h 9044966"/>
              <a:gd name="connsiteX15" fmla="*/ 1352530 w 9044966"/>
              <a:gd name="connsiteY15" fmla="*/ 1296680 h 90449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9044966" h="9044966">
                <a:moveTo>
                  <a:pt x="4559285" y="302597"/>
                </a:moveTo>
                <a:lnTo>
                  <a:pt x="1564629" y="1512517"/>
                </a:lnTo>
                <a:lnTo>
                  <a:pt x="302597" y="4485680"/>
                </a:lnTo>
                <a:lnTo>
                  <a:pt x="1512516" y="7480335"/>
                </a:lnTo>
                <a:lnTo>
                  <a:pt x="4485679" y="8742367"/>
                </a:lnTo>
                <a:lnTo>
                  <a:pt x="7480335" y="7532448"/>
                </a:lnTo>
                <a:lnTo>
                  <a:pt x="8742368" y="4559285"/>
                </a:lnTo>
                <a:lnTo>
                  <a:pt x="7532448" y="1564629"/>
                </a:lnTo>
                <a:close/>
                <a:moveTo>
                  <a:pt x="4561925" y="0"/>
                </a:moveTo>
                <a:lnTo>
                  <a:pt x="7748286" y="1352530"/>
                </a:lnTo>
                <a:lnTo>
                  <a:pt x="9044966" y="4561926"/>
                </a:lnTo>
                <a:lnTo>
                  <a:pt x="7692436" y="7748286"/>
                </a:lnTo>
                <a:lnTo>
                  <a:pt x="4483041" y="9044966"/>
                </a:lnTo>
                <a:lnTo>
                  <a:pt x="1296680" y="7692436"/>
                </a:lnTo>
                <a:lnTo>
                  <a:pt x="0" y="4483041"/>
                </a:lnTo>
                <a:lnTo>
                  <a:pt x="1352530" y="129668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FBFB2477-9224-0CB3-6661-ECBE83B8ED99}"/>
              </a:ext>
            </a:extLst>
          </p:cNvPr>
          <p:cNvSpPr/>
          <p:nvPr/>
        </p:nvSpPr>
        <p:spPr>
          <a:xfrm>
            <a:off x="8312529" y="2978530"/>
            <a:ext cx="7758942" cy="7758942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>
            <a:solidFill>
              <a:schemeClr val="accent1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8" name="Freeform: Shape 87">
            <a:extLst>
              <a:ext uri="{FF2B5EF4-FFF2-40B4-BE49-F238E27FC236}">
                <a16:creationId xmlns:a16="http://schemas.microsoft.com/office/drawing/2014/main" id="{47C67BBA-1E9A-309F-0585-A9454B79CD68}"/>
              </a:ext>
            </a:extLst>
          </p:cNvPr>
          <p:cNvSpPr/>
          <p:nvPr/>
        </p:nvSpPr>
        <p:spPr>
          <a:xfrm>
            <a:off x="7246375" y="1912376"/>
            <a:ext cx="9891250" cy="9891250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>
            <a:solidFill>
              <a:schemeClr val="accent1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F79D3C58-4DD2-7E83-3B14-82D69860193C}"/>
              </a:ext>
            </a:extLst>
          </p:cNvPr>
          <p:cNvSpPr/>
          <p:nvPr/>
        </p:nvSpPr>
        <p:spPr>
          <a:xfrm>
            <a:off x="12665503" y="1912377"/>
            <a:ext cx="9891246" cy="9891246"/>
          </a:xfrm>
          <a:prstGeom prst="ellipse">
            <a:avLst/>
          </a:prstGeom>
          <a:gradFill flip="none" rotWithShape="1">
            <a:gsLst>
              <a:gs pos="63000">
                <a:srgbClr val="0B0A0E">
                  <a:alpha val="0"/>
                </a:srgbClr>
              </a:gs>
              <a:gs pos="52000">
                <a:srgbClr val="0B0A0E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4" name="Text Box 42">
            <a:extLst>
              <a:ext uri="{FF2B5EF4-FFF2-40B4-BE49-F238E27FC236}">
                <a16:creationId xmlns:a16="http://schemas.microsoft.com/office/drawing/2014/main" id="{6BEB1217-A628-96DA-EA8D-47D1140BBA5D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2458599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BE PROACTIVE</a:t>
            </a:r>
          </a:p>
        </p:txBody>
      </p:sp>
      <p:sp>
        <p:nvSpPr>
          <p:cNvPr id="95" name="Rectangle 100">
            <a:extLst>
              <a:ext uri="{FF2B5EF4-FFF2-40B4-BE49-F238E27FC236}">
                <a16:creationId xmlns:a16="http://schemas.microsoft.com/office/drawing/2014/main" id="{D98AE902-9BFD-61AA-E2D1-B362D3F97829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297852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Tự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chịu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trách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nhiệm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về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hành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động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,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không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đổ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lỗi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cho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hoàn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cảnh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.</a:t>
            </a:r>
          </a:p>
        </p:txBody>
      </p:sp>
      <p:sp>
        <p:nvSpPr>
          <p:cNvPr id="96" name="Text Box 42">
            <a:extLst>
              <a:ext uri="{FF2B5EF4-FFF2-40B4-BE49-F238E27FC236}">
                <a16:creationId xmlns:a16="http://schemas.microsoft.com/office/drawing/2014/main" id="{F96F0297-A3DD-1652-0C47-8E66F6CD7BF3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2228835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1</a:t>
            </a:r>
          </a:p>
        </p:txBody>
      </p:sp>
      <p:sp>
        <p:nvSpPr>
          <p:cNvPr id="97" name="Text Box 42">
            <a:extLst>
              <a:ext uri="{FF2B5EF4-FFF2-40B4-BE49-F238E27FC236}">
                <a16:creationId xmlns:a16="http://schemas.microsoft.com/office/drawing/2014/main" id="{4AE5C003-157E-203B-DA6A-0E6BFD276874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684598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BEGIN WITH THE END IN MIND </a:t>
            </a:r>
          </a:p>
        </p:txBody>
      </p:sp>
      <p:sp>
        <p:nvSpPr>
          <p:cNvPr id="98" name="Rectangle 100">
            <a:extLst>
              <a:ext uri="{FF2B5EF4-FFF2-40B4-BE49-F238E27FC236}">
                <a16:creationId xmlns:a16="http://schemas.microsoft.com/office/drawing/2014/main" id="{8483905A-80F1-CEAD-8484-895039D4125C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19171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Xác định mục tiêu rõ ràng để định hướng mọi quyết định và hành động.</a:t>
            </a:r>
          </a:p>
        </p:txBody>
      </p:sp>
      <p:sp>
        <p:nvSpPr>
          <p:cNvPr id="99" name="Text Box 42">
            <a:extLst>
              <a:ext uri="{FF2B5EF4-FFF2-40B4-BE49-F238E27FC236}">
                <a16:creationId xmlns:a16="http://schemas.microsoft.com/office/drawing/2014/main" id="{7FD584DE-6805-6442-B361-5EBA5C2F28D0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454834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2</a:t>
            </a:r>
          </a:p>
        </p:txBody>
      </p:sp>
      <p:sp>
        <p:nvSpPr>
          <p:cNvPr id="101" name="Textbox 200">
            <a:extLst>
              <a:ext uri="{FF2B5EF4-FFF2-40B4-BE49-F238E27FC236}">
                <a16:creationId xmlns:a16="http://schemas.microsoft.com/office/drawing/2014/main" id="{F7DFCBCE-BB2E-ACA3-ADAA-858915473EF7}"/>
              </a:ext>
            </a:extLst>
          </p:cNvPr>
          <p:cNvSpPr txBox="1"/>
          <p:nvPr/>
        </p:nvSpPr>
        <p:spPr>
          <a:xfrm>
            <a:off x="12058943" y="8098273"/>
            <a:ext cx="3102131" cy="523220"/>
          </a:xfrm>
          <a:prstGeom prst="rect">
            <a:avLst/>
          </a:prstGeom>
          <a:noFill/>
          <a:effectLst>
            <a:outerShdw blurRad="101600" dist="101600" dir="5400000" algn="t" rotWithShape="0">
              <a:prstClr val="black">
                <a:alpha val="20000"/>
              </a:prstClr>
            </a:outerShdw>
          </a:effectLst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8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2800" b="1" dirty="0">
                <a:solidFill>
                  <a:schemeClr val="accent1">
                    <a:lumMod val="60000"/>
                    <a:lumOff val="40000"/>
                  </a:schemeClr>
                </a:solidFill>
                <a:latin typeface="+mj-lt"/>
              </a:rPr>
              <a:t>STEPHEN COVEY</a:t>
            </a:r>
          </a:p>
        </p:txBody>
      </p:sp>
      <p:sp>
        <p:nvSpPr>
          <p:cNvPr id="100" name="Textbox 200">
            <a:extLst>
              <a:ext uri="{FF2B5EF4-FFF2-40B4-BE49-F238E27FC236}">
                <a16:creationId xmlns:a16="http://schemas.microsoft.com/office/drawing/2014/main" id="{56795EF4-D2C4-0E90-9892-228D8240782A}"/>
              </a:ext>
            </a:extLst>
          </p:cNvPr>
          <p:cNvSpPr txBox="1"/>
          <p:nvPr/>
        </p:nvSpPr>
        <p:spPr>
          <a:xfrm>
            <a:off x="12017186" y="5690654"/>
            <a:ext cx="10021974" cy="1446550"/>
          </a:xfrm>
          <a:prstGeom prst="rect">
            <a:avLst/>
          </a:prstGeom>
          <a:noFill/>
          <a:effectLst>
            <a:outerShdw blurRad="101600" dist="101600" dir="5400000" algn="t" rotWithShape="0">
              <a:prstClr val="black">
                <a:alpha val="20000"/>
              </a:prstClr>
            </a:outerShdw>
          </a:effectLst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</a:rPr>
              <a:t>7 HABITS </a:t>
            </a:r>
            <a:r>
              <a:rPr lang="en-US" sz="8800" spc="-3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OF HIGHLY</a:t>
            </a:r>
          </a:p>
        </p:txBody>
      </p:sp>
      <p:sp>
        <p:nvSpPr>
          <p:cNvPr id="102" name="Text Box 42">
            <a:extLst>
              <a:ext uri="{FF2B5EF4-FFF2-40B4-BE49-F238E27FC236}">
                <a16:creationId xmlns:a16="http://schemas.microsoft.com/office/drawing/2014/main" id="{162932EB-6C67-8D6C-A0D1-5746E41394AF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2121010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PUT FIRST THINGS FIRST </a:t>
            </a:r>
          </a:p>
        </p:txBody>
      </p:sp>
      <p:sp>
        <p:nvSpPr>
          <p:cNvPr id="103" name="Rectangle 100">
            <a:extLst>
              <a:ext uri="{FF2B5EF4-FFF2-40B4-BE49-F238E27FC236}">
                <a16:creationId xmlns:a16="http://schemas.microsoft.com/office/drawing/2014/main" id="{947580F5-B43D-6F26-D4CF-6839E4AE6467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2628131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Quản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lý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thời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gian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,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tập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trung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vào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những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việc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mang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giá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trị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lâu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dài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.</a:t>
            </a:r>
          </a:p>
        </p:txBody>
      </p:sp>
      <p:sp>
        <p:nvSpPr>
          <p:cNvPr id="104" name="Text Box 42">
            <a:extLst>
              <a:ext uri="{FF2B5EF4-FFF2-40B4-BE49-F238E27FC236}">
                <a16:creationId xmlns:a16="http://schemas.microsoft.com/office/drawing/2014/main" id="{792B1EE9-9B9D-48E7-39B8-CB5574F0B328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1891246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3</a:t>
            </a:r>
          </a:p>
        </p:txBody>
      </p:sp>
      <p:sp>
        <p:nvSpPr>
          <p:cNvPr id="105" name="Text Box 42">
            <a:extLst>
              <a:ext uri="{FF2B5EF4-FFF2-40B4-BE49-F238E27FC236}">
                <a16:creationId xmlns:a16="http://schemas.microsoft.com/office/drawing/2014/main" id="{6A046D2E-03FE-E652-A346-703BB93C5CE1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006490" y="6228553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THINK WIN-WIN </a:t>
            </a:r>
          </a:p>
        </p:txBody>
      </p:sp>
      <p:sp>
        <p:nvSpPr>
          <p:cNvPr id="106" name="Rectangle 100">
            <a:extLst>
              <a:ext uri="{FF2B5EF4-FFF2-40B4-BE49-F238E27FC236}">
                <a16:creationId xmlns:a16="http://schemas.microsoft.com/office/drawing/2014/main" id="{E0773C86-3CF6-56D7-7A75-396F2D3B6303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2479413" y="6735674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Tìm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giải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pháp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có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lợi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cho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tất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cả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các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bên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liên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quan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.</a:t>
            </a:r>
            <a:endParaRPr lang="en-US" altLang="en-UA" dirty="0">
              <a:solidFill>
                <a:schemeClr val="accent1">
                  <a:lumMod val="20000"/>
                  <a:lumOff val="80000"/>
                </a:schemeClr>
              </a:solidFill>
            </a:endParaRPr>
          </a:p>
        </p:txBody>
      </p:sp>
      <p:sp>
        <p:nvSpPr>
          <p:cNvPr id="107" name="Text Box 42">
            <a:extLst>
              <a:ext uri="{FF2B5EF4-FFF2-40B4-BE49-F238E27FC236}">
                <a16:creationId xmlns:a16="http://schemas.microsoft.com/office/drawing/2014/main" id="{BE54E43C-AB62-A4E0-1E69-3F6AA313FB6B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6483162" y="5998789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4</a:t>
            </a:r>
          </a:p>
        </p:txBody>
      </p:sp>
      <p:sp>
        <p:nvSpPr>
          <p:cNvPr id="108" name="Text Box 42">
            <a:extLst>
              <a:ext uri="{FF2B5EF4-FFF2-40B4-BE49-F238E27FC236}">
                <a16:creationId xmlns:a16="http://schemas.microsoft.com/office/drawing/2014/main" id="{CF713D8E-D065-EE97-9CBA-84A584FAA44D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9993315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SEEK FIRST TO UNDERSTAND, THEN TO BE UNDERSTOOD </a:t>
            </a:r>
          </a:p>
        </p:txBody>
      </p:sp>
      <p:sp>
        <p:nvSpPr>
          <p:cNvPr id="109" name="Rectangle 100">
            <a:extLst>
              <a:ext uri="{FF2B5EF4-FFF2-40B4-BE49-F238E27FC236}">
                <a16:creationId xmlns:a16="http://schemas.microsoft.com/office/drawing/2014/main" id="{737D64C3-5509-715B-4E75-DE5122210928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10908206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vi-VN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Thấu hiểu người khác trước khi chia sẻ ý kiến của bản thân.</a:t>
            </a:r>
          </a:p>
        </p:txBody>
      </p:sp>
      <p:sp>
        <p:nvSpPr>
          <p:cNvPr id="110" name="Text Box 42">
            <a:extLst>
              <a:ext uri="{FF2B5EF4-FFF2-40B4-BE49-F238E27FC236}">
                <a16:creationId xmlns:a16="http://schemas.microsoft.com/office/drawing/2014/main" id="{50C90C8E-1643-3B77-5249-B28D8236739F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975616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5</a:t>
            </a:r>
          </a:p>
        </p:txBody>
      </p:sp>
      <p:sp>
        <p:nvSpPr>
          <p:cNvPr id="111" name="Text Box 42">
            <a:extLst>
              <a:ext uri="{FF2B5EF4-FFF2-40B4-BE49-F238E27FC236}">
                <a16:creationId xmlns:a16="http://schemas.microsoft.com/office/drawing/2014/main" id="{6702DEB9-11BB-CED7-48C4-E6232AC67ECB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11848767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SYNERGIZE</a:t>
            </a:r>
          </a:p>
        </p:txBody>
      </p:sp>
      <p:sp>
        <p:nvSpPr>
          <p:cNvPr id="112" name="Rectangle 100">
            <a:extLst>
              <a:ext uri="{FF2B5EF4-FFF2-40B4-BE49-F238E27FC236}">
                <a16:creationId xmlns:a16="http://schemas.microsoft.com/office/drawing/2014/main" id="{27ACDC54-CB7D-C875-A73D-A2168288BA44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2355888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Kết hợp thế mạnh cá nhân để tạo ra giá trị lớn hơn.</a:t>
            </a:r>
          </a:p>
        </p:txBody>
      </p:sp>
      <p:sp>
        <p:nvSpPr>
          <p:cNvPr id="113" name="Text Box 42">
            <a:extLst>
              <a:ext uri="{FF2B5EF4-FFF2-40B4-BE49-F238E27FC236}">
                <a16:creationId xmlns:a16="http://schemas.microsoft.com/office/drawing/2014/main" id="{0D638F21-90E1-4A19-A6B4-9087D4C7348C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1161900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6</a:t>
            </a:r>
          </a:p>
        </p:txBody>
      </p:sp>
      <p:sp>
        <p:nvSpPr>
          <p:cNvPr id="115" name="Text Box 42">
            <a:extLst>
              <a:ext uri="{FF2B5EF4-FFF2-40B4-BE49-F238E27FC236}">
                <a16:creationId xmlns:a16="http://schemas.microsoft.com/office/drawing/2014/main" id="{71E9802C-A105-2E0F-0984-110139FFD6FB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9837715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SHARPEN THE SAW </a:t>
            </a:r>
          </a:p>
        </p:txBody>
      </p:sp>
      <p:sp>
        <p:nvSpPr>
          <p:cNvPr id="116" name="Rectangle 100">
            <a:extLst>
              <a:ext uri="{FF2B5EF4-FFF2-40B4-BE49-F238E27FC236}">
                <a16:creationId xmlns:a16="http://schemas.microsoft.com/office/drawing/2014/main" id="{52C67152-6D9C-8581-1EEE-E33C00D52647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10357645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Duy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trì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và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phát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triển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thể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chất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,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trí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tuệ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,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tinh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thần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và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cảm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xúc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.</a:t>
            </a:r>
          </a:p>
        </p:txBody>
      </p:sp>
      <p:sp>
        <p:nvSpPr>
          <p:cNvPr id="117" name="Text Box 42">
            <a:extLst>
              <a:ext uri="{FF2B5EF4-FFF2-40B4-BE49-F238E27FC236}">
                <a16:creationId xmlns:a16="http://schemas.microsoft.com/office/drawing/2014/main" id="{52E67EC7-99E5-359E-435C-88D596D5F7F3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9607951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7</a:t>
            </a:r>
          </a:p>
        </p:txBody>
      </p:sp>
      <p:sp>
        <p:nvSpPr>
          <p:cNvPr id="118" name="Textbox 200">
            <a:extLst>
              <a:ext uri="{FF2B5EF4-FFF2-40B4-BE49-F238E27FC236}">
                <a16:creationId xmlns:a16="http://schemas.microsoft.com/office/drawing/2014/main" id="{60AD6252-2083-E07D-6DA1-2B812CBA5FC2}"/>
              </a:ext>
            </a:extLst>
          </p:cNvPr>
          <p:cNvSpPr txBox="1"/>
          <p:nvPr/>
        </p:nvSpPr>
        <p:spPr>
          <a:xfrm>
            <a:off x="12017186" y="6810955"/>
            <a:ext cx="9554219" cy="1446550"/>
          </a:xfrm>
          <a:prstGeom prst="rect">
            <a:avLst/>
          </a:prstGeom>
          <a:noFill/>
          <a:effectLst>
            <a:outerShdw blurRad="101600" dist="101600" dir="5400000" algn="t" rotWithShape="0">
              <a:prstClr val="black">
                <a:alpha val="20000"/>
              </a:prstClr>
            </a:outerShdw>
          </a:effectLst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EFFECTIVE PEOPLE </a:t>
            </a:r>
          </a:p>
        </p:txBody>
      </p:sp>
      <p:sp>
        <p:nvSpPr>
          <p:cNvPr id="120" name="TextBox 119">
            <a:extLst>
              <a:ext uri="{FF2B5EF4-FFF2-40B4-BE49-F238E27FC236}">
                <a16:creationId xmlns:a16="http://schemas.microsoft.com/office/drawing/2014/main" id="{24875A15-55C6-5F94-2C6C-15ACB63DB345}"/>
              </a:ext>
            </a:extLst>
          </p:cNvPr>
          <p:cNvSpPr txBox="1"/>
          <p:nvPr/>
        </p:nvSpPr>
        <p:spPr>
          <a:xfrm>
            <a:off x="20659615" y="12596608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40169443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87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2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96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99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10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107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4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5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8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9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0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4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5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4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5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2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3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6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7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88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9" grpId="0" animBg="1"/>
          <p:bldP spid="81" grpId="0" animBg="1"/>
          <p:bldP spid="81" grpId="1" animBg="1"/>
          <p:bldP spid="88" grpId="0" animBg="1"/>
          <p:bldP spid="88" grpId="1" animBg="1"/>
          <p:bldP spid="94" grpId="0"/>
          <p:bldP spid="95" grpId="0"/>
          <p:bldP spid="96" grpId="0"/>
          <p:bldP spid="96" grpId="2"/>
          <p:bldP spid="97" grpId="0"/>
          <p:bldP spid="98" grpId="0"/>
          <p:bldP spid="99" grpId="0"/>
          <p:bldP spid="99" grpId="1"/>
          <p:bldP spid="101" grpId="0"/>
          <p:bldP spid="100" grpId="0"/>
          <p:bldP spid="102" grpId="0"/>
          <p:bldP spid="103" grpId="0"/>
          <p:bldP spid="104" grpId="0"/>
          <p:bldP spid="104" grpId="1"/>
          <p:bldP spid="105" grpId="0"/>
          <p:bldP spid="106" grpId="0"/>
          <p:bldP spid="107" grpId="0"/>
          <p:bldP spid="107" grpId="1"/>
          <p:bldP spid="108" grpId="0"/>
          <p:bldP spid="109" grpId="0"/>
          <p:bldP spid="110" grpId="0"/>
          <p:bldP spid="110" grpId="1"/>
          <p:bldP spid="111" grpId="0"/>
          <p:bldP spid="112" grpId="0"/>
          <p:bldP spid="113" grpId="0"/>
          <p:bldP spid="113" grpId="1"/>
          <p:bldP spid="115" grpId="0"/>
          <p:bldP spid="116" grpId="0"/>
          <p:bldP spid="117" grpId="0"/>
          <p:bldP spid="117" grpId="1"/>
          <p:bldP spid="118" grpId="0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87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2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96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99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10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107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110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1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113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117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4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5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8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9" dur="150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50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50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50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500" fill="hold"/>
                                            <p:tgtEl>
                                              <p:spTgt spid="10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4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5" dur="1500" fill="hold"/>
                                            <p:tgtEl>
                                              <p:spTgt spid="1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1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2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3" dur="150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6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7" dur="150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88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9" grpId="0" animBg="1"/>
          <p:bldP spid="81" grpId="0" animBg="1"/>
          <p:bldP spid="81" grpId="1" animBg="1"/>
          <p:bldP spid="88" grpId="0" animBg="1"/>
          <p:bldP spid="88" grpId="1" animBg="1"/>
          <p:bldP spid="94" grpId="0"/>
          <p:bldP spid="95" grpId="0"/>
          <p:bldP spid="96" grpId="0"/>
          <p:bldP spid="96" grpId="2"/>
          <p:bldP spid="97" grpId="0"/>
          <p:bldP spid="98" grpId="0"/>
          <p:bldP spid="99" grpId="0"/>
          <p:bldP spid="99" grpId="1"/>
          <p:bldP spid="101" grpId="0"/>
          <p:bldP spid="100" grpId="0"/>
          <p:bldP spid="102" grpId="0"/>
          <p:bldP spid="103" grpId="0"/>
          <p:bldP spid="104" grpId="0"/>
          <p:bldP spid="104" grpId="1"/>
          <p:bldP spid="105" grpId="0"/>
          <p:bldP spid="106" grpId="0"/>
          <p:bldP spid="107" grpId="0"/>
          <p:bldP spid="107" grpId="1"/>
          <p:bldP spid="108" grpId="0"/>
          <p:bldP spid="109" grpId="0"/>
          <p:bldP spid="110" grpId="0"/>
          <p:bldP spid="110" grpId="1"/>
          <p:bldP spid="111" grpId="0"/>
          <p:bldP spid="112" grpId="0"/>
          <p:bldP spid="113" grpId="0"/>
          <p:bldP spid="113" grpId="1"/>
          <p:bldP spid="115" grpId="0"/>
          <p:bldP spid="116" grpId="0"/>
          <p:bldP spid="117" grpId="0"/>
          <p:bldP spid="117" grpId="1"/>
          <p:bldP spid="118" grpId="0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bg1">
                <a:lumMod val="95000"/>
              </a:schemeClr>
            </a:gs>
            <a:gs pos="56000">
              <a:schemeClr val="bg2"/>
            </a:gs>
          </a:gsLst>
          <a:lin ang="27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Group 69">
            <a:extLst>
              <a:ext uri="{FF2B5EF4-FFF2-40B4-BE49-F238E27FC236}">
                <a16:creationId xmlns:a16="http://schemas.microsoft.com/office/drawing/2014/main" id="{6649D497-53BC-6B9B-7F66-6DBCA803B38E}"/>
              </a:ext>
            </a:extLst>
          </p:cNvPr>
          <p:cNvGrpSpPr/>
          <p:nvPr/>
        </p:nvGrpSpPr>
        <p:grpSpPr>
          <a:xfrm>
            <a:off x="6935288" y="1601288"/>
            <a:ext cx="10513424" cy="10513424"/>
            <a:chOff x="4384320" y="-949680"/>
            <a:chExt cx="15615360" cy="15615360"/>
          </a:xfrm>
        </p:grpSpPr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6DDC3778-A5DA-006A-09AF-0539FD44ACD7}"/>
                </a:ext>
              </a:extLst>
            </p:cNvPr>
            <p:cNvCxnSpPr>
              <a:cxnSpLocks/>
            </p:cNvCxnSpPr>
            <p:nvPr/>
          </p:nvCxnSpPr>
          <p:spPr>
            <a:xfrm>
              <a:off x="4384320" y="6858000"/>
              <a:ext cx="15615360" cy="0"/>
            </a:xfrm>
            <a:prstGeom prst="line">
              <a:avLst/>
            </a:prstGeom>
            <a:ln w="12700"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>
              <a:extLst>
                <a:ext uri="{FF2B5EF4-FFF2-40B4-BE49-F238E27FC236}">
                  <a16:creationId xmlns:a16="http://schemas.microsoft.com/office/drawing/2014/main" id="{F885F87D-EDBE-8BDB-1D09-1B0EC027243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4384320" y="6858000"/>
              <a:ext cx="15615360" cy="0"/>
            </a:xfrm>
            <a:prstGeom prst="line">
              <a:avLst/>
            </a:prstGeom>
            <a:ln w="12700"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D8C8B84A-3AF6-190E-092C-B41988371012}"/>
                </a:ext>
              </a:extLst>
            </p:cNvPr>
            <p:cNvCxnSpPr>
              <a:cxnSpLocks/>
            </p:cNvCxnSpPr>
            <p:nvPr/>
          </p:nvCxnSpPr>
          <p:spPr>
            <a:xfrm rot="2700000">
              <a:off x="4384320" y="6858000"/>
              <a:ext cx="15615360" cy="0"/>
            </a:xfrm>
            <a:prstGeom prst="line">
              <a:avLst/>
            </a:prstGeom>
            <a:ln w="12700"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947B1384-9913-1FA4-2F7C-49C3E48DA351}"/>
                </a:ext>
              </a:extLst>
            </p:cNvPr>
            <p:cNvCxnSpPr>
              <a:cxnSpLocks/>
            </p:cNvCxnSpPr>
            <p:nvPr/>
          </p:nvCxnSpPr>
          <p:spPr>
            <a:xfrm rot="-2700000">
              <a:off x="4384320" y="6858000"/>
              <a:ext cx="15615360" cy="0"/>
            </a:xfrm>
            <a:prstGeom prst="line">
              <a:avLst/>
            </a:prstGeom>
            <a:ln w="12700"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5" name="Freeform: Shape 74">
            <a:extLst>
              <a:ext uri="{FF2B5EF4-FFF2-40B4-BE49-F238E27FC236}">
                <a16:creationId xmlns:a16="http://schemas.microsoft.com/office/drawing/2014/main" id="{023FD274-784F-883C-D1F2-359376E6430A}"/>
              </a:ext>
            </a:extLst>
          </p:cNvPr>
          <p:cNvSpPr/>
          <p:nvPr/>
        </p:nvSpPr>
        <p:spPr>
          <a:xfrm>
            <a:off x="7669517" y="2335517"/>
            <a:ext cx="9044966" cy="9044966"/>
          </a:xfrm>
          <a:custGeom>
            <a:avLst/>
            <a:gdLst>
              <a:gd name="connsiteX0" fmla="*/ 4559285 w 9044966"/>
              <a:gd name="connsiteY0" fmla="*/ 302597 h 9044966"/>
              <a:gd name="connsiteX1" fmla="*/ 1564629 w 9044966"/>
              <a:gd name="connsiteY1" fmla="*/ 1512517 h 9044966"/>
              <a:gd name="connsiteX2" fmla="*/ 302597 w 9044966"/>
              <a:gd name="connsiteY2" fmla="*/ 4485680 h 9044966"/>
              <a:gd name="connsiteX3" fmla="*/ 1512516 w 9044966"/>
              <a:gd name="connsiteY3" fmla="*/ 7480335 h 9044966"/>
              <a:gd name="connsiteX4" fmla="*/ 4485679 w 9044966"/>
              <a:gd name="connsiteY4" fmla="*/ 8742367 h 9044966"/>
              <a:gd name="connsiteX5" fmla="*/ 7480335 w 9044966"/>
              <a:gd name="connsiteY5" fmla="*/ 7532448 h 9044966"/>
              <a:gd name="connsiteX6" fmla="*/ 8742368 w 9044966"/>
              <a:gd name="connsiteY6" fmla="*/ 4559285 h 9044966"/>
              <a:gd name="connsiteX7" fmla="*/ 7532448 w 9044966"/>
              <a:gd name="connsiteY7" fmla="*/ 1564629 h 9044966"/>
              <a:gd name="connsiteX8" fmla="*/ 4561925 w 9044966"/>
              <a:gd name="connsiteY8" fmla="*/ 0 h 9044966"/>
              <a:gd name="connsiteX9" fmla="*/ 7748286 w 9044966"/>
              <a:gd name="connsiteY9" fmla="*/ 1352530 h 9044966"/>
              <a:gd name="connsiteX10" fmla="*/ 9044966 w 9044966"/>
              <a:gd name="connsiteY10" fmla="*/ 4561926 h 9044966"/>
              <a:gd name="connsiteX11" fmla="*/ 7692436 w 9044966"/>
              <a:gd name="connsiteY11" fmla="*/ 7748286 h 9044966"/>
              <a:gd name="connsiteX12" fmla="*/ 4483041 w 9044966"/>
              <a:gd name="connsiteY12" fmla="*/ 9044966 h 9044966"/>
              <a:gd name="connsiteX13" fmla="*/ 1296680 w 9044966"/>
              <a:gd name="connsiteY13" fmla="*/ 7692436 h 9044966"/>
              <a:gd name="connsiteX14" fmla="*/ 0 w 9044966"/>
              <a:gd name="connsiteY14" fmla="*/ 4483041 h 9044966"/>
              <a:gd name="connsiteX15" fmla="*/ 1352530 w 9044966"/>
              <a:gd name="connsiteY15" fmla="*/ 1296680 h 90449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9044966" h="9044966">
                <a:moveTo>
                  <a:pt x="4559285" y="302597"/>
                </a:moveTo>
                <a:lnTo>
                  <a:pt x="1564629" y="1512517"/>
                </a:lnTo>
                <a:lnTo>
                  <a:pt x="302597" y="4485680"/>
                </a:lnTo>
                <a:lnTo>
                  <a:pt x="1512516" y="7480335"/>
                </a:lnTo>
                <a:lnTo>
                  <a:pt x="4485679" y="8742367"/>
                </a:lnTo>
                <a:lnTo>
                  <a:pt x="7480335" y="7532448"/>
                </a:lnTo>
                <a:lnTo>
                  <a:pt x="8742368" y="4559285"/>
                </a:lnTo>
                <a:lnTo>
                  <a:pt x="7532448" y="1564629"/>
                </a:lnTo>
                <a:close/>
                <a:moveTo>
                  <a:pt x="4561925" y="0"/>
                </a:moveTo>
                <a:lnTo>
                  <a:pt x="7748286" y="1352530"/>
                </a:lnTo>
                <a:lnTo>
                  <a:pt x="9044966" y="4561926"/>
                </a:lnTo>
                <a:lnTo>
                  <a:pt x="7692436" y="7748286"/>
                </a:lnTo>
                <a:lnTo>
                  <a:pt x="4483041" y="9044966"/>
                </a:lnTo>
                <a:lnTo>
                  <a:pt x="1296680" y="7692436"/>
                </a:lnTo>
                <a:lnTo>
                  <a:pt x="0" y="4483041"/>
                </a:lnTo>
                <a:lnTo>
                  <a:pt x="1352530" y="129668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6" name="Freeform: Shape 75">
            <a:extLst>
              <a:ext uri="{FF2B5EF4-FFF2-40B4-BE49-F238E27FC236}">
                <a16:creationId xmlns:a16="http://schemas.microsoft.com/office/drawing/2014/main" id="{E29F65D9-02E9-11DA-2D98-31474245E9F1}"/>
              </a:ext>
            </a:extLst>
          </p:cNvPr>
          <p:cNvSpPr/>
          <p:nvPr/>
        </p:nvSpPr>
        <p:spPr>
          <a:xfrm>
            <a:off x="8312529" y="2978530"/>
            <a:ext cx="7758942" cy="7758942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 w="12700">
            <a:solidFill>
              <a:schemeClr val="accent1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7" name="Freeform: Shape 76">
            <a:extLst>
              <a:ext uri="{FF2B5EF4-FFF2-40B4-BE49-F238E27FC236}">
                <a16:creationId xmlns:a16="http://schemas.microsoft.com/office/drawing/2014/main" id="{7E5BAB14-31AB-461A-0754-132323A5DEC1}"/>
              </a:ext>
            </a:extLst>
          </p:cNvPr>
          <p:cNvSpPr/>
          <p:nvPr/>
        </p:nvSpPr>
        <p:spPr>
          <a:xfrm>
            <a:off x="7246375" y="1912376"/>
            <a:ext cx="9891250" cy="9891250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 w="12700">
            <a:solidFill>
              <a:schemeClr val="accent1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516F6ED2-BA2A-CFE1-F67C-0FEBA4420944}"/>
              </a:ext>
            </a:extLst>
          </p:cNvPr>
          <p:cNvSpPr/>
          <p:nvPr/>
        </p:nvSpPr>
        <p:spPr>
          <a:xfrm>
            <a:off x="12665503" y="1912377"/>
            <a:ext cx="9891246" cy="9891246"/>
          </a:xfrm>
          <a:prstGeom prst="ellipse">
            <a:avLst/>
          </a:prstGeom>
          <a:gradFill flip="none" rotWithShape="1">
            <a:gsLst>
              <a:gs pos="63000">
                <a:schemeClr val="bg2">
                  <a:alpha val="0"/>
                </a:schemeClr>
              </a:gs>
              <a:gs pos="52000">
                <a:schemeClr val="bg2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Text Box 42">
            <a:extLst>
              <a:ext uri="{FF2B5EF4-FFF2-40B4-BE49-F238E27FC236}">
                <a16:creationId xmlns:a16="http://schemas.microsoft.com/office/drawing/2014/main" id="{56AF8E31-B438-C05D-2BBA-B770DB2269B9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2458599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BE PROACTIVE</a:t>
            </a:r>
          </a:p>
        </p:txBody>
      </p:sp>
      <p:sp>
        <p:nvSpPr>
          <p:cNvPr id="80" name="Rectangle 100">
            <a:extLst>
              <a:ext uri="{FF2B5EF4-FFF2-40B4-BE49-F238E27FC236}">
                <a16:creationId xmlns:a16="http://schemas.microsoft.com/office/drawing/2014/main" id="{D0A1D126-BFC9-DD2F-4763-A8EFED181681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297852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 err="1">
                <a:solidFill>
                  <a:schemeClr val="tx2"/>
                </a:solidFill>
              </a:rPr>
              <a:t>Tự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chịu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trách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nhiệm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về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hành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động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không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đổ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lỗi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cho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hoàn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cảnh</a:t>
            </a:r>
            <a:r>
              <a:rPr lang="en-US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81" name="Text Box 42">
            <a:extLst>
              <a:ext uri="{FF2B5EF4-FFF2-40B4-BE49-F238E27FC236}">
                <a16:creationId xmlns:a16="http://schemas.microsoft.com/office/drawing/2014/main" id="{419D9A3C-8C16-4589-CF6D-07CD37B6CDEB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2228835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1</a:t>
            </a:r>
          </a:p>
        </p:txBody>
      </p:sp>
      <p:sp>
        <p:nvSpPr>
          <p:cNvPr id="82" name="Text Box 42">
            <a:extLst>
              <a:ext uri="{FF2B5EF4-FFF2-40B4-BE49-F238E27FC236}">
                <a16:creationId xmlns:a16="http://schemas.microsoft.com/office/drawing/2014/main" id="{8ED8AAD4-80BB-FE56-79CE-3053F6A270AB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684598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BEGIN WITH THE END IN MIND </a:t>
            </a:r>
          </a:p>
        </p:txBody>
      </p:sp>
      <p:sp>
        <p:nvSpPr>
          <p:cNvPr id="83" name="Rectangle 100">
            <a:extLst>
              <a:ext uri="{FF2B5EF4-FFF2-40B4-BE49-F238E27FC236}">
                <a16:creationId xmlns:a16="http://schemas.microsoft.com/office/drawing/2014/main" id="{B19FC03F-FE42-7D96-EA1C-82B43E552B7F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19171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tx2"/>
                </a:solidFill>
              </a:rPr>
              <a:t>Xác định mục tiêu rõ ràng để định hướng mọi quyết định và hành động.</a:t>
            </a:r>
          </a:p>
        </p:txBody>
      </p:sp>
      <p:sp>
        <p:nvSpPr>
          <p:cNvPr id="84" name="Text Box 42">
            <a:extLst>
              <a:ext uri="{FF2B5EF4-FFF2-40B4-BE49-F238E27FC236}">
                <a16:creationId xmlns:a16="http://schemas.microsoft.com/office/drawing/2014/main" id="{01588E8A-D4C2-805E-AD5F-1CC78A64F1BA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454834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2</a:t>
            </a:r>
          </a:p>
        </p:txBody>
      </p:sp>
      <p:sp>
        <p:nvSpPr>
          <p:cNvPr id="85" name="Textbox 200">
            <a:extLst>
              <a:ext uri="{FF2B5EF4-FFF2-40B4-BE49-F238E27FC236}">
                <a16:creationId xmlns:a16="http://schemas.microsoft.com/office/drawing/2014/main" id="{37DBD034-2446-DD67-92C2-3B673B79D392}"/>
              </a:ext>
            </a:extLst>
          </p:cNvPr>
          <p:cNvSpPr txBox="1"/>
          <p:nvPr/>
        </p:nvSpPr>
        <p:spPr>
          <a:xfrm>
            <a:off x="12058943" y="8098273"/>
            <a:ext cx="3102131" cy="52322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8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2800" b="1" dirty="0">
                <a:solidFill>
                  <a:schemeClr val="tx2">
                    <a:lumMod val="50000"/>
                    <a:lumOff val="50000"/>
                  </a:schemeClr>
                </a:solidFill>
                <a:effectLst/>
                <a:latin typeface="+mj-lt"/>
              </a:rPr>
              <a:t>STEPHEN COVEY</a:t>
            </a:r>
          </a:p>
        </p:txBody>
      </p:sp>
      <p:sp>
        <p:nvSpPr>
          <p:cNvPr id="86" name="Textbox 200">
            <a:extLst>
              <a:ext uri="{FF2B5EF4-FFF2-40B4-BE49-F238E27FC236}">
                <a16:creationId xmlns:a16="http://schemas.microsoft.com/office/drawing/2014/main" id="{A4D2D29C-6766-DB8E-AC6F-F1F03B127730}"/>
              </a:ext>
            </a:extLst>
          </p:cNvPr>
          <p:cNvSpPr txBox="1"/>
          <p:nvPr/>
        </p:nvSpPr>
        <p:spPr>
          <a:xfrm>
            <a:off x="12017186" y="5690654"/>
            <a:ext cx="10021974" cy="144655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accent1"/>
                </a:solidFill>
                <a:effectLst/>
                <a:latin typeface="+mj-lt"/>
              </a:rPr>
              <a:t>7 HABITS OF HIGHLY</a:t>
            </a:r>
          </a:p>
        </p:txBody>
      </p:sp>
      <p:sp>
        <p:nvSpPr>
          <p:cNvPr id="87" name="Text Box 42">
            <a:extLst>
              <a:ext uri="{FF2B5EF4-FFF2-40B4-BE49-F238E27FC236}">
                <a16:creationId xmlns:a16="http://schemas.microsoft.com/office/drawing/2014/main" id="{8F1BA479-1FB6-B605-A6B5-9020D2F3C7BA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2121010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PUT FIRST THINGS FIRST </a:t>
            </a:r>
          </a:p>
        </p:txBody>
      </p:sp>
      <p:sp>
        <p:nvSpPr>
          <p:cNvPr id="88" name="Rectangle 100">
            <a:extLst>
              <a:ext uri="{FF2B5EF4-FFF2-40B4-BE49-F238E27FC236}">
                <a16:creationId xmlns:a16="http://schemas.microsoft.com/office/drawing/2014/main" id="{AEEBFF53-BD0E-48EE-E822-2889BE5F7B03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2628131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>
                <a:solidFill>
                  <a:schemeClr val="tx2"/>
                </a:solidFill>
              </a:rPr>
              <a:t>Quản </a:t>
            </a:r>
            <a:r>
              <a:rPr lang="en-US" dirty="0" err="1">
                <a:solidFill>
                  <a:schemeClr val="tx2"/>
                </a:solidFill>
              </a:rPr>
              <a:t>lý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thời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gian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tập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trung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vào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những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việc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mang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giá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trị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lâu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dài</a:t>
            </a:r>
            <a:r>
              <a:rPr lang="en-US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89" name="Text Box 42">
            <a:extLst>
              <a:ext uri="{FF2B5EF4-FFF2-40B4-BE49-F238E27FC236}">
                <a16:creationId xmlns:a16="http://schemas.microsoft.com/office/drawing/2014/main" id="{B1C740FA-95E6-5A20-D226-6D27F681DBF7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1891246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3</a:t>
            </a:r>
          </a:p>
        </p:txBody>
      </p:sp>
      <p:sp>
        <p:nvSpPr>
          <p:cNvPr id="90" name="Text Box 42">
            <a:extLst>
              <a:ext uri="{FF2B5EF4-FFF2-40B4-BE49-F238E27FC236}">
                <a16:creationId xmlns:a16="http://schemas.microsoft.com/office/drawing/2014/main" id="{BA3E8908-9172-EDE2-2BC7-A3696FFE12B8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006490" y="6228553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THINK WIN-WIN </a:t>
            </a:r>
          </a:p>
        </p:txBody>
      </p:sp>
      <p:sp>
        <p:nvSpPr>
          <p:cNvPr id="91" name="Rectangle 100">
            <a:extLst>
              <a:ext uri="{FF2B5EF4-FFF2-40B4-BE49-F238E27FC236}">
                <a16:creationId xmlns:a16="http://schemas.microsoft.com/office/drawing/2014/main" id="{C43C59DB-A906-F30F-845C-44DC0461277B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2479413" y="6735674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 err="1">
                <a:solidFill>
                  <a:schemeClr val="tx2"/>
                </a:solidFill>
              </a:rPr>
              <a:t>Tìm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giải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pháp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có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lợi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cho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tất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cả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các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bên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liên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quan</a:t>
            </a:r>
            <a:r>
              <a:rPr lang="en-US" dirty="0">
                <a:solidFill>
                  <a:schemeClr val="tx2"/>
                </a:solidFill>
              </a:rPr>
              <a:t>.</a:t>
            </a:r>
            <a:endParaRPr lang="en-US" altLang="en-UA" dirty="0">
              <a:solidFill>
                <a:schemeClr val="tx2"/>
              </a:solidFill>
            </a:endParaRPr>
          </a:p>
        </p:txBody>
      </p:sp>
      <p:sp>
        <p:nvSpPr>
          <p:cNvPr id="92" name="Text Box 42">
            <a:extLst>
              <a:ext uri="{FF2B5EF4-FFF2-40B4-BE49-F238E27FC236}">
                <a16:creationId xmlns:a16="http://schemas.microsoft.com/office/drawing/2014/main" id="{CB28526D-CB8D-83A8-3821-07131E4397D3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6483162" y="5998789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4</a:t>
            </a:r>
          </a:p>
        </p:txBody>
      </p:sp>
      <p:sp>
        <p:nvSpPr>
          <p:cNvPr id="93" name="Text Box 42">
            <a:extLst>
              <a:ext uri="{FF2B5EF4-FFF2-40B4-BE49-F238E27FC236}">
                <a16:creationId xmlns:a16="http://schemas.microsoft.com/office/drawing/2014/main" id="{F6DE3B42-CB77-B41C-DC58-61A5F99A49C2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9993315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SEEK FIRST TO UNDERSTAND, THEN TO BE UNDERSTOOD </a:t>
            </a:r>
          </a:p>
        </p:txBody>
      </p:sp>
      <p:sp>
        <p:nvSpPr>
          <p:cNvPr id="94" name="Rectangle 100">
            <a:extLst>
              <a:ext uri="{FF2B5EF4-FFF2-40B4-BE49-F238E27FC236}">
                <a16:creationId xmlns:a16="http://schemas.microsoft.com/office/drawing/2014/main" id="{63CA89E5-9DED-6A0B-9A30-D77307017E80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10908206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vi-VN" dirty="0">
                <a:solidFill>
                  <a:schemeClr val="tx2"/>
                </a:solidFill>
              </a:rPr>
              <a:t>Thấu hiểu người khác trước khi chia sẻ ý kiến của bản thân.</a:t>
            </a:r>
          </a:p>
        </p:txBody>
      </p:sp>
      <p:sp>
        <p:nvSpPr>
          <p:cNvPr id="95" name="Text Box 42">
            <a:extLst>
              <a:ext uri="{FF2B5EF4-FFF2-40B4-BE49-F238E27FC236}">
                <a16:creationId xmlns:a16="http://schemas.microsoft.com/office/drawing/2014/main" id="{AAFF8C41-2544-64D1-687A-C469AC71AD63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975616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5</a:t>
            </a:r>
          </a:p>
        </p:txBody>
      </p:sp>
      <p:sp>
        <p:nvSpPr>
          <p:cNvPr id="96" name="Text Box 42">
            <a:extLst>
              <a:ext uri="{FF2B5EF4-FFF2-40B4-BE49-F238E27FC236}">
                <a16:creationId xmlns:a16="http://schemas.microsoft.com/office/drawing/2014/main" id="{28B641FC-5DB6-3A6E-196B-180F0C5AFBB9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11848767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SYNERGIZE</a:t>
            </a:r>
          </a:p>
        </p:txBody>
      </p:sp>
      <p:sp>
        <p:nvSpPr>
          <p:cNvPr id="97" name="Rectangle 100">
            <a:extLst>
              <a:ext uri="{FF2B5EF4-FFF2-40B4-BE49-F238E27FC236}">
                <a16:creationId xmlns:a16="http://schemas.microsoft.com/office/drawing/2014/main" id="{31E0B370-B9D9-3389-DA59-273B5C8B4129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2355888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tx2"/>
                </a:solidFill>
              </a:rPr>
              <a:t>Kết hợp thế mạnh cá nhân để tạo ra giá trị lớn hơn.</a:t>
            </a:r>
          </a:p>
        </p:txBody>
      </p:sp>
      <p:sp>
        <p:nvSpPr>
          <p:cNvPr id="98" name="Text Box 42">
            <a:extLst>
              <a:ext uri="{FF2B5EF4-FFF2-40B4-BE49-F238E27FC236}">
                <a16:creationId xmlns:a16="http://schemas.microsoft.com/office/drawing/2014/main" id="{483A1270-8858-DCC5-65BC-9AB00EB04526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1161900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6</a:t>
            </a:r>
          </a:p>
        </p:txBody>
      </p:sp>
      <p:sp>
        <p:nvSpPr>
          <p:cNvPr id="99" name="Text Box 42">
            <a:extLst>
              <a:ext uri="{FF2B5EF4-FFF2-40B4-BE49-F238E27FC236}">
                <a16:creationId xmlns:a16="http://schemas.microsoft.com/office/drawing/2014/main" id="{349A1C03-AC5F-8219-F21F-A9078BA9CCDF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9837715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SHARPEN THE SAW </a:t>
            </a:r>
          </a:p>
        </p:txBody>
      </p:sp>
      <p:sp>
        <p:nvSpPr>
          <p:cNvPr id="100" name="Rectangle 100">
            <a:extLst>
              <a:ext uri="{FF2B5EF4-FFF2-40B4-BE49-F238E27FC236}">
                <a16:creationId xmlns:a16="http://schemas.microsoft.com/office/drawing/2014/main" id="{D439A3A7-45FE-554A-ECA9-9B203D3F0BB7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10357645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>
                <a:solidFill>
                  <a:schemeClr val="tx2"/>
                </a:solidFill>
              </a:rPr>
              <a:t>Duy </a:t>
            </a:r>
            <a:r>
              <a:rPr lang="en-US" dirty="0" err="1">
                <a:solidFill>
                  <a:schemeClr val="tx2"/>
                </a:solidFill>
              </a:rPr>
              <a:t>trì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và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phát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triển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thể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chất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trí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tuệ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tinh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thần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và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cảm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xúc</a:t>
            </a:r>
            <a:r>
              <a:rPr lang="en-US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101" name="Text Box 42">
            <a:extLst>
              <a:ext uri="{FF2B5EF4-FFF2-40B4-BE49-F238E27FC236}">
                <a16:creationId xmlns:a16="http://schemas.microsoft.com/office/drawing/2014/main" id="{DEABE726-5619-9CE6-175C-D0749D01BB4B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9607951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7</a:t>
            </a:r>
          </a:p>
        </p:txBody>
      </p:sp>
      <p:sp>
        <p:nvSpPr>
          <p:cNvPr id="102" name="Textbox 200">
            <a:extLst>
              <a:ext uri="{FF2B5EF4-FFF2-40B4-BE49-F238E27FC236}">
                <a16:creationId xmlns:a16="http://schemas.microsoft.com/office/drawing/2014/main" id="{BF25A328-B803-6BE4-85DC-F0E9F92363C5}"/>
              </a:ext>
            </a:extLst>
          </p:cNvPr>
          <p:cNvSpPr txBox="1"/>
          <p:nvPr/>
        </p:nvSpPr>
        <p:spPr>
          <a:xfrm>
            <a:off x="12017186" y="6810955"/>
            <a:ext cx="9554219" cy="144655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tx2"/>
                </a:solidFill>
                <a:effectLst/>
                <a:latin typeface="+mj-lt"/>
              </a:rPr>
              <a:t>EFFECTIVE PEOPLE 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DE62B8C4-4E7B-630E-A546-1BE8D17D9FFE}"/>
              </a:ext>
            </a:extLst>
          </p:cNvPr>
          <p:cNvSpPr txBox="1"/>
          <p:nvPr/>
        </p:nvSpPr>
        <p:spPr>
          <a:xfrm>
            <a:off x="20659615" y="12596608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9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9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42804583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70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89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92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9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10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8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9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0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1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4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5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4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5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2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3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6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76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77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5" grpId="0" animBg="1"/>
          <p:bldP spid="76" grpId="0" animBg="1"/>
          <p:bldP spid="76" grpId="1" animBg="1"/>
          <p:bldP spid="77" grpId="0" animBg="1"/>
          <p:bldP spid="77" grpId="1" animBg="1"/>
          <p:bldP spid="79" grpId="0"/>
          <p:bldP spid="80" grpId="0"/>
          <p:bldP spid="81" grpId="0"/>
          <p:bldP spid="81" grpId="1"/>
          <p:bldP spid="82" grpId="0"/>
          <p:bldP spid="83" grpId="0"/>
          <p:bldP spid="84" grpId="0"/>
          <p:bldP spid="84" grpId="1"/>
          <p:bldP spid="85" grpId="0"/>
          <p:bldP spid="86" grpId="0"/>
          <p:bldP spid="87" grpId="0"/>
          <p:bldP spid="88" grpId="0"/>
          <p:bldP spid="89" grpId="0"/>
          <p:bldP spid="89" grpId="1"/>
          <p:bldP spid="90" grpId="0"/>
          <p:bldP spid="91" grpId="0"/>
          <p:bldP spid="92" grpId="0"/>
          <p:bldP spid="92" grpId="1"/>
          <p:bldP spid="93" grpId="0"/>
          <p:bldP spid="94" grpId="0"/>
          <p:bldP spid="95" grpId="0"/>
          <p:bldP spid="95" grpId="1"/>
          <p:bldP spid="96" grpId="0"/>
          <p:bldP spid="97" grpId="0"/>
          <p:bldP spid="98" grpId="0"/>
          <p:bldP spid="98" grpId="1"/>
          <p:bldP spid="99" grpId="0"/>
          <p:bldP spid="100" grpId="0"/>
          <p:bldP spid="101" grpId="0"/>
          <p:bldP spid="101" grpId="1"/>
          <p:bldP spid="102" grpId="0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70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89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92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9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10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8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9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4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5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2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3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6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76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77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5" grpId="0" animBg="1"/>
          <p:bldP spid="76" grpId="0" animBg="1"/>
          <p:bldP spid="76" grpId="1" animBg="1"/>
          <p:bldP spid="77" grpId="0" animBg="1"/>
          <p:bldP spid="77" grpId="1" animBg="1"/>
          <p:bldP spid="79" grpId="0"/>
          <p:bldP spid="80" grpId="0"/>
          <p:bldP spid="81" grpId="0"/>
          <p:bldP spid="81" grpId="1"/>
          <p:bldP spid="82" grpId="0"/>
          <p:bldP spid="83" grpId="0"/>
          <p:bldP spid="84" grpId="0"/>
          <p:bldP spid="84" grpId="1"/>
          <p:bldP spid="85" grpId="0"/>
          <p:bldP spid="86" grpId="0"/>
          <p:bldP spid="87" grpId="0"/>
          <p:bldP spid="88" grpId="0"/>
          <p:bldP spid="89" grpId="0"/>
          <p:bldP spid="89" grpId="1"/>
          <p:bldP spid="90" grpId="0"/>
          <p:bldP spid="91" grpId="0"/>
          <p:bldP spid="92" grpId="0"/>
          <p:bldP spid="92" grpId="1"/>
          <p:bldP spid="93" grpId="0"/>
          <p:bldP spid="94" grpId="0"/>
          <p:bldP spid="95" grpId="0"/>
          <p:bldP spid="95" grpId="1"/>
          <p:bldP spid="96" grpId="0"/>
          <p:bldP spid="97" grpId="0"/>
          <p:bldP spid="98" grpId="0"/>
          <p:bldP spid="98" grpId="1"/>
          <p:bldP spid="99" grpId="0"/>
          <p:bldP spid="100" grpId="0"/>
          <p:bldP spid="101" grpId="0"/>
          <p:bldP spid="101" grpId="1"/>
          <p:bldP spid="102" grpId="0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B0A0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Group 69">
            <a:extLst>
              <a:ext uri="{FF2B5EF4-FFF2-40B4-BE49-F238E27FC236}">
                <a16:creationId xmlns:a16="http://schemas.microsoft.com/office/drawing/2014/main" id="{AF7C2852-C925-439F-B581-5BAB8CF09981}"/>
              </a:ext>
            </a:extLst>
          </p:cNvPr>
          <p:cNvGrpSpPr/>
          <p:nvPr/>
        </p:nvGrpSpPr>
        <p:grpSpPr>
          <a:xfrm>
            <a:off x="6935288" y="1601288"/>
            <a:ext cx="10513424" cy="10513424"/>
            <a:chOff x="4384320" y="-949680"/>
            <a:chExt cx="15615360" cy="15615360"/>
          </a:xfrm>
        </p:grpSpPr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0EBF16F4-C8CE-41CA-90D1-3446BFCAA5F1}"/>
                </a:ext>
              </a:extLst>
            </p:cNvPr>
            <p:cNvCxnSpPr>
              <a:cxnSpLocks/>
            </p:cNvCxnSpPr>
            <p:nvPr/>
          </p:nvCxnSpPr>
          <p:spPr>
            <a:xfrm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>
              <a:extLst>
                <a:ext uri="{FF2B5EF4-FFF2-40B4-BE49-F238E27FC236}">
                  <a16:creationId xmlns:a16="http://schemas.microsoft.com/office/drawing/2014/main" id="{3076B14D-C8FB-5E4B-DC3F-1EC61A948E6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B48767CD-2582-3C1D-5FBA-BC3D441A40E6}"/>
                </a:ext>
              </a:extLst>
            </p:cNvPr>
            <p:cNvCxnSpPr>
              <a:cxnSpLocks/>
            </p:cNvCxnSpPr>
            <p:nvPr/>
          </p:nvCxnSpPr>
          <p:spPr>
            <a:xfrm rot="2700000"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4" name="Straight Connector 73">
              <a:extLst>
                <a:ext uri="{FF2B5EF4-FFF2-40B4-BE49-F238E27FC236}">
                  <a16:creationId xmlns:a16="http://schemas.microsoft.com/office/drawing/2014/main" id="{31240576-2314-BE14-072B-E3FEA2369F58}"/>
                </a:ext>
              </a:extLst>
            </p:cNvPr>
            <p:cNvCxnSpPr>
              <a:cxnSpLocks/>
            </p:cNvCxnSpPr>
            <p:nvPr/>
          </p:nvCxnSpPr>
          <p:spPr>
            <a:xfrm rot="-2700000"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5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5" name="Freeform: Shape 74">
            <a:extLst>
              <a:ext uri="{FF2B5EF4-FFF2-40B4-BE49-F238E27FC236}">
                <a16:creationId xmlns:a16="http://schemas.microsoft.com/office/drawing/2014/main" id="{A89D2531-2EC2-DDAE-9D1B-6F60615D5198}"/>
              </a:ext>
            </a:extLst>
          </p:cNvPr>
          <p:cNvSpPr/>
          <p:nvPr/>
        </p:nvSpPr>
        <p:spPr>
          <a:xfrm>
            <a:off x="7669517" y="2335517"/>
            <a:ext cx="9044966" cy="9044966"/>
          </a:xfrm>
          <a:custGeom>
            <a:avLst/>
            <a:gdLst>
              <a:gd name="connsiteX0" fmla="*/ 4559285 w 9044966"/>
              <a:gd name="connsiteY0" fmla="*/ 302597 h 9044966"/>
              <a:gd name="connsiteX1" fmla="*/ 1564629 w 9044966"/>
              <a:gd name="connsiteY1" fmla="*/ 1512517 h 9044966"/>
              <a:gd name="connsiteX2" fmla="*/ 302597 w 9044966"/>
              <a:gd name="connsiteY2" fmla="*/ 4485680 h 9044966"/>
              <a:gd name="connsiteX3" fmla="*/ 1512516 w 9044966"/>
              <a:gd name="connsiteY3" fmla="*/ 7480335 h 9044966"/>
              <a:gd name="connsiteX4" fmla="*/ 4485679 w 9044966"/>
              <a:gd name="connsiteY4" fmla="*/ 8742367 h 9044966"/>
              <a:gd name="connsiteX5" fmla="*/ 7480335 w 9044966"/>
              <a:gd name="connsiteY5" fmla="*/ 7532448 h 9044966"/>
              <a:gd name="connsiteX6" fmla="*/ 8742368 w 9044966"/>
              <a:gd name="connsiteY6" fmla="*/ 4559285 h 9044966"/>
              <a:gd name="connsiteX7" fmla="*/ 7532448 w 9044966"/>
              <a:gd name="connsiteY7" fmla="*/ 1564629 h 9044966"/>
              <a:gd name="connsiteX8" fmla="*/ 4561925 w 9044966"/>
              <a:gd name="connsiteY8" fmla="*/ 0 h 9044966"/>
              <a:gd name="connsiteX9" fmla="*/ 7748286 w 9044966"/>
              <a:gd name="connsiteY9" fmla="*/ 1352530 h 9044966"/>
              <a:gd name="connsiteX10" fmla="*/ 9044966 w 9044966"/>
              <a:gd name="connsiteY10" fmla="*/ 4561926 h 9044966"/>
              <a:gd name="connsiteX11" fmla="*/ 7692436 w 9044966"/>
              <a:gd name="connsiteY11" fmla="*/ 7748286 h 9044966"/>
              <a:gd name="connsiteX12" fmla="*/ 4483041 w 9044966"/>
              <a:gd name="connsiteY12" fmla="*/ 9044966 h 9044966"/>
              <a:gd name="connsiteX13" fmla="*/ 1296680 w 9044966"/>
              <a:gd name="connsiteY13" fmla="*/ 7692436 h 9044966"/>
              <a:gd name="connsiteX14" fmla="*/ 0 w 9044966"/>
              <a:gd name="connsiteY14" fmla="*/ 4483041 h 9044966"/>
              <a:gd name="connsiteX15" fmla="*/ 1352530 w 9044966"/>
              <a:gd name="connsiteY15" fmla="*/ 1296680 h 90449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9044966" h="9044966">
                <a:moveTo>
                  <a:pt x="4559285" y="302597"/>
                </a:moveTo>
                <a:lnTo>
                  <a:pt x="1564629" y="1512517"/>
                </a:lnTo>
                <a:lnTo>
                  <a:pt x="302597" y="4485680"/>
                </a:lnTo>
                <a:lnTo>
                  <a:pt x="1512516" y="7480335"/>
                </a:lnTo>
                <a:lnTo>
                  <a:pt x="4485679" y="8742367"/>
                </a:lnTo>
                <a:lnTo>
                  <a:pt x="7480335" y="7532448"/>
                </a:lnTo>
                <a:lnTo>
                  <a:pt x="8742368" y="4559285"/>
                </a:lnTo>
                <a:lnTo>
                  <a:pt x="7532448" y="1564629"/>
                </a:lnTo>
                <a:close/>
                <a:moveTo>
                  <a:pt x="4561925" y="0"/>
                </a:moveTo>
                <a:lnTo>
                  <a:pt x="7748286" y="1352530"/>
                </a:lnTo>
                <a:lnTo>
                  <a:pt x="9044966" y="4561926"/>
                </a:lnTo>
                <a:lnTo>
                  <a:pt x="7692436" y="7748286"/>
                </a:lnTo>
                <a:lnTo>
                  <a:pt x="4483041" y="9044966"/>
                </a:lnTo>
                <a:lnTo>
                  <a:pt x="1296680" y="7692436"/>
                </a:lnTo>
                <a:lnTo>
                  <a:pt x="0" y="4483041"/>
                </a:lnTo>
                <a:lnTo>
                  <a:pt x="1352530" y="129668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6" name="Freeform: Shape 75">
            <a:extLst>
              <a:ext uri="{FF2B5EF4-FFF2-40B4-BE49-F238E27FC236}">
                <a16:creationId xmlns:a16="http://schemas.microsoft.com/office/drawing/2014/main" id="{FB41D9ED-B8D0-8FD8-CD64-FD04337FE701}"/>
              </a:ext>
            </a:extLst>
          </p:cNvPr>
          <p:cNvSpPr/>
          <p:nvPr/>
        </p:nvSpPr>
        <p:spPr>
          <a:xfrm>
            <a:off x="8312529" y="2978530"/>
            <a:ext cx="7758942" cy="7758942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 w="19050">
            <a:solidFill>
              <a:schemeClr val="accent1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7" name="Freeform: Shape 76">
            <a:extLst>
              <a:ext uri="{FF2B5EF4-FFF2-40B4-BE49-F238E27FC236}">
                <a16:creationId xmlns:a16="http://schemas.microsoft.com/office/drawing/2014/main" id="{8704511F-163C-D6E8-F1C9-2ECFDBAB378F}"/>
              </a:ext>
            </a:extLst>
          </p:cNvPr>
          <p:cNvSpPr/>
          <p:nvPr/>
        </p:nvSpPr>
        <p:spPr>
          <a:xfrm>
            <a:off x="7246375" y="1912376"/>
            <a:ext cx="9891250" cy="9891250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 w="19050">
            <a:solidFill>
              <a:schemeClr val="accent1">
                <a:lumMod val="50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14AF2BA2-C3C0-0EA8-22B1-61A13C00EA02}"/>
              </a:ext>
            </a:extLst>
          </p:cNvPr>
          <p:cNvSpPr/>
          <p:nvPr/>
        </p:nvSpPr>
        <p:spPr>
          <a:xfrm>
            <a:off x="12665503" y="1912377"/>
            <a:ext cx="9891246" cy="9891246"/>
          </a:xfrm>
          <a:prstGeom prst="ellipse">
            <a:avLst/>
          </a:prstGeom>
          <a:gradFill flip="none" rotWithShape="1">
            <a:gsLst>
              <a:gs pos="63000">
                <a:srgbClr val="0B0A0E">
                  <a:alpha val="0"/>
                </a:srgbClr>
              </a:gs>
              <a:gs pos="52000">
                <a:srgbClr val="0B0A0E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Text Box 42">
            <a:extLst>
              <a:ext uri="{FF2B5EF4-FFF2-40B4-BE49-F238E27FC236}">
                <a16:creationId xmlns:a16="http://schemas.microsoft.com/office/drawing/2014/main" id="{26324CBC-8C03-BAF4-4D29-30F8F47EAC48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2458599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BE PROACTIVE</a:t>
            </a:r>
          </a:p>
        </p:txBody>
      </p:sp>
      <p:sp>
        <p:nvSpPr>
          <p:cNvPr id="80" name="Rectangle 100">
            <a:extLst>
              <a:ext uri="{FF2B5EF4-FFF2-40B4-BE49-F238E27FC236}">
                <a16:creationId xmlns:a16="http://schemas.microsoft.com/office/drawing/2014/main" id="{6444DCA9-D320-6082-D65A-3410CB25DE08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297852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Tự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chịu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trách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nhiệm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về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hành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động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,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không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đổ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lỗi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cho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hoàn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cảnh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.</a:t>
            </a:r>
          </a:p>
        </p:txBody>
      </p:sp>
      <p:sp>
        <p:nvSpPr>
          <p:cNvPr id="81" name="Text Box 42">
            <a:extLst>
              <a:ext uri="{FF2B5EF4-FFF2-40B4-BE49-F238E27FC236}">
                <a16:creationId xmlns:a16="http://schemas.microsoft.com/office/drawing/2014/main" id="{C2A566CA-F8D7-FA90-F982-117B232F77EF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2228835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1</a:t>
            </a:r>
          </a:p>
        </p:txBody>
      </p:sp>
      <p:sp>
        <p:nvSpPr>
          <p:cNvPr id="82" name="Text Box 42">
            <a:extLst>
              <a:ext uri="{FF2B5EF4-FFF2-40B4-BE49-F238E27FC236}">
                <a16:creationId xmlns:a16="http://schemas.microsoft.com/office/drawing/2014/main" id="{77D5D552-AA43-B268-DB38-CC8A8E4E4709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684598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BEGIN WITH THE END IN MIND </a:t>
            </a:r>
          </a:p>
        </p:txBody>
      </p:sp>
      <p:sp>
        <p:nvSpPr>
          <p:cNvPr id="83" name="Rectangle 100">
            <a:extLst>
              <a:ext uri="{FF2B5EF4-FFF2-40B4-BE49-F238E27FC236}">
                <a16:creationId xmlns:a16="http://schemas.microsoft.com/office/drawing/2014/main" id="{54FF7425-8007-2BA9-F474-5591436A3266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19171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Xác định mục tiêu rõ ràng để định hướng mọi quyết định và hành động.</a:t>
            </a:r>
          </a:p>
        </p:txBody>
      </p:sp>
      <p:sp>
        <p:nvSpPr>
          <p:cNvPr id="84" name="Text Box 42">
            <a:extLst>
              <a:ext uri="{FF2B5EF4-FFF2-40B4-BE49-F238E27FC236}">
                <a16:creationId xmlns:a16="http://schemas.microsoft.com/office/drawing/2014/main" id="{B94C496B-C899-03E6-D390-59B2DFD7E45F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454834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2</a:t>
            </a:r>
          </a:p>
        </p:txBody>
      </p:sp>
      <p:sp>
        <p:nvSpPr>
          <p:cNvPr id="85" name="Textbox 200">
            <a:extLst>
              <a:ext uri="{FF2B5EF4-FFF2-40B4-BE49-F238E27FC236}">
                <a16:creationId xmlns:a16="http://schemas.microsoft.com/office/drawing/2014/main" id="{932DF3A6-74B4-CE46-AC5C-44A37966EFCF}"/>
              </a:ext>
            </a:extLst>
          </p:cNvPr>
          <p:cNvSpPr txBox="1"/>
          <p:nvPr/>
        </p:nvSpPr>
        <p:spPr>
          <a:xfrm>
            <a:off x="12058943" y="8098273"/>
            <a:ext cx="3102131" cy="523220"/>
          </a:xfrm>
          <a:prstGeom prst="rect">
            <a:avLst/>
          </a:prstGeom>
          <a:noFill/>
          <a:effectLst>
            <a:outerShdw blurRad="101600" dist="101600" dir="5400000" algn="t" rotWithShape="0">
              <a:prstClr val="black">
                <a:alpha val="20000"/>
              </a:prstClr>
            </a:outerShdw>
          </a:effectLst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8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2800" b="1" dirty="0">
                <a:solidFill>
                  <a:schemeClr val="accent1">
                    <a:lumMod val="60000"/>
                    <a:lumOff val="40000"/>
                  </a:schemeClr>
                </a:solidFill>
                <a:latin typeface="+mj-lt"/>
              </a:rPr>
              <a:t>STEPHEN COVEY</a:t>
            </a:r>
          </a:p>
        </p:txBody>
      </p:sp>
      <p:sp>
        <p:nvSpPr>
          <p:cNvPr id="86" name="Textbox 200">
            <a:extLst>
              <a:ext uri="{FF2B5EF4-FFF2-40B4-BE49-F238E27FC236}">
                <a16:creationId xmlns:a16="http://schemas.microsoft.com/office/drawing/2014/main" id="{21E53224-4A43-B44B-453A-35BCC2FFB624}"/>
              </a:ext>
            </a:extLst>
          </p:cNvPr>
          <p:cNvSpPr txBox="1"/>
          <p:nvPr/>
        </p:nvSpPr>
        <p:spPr>
          <a:xfrm>
            <a:off x="12017186" y="5690654"/>
            <a:ext cx="10021974" cy="1446550"/>
          </a:xfrm>
          <a:prstGeom prst="rect">
            <a:avLst/>
          </a:prstGeom>
          <a:noFill/>
          <a:effectLst>
            <a:outerShdw blurRad="101600" dist="101600" dir="5400000" algn="t" rotWithShape="0">
              <a:prstClr val="black">
                <a:alpha val="20000"/>
              </a:prstClr>
            </a:outerShdw>
          </a:effectLst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</a:rPr>
              <a:t>7 HABITS </a:t>
            </a:r>
            <a:r>
              <a:rPr lang="en-US" sz="8800" spc="-3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OF HIGHLY</a:t>
            </a:r>
          </a:p>
        </p:txBody>
      </p:sp>
      <p:sp>
        <p:nvSpPr>
          <p:cNvPr id="87" name="Text Box 42">
            <a:extLst>
              <a:ext uri="{FF2B5EF4-FFF2-40B4-BE49-F238E27FC236}">
                <a16:creationId xmlns:a16="http://schemas.microsoft.com/office/drawing/2014/main" id="{2B88A20C-4977-BAF5-CB86-8ECCAA7ACDCD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2121010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PUT FIRST THINGS FIRST </a:t>
            </a:r>
          </a:p>
        </p:txBody>
      </p:sp>
      <p:sp>
        <p:nvSpPr>
          <p:cNvPr id="88" name="Rectangle 100">
            <a:extLst>
              <a:ext uri="{FF2B5EF4-FFF2-40B4-BE49-F238E27FC236}">
                <a16:creationId xmlns:a16="http://schemas.microsoft.com/office/drawing/2014/main" id="{0AEA6926-93FB-8DB2-7609-11A53BAD1E3E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2628131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Quản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lý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thời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gian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,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tập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trung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vào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những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việc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mang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giá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trị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lâu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dài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.</a:t>
            </a:r>
          </a:p>
        </p:txBody>
      </p:sp>
      <p:sp>
        <p:nvSpPr>
          <p:cNvPr id="89" name="Text Box 42">
            <a:extLst>
              <a:ext uri="{FF2B5EF4-FFF2-40B4-BE49-F238E27FC236}">
                <a16:creationId xmlns:a16="http://schemas.microsoft.com/office/drawing/2014/main" id="{F1D81912-7FE0-507C-8467-505BA525774C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1891246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3</a:t>
            </a:r>
          </a:p>
        </p:txBody>
      </p:sp>
      <p:sp>
        <p:nvSpPr>
          <p:cNvPr id="90" name="Text Box 42">
            <a:extLst>
              <a:ext uri="{FF2B5EF4-FFF2-40B4-BE49-F238E27FC236}">
                <a16:creationId xmlns:a16="http://schemas.microsoft.com/office/drawing/2014/main" id="{06FC5AA7-C691-855D-16D8-BA147589BC61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006490" y="6228553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THINK WIN-WIN </a:t>
            </a:r>
          </a:p>
        </p:txBody>
      </p:sp>
      <p:sp>
        <p:nvSpPr>
          <p:cNvPr id="91" name="Rectangle 100">
            <a:extLst>
              <a:ext uri="{FF2B5EF4-FFF2-40B4-BE49-F238E27FC236}">
                <a16:creationId xmlns:a16="http://schemas.microsoft.com/office/drawing/2014/main" id="{CD8E5FC9-0A54-D972-C064-4F2C4AEF2D1A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2479413" y="6735674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Tìm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giải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pháp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có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lợi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cho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tất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cả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các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bên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liên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quan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.</a:t>
            </a:r>
            <a:endParaRPr lang="en-US" altLang="en-UA" dirty="0">
              <a:solidFill>
                <a:schemeClr val="accent1">
                  <a:lumMod val="20000"/>
                  <a:lumOff val="80000"/>
                </a:schemeClr>
              </a:solidFill>
            </a:endParaRPr>
          </a:p>
        </p:txBody>
      </p:sp>
      <p:sp>
        <p:nvSpPr>
          <p:cNvPr id="92" name="Text Box 42">
            <a:extLst>
              <a:ext uri="{FF2B5EF4-FFF2-40B4-BE49-F238E27FC236}">
                <a16:creationId xmlns:a16="http://schemas.microsoft.com/office/drawing/2014/main" id="{4DD6D0C0-5C8E-DBF3-E969-0AB8D774C692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6483162" y="5998789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4</a:t>
            </a:r>
          </a:p>
        </p:txBody>
      </p:sp>
      <p:sp>
        <p:nvSpPr>
          <p:cNvPr id="93" name="Text Box 42">
            <a:extLst>
              <a:ext uri="{FF2B5EF4-FFF2-40B4-BE49-F238E27FC236}">
                <a16:creationId xmlns:a16="http://schemas.microsoft.com/office/drawing/2014/main" id="{DD0DD5B7-C1D1-660D-CA48-3E8893EDB71C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9993315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SEEK FIRST TO UNDERSTAND, THEN TO BE UNDERSTOOD </a:t>
            </a:r>
          </a:p>
        </p:txBody>
      </p:sp>
      <p:sp>
        <p:nvSpPr>
          <p:cNvPr id="94" name="Rectangle 100">
            <a:extLst>
              <a:ext uri="{FF2B5EF4-FFF2-40B4-BE49-F238E27FC236}">
                <a16:creationId xmlns:a16="http://schemas.microsoft.com/office/drawing/2014/main" id="{52E5B35A-C738-6325-5568-94EFB9E798BD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10908206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vi-VN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Thấu hiểu người khác trước khi chia sẻ ý kiến của bản thân.</a:t>
            </a:r>
          </a:p>
        </p:txBody>
      </p:sp>
      <p:sp>
        <p:nvSpPr>
          <p:cNvPr id="95" name="Text Box 42">
            <a:extLst>
              <a:ext uri="{FF2B5EF4-FFF2-40B4-BE49-F238E27FC236}">
                <a16:creationId xmlns:a16="http://schemas.microsoft.com/office/drawing/2014/main" id="{8F859514-A9B2-5E6C-E6DB-778664C1378B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975616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5</a:t>
            </a:r>
          </a:p>
        </p:txBody>
      </p:sp>
      <p:sp>
        <p:nvSpPr>
          <p:cNvPr id="96" name="Text Box 42">
            <a:extLst>
              <a:ext uri="{FF2B5EF4-FFF2-40B4-BE49-F238E27FC236}">
                <a16:creationId xmlns:a16="http://schemas.microsoft.com/office/drawing/2014/main" id="{BEFC1594-74A0-C871-F9B7-5192E3737029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11848767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SYNERGIZE</a:t>
            </a:r>
          </a:p>
        </p:txBody>
      </p:sp>
      <p:sp>
        <p:nvSpPr>
          <p:cNvPr id="97" name="Rectangle 100">
            <a:extLst>
              <a:ext uri="{FF2B5EF4-FFF2-40B4-BE49-F238E27FC236}">
                <a16:creationId xmlns:a16="http://schemas.microsoft.com/office/drawing/2014/main" id="{26D6038A-5C20-87E6-AC43-D0D96605E132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2355888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Kết hợp thế mạnh cá nhân để tạo ra giá trị lớn hơn.</a:t>
            </a:r>
          </a:p>
        </p:txBody>
      </p:sp>
      <p:sp>
        <p:nvSpPr>
          <p:cNvPr id="98" name="Text Box 42">
            <a:extLst>
              <a:ext uri="{FF2B5EF4-FFF2-40B4-BE49-F238E27FC236}">
                <a16:creationId xmlns:a16="http://schemas.microsoft.com/office/drawing/2014/main" id="{EAEAF616-82DB-1456-C430-B6495F4009F5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1161900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6</a:t>
            </a:r>
          </a:p>
        </p:txBody>
      </p:sp>
      <p:sp>
        <p:nvSpPr>
          <p:cNvPr id="99" name="Text Box 42">
            <a:extLst>
              <a:ext uri="{FF2B5EF4-FFF2-40B4-BE49-F238E27FC236}">
                <a16:creationId xmlns:a16="http://schemas.microsoft.com/office/drawing/2014/main" id="{0CDCC2BD-6F6B-426E-9CE8-28B8F5C6F3CC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9837715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cs typeface="Open Sans Bold" panose="020B0606030504020204" pitchFamily="34" charset="0"/>
              </a:rPr>
              <a:t>SHARPEN THE SAW </a:t>
            </a:r>
          </a:p>
        </p:txBody>
      </p:sp>
      <p:sp>
        <p:nvSpPr>
          <p:cNvPr id="100" name="Rectangle 100">
            <a:extLst>
              <a:ext uri="{FF2B5EF4-FFF2-40B4-BE49-F238E27FC236}">
                <a16:creationId xmlns:a16="http://schemas.microsoft.com/office/drawing/2014/main" id="{B9BDBBAD-7B50-9513-56AD-51550C656FF5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10357645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Duy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trì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và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phát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triển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thể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chất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,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trí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tuệ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,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tinh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thần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và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cảm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 </a:t>
            </a:r>
            <a:r>
              <a:rPr lang="en-US" dirty="0" err="1">
                <a:solidFill>
                  <a:schemeClr val="accent1">
                    <a:lumMod val="20000"/>
                    <a:lumOff val="80000"/>
                  </a:schemeClr>
                </a:solidFill>
              </a:rPr>
              <a:t>xúc</a:t>
            </a:r>
            <a:r>
              <a:rPr lang="en-US" dirty="0">
                <a:solidFill>
                  <a:schemeClr val="accent1">
                    <a:lumMod val="20000"/>
                    <a:lumOff val="80000"/>
                  </a:schemeClr>
                </a:solidFill>
              </a:rPr>
              <a:t>.</a:t>
            </a:r>
          </a:p>
        </p:txBody>
      </p:sp>
      <p:sp>
        <p:nvSpPr>
          <p:cNvPr id="101" name="Text Box 42">
            <a:extLst>
              <a:ext uri="{FF2B5EF4-FFF2-40B4-BE49-F238E27FC236}">
                <a16:creationId xmlns:a16="http://schemas.microsoft.com/office/drawing/2014/main" id="{96181842-B52C-81AF-CD16-F8AC165FAC7D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9607951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7</a:t>
            </a:r>
          </a:p>
        </p:txBody>
      </p:sp>
      <p:sp>
        <p:nvSpPr>
          <p:cNvPr id="102" name="Textbox 200">
            <a:extLst>
              <a:ext uri="{FF2B5EF4-FFF2-40B4-BE49-F238E27FC236}">
                <a16:creationId xmlns:a16="http://schemas.microsoft.com/office/drawing/2014/main" id="{5E993517-9B4A-CDC4-4358-00ADC74BD983}"/>
              </a:ext>
            </a:extLst>
          </p:cNvPr>
          <p:cNvSpPr txBox="1"/>
          <p:nvPr/>
        </p:nvSpPr>
        <p:spPr>
          <a:xfrm>
            <a:off x="12017186" y="6810955"/>
            <a:ext cx="9554219" cy="1446550"/>
          </a:xfrm>
          <a:prstGeom prst="rect">
            <a:avLst/>
          </a:prstGeom>
          <a:noFill/>
          <a:effectLst>
            <a:outerShdw blurRad="101600" dist="101600" dir="5400000" algn="t" rotWithShape="0">
              <a:prstClr val="black">
                <a:alpha val="20000"/>
              </a:prstClr>
            </a:outerShdw>
          </a:effectLst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accent1">
                    <a:lumMod val="75000"/>
                  </a:schemeClr>
                </a:solidFill>
                <a:latin typeface="+mj-lt"/>
              </a:rPr>
              <a:t>EFFECTIVE PEOPLE 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2036EEF7-1CA7-8910-9360-CAA405C5E4C4}"/>
              </a:ext>
            </a:extLst>
          </p:cNvPr>
          <p:cNvSpPr txBox="1"/>
          <p:nvPr/>
        </p:nvSpPr>
        <p:spPr>
          <a:xfrm>
            <a:off x="20659615" y="12596608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2104335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70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89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92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9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10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8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9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0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1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4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5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4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5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2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3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6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76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77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5" grpId="0" animBg="1"/>
          <p:bldP spid="76" grpId="0" animBg="1"/>
          <p:bldP spid="76" grpId="1" animBg="1"/>
          <p:bldP spid="77" grpId="0" animBg="1"/>
          <p:bldP spid="77" grpId="1" animBg="1"/>
          <p:bldP spid="79" grpId="0"/>
          <p:bldP spid="80" grpId="0"/>
          <p:bldP spid="81" grpId="0"/>
          <p:bldP spid="81" grpId="1"/>
          <p:bldP spid="82" grpId="0"/>
          <p:bldP spid="83" grpId="0"/>
          <p:bldP spid="84" grpId="0"/>
          <p:bldP spid="84" grpId="1"/>
          <p:bldP spid="85" grpId="0"/>
          <p:bldP spid="86" grpId="0"/>
          <p:bldP spid="87" grpId="0"/>
          <p:bldP spid="88" grpId="0"/>
          <p:bldP spid="89" grpId="0"/>
          <p:bldP spid="89" grpId="1"/>
          <p:bldP spid="90" grpId="0"/>
          <p:bldP spid="91" grpId="0"/>
          <p:bldP spid="92" grpId="0"/>
          <p:bldP spid="92" grpId="1"/>
          <p:bldP spid="93" grpId="0"/>
          <p:bldP spid="94" grpId="0"/>
          <p:bldP spid="95" grpId="0"/>
          <p:bldP spid="95" grpId="1"/>
          <p:bldP spid="96" grpId="0"/>
          <p:bldP spid="97" grpId="0"/>
          <p:bldP spid="98" grpId="0"/>
          <p:bldP spid="98" grpId="1"/>
          <p:bldP spid="99" grpId="0"/>
          <p:bldP spid="100" grpId="0"/>
          <p:bldP spid="101" grpId="0"/>
          <p:bldP spid="101" grpId="1"/>
          <p:bldP spid="102" grpId="0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70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89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92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9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10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8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9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4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5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2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3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6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76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77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5" grpId="0" animBg="1"/>
          <p:bldP spid="76" grpId="0" animBg="1"/>
          <p:bldP spid="76" grpId="1" animBg="1"/>
          <p:bldP spid="77" grpId="0" animBg="1"/>
          <p:bldP spid="77" grpId="1" animBg="1"/>
          <p:bldP spid="79" grpId="0"/>
          <p:bldP spid="80" grpId="0"/>
          <p:bldP spid="81" grpId="0"/>
          <p:bldP spid="81" grpId="1"/>
          <p:bldP spid="82" grpId="0"/>
          <p:bldP spid="83" grpId="0"/>
          <p:bldP spid="84" grpId="0"/>
          <p:bldP spid="84" grpId="1"/>
          <p:bldP spid="85" grpId="0"/>
          <p:bldP spid="86" grpId="0"/>
          <p:bldP spid="87" grpId="0"/>
          <p:bldP spid="88" grpId="0"/>
          <p:bldP spid="89" grpId="0"/>
          <p:bldP spid="89" grpId="1"/>
          <p:bldP spid="90" grpId="0"/>
          <p:bldP spid="91" grpId="0"/>
          <p:bldP spid="92" grpId="0"/>
          <p:bldP spid="92" grpId="1"/>
          <p:bldP spid="93" grpId="0"/>
          <p:bldP spid="94" grpId="0"/>
          <p:bldP spid="95" grpId="0"/>
          <p:bldP spid="95" grpId="1"/>
          <p:bldP spid="96" grpId="0"/>
          <p:bldP spid="97" grpId="0"/>
          <p:bldP spid="98" grpId="0"/>
          <p:bldP spid="98" grpId="1"/>
          <p:bldP spid="99" grpId="0"/>
          <p:bldP spid="100" grpId="0"/>
          <p:bldP spid="101" grpId="0"/>
          <p:bldP spid="101" grpId="1"/>
          <p:bldP spid="102" grpId="0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D43AB29A-AC4A-196E-3F05-64D0EA71585F}"/>
              </a:ext>
            </a:extLst>
          </p:cNvPr>
          <p:cNvGrpSpPr/>
          <p:nvPr/>
        </p:nvGrpSpPr>
        <p:grpSpPr>
          <a:xfrm>
            <a:off x="6935288" y="1601288"/>
            <a:ext cx="10513424" cy="10513424"/>
            <a:chOff x="4384320" y="-949680"/>
            <a:chExt cx="15615360" cy="15615360"/>
          </a:xfrm>
        </p:grpSpPr>
        <p:cxnSp>
          <p:nvCxnSpPr>
            <p:cNvPr id="3" name="Straight Connector 2">
              <a:extLst>
                <a:ext uri="{FF2B5EF4-FFF2-40B4-BE49-F238E27FC236}">
                  <a16:creationId xmlns:a16="http://schemas.microsoft.com/office/drawing/2014/main" id="{DE866126-CDE9-B3DC-6B70-A08F203D992C}"/>
                </a:ext>
              </a:extLst>
            </p:cNvPr>
            <p:cNvCxnSpPr>
              <a:cxnSpLocks/>
            </p:cNvCxnSpPr>
            <p:nvPr/>
          </p:nvCxnSpPr>
          <p:spPr>
            <a:xfrm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" name="Straight Connector 3">
              <a:extLst>
                <a:ext uri="{FF2B5EF4-FFF2-40B4-BE49-F238E27FC236}">
                  <a16:creationId xmlns:a16="http://schemas.microsoft.com/office/drawing/2014/main" id="{EB93C9C6-0747-1844-BE4B-4EDFE636C025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" name="Straight Connector 4">
              <a:extLst>
                <a:ext uri="{FF2B5EF4-FFF2-40B4-BE49-F238E27FC236}">
                  <a16:creationId xmlns:a16="http://schemas.microsoft.com/office/drawing/2014/main" id="{AA764A3E-E011-91E6-630A-430EDF351043}"/>
                </a:ext>
              </a:extLst>
            </p:cNvPr>
            <p:cNvCxnSpPr>
              <a:cxnSpLocks/>
            </p:cNvCxnSpPr>
            <p:nvPr/>
          </p:nvCxnSpPr>
          <p:spPr>
            <a:xfrm rot="2700000"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" name="Straight Connector 5">
              <a:extLst>
                <a:ext uri="{FF2B5EF4-FFF2-40B4-BE49-F238E27FC236}">
                  <a16:creationId xmlns:a16="http://schemas.microsoft.com/office/drawing/2014/main" id="{B5E73C08-01F6-12FE-5535-A4E093EE6D7D}"/>
                </a:ext>
              </a:extLst>
            </p:cNvPr>
            <p:cNvCxnSpPr>
              <a:cxnSpLocks/>
            </p:cNvCxnSpPr>
            <p:nvPr/>
          </p:nvCxnSpPr>
          <p:spPr>
            <a:xfrm rot="-2700000"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7E6819AB-8EF5-16A8-11AA-E5C80901073A}"/>
              </a:ext>
            </a:extLst>
          </p:cNvPr>
          <p:cNvSpPr/>
          <p:nvPr/>
        </p:nvSpPr>
        <p:spPr>
          <a:xfrm>
            <a:off x="7669517" y="2335517"/>
            <a:ext cx="9044966" cy="9044966"/>
          </a:xfrm>
          <a:custGeom>
            <a:avLst/>
            <a:gdLst>
              <a:gd name="connsiteX0" fmla="*/ 4559285 w 9044966"/>
              <a:gd name="connsiteY0" fmla="*/ 302597 h 9044966"/>
              <a:gd name="connsiteX1" fmla="*/ 1564629 w 9044966"/>
              <a:gd name="connsiteY1" fmla="*/ 1512517 h 9044966"/>
              <a:gd name="connsiteX2" fmla="*/ 302597 w 9044966"/>
              <a:gd name="connsiteY2" fmla="*/ 4485680 h 9044966"/>
              <a:gd name="connsiteX3" fmla="*/ 1512516 w 9044966"/>
              <a:gd name="connsiteY3" fmla="*/ 7480335 h 9044966"/>
              <a:gd name="connsiteX4" fmla="*/ 4485679 w 9044966"/>
              <a:gd name="connsiteY4" fmla="*/ 8742367 h 9044966"/>
              <a:gd name="connsiteX5" fmla="*/ 7480335 w 9044966"/>
              <a:gd name="connsiteY5" fmla="*/ 7532448 h 9044966"/>
              <a:gd name="connsiteX6" fmla="*/ 8742368 w 9044966"/>
              <a:gd name="connsiteY6" fmla="*/ 4559285 h 9044966"/>
              <a:gd name="connsiteX7" fmla="*/ 7532448 w 9044966"/>
              <a:gd name="connsiteY7" fmla="*/ 1564629 h 9044966"/>
              <a:gd name="connsiteX8" fmla="*/ 4561925 w 9044966"/>
              <a:gd name="connsiteY8" fmla="*/ 0 h 9044966"/>
              <a:gd name="connsiteX9" fmla="*/ 7748286 w 9044966"/>
              <a:gd name="connsiteY9" fmla="*/ 1352530 h 9044966"/>
              <a:gd name="connsiteX10" fmla="*/ 9044966 w 9044966"/>
              <a:gd name="connsiteY10" fmla="*/ 4561926 h 9044966"/>
              <a:gd name="connsiteX11" fmla="*/ 7692436 w 9044966"/>
              <a:gd name="connsiteY11" fmla="*/ 7748286 h 9044966"/>
              <a:gd name="connsiteX12" fmla="*/ 4483041 w 9044966"/>
              <a:gd name="connsiteY12" fmla="*/ 9044966 h 9044966"/>
              <a:gd name="connsiteX13" fmla="*/ 1296680 w 9044966"/>
              <a:gd name="connsiteY13" fmla="*/ 7692436 h 9044966"/>
              <a:gd name="connsiteX14" fmla="*/ 0 w 9044966"/>
              <a:gd name="connsiteY14" fmla="*/ 4483041 h 9044966"/>
              <a:gd name="connsiteX15" fmla="*/ 1352530 w 9044966"/>
              <a:gd name="connsiteY15" fmla="*/ 1296680 h 90449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9044966" h="9044966">
                <a:moveTo>
                  <a:pt x="4559285" y="302597"/>
                </a:moveTo>
                <a:lnTo>
                  <a:pt x="1564629" y="1512517"/>
                </a:lnTo>
                <a:lnTo>
                  <a:pt x="302597" y="4485680"/>
                </a:lnTo>
                <a:lnTo>
                  <a:pt x="1512516" y="7480335"/>
                </a:lnTo>
                <a:lnTo>
                  <a:pt x="4485679" y="8742367"/>
                </a:lnTo>
                <a:lnTo>
                  <a:pt x="7480335" y="7532448"/>
                </a:lnTo>
                <a:lnTo>
                  <a:pt x="8742368" y="4559285"/>
                </a:lnTo>
                <a:lnTo>
                  <a:pt x="7532448" y="1564629"/>
                </a:lnTo>
                <a:close/>
                <a:moveTo>
                  <a:pt x="4561925" y="0"/>
                </a:moveTo>
                <a:lnTo>
                  <a:pt x="7748286" y="1352530"/>
                </a:lnTo>
                <a:lnTo>
                  <a:pt x="9044966" y="4561926"/>
                </a:lnTo>
                <a:lnTo>
                  <a:pt x="7692436" y="7748286"/>
                </a:lnTo>
                <a:lnTo>
                  <a:pt x="4483041" y="9044966"/>
                </a:lnTo>
                <a:lnTo>
                  <a:pt x="1296680" y="7692436"/>
                </a:lnTo>
                <a:lnTo>
                  <a:pt x="0" y="4483041"/>
                </a:lnTo>
                <a:lnTo>
                  <a:pt x="1352530" y="129668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503415AB-3EFA-C5FC-0D9D-B2B2AD7ADBF2}"/>
              </a:ext>
            </a:extLst>
          </p:cNvPr>
          <p:cNvSpPr/>
          <p:nvPr/>
        </p:nvSpPr>
        <p:spPr>
          <a:xfrm>
            <a:off x="8312529" y="2978530"/>
            <a:ext cx="7758942" cy="7758942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 w="19050">
            <a:solidFill>
              <a:schemeClr val="accent1">
                <a:lumMod val="60000"/>
                <a:lumOff val="40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3C05F7CD-C47C-A410-973F-549C2E34BA99}"/>
              </a:ext>
            </a:extLst>
          </p:cNvPr>
          <p:cNvSpPr/>
          <p:nvPr/>
        </p:nvSpPr>
        <p:spPr>
          <a:xfrm>
            <a:off x="7246375" y="1912376"/>
            <a:ext cx="9891250" cy="9891250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 w="19050">
            <a:solidFill>
              <a:schemeClr val="accent1">
                <a:lumMod val="60000"/>
                <a:lumOff val="40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8CAEE791-F8D6-1FA2-99E5-4EA93A794A65}"/>
              </a:ext>
            </a:extLst>
          </p:cNvPr>
          <p:cNvSpPr/>
          <p:nvPr/>
        </p:nvSpPr>
        <p:spPr>
          <a:xfrm>
            <a:off x="12665503" y="1912377"/>
            <a:ext cx="9891246" cy="9891246"/>
          </a:xfrm>
          <a:prstGeom prst="ellipse">
            <a:avLst/>
          </a:prstGeom>
          <a:gradFill flip="none" rotWithShape="1">
            <a:gsLst>
              <a:gs pos="63000">
                <a:srgbClr val="BEC9D9">
                  <a:alpha val="0"/>
                </a:srgbClr>
              </a:gs>
              <a:gs pos="52000">
                <a:srgbClr val="BEC9D9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 Box 42">
            <a:extLst>
              <a:ext uri="{FF2B5EF4-FFF2-40B4-BE49-F238E27FC236}">
                <a16:creationId xmlns:a16="http://schemas.microsoft.com/office/drawing/2014/main" id="{9692DEFF-DD8F-5A37-D7EC-3C2551B6B548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2458599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bg2"/>
                </a:solidFill>
                <a:latin typeface="+mj-lt"/>
                <a:cs typeface="Open Sans Bold" panose="020B0606030504020204" pitchFamily="34" charset="0"/>
              </a:rPr>
              <a:t>BE PROACTIVE</a:t>
            </a:r>
          </a:p>
        </p:txBody>
      </p:sp>
      <p:sp>
        <p:nvSpPr>
          <p:cNvPr id="12" name="Rectangle 100">
            <a:extLst>
              <a:ext uri="{FF2B5EF4-FFF2-40B4-BE49-F238E27FC236}">
                <a16:creationId xmlns:a16="http://schemas.microsoft.com/office/drawing/2014/main" id="{86AAA8A7-EA98-D205-067E-839E8392E62D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297852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 err="1">
                <a:solidFill>
                  <a:schemeClr val="bg2"/>
                </a:solidFill>
              </a:rPr>
              <a:t>Tự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chịu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trách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nhiệm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về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hành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động</a:t>
            </a:r>
            <a:r>
              <a:rPr lang="en-US" dirty="0">
                <a:solidFill>
                  <a:schemeClr val="bg2"/>
                </a:solidFill>
              </a:rPr>
              <a:t>, </a:t>
            </a:r>
            <a:r>
              <a:rPr lang="en-US" dirty="0" err="1">
                <a:solidFill>
                  <a:schemeClr val="bg2"/>
                </a:solidFill>
              </a:rPr>
              <a:t>không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đổ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lỗi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cho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hoàn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cảnh</a:t>
            </a:r>
            <a:r>
              <a:rPr lang="en-US" dirty="0">
                <a:solidFill>
                  <a:schemeClr val="bg2"/>
                </a:solidFill>
              </a:rPr>
              <a:t>.</a:t>
            </a:r>
          </a:p>
        </p:txBody>
      </p:sp>
      <p:sp>
        <p:nvSpPr>
          <p:cNvPr id="13" name="Text Box 42">
            <a:extLst>
              <a:ext uri="{FF2B5EF4-FFF2-40B4-BE49-F238E27FC236}">
                <a16:creationId xmlns:a16="http://schemas.microsoft.com/office/drawing/2014/main" id="{7142C65C-04D6-66E9-D2C6-474189745043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2228835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1</a:t>
            </a:r>
          </a:p>
        </p:txBody>
      </p:sp>
      <p:sp>
        <p:nvSpPr>
          <p:cNvPr id="14" name="Text Box 42">
            <a:extLst>
              <a:ext uri="{FF2B5EF4-FFF2-40B4-BE49-F238E27FC236}">
                <a16:creationId xmlns:a16="http://schemas.microsoft.com/office/drawing/2014/main" id="{BECF9044-4B15-DA88-0324-CEF8B609E5AA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684598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bg2"/>
                </a:solidFill>
                <a:latin typeface="+mj-lt"/>
                <a:cs typeface="Open Sans Bold" panose="020B0606030504020204" pitchFamily="34" charset="0"/>
              </a:rPr>
              <a:t>BEGIN WITH THE END IN MIND </a:t>
            </a:r>
          </a:p>
        </p:txBody>
      </p:sp>
      <p:sp>
        <p:nvSpPr>
          <p:cNvPr id="15" name="Rectangle 100">
            <a:extLst>
              <a:ext uri="{FF2B5EF4-FFF2-40B4-BE49-F238E27FC236}">
                <a16:creationId xmlns:a16="http://schemas.microsoft.com/office/drawing/2014/main" id="{D33B502A-D2C5-00EC-1568-1BE6829716CD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19171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bg2"/>
                </a:solidFill>
              </a:rPr>
              <a:t>Xác định mục tiêu rõ ràng để định hướng mọi quyết định và hành động.</a:t>
            </a:r>
          </a:p>
        </p:txBody>
      </p:sp>
      <p:sp>
        <p:nvSpPr>
          <p:cNvPr id="16" name="Text Box 42">
            <a:extLst>
              <a:ext uri="{FF2B5EF4-FFF2-40B4-BE49-F238E27FC236}">
                <a16:creationId xmlns:a16="http://schemas.microsoft.com/office/drawing/2014/main" id="{DAA7E528-B052-4C3B-7C28-EAF6B1CB92CA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454834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2</a:t>
            </a:r>
          </a:p>
        </p:txBody>
      </p:sp>
      <p:sp>
        <p:nvSpPr>
          <p:cNvPr id="17" name="Textbox 200">
            <a:extLst>
              <a:ext uri="{FF2B5EF4-FFF2-40B4-BE49-F238E27FC236}">
                <a16:creationId xmlns:a16="http://schemas.microsoft.com/office/drawing/2014/main" id="{C9938F76-B726-4B55-8110-E4D8334C9E8B}"/>
              </a:ext>
            </a:extLst>
          </p:cNvPr>
          <p:cNvSpPr txBox="1"/>
          <p:nvPr/>
        </p:nvSpPr>
        <p:spPr>
          <a:xfrm>
            <a:off x="12058943" y="8098273"/>
            <a:ext cx="3102131" cy="52322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8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2800" b="1" dirty="0">
                <a:solidFill>
                  <a:schemeClr val="tx2">
                    <a:lumMod val="50000"/>
                    <a:lumOff val="50000"/>
                  </a:schemeClr>
                </a:solidFill>
                <a:effectLst/>
                <a:latin typeface="+mj-lt"/>
              </a:rPr>
              <a:t>STEPHEN COVEY</a:t>
            </a:r>
          </a:p>
        </p:txBody>
      </p:sp>
      <p:sp>
        <p:nvSpPr>
          <p:cNvPr id="18" name="Textbox 200">
            <a:extLst>
              <a:ext uri="{FF2B5EF4-FFF2-40B4-BE49-F238E27FC236}">
                <a16:creationId xmlns:a16="http://schemas.microsoft.com/office/drawing/2014/main" id="{2E886E85-2F2E-388A-C894-5E0665E482F9}"/>
              </a:ext>
            </a:extLst>
          </p:cNvPr>
          <p:cNvSpPr txBox="1"/>
          <p:nvPr/>
        </p:nvSpPr>
        <p:spPr>
          <a:xfrm>
            <a:off x="12017186" y="5690654"/>
            <a:ext cx="10021974" cy="144655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accent1"/>
                </a:solidFill>
                <a:effectLst/>
                <a:latin typeface="+mj-lt"/>
              </a:rPr>
              <a:t>7 HABITS OF HIGHLY</a:t>
            </a:r>
          </a:p>
        </p:txBody>
      </p:sp>
      <p:sp>
        <p:nvSpPr>
          <p:cNvPr id="19" name="Text Box 42">
            <a:extLst>
              <a:ext uri="{FF2B5EF4-FFF2-40B4-BE49-F238E27FC236}">
                <a16:creationId xmlns:a16="http://schemas.microsoft.com/office/drawing/2014/main" id="{F0C0DDC0-0B86-3C29-A811-44C5E6F77B82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2121010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bg2"/>
                </a:solidFill>
                <a:latin typeface="+mj-lt"/>
                <a:cs typeface="Open Sans Bold" panose="020B0606030504020204" pitchFamily="34" charset="0"/>
              </a:rPr>
              <a:t>PUT FIRST THINGS FIRST </a:t>
            </a:r>
          </a:p>
        </p:txBody>
      </p:sp>
      <p:sp>
        <p:nvSpPr>
          <p:cNvPr id="20" name="Rectangle 100">
            <a:extLst>
              <a:ext uri="{FF2B5EF4-FFF2-40B4-BE49-F238E27FC236}">
                <a16:creationId xmlns:a16="http://schemas.microsoft.com/office/drawing/2014/main" id="{801F9F43-6EE8-E8FC-A2DE-5336418985F8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2628131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>
                <a:solidFill>
                  <a:schemeClr val="bg2"/>
                </a:solidFill>
              </a:rPr>
              <a:t>Quản </a:t>
            </a:r>
            <a:r>
              <a:rPr lang="en-US" dirty="0" err="1">
                <a:solidFill>
                  <a:schemeClr val="bg2"/>
                </a:solidFill>
              </a:rPr>
              <a:t>lý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thời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gian</a:t>
            </a:r>
            <a:r>
              <a:rPr lang="en-US" dirty="0">
                <a:solidFill>
                  <a:schemeClr val="bg2"/>
                </a:solidFill>
              </a:rPr>
              <a:t>, </a:t>
            </a:r>
            <a:r>
              <a:rPr lang="en-US" dirty="0" err="1">
                <a:solidFill>
                  <a:schemeClr val="bg2"/>
                </a:solidFill>
              </a:rPr>
              <a:t>tập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trung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vào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những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việc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mang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giá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trị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lâu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dài</a:t>
            </a:r>
            <a:r>
              <a:rPr lang="en-US" dirty="0">
                <a:solidFill>
                  <a:schemeClr val="bg2"/>
                </a:solidFill>
              </a:rPr>
              <a:t>.</a:t>
            </a:r>
          </a:p>
        </p:txBody>
      </p:sp>
      <p:sp>
        <p:nvSpPr>
          <p:cNvPr id="21" name="Text Box 42">
            <a:extLst>
              <a:ext uri="{FF2B5EF4-FFF2-40B4-BE49-F238E27FC236}">
                <a16:creationId xmlns:a16="http://schemas.microsoft.com/office/drawing/2014/main" id="{4DE2A25A-13E4-D6CC-390D-91AEB6807618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1891246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3</a:t>
            </a:r>
          </a:p>
        </p:txBody>
      </p:sp>
      <p:sp>
        <p:nvSpPr>
          <p:cNvPr id="22" name="Text Box 42">
            <a:extLst>
              <a:ext uri="{FF2B5EF4-FFF2-40B4-BE49-F238E27FC236}">
                <a16:creationId xmlns:a16="http://schemas.microsoft.com/office/drawing/2014/main" id="{08A66FC9-5891-42A5-90E5-8CC0AA1D69F9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006490" y="6228553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bg2"/>
                </a:solidFill>
                <a:latin typeface="+mj-lt"/>
                <a:cs typeface="Open Sans Bold" panose="020B0606030504020204" pitchFamily="34" charset="0"/>
              </a:rPr>
              <a:t>THINK WIN-WIN </a:t>
            </a:r>
          </a:p>
        </p:txBody>
      </p:sp>
      <p:sp>
        <p:nvSpPr>
          <p:cNvPr id="23" name="Rectangle 100">
            <a:extLst>
              <a:ext uri="{FF2B5EF4-FFF2-40B4-BE49-F238E27FC236}">
                <a16:creationId xmlns:a16="http://schemas.microsoft.com/office/drawing/2014/main" id="{532E4E38-E5FB-DF8A-70FB-2217BEE86A06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2479413" y="6735674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 err="1">
                <a:solidFill>
                  <a:schemeClr val="bg2"/>
                </a:solidFill>
              </a:rPr>
              <a:t>Tìm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giải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pháp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có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lợi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cho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tất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cả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các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bên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liên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quan</a:t>
            </a:r>
            <a:r>
              <a:rPr lang="en-US" dirty="0">
                <a:solidFill>
                  <a:schemeClr val="bg2"/>
                </a:solidFill>
              </a:rPr>
              <a:t>.</a:t>
            </a:r>
            <a:endParaRPr lang="en-US" altLang="en-UA" dirty="0">
              <a:solidFill>
                <a:schemeClr val="bg2"/>
              </a:solidFill>
            </a:endParaRPr>
          </a:p>
        </p:txBody>
      </p:sp>
      <p:sp>
        <p:nvSpPr>
          <p:cNvPr id="24" name="Text Box 42">
            <a:extLst>
              <a:ext uri="{FF2B5EF4-FFF2-40B4-BE49-F238E27FC236}">
                <a16:creationId xmlns:a16="http://schemas.microsoft.com/office/drawing/2014/main" id="{B35C527A-2263-7791-AD7D-847114D94A38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6483162" y="5998789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4</a:t>
            </a:r>
          </a:p>
        </p:txBody>
      </p:sp>
      <p:sp>
        <p:nvSpPr>
          <p:cNvPr id="25" name="Text Box 42">
            <a:extLst>
              <a:ext uri="{FF2B5EF4-FFF2-40B4-BE49-F238E27FC236}">
                <a16:creationId xmlns:a16="http://schemas.microsoft.com/office/drawing/2014/main" id="{F559BF0F-60E6-79C9-AA58-39968EB98BA4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9993315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bg2"/>
                </a:solidFill>
                <a:latin typeface="+mj-lt"/>
                <a:cs typeface="Open Sans Bold" panose="020B0606030504020204" pitchFamily="34" charset="0"/>
              </a:rPr>
              <a:t>SEEK FIRST TO UNDERSTAND, THEN TO BE UNDERSTOOD </a:t>
            </a:r>
          </a:p>
        </p:txBody>
      </p:sp>
      <p:sp>
        <p:nvSpPr>
          <p:cNvPr id="26" name="Rectangle 100">
            <a:extLst>
              <a:ext uri="{FF2B5EF4-FFF2-40B4-BE49-F238E27FC236}">
                <a16:creationId xmlns:a16="http://schemas.microsoft.com/office/drawing/2014/main" id="{5A2536B1-3649-9200-223A-FE0174E1220E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10908206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vi-VN" dirty="0">
                <a:solidFill>
                  <a:schemeClr val="bg2"/>
                </a:solidFill>
              </a:rPr>
              <a:t>Thấu hiểu người khác trước khi chia sẻ ý kiến của bản thân.</a:t>
            </a:r>
          </a:p>
        </p:txBody>
      </p:sp>
      <p:sp>
        <p:nvSpPr>
          <p:cNvPr id="27" name="Text Box 42">
            <a:extLst>
              <a:ext uri="{FF2B5EF4-FFF2-40B4-BE49-F238E27FC236}">
                <a16:creationId xmlns:a16="http://schemas.microsoft.com/office/drawing/2014/main" id="{189DD97D-BAC9-084D-C757-362A631ACEDE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975616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5</a:t>
            </a:r>
          </a:p>
        </p:txBody>
      </p:sp>
      <p:sp>
        <p:nvSpPr>
          <p:cNvPr id="28" name="Text Box 42">
            <a:extLst>
              <a:ext uri="{FF2B5EF4-FFF2-40B4-BE49-F238E27FC236}">
                <a16:creationId xmlns:a16="http://schemas.microsoft.com/office/drawing/2014/main" id="{B3136E9C-0F51-331E-39F0-FA9AD1F475EA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11848767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bg2"/>
                </a:solidFill>
                <a:latin typeface="+mj-lt"/>
                <a:cs typeface="Open Sans Bold" panose="020B0606030504020204" pitchFamily="34" charset="0"/>
              </a:rPr>
              <a:t>SYNERGIZE</a:t>
            </a:r>
          </a:p>
        </p:txBody>
      </p:sp>
      <p:sp>
        <p:nvSpPr>
          <p:cNvPr id="29" name="Rectangle 100">
            <a:extLst>
              <a:ext uri="{FF2B5EF4-FFF2-40B4-BE49-F238E27FC236}">
                <a16:creationId xmlns:a16="http://schemas.microsoft.com/office/drawing/2014/main" id="{0E2BFB03-7F93-2C14-765C-8EAD1FBB8B19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2355888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bg2"/>
                </a:solidFill>
              </a:rPr>
              <a:t>Kết hợp thế mạnh cá nhân để tạo ra giá trị lớn hơn.</a:t>
            </a:r>
          </a:p>
        </p:txBody>
      </p:sp>
      <p:sp>
        <p:nvSpPr>
          <p:cNvPr id="30" name="Text Box 42">
            <a:extLst>
              <a:ext uri="{FF2B5EF4-FFF2-40B4-BE49-F238E27FC236}">
                <a16:creationId xmlns:a16="http://schemas.microsoft.com/office/drawing/2014/main" id="{1F576951-EE18-AF4F-8DF7-CE8A7880385A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1161900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6</a:t>
            </a:r>
          </a:p>
        </p:txBody>
      </p:sp>
      <p:sp>
        <p:nvSpPr>
          <p:cNvPr id="31" name="Text Box 42">
            <a:extLst>
              <a:ext uri="{FF2B5EF4-FFF2-40B4-BE49-F238E27FC236}">
                <a16:creationId xmlns:a16="http://schemas.microsoft.com/office/drawing/2014/main" id="{23A88A29-A1B2-8D79-24AF-36E6EBCD811B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9837715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bg2"/>
                </a:solidFill>
                <a:latin typeface="+mj-lt"/>
                <a:cs typeface="Open Sans Bold" panose="020B0606030504020204" pitchFamily="34" charset="0"/>
              </a:rPr>
              <a:t>SHARPEN THE SAW </a:t>
            </a:r>
          </a:p>
        </p:txBody>
      </p:sp>
      <p:sp>
        <p:nvSpPr>
          <p:cNvPr id="32" name="Rectangle 100">
            <a:extLst>
              <a:ext uri="{FF2B5EF4-FFF2-40B4-BE49-F238E27FC236}">
                <a16:creationId xmlns:a16="http://schemas.microsoft.com/office/drawing/2014/main" id="{EE0E3FAE-A742-07E2-32B6-192C2B77CD6D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10357645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>
                <a:solidFill>
                  <a:schemeClr val="bg2"/>
                </a:solidFill>
              </a:rPr>
              <a:t>Duy </a:t>
            </a:r>
            <a:r>
              <a:rPr lang="en-US" dirty="0" err="1">
                <a:solidFill>
                  <a:schemeClr val="bg2"/>
                </a:solidFill>
              </a:rPr>
              <a:t>trì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và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phát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triển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thể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chất</a:t>
            </a:r>
            <a:r>
              <a:rPr lang="en-US" dirty="0">
                <a:solidFill>
                  <a:schemeClr val="bg2"/>
                </a:solidFill>
              </a:rPr>
              <a:t>, </a:t>
            </a:r>
            <a:r>
              <a:rPr lang="en-US" dirty="0" err="1">
                <a:solidFill>
                  <a:schemeClr val="bg2"/>
                </a:solidFill>
              </a:rPr>
              <a:t>trí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tuệ</a:t>
            </a:r>
            <a:r>
              <a:rPr lang="en-US" dirty="0">
                <a:solidFill>
                  <a:schemeClr val="bg2"/>
                </a:solidFill>
              </a:rPr>
              <a:t>, </a:t>
            </a:r>
            <a:r>
              <a:rPr lang="en-US" dirty="0" err="1">
                <a:solidFill>
                  <a:schemeClr val="bg2"/>
                </a:solidFill>
              </a:rPr>
              <a:t>tinh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thần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và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cảm</a:t>
            </a:r>
            <a:r>
              <a:rPr lang="en-US" dirty="0">
                <a:solidFill>
                  <a:schemeClr val="bg2"/>
                </a:solidFill>
              </a:rPr>
              <a:t> </a:t>
            </a:r>
            <a:r>
              <a:rPr lang="en-US" dirty="0" err="1">
                <a:solidFill>
                  <a:schemeClr val="bg2"/>
                </a:solidFill>
              </a:rPr>
              <a:t>xúc</a:t>
            </a:r>
            <a:r>
              <a:rPr lang="en-US" dirty="0">
                <a:solidFill>
                  <a:schemeClr val="bg2"/>
                </a:solidFill>
              </a:rPr>
              <a:t>.</a:t>
            </a:r>
          </a:p>
        </p:txBody>
      </p:sp>
      <p:sp>
        <p:nvSpPr>
          <p:cNvPr id="33" name="Text Box 42">
            <a:extLst>
              <a:ext uri="{FF2B5EF4-FFF2-40B4-BE49-F238E27FC236}">
                <a16:creationId xmlns:a16="http://schemas.microsoft.com/office/drawing/2014/main" id="{1193C611-7D2B-7819-E749-40B13FFC450B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9607951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7</a:t>
            </a:r>
          </a:p>
        </p:txBody>
      </p:sp>
      <p:sp>
        <p:nvSpPr>
          <p:cNvPr id="34" name="Textbox 200">
            <a:extLst>
              <a:ext uri="{FF2B5EF4-FFF2-40B4-BE49-F238E27FC236}">
                <a16:creationId xmlns:a16="http://schemas.microsoft.com/office/drawing/2014/main" id="{35684BFB-6312-1A83-582E-039ED4C71517}"/>
              </a:ext>
            </a:extLst>
          </p:cNvPr>
          <p:cNvSpPr txBox="1"/>
          <p:nvPr/>
        </p:nvSpPr>
        <p:spPr>
          <a:xfrm>
            <a:off x="12017186" y="6810955"/>
            <a:ext cx="9554219" cy="144655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tx2"/>
                </a:solidFill>
                <a:effectLst/>
                <a:latin typeface="+mj-lt"/>
              </a:rPr>
              <a:t>EFFECTIVE PEOPLE 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EC8BC8FC-F736-FAE1-3C61-9AD2686AC953}"/>
              </a:ext>
            </a:extLst>
          </p:cNvPr>
          <p:cNvSpPr txBox="1"/>
          <p:nvPr/>
        </p:nvSpPr>
        <p:spPr>
          <a:xfrm>
            <a:off x="20659615" y="12596608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10000"/>
                    <a:lumOff val="9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10000"/>
                    <a:lumOff val="9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28527731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2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13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16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2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2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33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4" dur="1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5" dur="1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8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9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0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1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4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4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5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2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3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6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7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8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9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" grpId="0" animBg="1"/>
          <p:bldP spid="8" grpId="0" animBg="1"/>
          <p:bldP spid="8" grpId="1" animBg="1"/>
          <p:bldP spid="9" grpId="0" animBg="1"/>
          <p:bldP spid="9" grpId="1" animBg="1"/>
          <p:bldP spid="11" grpId="0"/>
          <p:bldP spid="12" grpId="0"/>
          <p:bldP spid="13" grpId="0"/>
          <p:bldP spid="13" grpId="1"/>
          <p:bldP spid="14" grpId="0"/>
          <p:bldP spid="15" grpId="0"/>
          <p:bldP spid="16" grpId="0"/>
          <p:bldP spid="16" grpId="1"/>
          <p:bldP spid="17" grpId="0"/>
          <p:bldP spid="18" grpId="0"/>
          <p:bldP spid="19" grpId="0"/>
          <p:bldP spid="20" grpId="0"/>
          <p:bldP spid="21" grpId="0"/>
          <p:bldP spid="21" grpId="1"/>
          <p:bldP spid="22" grpId="0"/>
          <p:bldP spid="23" grpId="0"/>
          <p:bldP spid="24" grpId="0"/>
          <p:bldP spid="24" grpId="1"/>
          <p:bldP spid="25" grpId="0"/>
          <p:bldP spid="26" grpId="0"/>
          <p:bldP spid="27" grpId="0"/>
          <p:bldP spid="27" grpId="1"/>
          <p:bldP spid="28" grpId="0"/>
          <p:bldP spid="29" grpId="0"/>
          <p:bldP spid="30" grpId="0"/>
          <p:bldP spid="30" grpId="1"/>
          <p:bldP spid="31" grpId="0"/>
          <p:bldP spid="32" grpId="0"/>
          <p:bldP spid="33" grpId="0"/>
          <p:bldP spid="33" grpId="1"/>
          <p:bldP spid="34" grpId="0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2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13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16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2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2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27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3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30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33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4" dur="1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5" dur="1500" fill="hold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8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9" dur="1500" fill="hold"/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5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5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50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500" fill="hold"/>
                                            <p:tgtEl>
                                              <p:spTgt spid="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5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4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5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2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3" dur="150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6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7" dur="15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8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9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" grpId="0" animBg="1"/>
          <p:bldP spid="8" grpId="0" animBg="1"/>
          <p:bldP spid="8" grpId="1" animBg="1"/>
          <p:bldP spid="9" grpId="0" animBg="1"/>
          <p:bldP spid="9" grpId="1" animBg="1"/>
          <p:bldP spid="11" grpId="0"/>
          <p:bldP spid="12" grpId="0"/>
          <p:bldP spid="13" grpId="0"/>
          <p:bldP spid="13" grpId="1"/>
          <p:bldP spid="14" grpId="0"/>
          <p:bldP spid="15" grpId="0"/>
          <p:bldP spid="16" grpId="0"/>
          <p:bldP spid="16" grpId="1"/>
          <p:bldP spid="17" grpId="0"/>
          <p:bldP spid="18" grpId="0"/>
          <p:bldP spid="19" grpId="0"/>
          <p:bldP spid="20" grpId="0"/>
          <p:bldP spid="21" grpId="0"/>
          <p:bldP spid="21" grpId="1"/>
          <p:bldP spid="22" grpId="0"/>
          <p:bldP spid="23" grpId="0"/>
          <p:bldP spid="24" grpId="0"/>
          <p:bldP spid="24" grpId="1"/>
          <p:bldP spid="25" grpId="0"/>
          <p:bldP spid="26" grpId="0"/>
          <p:bldP spid="27" grpId="0"/>
          <p:bldP spid="27" grpId="1"/>
          <p:bldP spid="28" grpId="0"/>
          <p:bldP spid="29" grpId="0"/>
          <p:bldP spid="30" grpId="0"/>
          <p:bldP spid="30" grpId="1"/>
          <p:bldP spid="31" grpId="0"/>
          <p:bldP spid="32" grpId="0"/>
          <p:bldP spid="33" grpId="0"/>
          <p:bldP spid="33" grpId="1"/>
          <p:bldP spid="34" grpId="0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>
            <a:extLst>
              <a:ext uri="{FF2B5EF4-FFF2-40B4-BE49-F238E27FC236}">
                <a16:creationId xmlns:a16="http://schemas.microsoft.com/office/drawing/2014/main" id="{A9F6BECE-F0A2-2CB6-7D98-A6B3355BDD63}"/>
              </a:ext>
            </a:extLst>
          </p:cNvPr>
          <p:cNvGrpSpPr/>
          <p:nvPr/>
        </p:nvGrpSpPr>
        <p:grpSpPr>
          <a:xfrm>
            <a:off x="6935288" y="1601288"/>
            <a:ext cx="10513424" cy="10513424"/>
            <a:chOff x="4384320" y="-949680"/>
            <a:chExt cx="15615360" cy="15615360"/>
          </a:xfrm>
        </p:grpSpPr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F735ADFB-82D0-BCB0-51AA-FCEEDFDB2BD7}"/>
                </a:ext>
              </a:extLst>
            </p:cNvPr>
            <p:cNvCxnSpPr>
              <a:cxnSpLocks/>
            </p:cNvCxnSpPr>
            <p:nvPr/>
          </p:nvCxnSpPr>
          <p:spPr>
            <a:xfrm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7055F411-7117-088B-DCB3-699C556F023A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81263722-BF34-4806-C62C-DB19E53A1E8B}"/>
                </a:ext>
              </a:extLst>
            </p:cNvPr>
            <p:cNvCxnSpPr>
              <a:cxnSpLocks/>
            </p:cNvCxnSpPr>
            <p:nvPr/>
          </p:nvCxnSpPr>
          <p:spPr>
            <a:xfrm rot="2700000"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BDCF0AC8-5640-8632-1D67-C6F5ED346054}"/>
                </a:ext>
              </a:extLst>
            </p:cNvPr>
            <p:cNvCxnSpPr>
              <a:cxnSpLocks/>
            </p:cNvCxnSpPr>
            <p:nvPr/>
          </p:nvCxnSpPr>
          <p:spPr>
            <a:xfrm rot="-2700000">
              <a:off x="4384320" y="6858000"/>
              <a:ext cx="15615360" cy="0"/>
            </a:xfrm>
            <a:prstGeom prst="line">
              <a:avLst/>
            </a:prstGeom>
            <a:ln w="19050"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3" name="Freeform: Shape 32">
            <a:extLst>
              <a:ext uri="{FF2B5EF4-FFF2-40B4-BE49-F238E27FC236}">
                <a16:creationId xmlns:a16="http://schemas.microsoft.com/office/drawing/2014/main" id="{BF81F5DF-F5B2-9BD4-251B-C2005ABE04B2}"/>
              </a:ext>
            </a:extLst>
          </p:cNvPr>
          <p:cNvSpPr/>
          <p:nvPr/>
        </p:nvSpPr>
        <p:spPr>
          <a:xfrm>
            <a:off x="7669517" y="2335517"/>
            <a:ext cx="9044966" cy="9044966"/>
          </a:xfrm>
          <a:custGeom>
            <a:avLst/>
            <a:gdLst>
              <a:gd name="connsiteX0" fmla="*/ 4559285 w 9044966"/>
              <a:gd name="connsiteY0" fmla="*/ 302597 h 9044966"/>
              <a:gd name="connsiteX1" fmla="*/ 1564629 w 9044966"/>
              <a:gd name="connsiteY1" fmla="*/ 1512517 h 9044966"/>
              <a:gd name="connsiteX2" fmla="*/ 302597 w 9044966"/>
              <a:gd name="connsiteY2" fmla="*/ 4485680 h 9044966"/>
              <a:gd name="connsiteX3" fmla="*/ 1512516 w 9044966"/>
              <a:gd name="connsiteY3" fmla="*/ 7480335 h 9044966"/>
              <a:gd name="connsiteX4" fmla="*/ 4485679 w 9044966"/>
              <a:gd name="connsiteY4" fmla="*/ 8742367 h 9044966"/>
              <a:gd name="connsiteX5" fmla="*/ 7480335 w 9044966"/>
              <a:gd name="connsiteY5" fmla="*/ 7532448 h 9044966"/>
              <a:gd name="connsiteX6" fmla="*/ 8742368 w 9044966"/>
              <a:gd name="connsiteY6" fmla="*/ 4559285 h 9044966"/>
              <a:gd name="connsiteX7" fmla="*/ 7532448 w 9044966"/>
              <a:gd name="connsiteY7" fmla="*/ 1564629 h 9044966"/>
              <a:gd name="connsiteX8" fmla="*/ 4561925 w 9044966"/>
              <a:gd name="connsiteY8" fmla="*/ 0 h 9044966"/>
              <a:gd name="connsiteX9" fmla="*/ 7748286 w 9044966"/>
              <a:gd name="connsiteY9" fmla="*/ 1352530 h 9044966"/>
              <a:gd name="connsiteX10" fmla="*/ 9044966 w 9044966"/>
              <a:gd name="connsiteY10" fmla="*/ 4561926 h 9044966"/>
              <a:gd name="connsiteX11" fmla="*/ 7692436 w 9044966"/>
              <a:gd name="connsiteY11" fmla="*/ 7748286 h 9044966"/>
              <a:gd name="connsiteX12" fmla="*/ 4483041 w 9044966"/>
              <a:gd name="connsiteY12" fmla="*/ 9044966 h 9044966"/>
              <a:gd name="connsiteX13" fmla="*/ 1296680 w 9044966"/>
              <a:gd name="connsiteY13" fmla="*/ 7692436 h 9044966"/>
              <a:gd name="connsiteX14" fmla="*/ 0 w 9044966"/>
              <a:gd name="connsiteY14" fmla="*/ 4483041 h 9044966"/>
              <a:gd name="connsiteX15" fmla="*/ 1352530 w 9044966"/>
              <a:gd name="connsiteY15" fmla="*/ 1296680 h 90449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9044966" h="9044966">
                <a:moveTo>
                  <a:pt x="4559285" y="302597"/>
                </a:moveTo>
                <a:lnTo>
                  <a:pt x="1564629" y="1512517"/>
                </a:lnTo>
                <a:lnTo>
                  <a:pt x="302597" y="4485680"/>
                </a:lnTo>
                <a:lnTo>
                  <a:pt x="1512516" y="7480335"/>
                </a:lnTo>
                <a:lnTo>
                  <a:pt x="4485679" y="8742367"/>
                </a:lnTo>
                <a:lnTo>
                  <a:pt x="7480335" y="7532448"/>
                </a:lnTo>
                <a:lnTo>
                  <a:pt x="8742368" y="4559285"/>
                </a:lnTo>
                <a:lnTo>
                  <a:pt x="7532448" y="1564629"/>
                </a:lnTo>
                <a:close/>
                <a:moveTo>
                  <a:pt x="4561925" y="0"/>
                </a:moveTo>
                <a:lnTo>
                  <a:pt x="7748286" y="1352530"/>
                </a:lnTo>
                <a:lnTo>
                  <a:pt x="9044966" y="4561926"/>
                </a:lnTo>
                <a:lnTo>
                  <a:pt x="7692436" y="7748286"/>
                </a:lnTo>
                <a:lnTo>
                  <a:pt x="4483041" y="9044966"/>
                </a:lnTo>
                <a:lnTo>
                  <a:pt x="1296680" y="7692436"/>
                </a:lnTo>
                <a:lnTo>
                  <a:pt x="0" y="4483041"/>
                </a:lnTo>
                <a:lnTo>
                  <a:pt x="1352530" y="129668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9596803F-5B4C-98D6-3EAB-744CEE29F7CC}"/>
              </a:ext>
            </a:extLst>
          </p:cNvPr>
          <p:cNvSpPr/>
          <p:nvPr/>
        </p:nvSpPr>
        <p:spPr>
          <a:xfrm>
            <a:off x="8312529" y="2978530"/>
            <a:ext cx="7758942" cy="7758942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 w="19050">
            <a:solidFill>
              <a:schemeClr val="accent1">
                <a:lumMod val="60000"/>
                <a:lumOff val="40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7" name="Freeform: Shape 76">
            <a:extLst>
              <a:ext uri="{FF2B5EF4-FFF2-40B4-BE49-F238E27FC236}">
                <a16:creationId xmlns:a16="http://schemas.microsoft.com/office/drawing/2014/main" id="{D111AB91-224E-EA86-9493-126CE2AA3AB3}"/>
              </a:ext>
            </a:extLst>
          </p:cNvPr>
          <p:cNvSpPr/>
          <p:nvPr/>
        </p:nvSpPr>
        <p:spPr>
          <a:xfrm>
            <a:off x="7246375" y="1912376"/>
            <a:ext cx="9891250" cy="9891250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 w="19050">
            <a:solidFill>
              <a:schemeClr val="accent1">
                <a:lumMod val="60000"/>
                <a:lumOff val="40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61CA8342-47C7-C2D9-E2F0-491640DDD9F8}"/>
              </a:ext>
            </a:extLst>
          </p:cNvPr>
          <p:cNvSpPr/>
          <p:nvPr/>
        </p:nvSpPr>
        <p:spPr>
          <a:xfrm>
            <a:off x="12665503" y="1912377"/>
            <a:ext cx="9891246" cy="9891246"/>
          </a:xfrm>
          <a:prstGeom prst="ellipse">
            <a:avLst/>
          </a:prstGeom>
          <a:gradFill flip="none" rotWithShape="1">
            <a:gsLst>
              <a:gs pos="63000">
                <a:schemeClr val="bg2">
                  <a:lumMod val="50000"/>
                  <a:alpha val="0"/>
                </a:schemeClr>
              </a:gs>
              <a:gs pos="52000">
                <a:schemeClr val="bg2">
                  <a:lumMod val="5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Text Box 42">
            <a:extLst>
              <a:ext uri="{FF2B5EF4-FFF2-40B4-BE49-F238E27FC236}">
                <a16:creationId xmlns:a16="http://schemas.microsoft.com/office/drawing/2014/main" id="{C128DB64-9A7A-40DB-A226-835FF8838175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2458599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BE PROACTIVE</a:t>
            </a:r>
          </a:p>
        </p:txBody>
      </p:sp>
      <p:sp>
        <p:nvSpPr>
          <p:cNvPr id="80" name="Rectangle 100">
            <a:extLst>
              <a:ext uri="{FF2B5EF4-FFF2-40B4-BE49-F238E27FC236}">
                <a16:creationId xmlns:a16="http://schemas.microsoft.com/office/drawing/2014/main" id="{FB100EF4-646E-C4C5-627B-644F5A9F2C12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297852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 err="1">
                <a:solidFill>
                  <a:schemeClr val="tx2"/>
                </a:solidFill>
              </a:rPr>
              <a:t>Tự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chịu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trách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nhiệm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về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hành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động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không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đổ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lỗi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cho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hoàn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cảnh</a:t>
            </a:r>
            <a:r>
              <a:rPr lang="en-US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81" name="Text Box 42">
            <a:extLst>
              <a:ext uri="{FF2B5EF4-FFF2-40B4-BE49-F238E27FC236}">
                <a16:creationId xmlns:a16="http://schemas.microsoft.com/office/drawing/2014/main" id="{31550C60-DD85-974E-E2FD-5C4A7BFBF543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2228835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1</a:t>
            </a:r>
          </a:p>
        </p:txBody>
      </p:sp>
      <p:sp>
        <p:nvSpPr>
          <p:cNvPr id="82" name="Text Box 42">
            <a:extLst>
              <a:ext uri="{FF2B5EF4-FFF2-40B4-BE49-F238E27FC236}">
                <a16:creationId xmlns:a16="http://schemas.microsoft.com/office/drawing/2014/main" id="{671D492A-16DF-82B0-ED88-F79AC52CDF7B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684598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BEGIN WITH THE END IN MIND </a:t>
            </a:r>
          </a:p>
        </p:txBody>
      </p:sp>
      <p:sp>
        <p:nvSpPr>
          <p:cNvPr id="83" name="Rectangle 100">
            <a:extLst>
              <a:ext uri="{FF2B5EF4-FFF2-40B4-BE49-F238E27FC236}">
                <a16:creationId xmlns:a16="http://schemas.microsoft.com/office/drawing/2014/main" id="{F8BE696E-B66B-AE9F-8838-E65941D32760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19171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tx2"/>
                </a:solidFill>
              </a:rPr>
              <a:t>Xác định mục tiêu rõ ràng để định hướng mọi quyết định và hành động.</a:t>
            </a:r>
          </a:p>
        </p:txBody>
      </p:sp>
      <p:sp>
        <p:nvSpPr>
          <p:cNvPr id="84" name="Text Box 42">
            <a:extLst>
              <a:ext uri="{FF2B5EF4-FFF2-40B4-BE49-F238E27FC236}">
                <a16:creationId xmlns:a16="http://schemas.microsoft.com/office/drawing/2014/main" id="{0126E83E-7467-1E3B-1582-A1562E7C1F48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454834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2</a:t>
            </a:r>
          </a:p>
        </p:txBody>
      </p:sp>
      <p:sp>
        <p:nvSpPr>
          <p:cNvPr id="85" name="Textbox 200">
            <a:extLst>
              <a:ext uri="{FF2B5EF4-FFF2-40B4-BE49-F238E27FC236}">
                <a16:creationId xmlns:a16="http://schemas.microsoft.com/office/drawing/2014/main" id="{B0BA857C-7B0A-82AA-BA44-96DE93D08F89}"/>
              </a:ext>
            </a:extLst>
          </p:cNvPr>
          <p:cNvSpPr txBox="1"/>
          <p:nvPr/>
        </p:nvSpPr>
        <p:spPr>
          <a:xfrm>
            <a:off x="12058943" y="8098273"/>
            <a:ext cx="3102131" cy="52322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8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2800" b="1" dirty="0">
                <a:solidFill>
                  <a:schemeClr val="tx2">
                    <a:lumMod val="50000"/>
                    <a:lumOff val="50000"/>
                  </a:schemeClr>
                </a:solidFill>
                <a:effectLst/>
                <a:latin typeface="+mj-lt"/>
              </a:rPr>
              <a:t>STEPHEN COVEY</a:t>
            </a:r>
          </a:p>
        </p:txBody>
      </p:sp>
      <p:sp>
        <p:nvSpPr>
          <p:cNvPr id="86" name="Textbox 200">
            <a:extLst>
              <a:ext uri="{FF2B5EF4-FFF2-40B4-BE49-F238E27FC236}">
                <a16:creationId xmlns:a16="http://schemas.microsoft.com/office/drawing/2014/main" id="{0264845A-BBD1-D79F-8515-0DDBF6D885B2}"/>
              </a:ext>
            </a:extLst>
          </p:cNvPr>
          <p:cNvSpPr txBox="1"/>
          <p:nvPr/>
        </p:nvSpPr>
        <p:spPr>
          <a:xfrm>
            <a:off x="12017186" y="5690654"/>
            <a:ext cx="10021974" cy="144655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accent1"/>
                </a:solidFill>
                <a:effectLst/>
                <a:latin typeface="+mj-lt"/>
              </a:rPr>
              <a:t>7 HABITS OF HIGHLY</a:t>
            </a:r>
          </a:p>
        </p:txBody>
      </p:sp>
      <p:sp>
        <p:nvSpPr>
          <p:cNvPr id="87" name="Text Box 42">
            <a:extLst>
              <a:ext uri="{FF2B5EF4-FFF2-40B4-BE49-F238E27FC236}">
                <a16:creationId xmlns:a16="http://schemas.microsoft.com/office/drawing/2014/main" id="{7F81A70F-5790-9676-7B1B-E0724562A81B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2121010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PUT FIRST THINGS FIRST </a:t>
            </a:r>
          </a:p>
        </p:txBody>
      </p:sp>
      <p:sp>
        <p:nvSpPr>
          <p:cNvPr id="88" name="Rectangle 100">
            <a:extLst>
              <a:ext uri="{FF2B5EF4-FFF2-40B4-BE49-F238E27FC236}">
                <a16:creationId xmlns:a16="http://schemas.microsoft.com/office/drawing/2014/main" id="{16F6B7E3-A5AE-8F10-5F21-BC7386C35B1F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2628131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>
                <a:solidFill>
                  <a:schemeClr val="tx2"/>
                </a:solidFill>
              </a:rPr>
              <a:t>Quản </a:t>
            </a:r>
            <a:r>
              <a:rPr lang="en-US" dirty="0" err="1">
                <a:solidFill>
                  <a:schemeClr val="tx2"/>
                </a:solidFill>
              </a:rPr>
              <a:t>lý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thời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gian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tập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trung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vào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những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việc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mang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giá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trị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lâu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dài</a:t>
            </a:r>
            <a:r>
              <a:rPr lang="en-US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89" name="Text Box 42">
            <a:extLst>
              <a:ext uri="{FF2B5EF4-FFF2-40B4-BE49-F238E27FC236}">
                <a16:creationId xmlns:a16="http://schemas.microsoft.com/office/drawing/2014/main" id="{E443D9E2-F0B3-C27F-79C1-82BC9203640D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1891246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3</a:t>
            </a:r>
          </a:p>
        </p:txBody>
      </p:sp>
      <p:sp>
        <p:nvSpPr>
          <p:cNvPr id="90" name="Text Box 42">
            <a:extLst>
              <a:ext uri="{FF2B5EF4-FFF2-40B4-BE49-F238E27FC236}">
                <a16:creationId xmlns:a16="http://schemas.microsoft.com/office/drawing/2014/main" id="{75068947-8BDD-53BF-EB3A-5B6363DDDCDD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006490" y="6228553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THINK WIN-WIN </a:t>
            </a:r>
          </a:p>
        </p:txBody>
      </p:sp>
      <p:sp>
        <p:nvSpPr>
          <p:cNvPr id="91" name="Rectangle 100">
            <a:extLst>
              <a:ext uri="{FF2B5EF4-FFF2-40B4-BE49-F238E27FC236}">
                <a16:creationId xmlns:a16="http://schemas.microsoft.com/office/drawing/2014/main" id="{DBB32CD8-27A4-30DD-5FB1-1A6C149B8A81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2479413" y="6735674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 err="1">
                <a:solidFill>
                  <a:schemeClr val="tx2"/>
                </a:solidFill>
              </a:rPr>
              <a:t>Tìm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giải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pháp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có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lợi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cho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tất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cả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các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bên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liên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quan</a:t>
            </a:r>
            <a:r>
              <a:rPr lang="en-US" dirty="0">
                <a:solidFill>
                  <a:schemeClr val="tx2"/>
                </a:solidFill>
              </a:rPr>
              <a:t>.</a:t>
            </a:r>
            <a:endParaRPr lang="en-US" altLang="en-UA" dirty="0">
              <a:solidFill>
                <a:schemeClr val="tx2"/>
              </a:solidFill>
            </a:endParaRPr>
          </a:p>
        </p:txBody>
      </p:sp>
      <p:sp>
        <p:nvSpPr>
          <p:cNvPr id="92" name="Text Box 42">
            <a:extLst>
              <a:ext uri="{FF2B5EF4-FFF2-40B4-BE49-F238E27FC236}">
                <a16:creationId xmlns:a16="http://schemas.microsoft.com/office/drawing/2014/main" id="{C242BB9E-4385-5E76-6B14-5F121631893A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6483162" y="5998789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4</a:t>
            </a:r>
          </a:p>
        </p:txBody>
      </p:sp>
      <p:sp>
        <p:nvSpPr>
          <p:cNvPr id="93" name="Text Box 42">
            <a:extLst>
              <a:ext uri="{FF2B5EF4-FFF2-40B4-BE49-F238E27FC236}">
                <a16:creationId xmlns:a16="http://schemas.microsoft.com/office/drawing/2014/main" id="{C56FC60C-0B77-9C99-0A5E-E745B5F6E178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9993315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SEEK FIRST TO UNDERSTAND, THEN TO BE UNDERSTOOD </a:t>
            </a:r>
          </a:p>
        </p:txBody>
      </p:sp>
      <p:sp>
        <p:nvSpPr>
          <p:cNvPr id="94" name="Rectangle 100">
            <a:extLst>
              <a:ext uri="{FF2B5EF4-FFF2-40B4-BE49-F238E27FC236}">
                <a16:creationId xmlns:a16="http://schemas.microsoft.com/office/drawing/2014/main" id="{D5E64159-3CEE-0E1A-9B7D-FBE8AAE08DCB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10908206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vi-VN" dirty="0">
                <a:solidFill>
                  <a:schemeClr val="tx2"/>
                </a:solidFill>
              </a:rPr>
              <a:t>Thấu hiểu người khác trước khi chia sẻ ý kiến của bản thân.</a:t>
            </a:r>
          </a:p>
        </p:txBody>
      </p:sp>
      <p:sp>
        <p:nvSpPr>
          <p:cNvPr id="95" name="Text Box 42">
            <a:extLst>
              <a:ext uri="{FF2B5EF4-FFF2-40B4-BE49-F238E27FC236}">
                <a16:creationId xmlns:a16="http://schemas.microsoft.com/office/drawing/2014/main" id="{0A4BD734-1C10-2022-4420-436CAA82B702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975616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5</a:t>
            </a:r>
          </a:p>
        </p:txBody>
      </p:sp>
      <p:sp>
        <p:nvSpPr>
          <p:cNvPr id="96" name="Text Box 42">
            <a:extLst>
              <a:ext uri="{FF2B5EF4-FFF2-40B4-BE49-F238E27FC236}">
                <a16:creationId xmlns:a16="http://schemas.microsoft.com/office/drawing/2014/main" id="{4B7631B6-DCDA-CAAA-F2A0-EF8D2BAC2AEC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11848767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SYNERGIZE</a:t>
            </a:r>
          </a:p>
        </p:txBody>
      </p:sp>
      <p:sp>
        <p:nvSpPr>
          <p:cNvPr id="97" name="Rectangle 100">
            <a:extLst>
              <a:ext uri="{FF2B5EF4-FFF2-40B4-BE49-F238E27FC236}">
                <a16:creationId xmlns:a16="http://schemas.microsoft.com/office/drawing/2014/main" id="{4A6B1758-B556-21CD-9CF6-F46F3D5ECEF3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2355888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tx2"/>
                </a:solidFill>
              </a:rPr>
              <a:t>Kết hợp thế mạnh cá nhân để tạo ra giá trị lớn hơn.</a:t>
            </a:r>
          </a:p>
        </p:txBody>
      </p:sp>
      <p:sp>
        <p:nvSpPr>
          <p:cNvPr id="98" name="Text Box 42">
            <a:extLst>
              <a:ext uri="{FF2B5EF4-FFF2-40B4-BE49-F238E27FC236}">
                <a16:creationId xmlns:a16="http://schemas.microsoft.com/office/drawing/2014/main" id="{5EAC5EFB-AA17-8CA1-EB63-A1FDB2936822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1161900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6</a:t>
            </a:r>
          </a:p>
        </p:txBody>
      </p:sp>
      <p:sp>
        <p:nvSpPr>
          <p:cNvPr id="99" name="Text Box 42">
            <a:extLst>
              <a:ext uri="{FF2B5EF4-FFF2-40B4-BE49-F238E27FC236}">
                <a16:creationId xmlns:a16="http://schemas.microsoft.com/office/drawing/2014/main" id="{914FEE25-CB26-861F-3DDD-8B974ED32D2A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9837715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SHARPEN THE SAW </a:t>
            </a:r>
          </a:p>
        </p:txBody>
      </p:sp>
      <p:sp>
        <p:nvSpPr>
          <p:cNvPr id="100" name="Rectangle 100">
            <a:extLst>
              <a:ext uri="{FF2B5EF4-FFF2-40B4-BE49-F238E27FC236}">
                <a16:creationId xmlns:a16="http://schemas.microsoft.com/office/drawing/2014/main" id="{6BDAC41D-B5C1-3E25-CF71-C4C334629FA6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10357645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>
                <a:solidFill>
                  <a:schemeClr val="tx2"/>
                </a:solidFill>
              </a:rPr>
              <a:t>Duy </a:t>
            </a:r>
            <a:r>
              <a:rPr lang="en-US" dirty="0" err="1">
                <a:solidFill>
                  <a:schemeClr val="tx2"/>
                </a:solidFill>
              </a:rPr>
              <a:t>trì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và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phát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triển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thể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chất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trí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tuệ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tinh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thần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và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cảm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xúc</a:t>
            </a:r>
            <a:r>
              <a:rPr lang="en-US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101" name="Text Box 42">
            <a:extLst>
              <a:ext uri="{FF2B5EF4-FFF2-40B4-BE49-F238E27FC236}">
                <a16:creationId xmlns:a16="http://schemas.microsoft.com/office/drawing/2014/main" id="{36D5959D-A285-80EC-889B-1BC25D0FD0BD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9607951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7</a:t>
            </a:r>
          </a:p>
        </p:txBody>
      </p:sp>
      <p:sp>
        <p:nvSpPr>
          <p:cNvPr id="102" name="Textbox 200">
            <a:extLst>
              <a:ext uri="{FF2B5EF4-FFF2-40B4-BE49-F238E27FC236}">
                <a16:creationId xmlns:a16="http://schemas.microsoft.com/office/drawing/2014/main" id="{5612936D-5EED-BB0A-B2A6-9BAB22A501BD}"/>
              </a:ext>
            </a:extLst>
          </p:cNvPr>
          <p:cNvSpPr txBox="1"/>
          <p:nvPr/>
        </p:nvSpPr>
        <p:spPr>
          <a:xfrm>
            <a:off x="12017186" y="6810955"/>
            <a:ext cx="9554219" cy="144655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tx2"/>
                </a:solidFill>
                <a:effectLst/>
                <a:latin typeface="+mj-lt"/>
              </a:rPr>
              <a:t>EFFECTIVE PEOPLE 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F71742EF-102E-7839-9E80-4824B9C93593}"/>
              </a:ext>
            </a:extLst>
          </p:cNvPr>
          <p:cNvSpPr txBox="1"/>
          <p:nvPr/>
        </p:nvSpPr>
        <p:spPr>
          <a:xfrm>
            <a:off x="20659615" y="12596608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9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9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3000396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89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92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9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10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8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9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0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1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4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5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4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5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2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3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6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34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77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3" grpId="0" animBg="1"/>
          <p:bldP spid="34" grpId="0" animBg="1"/>
          <p:bldP spid="34" grpId="1" animBg="1"/>
          <p:bldP spid="77" grpId="0" animBg="1"/>
          <p:bldP spid="77" grpId="1" animBg="1"/>
          <p:bldP spid="79" grpId="0"/>
          <p:bldP spid="80" grpId="0"/>
          <p:bldP spid="81" grpId="0"/>
          <p:bldP spid="81" grpId="1"/>
          <p:bldP spid="82" grpId="0"/>
          <p:bldP spid="83" grpId="0"/>
          <p:bldP spid="84" grpId="0"/>
          <p:bldP spid="84" grpId="1"/>
          <p:bldP spid="85" grpId="0"/>
          <p:bldP spid="86" grpId="0"/>
          <p:bldP spid="87" grpId="0"/>
          <p:bldP spid="88" grpId="0"/>
          <p:bldP spid="89" grpId="0"/>
          <p:bldP spid="89" grpId="1"/>
          <p:bldP spid="90" grpId="0"/>
          <p:bldP spid="91" grpId="0"/>
          <p:bldP spid="92" grpId="0"/>
          <p:bldP spid="92" grpId="1"/>
          <p:bldP spid="93" grpId="0"/>
          <p:bldP spid="94" grpId="0"/>
          <p:bldP spid="95" grpId="0"/>
          <p:bldP spid="95" grpId="1"/>
          <p:bldP spid="96" grpId="0"/>
          <p:bldP spid="97" grpId="0"/>
          <p:bldP spid="98" grpId="0"/>
          <p:bldP spid="98" grpId="1"/>
          <p:bldP spid="99" grpId="0"/>
          <p:bldP spid="100" grpId="0"/>
          <p:bldP spid="101" grpId="0"/>
          <p:bldP spid="101" grpId="1"/>
          <p:bldP spid="102" grpId="0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89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92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9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10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8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9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4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5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2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3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6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34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77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3" grpId="0" animBg="1"/>
          <p:bldP spid="34" grpId="0" animBg="1"/>
          <p:bldP spid="34" grpId="1" animBg="1"/>
          <p:bldP spid="77" grpId="0" animBg="1"/>
          <p:bldP spid="77" grpId="1" animBg="1"/>
          <p:bldP spid="79" grpId="0"/>
          <p:bldP spid="80" grpId="0"/>
          <p:bldP spid="81" grpId="0"/>
          <p:bldP spid="81" grpId="1"/>
          <p:bldP spid="82" grpId="0"/>
          <p:bldP spid="83" grpId="0"/>
          <p:bldP spid="84" grpId="0"/>
          <p:bldP spid="84" grpId="1"/>
          <p:bldP spid="85" grpId="0"/>
          <p:bldP spid="86" grpId="0"/>
          <p:bldP spid="87" grpId="0"/>
          <p:bldP spid="88" grpId="0"/>
          <p:bldP spid="89" grpId="0"/>
          <p:bldP spid="89" grpId="1"/>
          <p:bldP spid="90" grpId="0"/>
          <p:bldP spid="91" grpId="0"/>
          <p:bldP spid="92" grpId="0"/>
          <p:bldP spid="92" grpId="1"/>
          <p:bldP spid="93" grpId="0"/>
          <p:bldP spid="94" grpId="0"/>
          <p:bldP spid="95" grpId="0"/>
          <p:bldP spid="95" grpId="1"/>
          <p:bldP spid="96" grpId="0"/>
          <p:bldP spid="97" grpId="0"/>
          <p:bldP spid="98" grpId="0"/>
          <p:bldP spid="98" grpId="1"/>
          <p:bldP spid="99" grpId="0"/>
          <p:bldP spid="100" grpId="0"/>
          <p:bldP spid="101" grpId="0"/>
          <p:bldP spid="101" grpId="1"/>
          <p:bldP spid="102" grpId="0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>
            <a:extLst>
              <a:ext uri="{FF2B5EF4-FFF2-40B4-BE49-F238E27FC236}">
                <a16:creationId xmlns:a16="http://schemas.microsoft.com/office/drawing/2014/main" id="{945B3D31-BE61-8A97-E8EA-A550FEB17AA6}"/>
              </a:ext>
            </a:extLst>
          </p:cNvPr>
          <p:cNvGrpSpPr/>
          <p:nvPr/>
        </p:nvGrpSpPr>
        <p:grpSpPr>
          <a:xfrm>
            <a:off x="6935288" y="1601288"/>
            <a:ext cx="10513424" cy="10513424"/>
            <a:chOff x="4384320" y="-949680"/>
            <a:chExt cx="15615360" cy="15615360"/>
          </a:xfrm>
        </p:grpSpPr>
        <p:cxnSp>
          <p:nvCxnSpPr>
            <p:cNvPr id="29" name="Straight Connector 28">
              <a:extLst>
                <a:ext uri="{FF2B5EF4-FFF2-40B4-BE49-F238E27FC236}">
                  <a16:creationId xmlns:a16="http://schemas.microsoft.com/office/drawing/2014/main" id="{108CE417-B8BC-4AC7-1623-4333A7E84676}"/>
                </a:ext>
              </a:extLst>
            </p:cNvPr>
            <p:cNvCxnSpPr>
              <a:cxnSpLocks/>
            </p:cNvCxnSpPr>
            <p:nvPr/>
          </p:nvCxnSpPr>
          <p:spPr>
            <a:xfrm>
              <a:off x="4384320" y="6858000"/>
              <a:ext cx="15615360" cy="0"/>
            </a:xfrm>
            <a:prstGeom prst="line">
              <a:avLst/>
            </a:prstGeom>
            <a:ln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>
              <a:extLst>
                <a:ext uri="{FF2B5EF4-FFF2-40B4-BE49-F238E27FC236}">
                  <a16:creationId xmlns:a16="http://schemas.microsoft.com/office/drawing/2014/main" id="{FDC03091-B7E4-C2BE-879F-BD3E1FCFFCBD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4384320" y="6858000"/>
              <a:ext cx="15615360" cy="0"/>
            </a:xfrm>
            <a:prstGeom prst="line">
              <a:avLst/>
            </a:prstGeom>
            <a:ln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>
              <a:extLst>
                <a:ext uri="{FF2B5EF4-FFF2-40B4-BE49-F238E27FC236}">
                  <a16:creationId xmlns:a16="http://schemas.microsoft.com/office/drawing/2014/main" id="{20C3EC9F-3B24-7B90-BD67-91DFDDE6C87A}"/>
                </a:ext>
              </a:extLst>
            </p:cNvPr>
            <p:cNvCxnSpPr>
              <a:cxnSpLocks/>
            </p:cNvCxnSpPr>
            <p:nvPr/>
          </p:nvCxnSpPr>
          <p:spPr>
            <a:xfrm rot="2700000">
              <a:off x="4384320" y="6858000"/>
              <a:ext cx="15615360" cy="0"/>
            </a:xfrm>
            <a:prstGeom prst="line">
              <a:avLst/>
            </a:prstGeom>
            <a:ln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C4365401-DA5C-9C37-261A-778F9B8CE6E8}"/>
                </a:ext>
              </a:extLst>
            </p:cNvPr>
            <p:cNvCxnSpPr>
              <a:cxnSpLocks/>
            </p:cNvCxnSpPr>
            <p:nvPr/>
          </p:nvCxnSpPr>
          <p:spPr>
            <a:xfrm rot="-2700000">
              <a:off x="4384320" y="6858000"/>
              <a:ext cx="15615360" cy="0"/>
            </a:xfrm>
            <a:prstGeom prst="line">
              <a:avLst/>
            </a:prstGeom>
            <a:ln>
              <a:solidFill>
                <a:schemeClr val="accent1">
                  <a:lumMod val="60000"/>
                  <a:lumOff val="40000"/>
                  <a:alpha val="6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3" name="Freeform: Shape 32">
            <a:extLst>
              <a:ext uri="{FF2B5EF4-FFF2-40B4-BE49-F238E27FC236}">
                <a16:creationId xmlns:a16="http://schemas.microsoft.com/office/drawing/2014/main" id="{7D63F82F-2852-E3EF-4A90-29510ABF7B13}"/>
              </a:ext>
            </a:extLst>
          </p:cNvPr>
          <p:cNvSpPr/>
          <p:nvPr/>
        </p:nvSpPr>
        <p:spPr>
          <a:xfrm>
            <a:off x="7669517" y="2335517"/>
            <a:ext cx="9044966" cy="9044966"/>
          </a:xfrm>
          <a:custGeom>
            <a:avLst/>
            <a:gdLst>
              <a:gd name="connsiteX0" fmla="*/ 4559285 w 9044966"/>
              <a:gd name="connsiteY0" fmla="*/ 302597 h 9044966"/>
              <a:gd name="connsiteX1" fmla="*/ 1564629 w 9044966"/>
              <a:gd name="connsiteY1" fmla="*/ 1512517 h 9044966"/>
              <a:gd name="connsiteX2" fmla="*/ 302597 w 9044966"/>
              <a:gd name="connsiteY2" fmla="*/ 4485680 h 9044966"/>
              <a:gd name="connsiteX3" fmla="*/ 1512516 w 9044966"/>
              <a:gd name="connsiteY3" fmla="*/ 7480335 h 9044966"/>
              <a:gd name="connsiteX4" fmla="*/ 4485679 w 9044966"/>
              <a:gd name="connsiteY4" fmla="*/ 8742367 h 9044966"/>
              <a:gd name="connsiteX5" fmla="*/ 7480335 w 9044966"/>
              <a:gd name="connsiteY5" fmla="*/ 7532448 h 9044966"/>
              <a:gd name="connsiteX6" fmla="*/ 8742368 w 9044966"/>
              <a:gd name="connsiteY6" fmla="*/ 4559285 h 9044966"/>
              <a:gd name="connsiteX7" fmla="*/ 7532448 w 9044966"/>
              <a:gd name="connsiteY7" fmla="*/ 1564629 h 9044966"/>
              <a:gd name="connsiteX8" fmla="*/ 4561925 w 9044966"/>
              <a:gd name="connsiteY8" fmla="*/ 0 h 9044966"/>
              <a:gd name="connsiteX9" fmla="*/ 7748286 w 9044966"/>
              <a:gd name="connsiteY9" fmla="*/ 1352530 h 9044966"/>
              <a:gd name="connsiteX10" fmla="*/ 9044966 w 9044966"/>
              <a:gd name="connsiteY10" fmla="*/ 4561926 h 9044966"/>
              <a:gd name="connsiteX11" fmla="*/ 7692436 w 9044966"/>
              <a:gd name="connsiteY11" fmla="*/ 7748286 h 9044966"/>
              <a:gd name="connsiteX12" fmla="*/ 4483041 w 9044966"/>
              <a:gd name="connsiteY12" fmla="*/ 9044966 h 9044966"/>
              <a:gd name="connsiteX13" fmla="*/ 1296680 w 9044966"/>
              <a:gd name="connsiteY13" fmla="*/ 7692436 h 9044966"/>
              <a:gd name="connsiteX14" fmla="*/ 0 w 9044966"/>
              <a:gd name="connsiteY14" fmla="*/ 4483041 h 9044966"/>
              <a:gd name="connsiteX15" fmla="*/ 1352530 w 9044966"/>
              <a:gd name="connsiteY15" fmla="*/ 1296680 h 90449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9044966" h="9044966">
                <a:moveTo>
                  <a:pt x="4559285" y="302597"/>
                </a:moveTo>
                <a:lnTo>
                  <a:pt x="1564629" y="1512517"/>
                </a:lnTo>
                <a:lnTo>
                  <a:pt x="302597" y="4485680"/>
                </a:lnTo>
                <a:lnTo>
                  <a:pt x="1512516" y="7480335"/>
                </a:lnTo>
                <a:lnTo>
                  <a:pt x="4485679" y="8742367"/>
                </a:lnTo>
                <a:lnTo>
                  <a:pt x="7480335" y="7532448"/>
                </a:lnTo>
                <a:lnTo>
                  <a:pt x="8742368" y="4559285"/>
                </a:lnTo>
                <a:lnTo>
                  <a:pt x="7532448" y="1564629"/>
                </a:lnTo>
                <a:close/>
                <a:moveTo>
                  <a:pt x="4561925" y="0"/>
                </a:moveTo>
                <a:lnTo>
                  <a:pt x="7748286" y="1352530"/>
                </a:lnTo>
                <a:lnTo>
                  <a:pt x="9044966" y="4561926"/>
                </a:lnTo>
                <a:lnTo>
                  <a:pt x="7692436" y="7748286"/>
                </a:lnTo>
                <a:lnTo>
                  <a:pt x="4483041" y="9044966"/>
                </a:lnTo>
                <a:lnTo>
                  <a:pt x="1296680" y="7692436"/>
                </a:lnTo>
                <a:lnTo>
                  <a:pt x="0" y="4483041"/>
                </a:lnTo>
                <a:lnTo>
                  <a:pt x="1352530" y="129668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6FEA5BC8-87C9-6EFB-D9E3-D44D4B784000}"/>
              </a:ext>
            </a:extLst>
          </p:cNvPr>
          <p:cNvSpPr/>
          <p:nvPr/>
        </p:nvSpPr>
        <p:spPr>
          <a:xfrm>
            <a:off x="8312529" y="2978530"/>
            <a:ext cx="7758942" cy="7758942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>
            <a:solidFill>
              <a:schemeClr val="accent2">
                <a:lumMod val="75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7" name="Freeform: Shape 76">
            <a:extLst>
              <a:ext uri="{FF2B5EF4-FFF2-40B4-BE49-F238E27FC236}">
                <a16:creationId xmlns:a16="http://schemas.microsoft.com/office/drawing/2014/main" id="{1C8E980A-30F7-D8C2-3651-968D045956A9}"/>
              </a:ext>
            </a:extLst>
          </p:cNvPr>
          <p:cNvSpPr/>
          <p:nvPr/>
        </p:nvSpPr>
        <p:spPr>
          <a:xfrm>
            <a:off x="7246375" y="1912376"/>
            <a:ext cx="9891250" cy="9891250"/>
          </a:xfrm>
          <a:custGeom>
            <a:avLst/>
            <a:gdLst>
              <a:gd name="connsiteX0" fmla="*/ 4256688 w 8439770"/>
              <a:gd name="connsiteY0" fmla="*/ 0 h 8439770"/>
              <a:gd name="connsiteX1" fmla="*/ 7229850 w 8439770"/>
              <a:gd name="connsiteY1" fmla="*/ 1262033 h 8439770"/>
              <a:gd name="connsiteX2" fmla="*/ 8439770 w 8439770"/>
              <a:gd name="connsiteY2" fmla="*/ 4256688 h 8439770"/>
              <a:gd name="connsiteX3" fmla="*/ 7177738 w 8439770"/>
              <a:gd name="connsiteY3" fmla="*/ 7229851 h 8439770"/>
              <a:gd name="connsiteX4" fmla="*/ 4183082 w 8439770"/>
              <a:gd name="connsiteY4" fmla="*/ 8439770 h 8439770"/>
              <a:gd name="connsiteX5" fmla="*/ 1209920 w 8439770"/>
              <a:gd name="connsiteY5" fmla="*/ 7177738 h 8439770"/>
              <a:gd name="connsiteX6" fmla="*/ 0 w 8439770"/>
              <a:gd name="connsiteY6" fmla="*/ 4183082 h 8439770"/>
              <a:gd name="connsiteX7" fmla="*/ 1262032 w 8439770"/>
              <a:gd name="connsiteY7" fmla="*/ 1209920 h 84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439770" h="8439770">
                <a:moveTo>
                  <a:pt x="4256688" y="0"/>
                </a:moveTo>
                <a:lnTo>
                  <a:pt x="7229850" y="1262033"/>
                </a:lnTo>
                <a:lnTo>
                  <a:pt x="8439770" y="4256688"/>
                </a:lnTo>
                <a:lnTo>
                  <a:pt x="7177738" y="7229851"/>
                </a:lnTo>
                <a:lnTo>
                  <a:pt x="4183082" y="8439770"/>
                </a:lnTo>
                <a:lnTo>
                  <a:pt x="1209920" y="7177738"/>
                </a:lnTo>
                <a:lnTo>
                  <a:pt x="0" y="4183082"/>
                </a:lnTo>
                <a:lnTo>
                  <a:pt x="1262032" y="1209920"/>
                </a:lnTo>
                <a:close/>
              </a:path>
            </a:pathLst>
          </a:custGeom>
          <a:noFill/>
          <a:ln>
            <a:solidFill>
              <a:schemeClr val="accent2">
                <a:lumMod val="75000"/>
                <a:alpha val="65000"/>
              </a:schemeClr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6EAF8A90-CD81-BB83-BF52-3B932080E0FD}"/>
              </a:ext>
            </a:extLst>
          </p:cNvPr>
          <p:cNvSpPr/>
          <p:nvPr/>
        </p:nvSpPr>
        <p:spPr>
          <a:xfrm>
            <a:off x="12665503" y="1912377"/>
            <a:ext cx="9891246" cy="9891246"/>
          </a:xfrm>
          <a:prstGeom prst="ellipse">
            <a:avLst/>
          </a:prstGeom>
          <a:gradFill flip="none" rotWithShape="1">
            <a:gsLst>
              <a:gs pos="63000">
                <a:schemeClr val="tx1">
                  <a:lumMod val="10000"/>
                  <a:lumOff val="90000"/>
                  <a:alpha val="0"/>
                </a:schemeClr>
              </a:gs>
              <a:gs pos="52000">
                <a:schemeClr val="tx1">
                  <a:lumMod val="10000"/>
                  <a:lumOff val="9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Text Box 42">
            <a:extLst>
              <a:ext uri="{FF2B5EF4-FFF2-40B4-BE49-F238E27FC236}">
                <a16:creationId xmlns:a16="http://schemas.microsoft.com/office/drawing/2014/main" id="{ECA811EE-90B8-C55E-B83F-A80E809DF9A2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2458599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BE PROACTIVE</a:t>
            </a:r>
          </a:p>
        </p:txBody>
      </p:sp>
      <p:sp>
        <p:nvSpPr>
          <p:cNvPr id="80" name="Rectangle 100">
            <a:extLst>
              <a:ext uri="{FF2B5EF4-FFF2-40B4-BE49-F238E27FC236}">
                <a16:creationId xmlns:a16="http://schemas.microsoft.com/office/drawing/2014/main" id="{1EBEFEF0-48F7-8A51-EEF6-EEB19CDBE7C1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297852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 err="1">
                <a:solidFill>
                  <a:schemeClr val="tx2"/>
                </a:solidFill>
              </a:rPr>
              <a:t>Tự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chịu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trách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nhiệm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về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hành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động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không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đổ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lỗi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cho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hoàn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cảnh</a:t>
            </a:r>
            <a:r>
              <a:rPr lang="en-US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81" name="Text Box 42">
            <a:extLst>
              <a:ext uri="{FF2B5EF4-FFF2-40B4-BE49-F238E27FC236}">
                <a16:creationId xmlns:a16="http://schemas.microsoft.com/office/drawing/2014/main" id="{406384B2-4C75-D2E5-E82F-41D74EF5F8F1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2228835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1</a:t>
            </a:r>
          </a:p>
        </p:txBody>
      </p:sp>
      <p:sp>
        <p:nvSpPr>
          <p:cNvPr id="82" name="Text Box 42">
            <a:extLst>
              <a:ext uri="{FF2B5EF4-FFF2-40B4-BE49-F238E27FC236}">
                <a16:creationId xmlns:a16="http://schemas.microsoft.com/office/drawing/2014/main" id="{BC251A23-11E9-DA95-BE3E-8DBA1010DA76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684598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BEGIN WITH THE END IN MIND </a:t>
            </a:r>
          </a:p>
        </p:txBody>
      </p:sp>
      <p:sp>
        <p:nvSpPr>
          <p:cNvPr id="83" name="Rectangle 100">
            <a:extLst>
              <a:ext uri="{FF2B5EF4-FFF2-40B4-BE49-F238E27FC236}">
                <a16:creationId xmlns:a16="http://schemas.microsoft.com/office/drawing/2014/main" id="{C1585E28-D7A3-A159-580B-077A3BAF51AE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191719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tx2"/>
                </a:solidFill>
              </a:rPr>
              <a:t>Xác định mục tiêu rõ ràng để định hướng mọi quyết định và hành động.</a:t>
            </a:r>
          </a:p>
        </p:txBody>
      </p:sp>
      <p:sp>
        <p:nvSpPr>
          <p:cNvPr id="84" name="Text Box 42">
            <a:extLst>
              <a:ext uri="{FF2B5EF4-FFF2-40B4-BE49-F238E27FC236}">
                <a16:creationId xmlns:a16="http://schemas.microsoft.com/office/drawing/2014/main" id="{94BA45C5-A6C1-DEC7-1973-AD353488E7F3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454834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2</a:t>
            </a:r>
          </a:p>
        </p:txBody>
      </p:sp>
      <p:sp>
        <p:nvSpPr>
          <p:cNvPr id="85" name="Textbox 200">
            <a:extLst>
              <a:ext uri="{FF2B5EF4-FFF2-40B4-BE49-F238E27FC236}">
                <a16:creationId xmlns:a16="http://schemas.microsoft.com/office/drawing/2014/main" id="{651806D0-5412-687A-DC93-66FE7464B0A7}"/>
              </a:ext>
            </a:extLst>
          </p:cNvPr>
          <p:cNvSpPr txBox="1"/>
          <p:nvPr/>
        </p:nvSpPr>
        <p:spPr>
          <a:xfrm>
            <a:off x="12058943" y="8098273"/>
            <a:ext cx="3102131" cy="52322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8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2800" b="1" dirty="0">
                <a:solidFill>
                  <a:schemeClr val="tx2">
                    <a:lumMod val="50000"/>
                    <a:lumOff val="50000"/>
                  </a:schemeClr>
                </a:solidFill>
                <a:effectLst/>
                <a:latin typeface="+mj-lt"/>
              </a:rPr>
              <a:t>STEPHEN COVEY</a:t>
            </a:r>
          </a:p>
        </p:txBody>
      </p:sp>
      <p:sp>
        <p:nvSpPr>
          <p:cNvPr id="86" name="Textbox 200">
            <a:extLst>
              <a:ext uri="{FF2B5EF4-FFF2-40B4-BE49-F238E27FC236}">
                <a16:creationId xmlns:a16="http://schemas.microsoft.com/office/drawing/2014/main" id="{35685848-F10B-F531-7061-AED0AD3A2E09}"/>
              </a:ext>
            </a:extLst>
          </p:cNvPr>
          <p:cNvSpPr txBox="1"/>
          <p:nvPr/>
        </p:nvSpPr>
        <p:spPr>
          <a:xfrm>
            <a:off x="12017186" y="5690654"/>
            <a:ext cx="10021974" cy="144655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accent1"/>
                </a:solidFill>
                <a:effectLst/>
                <a:latin typeface="+mj-lt"/>
              </a:rPr>
              <a:t>7 HABITS OF HIGHLY</a:t>
            </a:r>
          </a:p>
        </p:txBody>
      </p:sp>
      <p:sp>
        <p:nvSpPr>
          <p:cNvPr id="87" name="Text Box 42">
            <a:extLst>
              <a:ext uri="{FF2B5EF4-FFF2-40B4-BE49-F238E27FC236}">
                <a16:creationId xmlns:a16="http://schemas.microsoft.com/office/drawing/2014/main" id="{15089C79-83C5-B562-1145-A330F8C2D062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2121010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PUT FIRST THINGS FIRST </a:t>
            </a:r>
          </a:p>
        </p:txBody>
      </p:sp>
      <p:sp>
        <p:nvSpPr>
          <p:cNvPr id="88" name="Rectangle 100">
            <a:extLst>
              <a:ext uri="{FF2B5EF4-FFF2-40B4-BE49-F238E27FC236}">
                <a16:creationId xmlns:a16="http://schemas.microsoft.com/office/drawing/2014/main" id="{5C80E200-EEE2-A8BB-82F3-7A8276F6FE2D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2628131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>
                <a:solidFill>
                  <a:schemeClr val="tx2"/>
                </a:solidFill>
              </a:rPr>
              <a:t>Quản </a:t>
            </a:r>
            <a:r>
              <a:rPr lang="en-US" dirty="0" err="1">
                <a:solidFill>
                  <a:schemeClr val="tx2"/>
                </a:solidFill>
              </a:rPr>
              <a:t>lý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thời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gian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tập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trung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vào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những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việc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mang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giá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trị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lâu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dài</a:t>
            </a:r>
            <a:r>
              <a:rPr lang="en-US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89" name="Text Box 42">
            <a:extLst>
              <a:ext uri="{FF2B5EF4-FFF2-40B4-BE49-F238E27FC236}">
                <a16:creationId xmlns:a16="http://schemas.microsoft.com/office/drawing/2014/main" id="{83F74FD7-D8DF-CCD4-1B3E-89530E040321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1891246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3</a:t>
            </a:r>
          </a:p>
        </p:txBody>
      </p:sp>
      <p:sp>
        <p:nvSpPr>
          <p:cNvPr id="90" name="Text Box 42">
            <a:extLst>
              <a:ext uri="{FF2B5EF4-FFF2-40B4-BE49-F238E27FC236}">
                <a16:creationId xmlns:a16="http://schemas.microsoft.com/office/drawing/2014/main" id="{B1835ED1-1136-12A3-4828-FF94F8E1D9A4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006490" y="6228553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THINK WIN-WIN </a:t>
            </a:r>
          </a:p>
        </p:txBody>
      </p:sp>
      <p:sp>
        <p:nvSpPr>
          <p:cNvPr id="91" name="Rectangle 100">
            <a:extLst>
              <a:ext uri="{FF2B5EF4-FFF2-40B4-BE49-F238E27FC236}">
                <a16:creationId xmlns:a16="http://schemas.microsoft.com/office/drawing/2014/main" id="{1E12FE68-73C0-22DA-83B4-BC99D6D29C55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2479413" y="6735674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en-US" dirty="0" err="1">
                <a:solidFill>
                  <a:schemeClr val="tx2"/>
                </a:solidFill>
              </a:rPr>
              <a:t>Tìm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giải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pháp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có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lợi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cho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tất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cả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các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bên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liên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quan</a:t>
            </a:r>
            <a:r>
              <a:rPr lang="en-US" dirty="0">
                <a:solidFill>
                  <a:schemeClr val="tx2"/>
                </a:solidFill>
              </a:rPr>
              <a:t>.</a:t>
            </a:r>
            <a:endParaRPr lang="en-US" altLang="en-UA" dirty="0">
              <a:solidFill>
                <a:schemeClr val="tx2"/>
              </a:solidFill>
            </a:endParaRPr>
          </a:p>
        </p:txBody>
      </p:sp>
      <p:sp>
        <p:nvSpPr>
          <p:cNvPr id="92" name="Text Box 42">
            <a:extLst>
              <a:ext uri="{FF2B5EF4-FFF2-40B4-BE49-F238E27FC236}">
                <a16:creationId xmlns:a16="http://schemas.microsoft.com/office/drawing/2014/main" id="{4387278F-987E-562A-D970-DC5B806546B3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6483162" y="5998789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4</a:t>
            </a:r>
          </a:p>
        </p:txBody>
      </p:sp>
      <p:sp>
        <p:nvSpPr>
          <p:cNvPr id="93" name="Text Box 42">
            <a:extLst>
              <a:ext uri="{FF2B5EF4-FFF2-40B4-BE49-F238E27FC236}">
                <a16:creationId xmlns:a16="http://schemas.microsoft.com/office/drawing/2014/main" id="{BD81F932-1E80-0057-DA72-99A137BBC254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2491362" y="9993315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pPr algn="r"/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SEEK FIRST TO UNDERSTAND, THEN TO BE UNDERSTOOD </a:t>
            </a:r>
          </a:p>
        </p:txBody>
      </p:sp>
      <p:sp>
        <p:nvSpPr>
          <p:cNvPr id="94" name="Rectangle 100">
            <a:extLst>
              <a:ext uri="{FF2B5EF4-FFF2-40B4-BE49-F238E27FC236}">
                <a16:creationId xmlns:a16="http://schemas.microsoft.com/office/drawing/2014/main" id="{5DA0B67B-1D67-0B9D-E2C9-64AD48627A7F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3964285" y="10908206"/>
            <a:ext cx="389466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pPr algn="r"/>
            <a:r>
              <a:rPr lang="vi-VN" dirty="0">
                <a:solidFill>
                  <a:schemeClr val="tx2"/>
                </a:solidFill>
              </a:rPr>
              <a:t>Thấu hiểu người khác trước khi chia sẻ ý kiến của bản thân.</a:t>
            </a:r>
          </a:p>
        </p:txBody>
      </p:sp>
      <p:sp>
        <p:nvSpPr>
          <p:cNvPr id="95" name="Text Box 42">
            <a:extLst>
              <a:ext uri="{FF2B5EF4-FFF2-40B4-BE49-F238E27FC236}">
                <a16:creationId xmlns:a16="http://schemas.microsoft.com/office/drawing/2014/main" id="{E867E4C6-99F8-FD44-BC28-2E04A9BD1EAC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7968034" y="975616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5</a:t>
            </a:r>
          </a:p>
        </p:txBody>
      </p:sp>
      <p:sp>
        <p:nvSpPr>
          <p:cNvPr id="96" name="Text Box 42">
            <a:extLst>
              <a:ext uri="{FF2B5EF4-FFF2-40B4-BE49-F238E27FC236}">
                <a16:creationId xmlns:a16="http://schemas.microsoft.com/office/drawing/2014/main" id="{091873E7-46A7-379A-7547-BBF632225159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2944493" y="11848767"/>
            <a:ext cx="5309533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SYNERGIZE</a:t>
            </a:r>
          </a:p>
        </p:txBody>
      </p:sp>
      <p:sp>
        <p:nvSpPr>
          <p:cNvPr id="97" name="Rectangle 100">
            <a:extLst>
              <a:ext uri="{FF2B5EF4-FFF2-40B4-BE49-F238E27FC236}">
                <a16:creationId xmlns:a16="http://schemas.microsoft.com/office/drawing/2014/main" id="{0A53FEC8-3CC4-07B2-9306-CF874F404165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2849117" y="12355888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vi-VN" dirty="0">
                <a:solidFill>
                  <a:schemeClr val="tx2"/>
                </a:solidFill>
              </a:rPr>
              <a:t>Kết hợp thế mạnh cá nhân để tạo ra giá trị lớn hơn.</a:t>
            </a:r>
          </a:p>
        </p:txBody>
      </p:sp>
      <p:sp>
        <p:nvSpPr>
          <p:cNvPr id="98" name="Text Box 42">
            <a:extLst>
              <a:ext uri="{FF2B5EF4-FFF2-40B4-BE49-F238E27FC236}">
                <a16:creationId xmlns:a16="http://schemas.microsoft.com/office/drawing/2014/main" id="{1051EE67-8D2E-D0C8-9127-2996174F0090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1972133" y="11619003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6</a:t>
            </a:r>
          </a:p>
        </p:txBody>
      </p:sp>
      <p:sp>
        <p:nvSpPr>
          <p:cNvPr id="99" name="Text Box 42">
            <a:extLst>
              <a:ext uri="{FF2B5EF4-FFF2-40B4-BE49-F238E27FC236}">
                <a16:creationId xmlns:a16="http://schemas.microsoft.com/office/drawing/2014/main" id="{1C32258E-C6A5-F0F4-A3DE-54D60D6C3B63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6643108" y="9837715"/>
            <a:ext cx="3310717" cy="5558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2800" dirty="0">
                <a:solidFill>
                  <a:schemeClr val="tx2"/>
                </a:solidFill>
                <a:latin typeface="+mj-lt"/>
                <a:cs typeface="Open Sans Bold" panose="020B0606030504020204" pitchFamily="34" charset="0"/>
              </a:rPr>
              <a:t>SHARPEN THE SAW </a:t>
            </a:r>
          </a:p>
        </p:txBody>
      </p:sp>
      <p:sp>
        <p:nvSpPr>
          <p:cNvPr id="100" name="Rectangle 100">
            <a:extLst>
              <a:ext uri="{FF2B5EF4-FFF2-40B4-BE49-F238E27FC236}">
                <a16:creationId xmlns:a16="http://schemas.microsoft.com/office/drawing/2014/main" id="{FDB2254E-5591-59D0-9581-7EA8ED217371}"/>
              </a:ext>
            </a:extLst>
          </p:cNvPr>
          <p:cNvSpPr>
            <a:spLocks noChangeArrowheads="1"/>
          </p:cNvSpPr>
          <p:nvPr/>
        </p:nvSpPr>
        <p:spPr bwMode="auto">
          <a:xfrm flipH="1">
            <a:off x="16547730" y="10357645"/>
            <a:ext cx="4027081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dirty="0">
                <a:solidFill>
                  <a:schemeClr val="tx2"/>
                </a:solidFill>
              </a:rPr>
              <a:t>Duy </a:t>
            </a:r>
            <a:r>
              <a:rPr lang="en-US" dirty="0" err="1">
                <a:solidFill>
                  <a:schemeClr val="tx2"/>
                </a:solidFill>
              </a:rPr>
              <a:t>trì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và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phát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triển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thể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chất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trí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tuệ</a:t>
            </a:r>
            <a:r>
              <a:rPr lang="en-US" dirty="0">
                <a:solidFill>
                  <a:schemeClr val="tx2"/>
                </a:solidFill>
              </a:rPr>
              <a:t>, </a:t>
            </a:r>
            <a:r>
              <a:rPr lang="en-US" dirty="0" err="1">
                <a:solidFill>
                  <a:schemeClr val="tx2"/>
                </a:solidFill>
              </a:rPr>
              <a:t>tinh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thần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và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cảm</a:t>
            </a:r>
            <a:r>
              <a:rPr lang="en-US" dirty="0">
                <a:solidFill>
                  <a:schemeClr val="tx2"/>
                </a:solidFill>
              </a:rPr>
              <a:t> </a:t>
            </a:r>
            <a:r>
              <a:rPr lang="en-US" dirty="0" err="1">
                <a:solidFill>
                  <a:schemeClr val="tx2"/>
                </a:solidFill>
              </a:rPr>
              <a:t>xúc</a:t>
            </a:r>
            <a:r>
              <a:rPr lang="en-US" dirty="0">
                <a:solidFill>
                  <a:schemeClr val="tx2"/>
                </a:solidFill>
              </a:rPr>
              <a:t>.</a:t>
            </a:r>
          </a:p>
        </p:txBody>
      </p:sp>
      <p:sp>
        <p:nvSpPr>
          <p:cNvPr id="101" name="Text Box 42">
            <a:extLst>
              <a:ext uri="{FF2B5EF4-FFF2-40B4-BE49-F238E27FC236}">
                <a16:creationId xmlns:a16="http://schemas.microsoft.com/office/drawing/2014/main" id="{B68FE13C-1027-83B6-8137-0F0A7BFD7230}"/>
              </a:ext>
            </a:extLst>
          </p:cNvPr>
          <p:cNvSpPr txBox="1">
            <a:spLocks noChangeArrowheads="1"/>
          </p:cNvSpPr>
          <p:nvPr/>
        </p:nvSpPr>
        <p:spPr bwMode="auto">
          <a:xfrm flipH="1">
            <a:off x="15670746" y="9607951"/>
            <a:ext cx="452128" cy="12315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1pPr>
            <a:lvl2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2pPr>
            <a:lvl3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3pPr>
            <a:lvl4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4pPr>
            <a:lvl5pPr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tabLst>
                <a:tab pos="723900" algn="l"/>
              </a:tabLst>
              <a:defRPr>
                <a:solidFill>
                  <a:schemeClr val="tx1"/>
                </a:solidFill>
                <a:latin typeface="Arial" panose="020B0604020202020204" pitchFamily="34" charset="0"/>
                <a:ea typeface="Arial Unicode MS" panose="020B0604020202020204" pitchFamily="34" charset="-128"/>
                <a:cs typeface="Arial Unicode MS" panose="020B0604020202020204" pitchFamily="34" charset="-128"/>
              </a:defRPr>
            </a:lvl9pPr>
          </a:lstStyle>
          <a:p>
            <a:r>
              <a:rPr lang="en-US" altLang="en-UA" sz="10000" dirty="0">
                <a:solidFill>
                  <a:schemeClr val="accent1">
                    <a:lumMod val="75000"/>
                  </a:schemeClr>
                </a:solidFill>
                <a:latin typeface="+mj-lt"/>
                <a:cs typeface="Open Sans Bold" panose="020B0606030504020204" pitchFamily="34" charset="0"/>
              </a:rPr>
              <a:t>7</a:t>
            </a:r>
          </a:p>
        </p:txBody>
      </p:sp>
      <p:sp>
        <p:nvSpPr>
          <p:cNvPr id="102" name="Textbox 200">
            <a:extLst>
              <a:ext uri="{FF2B5EF4-FFF2-40B4-BE49-F238E27FC236}">
                <a16:creationId xmlns:a16="http://schemas.microsoft.com/office/drawing/2014/main" id="{A81CC1FA-D4E2-A23B-2D69-49AC4A051E5F}"/>
              </a:ext>
            </a:extLst>
          </p:cNvPr>
          <p:cNvSpPr txBox="1"/>
          <p:nvPr/>
        </p:nvSpPr>
        <p:spPr>
          <a:xfrm>
            <a:off x="12017186" y="6810955"/>
            <a:ext cx="9554219" cy="1446550"/>
          </a:xfrm>
          <a:prstGeom prst="rect">
            <a:avLst/>
          </a:prstGeom>
          <a:noFill/>
          <a:effectLst/>
        </p:spPr>
        <p:txBody>
          <a:bodyPr wrap="none" rtlCol="0" anchor="ctr">
            <a:spAutoFit/>
          </a:bodyPr>
          <a:lstStyle>
            <a:defPPr>
              <a:defRPr lang="en-US"/>
            </a:defPPr>
            <a:lvl1pPr algn="ctr">
              <a:defRPr sz="8000">
                <a:gradFill>
                  <a:gsLst>
                    <a:gs pos="0">
                      <a:schemeClr val="accent1"/>
                    </a:gs>
                    <a:gs pos="100000">
                      <a:schemeClr val="accent6"/>
                    </a:gs>
                  </a:gsLst>
                  <a:lin ang="0" scaled="0"/>
                </a:gradFill>
                <a:effectLst>
                  <a:outerShdw blurRad="50800" dist="38100" dir="5400000" algn="t" rotWithShape="0">
                    <a:prstClr val="black">
                      <a:alpha val="40000"/>
                    </a:prstClr>
                  </a:outerShdw>
                </a:effectLst>
                <a:latin typeface="Gobold Uplow" panose="02000500000000000000" pitchFamily="2" charset="0"/>
              </a:defRPr>
            </a:lvl1pPr>
          </a:lstStyle>
          <a:p>
            <a:pPr algn="l"/>
            <a:r>
              <a:rPr lang="en-US" sz="8800" spc="-300" dirty="0">
                <a:solidFill>
                  <a:schemeClr val="tx2"/>
                </a:solidFill>
                <a:effectLst/>
                <a:latin typeface="+mj-lt"/>
              </a:rPr>
              <a:t>EFFECTIVE PEOPLE 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B3A208D0-688E-404B-CCB2-EA1C229B6791}"/>
              </a:ext>
            </a:extLst>
          </p:cNvPr>
          <p:cNvSpPr txBox="1"/>
          <p:nvPr/>
        </p:nvSpPr>
        <p:spPr>
          <a:xfrm>
            <a:off x="20659615" y="12596608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</p:spTree>
    <p:extLst>
      <p:ext uri="{BB962C8B-B14F-4D97-AF65-F5344CB8AC3E}">
        <p14:creationId xmlns:p14="http://schemas.microsoft.com/office/powerpoint/2010/main" val="17846208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7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8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89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92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9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10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98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99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2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3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06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07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0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1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4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5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 p14:presetBounceEnd="50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18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19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2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3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 p14:presetBounceEnd="50000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26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27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0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1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 p14:presetBounceEnd="50000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4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5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38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39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 p14:presetBounceEnd="50000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2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3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 p14:presetBounceEnd="50000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146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14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34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77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3" grpId="0" animBg="1"/>
          <p:bldP spid="34" grpId="0" animBg="1"/>
          <p:bldP spid="34" grpId="1" animBg="1"/>
          <p:bldP spid="77" grpId="0" animBg="1"/>
          <p:bldP spid="77" grpId="1" animBg="1"/>
          <p:bldP spid="79" grpId="0"/>
          <p:bldP spid="80" grpId="0"/>
          <p:bldP spid="81" grpId="0"/>
          <p:bldP spid="81" grpId="1"/>
          <p:bldP spid="82" grpId="0"/>
          <p:bldP spid="83" grpId="0"/>
          <p:bldP spid="84" grpId="0"/>
          <p:bldP spid="84" grpId="1"/>
          <p:bldP spid="85" grpId="0"/>
          <p:bldP spid="86" grpId="0"/>
          <p:bldP spid="87" grpId="0"/>
          <p:bldP spid="88" grpId="0"/>
          <p:bldP spid="89" grpId="0"/>
          <p:bldP spid="89" grpId="1"/>
          <p:bldP spid="90" grpId="0"/>
          <p:bldP spid="91" grpId="0"/>
          <p:bldP spid="92" grpId="0"/>
          <p:bldP spid="92" grpId="1"/>
          <p:bldP spid="93" grpId="0"/>
          <p:bldP spid="94" grpId="0"/>
          <p:bldP spid="95" grpId="0"/>
          <p:bldP spid="95" grpId="1"/>
          <p:bldP spid="96" grpId="0"/>
          <p:bldP spid="97" grpId="0"/>
          <p:bldP spid="98" grpId="0"/>
          <p:bldP spid="98" grpId="1"/>
          <p:bldP spid="99" grpId="0"/>
          <p:bldP spid="100" grpId="0"/>
          <p:bldP spid="101" grpId="0"/>
          <p:bldP spid="101" grpId="1"/>
          <p:bldP spid="102" grpId="0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2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42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15" dur="1000"/>
                                            <p:tgtEl>
                                              <p:spTgt spid="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6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7" dur="1000" fill="hold"/>
                                            <p:tgtEl>
                                              <p:spTgt spid="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8" presetID="53" presetClass="entr" presetSubtype="16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1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0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1" dur="150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22" dur="150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24" dur="1000" fill="hold"/>
                                            <p:tgtEl>
                                              <p:spTgt spid="2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5" presetID="31" presetClass="entr" presetSubtype="0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27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8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29" dur="1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0" dur="100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1" presetID="31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3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4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10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31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9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0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1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6" dur="75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7" dur="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grpId="1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8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4" dur="75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grpId="1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8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6" presetClass="emph" presetSubtype="0" autoRev="1" fill="hold" grpId="1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63" dur="500" fill="hold"/>
                                            <p:tgtEl>
                                              <p:spTgt spid="89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4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8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9" presetID="6" presetClass="emph" presetSubtype="0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70" dur="500" fill="hold"/>
                                            <p:tgtEl>
                                              <p:spTgt spid="92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1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7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5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6" presetID="6" presetClass="emph" presetSubtype="0" autoRev="1" fill="hold" grpId="1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animScale>
                                          <p:cBhvr>
                                            <p:cTn id="77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78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0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1" dur="75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2" dur="75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3" presetID="6" presetClass="emph" presetSubtype="0" autoRev="1" fill="hold" grpId="1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84" dur="500" fill="hold"/>
                                            <p:tgtEl>
                                              <p:spTgt spid="98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85" presetID="53" presetClass="entr" presetSubtype="16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9" dur="750"/>
                                            <p:tgtEl>
                                              <p:spTgt spid="1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0" presetID="6" presetClass="emph" presetSubtype="0" autoRev="1" fill="hold" grpId="1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animScale>
                                          <p:cBhvr>
                                            <p:cTn id="91" dur="500" fill="hold"/>
                                            <p:tgtEl>
                                              <p:spTgt spid="101"/>
                                            </p:tgtEl>
                                          </p:cBhvr>
                                          <p:by x="150000" y="15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92" presetID="2" presetClass="entr" presetSubtype="2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4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5" dur="1500" fill="hold"/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6" presetID="2" presetClass="entr" presetSubtype="2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9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98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99" dur="15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0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2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3" dur="15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4" presetID="2" presetClass="entr" presetSubtype="1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6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07" dur="15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8" presetID="2" presetClass="entr" presetSubtype="8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0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0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1" dur="1500" fill="hold"/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2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5" dur="1500" fill="hold"/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16" presetID="2" presetClass="entr" presetSubtype="8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8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9" dur="15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0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2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3" dur="1500" fill="hold"/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4" presetID="2" presetClass="entr" presetSubtype="8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6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7" dur="150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8" presetID="2" presetClass="entr" presetSubtype="8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0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1" dur="150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2" presetID="2" presetClass="entr" presetSubtype="4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4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5" dur="15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6" presetID="2" presetClass="entr" presetSubtype="4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8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39" dur="15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0" presetID="2" presetClass="entr" presetSubtype="2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1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2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3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4" presetID="2" presetClass="entr" presetSubtype="2" fill="hold" grpId="0" nodeType="withEffect">
                                      <p:stCondLst>
                                        <p:cond delay="2250"/>
                                      </p:stCondLst>
                                      <p:childTnLst>
                                        <p:set>
                                          <p:cBhvr>
                                            <p:cTn id="1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6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47" dur="1500" fill="hold"/>
                                            <p:tgtEl>
                                              <p:spTgt spid="1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48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49" dur="500" fill="hold"/>
                                            <p:tgtEl>
                                              <p:spTgt spid="34"/>
                                            </p:tgtEl>
                                          </p:cBhvr>
                                          <p:by x="110000" y="110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150" presetID="6" presetClass="emph" presetSubtype="0" repeatCount="indefinite" autoRev="1" fill="hold" grpId="1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151" dur="1000" fill="hold"/>
                                            <p:tgtEl>
                                              <p:spTgt spid="77"/>
                                            </p:tgtEl>
                                          </p:cBhvr>
                                          <p:by x="105000" y="105000"/>
                                        </p:animScale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3" grpId="0" animBg="1"/>
          <p:bldP spid="34" grpId="0" animBg="1"/>
          <p:bldP spid="34" grpId="1" animBg="1"/>
          <p:bldP spid="77" grpId="0" animBg="1"/>
          <p:bldP spid="77" grpId="1" animBg="1"/>
          <p:bldP spid="79" grpId="0"/>
          <p:bldP spid="80" grpId="0"/>
          <p:bldP spid="81" grpId="0"/>
          <p:bldP spid="81" grpId="1"/>
          <p:bldP spid="82" grpId="0"/>
          <p:bldP spid="83" grpId="0"/>
          <p:bldP spid="84" grpId="0"/>
          <p:bldP spid="84" grpId="1"/>
          <p:bldP spid="85" grpId="0"/>
          <p:bldP spid="86" grpId="0"/>
          <p:bldP spid="87" grpId="0"/>
          <p:bldP spid="88" grpId="0"/>
          <p:bldP spid="89" grpId="0"/>
          <p:bldP spid="89" grpId="1"/>
          <p:bldP spid="90" grpId="0"/>
          <p:bldP spid="91" grpId="0"/>
          <p:bldP spid="92" grpId="0"/>
          <p:bldP spid="92" grpId="1"/>
          <p:bldP spid="93" grpId="0"/>
          <p:bldP spid="94" grpId="0"/>
          <p:bldP spid="95" grpId="0"/>
          <p:bldP spid="95" grpId="1"/>
          <p:bldP spid="96" grpId="0"/>
          <p:bldP spid="97" grpId="0"/>
          <p:bldP spid="98" grpId="0"/>
          <p:bldP spid="98" grpId="1"/>
          <p:bldP spid="99" grpId="0"/>
          <p:bldP spid="100" grpId="0"/>
          <p:bldP spid="101" grpId="0"/>
          <p:bldP spid="101" grpId="1"/>
          <p:bldP spid="102" grpId="0"/>
        </p:bldLst>
      </p:timing>
    </mc:Fallback>
  </mc:AlternateContent>
</p:sld>
</file>

<file path=ppt/theme/theme1.xml><?xml version="1.0" encoding="utf-8"?>
<a:theme xmlns:a="http://schemas.openxmlformats.org/drawingml/2006/main" name="Office Theme">
  <a:themeElements>
    <a:clrScheme name="SlideOcean - Light 115">
      <a:dk1>
        <a:srgbClr val="262626"/>
      </a:dk1>
      <a:lt1>
        <a:srgbClr val="FFFFFF"/>
      </a:lt1>
      <a:dk2>
        <a:srgbClr val="262626"/>
      </a:dk2>
      <a:lt2>
        <a:srgbClr val="FFFFFF"/>
      </a:lt2>
      <a:accent1>
        <a:srgbClr val="FE6902"/>
      </a:accent1>
      <a:accent2>
        <a:srgbClr val="FF7D01"/>
      </a:accent2>
      <a:accent3>
        <a:srgbClr val="FF9000"/>
      </a:accent3>
      <a:accent4>
        <a:srgbClr val="FFA202"/>
      </a:accent4>
      <a:accent5>
        <a:srgbClr val="FFC002"/>
      </a:accent5>
      <a:accent6>
        <a:srgbClr val="FFCC02"/>
      </a:accent6>
      <a:hlink>
        <a:srgbClr val="FFFFFF"/>
      </a:hlink>
      <a:folHlink>
        <a:srgbClr val="595959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Custom Design">
  <a:themeElements>
    <a:clrScheme name="CP_D_74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ED254E"/>
      </a:accent1>
      <a:accent2>
        <a:srgbClr val="F9DC5C"/>
      </a:accent2>
      <a:accent3>
        <a:srgbClr val="F4FFFD"/>
      </a:accent3>
      <a:accent4>
        <a:srgbClr val="011936"/>
      </a:accent4>
      <a:accent5>
        <a:srgbClr val="465362"/>
      </a:accent5>
      <a:accent6>
        <a:srgbClr val="97A5AF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3.xml><?xml version="1.0" encoding="utf-8"?>
<a:theme xmlns:a="http://schemas.openxmlformats.org/drawingml/2006/main" name="1_Custom Design">
  <a:themeElements>
    <a:clrScheme name="SlideOcean - Dark 43">
      <a:dk1>
        <a:srgbClr val="FFFFFF"/>
      </a:dk1>
      <a:lt1>
        <a:sysClr val="window" lastClr="FFFFFF"/>
      </a:lt1>
      <a:dk2>
        <a:srgbClr val="FFFFFF"/>
      </a:dk2>
      <a:lt2>
        <a:srgbClr val="242E3D"/>
      </a:lt2>
      <a:accent1>
        <a:srgbClr val="FDFD04"/>
      </a:accent1>
      <a:accent2>
        <a:srgbClr val="FBD400"/>
      </a:accent2>
      <a:accent3>
        <a:srgbClr val="FB9E00"/>
      </a:accent3>
      <a:accent4>
        <a:srgbClr val="F97C00"/>
      </a:accent4>
      <a:accent5>
        <a:srgbClr val="FE3F02"/>
      </a:accent5>
      <a:accent6>
        <a:srgbClr val="FE0000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2_Custom Design">
  <a:themeElements>
    <a:clrScheme name="CP_L_99">
      <a:dk1>
        <a:srgbClr val="8080F0"/>
      </a:dk1>
      <a:lt1>
        <a:srgbClr val="FFFFFF"/>
      </a:lt1>
      <a:dk2>
        <a:srgbClr val="000000"/>
      </a:dk2>
      <a:lt2>
        <a:srgbClr val="EEEEEE"/>
      </a:lt2>
      <a:accent1>
        <a:srgbClr val="4949E7"/>
      </a:accent1>
      <a:accent2>
        <a:srgbClr val="FA5353"/>
      </a:accent2>
      <a:accent3>
        <a:srgbClr val="FDD250"/>
      </a:accent3>
      <a:accent4>
        <a:srgbClr val="8080F0"/>
      </a:accent4>
      <a:accent5>
        <a:srgbClr val="000000"/>
      </a:accent5>
      <a:accent6>
        <a:srgbClr val="000000"/>
      </a:accent6>
      <a:hlink>
        <a:srgbClr val="000000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3_Custom Design">
  <a:themeElements>
    <a:clrScheme name="CP_D_36">
      <a:dk1>
        <a:srgbClr val="FFFFFF"/>
      </a:dk1>
      <a:lt1>
        <a:srgbClr val="7F7F7F"/>
      </a:lt1>
      <a:dk2>
        <a:srgbClr val="FFFFFF"/>
      </a:dk2>
      <a:lt2>
        <a:srgbClr val="000000"/>
      </a:lt2>
      <a:accent1>
        <a:srgbClr val="042142"/>
      </a:accent1>
      <a:accent2>
        <a:srgbClr val="153C6A"/>
      </a:accent2>
      <a:accent3>
        <a:srgbClr val="2475AC"/>
      </a:accent3>
      <a:accent4>
        <a:srgbClr val="3DE0FC"/>
      </a:accent4>
      <a:accent5>
        <a:srgbClr val="733E85"/>
      </a:accent5>
      <a:accent6>
        <a:srgbClr val="E977F5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4_Custom Design">
  <a:themeElements>
    <a:clrScheme name="SlideOcean - Dark 43">
      <a:dk1>
        <a:srgbClr val="FFFFFF"/>
      </a:dk1>
      <a:lt1>
        <a:sysClr val="window" lastClr="FFFFFF"/>
      </a:lt1>
      <a:dk2>
        <a:srgbClr val="FFFFFF"/>
      </a:dk2>
      <a:lt2>
        <a:srgbClr val="242E3D"/>
      </a:lt2>
      <a:accent1>
        <a:srgbClr val="FDFD04"/>
      </a:accent1>
      <a:accent2>
        <a:srgbClr val="FBD400"/>
      </a:accent2>
      <a:accent3>
        <a:srgbClr val="FB9E00"/>
      </a:accent3>
      <a:accent4>
        <a:srgbClr val="F97C00"/>
      </a:accent4>
      <a:accent5>
        <a:srgbClr val="FE3F02"/>
      </a:accent5>
      <a:accent6>
        <a:srgbClr val="FE0000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2542</TotalTime>
  <Words>900</Words>
  <Application>Microsoft Office PowerPoint</Application>
  <PresentationFormat>Custom</PresentationFormat>
  <Paragraphs>150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6</vt:i4>
      </vt:variant>
      <vt:variant>
        <vt:lpstr>Slide Titles</vt:lpstr>
      </vt:variant>
      <vt:variant>
        <vt:i4>6</vt:i4>
      </vt:variant>
    </vt:vector>
  </HeadingPairs>
  <TitlesOfParts>
    <vt:vector size="17" baseType="lpstr">
      <vt:lpstr>Aptos</vt:lpstr>
      <vt:lpstr>Arial</vt:lpstr>
      <vt:lpstr>Calibri</vt:lpstr>
      <vt:lpstr>Open Sans Light</vt:lpstr>
      <vt:lpstr>UTM Avo</vt:lpstr>
      <vt:lpstr>Office Theme</vt:lpstr>
      <vt:lpstr>Custom Design</vt:lpstr>
      <vt:lpstr>1_Custom Design</vt:lpstr>
      <vt:lpstr>2_Custom Design</vt:lpstr>
      <vt:lpstr>3_Custom Design</vt:lpstr>
      <vt:lpstr>4_Custom Design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- 07 Habits</dc:title>
  <dc:creator>Slide Ocean</dc:creator>
  <cp:lastModifiedBy>SO</cp:lastModifiedBy>
  <cp:revision>447</cp:revision>
  <dcterms:created xsi:type="dcterms:W3CDTF">2024-04-24T08:43:56Z</dcterms:created>
  <dcterms:modified xsi:type="dcterms:W3CDTF">2025-08-12T15:31:00Z</dcterms:modified>
</cp:coreProperties>
</file>

<file path=docProps/thumbnail.jpeg>
</file>