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8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11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58" r:id="rId8"/>
    <p:sldMasterId id="2147483768" r:id="rId9"/>
    <p:sldMasterId id="2147483780" r:id="rId10"/>
    <p:sldMasterId id="2147483790" r:id="rId11"/>
    <p:sldMasterId id="2147483800" r:id="rId12"/>
    <p:sldMasterId id="2147483812" r:id="rId13"/>
    <p:sldMasterId id="2147483822" r:id="rId14"/>
  </p:sldMasterIdLst>
  <p:notesMasterIdLst>
    <p:notesMasterId r:id="rId24"/>
  </p:notesMasterIdLst>
  <p:handoutMasterIdLst>
    <p:handoutMasterId r:id="rId25"/>
  </p:handoutMasterIdLst>
  <p:sldIdLst>
    <p:sldId id="2147378118" r:id="rId15"/>
    <p:sldId id="2147378117" r:id="rId16"/>
    <p:sldId id="2147378121" r:id="rId17"/>
    <p:sldId id="2147378120" r:id="rId18"/>
    <p:sldId id="2147378119" r:id="rId19"/>
    <p:sldId id="2147378093" r:id="rId20"/>
    <p:sldId id="2147378126" r:id="rId21"/>
    <p:sldId id="2147378122" r:id="rId22"/>
    <p:sldId id="2147378123" r:id="rId23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63" autoAdjust="0"/>
    <p:restoredTop sz="75666" autoAdjust="0"/>
  </p:normalViewPr>
  <p:slideViewPr>
    <p:cSldViewPr snapToGrid="0">
      <p:cViewPr varScale="1">
        <p:scale>
          <a:sx n="54" d="100"/>
          <a:sy n="54" d="100"/>
        </p:scale>
        <p:origin x="121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45129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466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2375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1942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51776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23778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035043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57725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8314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19873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2.xml"/><Relationship Id="rId10" Type="http://schemas.openxmlformats.org/officeDocument/2006/relationships/theme" Target="../theme/theme11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9.xml"/><Relationship Id="rId7" Type="http://schemas.openxmlformats.org/officeDocument/2006/relationships/slideLayout" Target="../slideLayouts/slideLayout113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0" Type="http://schemas.openxmlformats.org/officeDocument/2006/relationships/slideLayout" Target="../slideLayouts/slideLayout116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3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73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439360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8/30/2025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4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3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3.xml"/><Relationship Id="rId6" Type="http://schemas.openxmlformats.org/officeDocument/2006/relationships/image" Target="../media/image23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4.xml"/><Relationship Id="rId6" Type="http://schemas.openxmlformats.org/officeDocument/2006/relationships/image" Target="../media/image2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7" Type="http://schemas.openxmlformats.org/officeDocument/2006/relationships/image" Target="../media/image36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5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7" Type="http://schemas.openxmlformats.org/officeDocument/2006/relationships/image" Target="../media/image42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3.xml"/><Relationship Id="rId6" Type="http://schemas.openxmlformats.org/officeDocument/2006/relationships/image" Target="../media/image41.png"/><Relationship Id="rId5" Type="http://schemas.openxmlformats.org/officeDocument/2006/relationships/image" Target="../media/image40.sv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7" Type="http://schemas.openxmlformats.org/officeDocument/2006/relationships/image" Target="../media/image36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2.xml"/><Relationship Id="rId6" Type="http://schemas.openxmlformats.org/officeDocument/2006/relationships/image" Target="../media/image35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7EC2B50-79A6-C7C4-0E5A-1CBA22537487}"/>
              </a:ext>
            </a:extLst>
          </p:cNvPr>
          <p:cNvSpPr/>
          <p:nvPr/>
        </p:nvSpPr>
        <p:spPr>
          <a:xfrm>
            <a:off x="285135" y="335038"/>
            <a:ext cx="23813730" cy="13045924"/>
          </a:xfrm>
          <a:prstGeom prst="roundRect">
            <a:avLst>
              <a:gd name="adj" fmla="val 264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25">
            <a:extLst>
              <a:ext uri="{FF2B5EF4-FFF2-40B4-BE49-F238E27FC236}">
                <a16:creationId xmlns:a16="http://schemas.microsoft.com/office/drawing/2014/main" id="{A7FCD005-1232-9DF4-588A-53B12F1A7BDA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41A9F4-EC40-2327-EEAB-B0AA62C024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8B242FCD-D758-D883-26A1-DD7057056B70}"/>
              </a:ext>
            </a:extLst>
          </p:cNvPr>
          <p:cNvGrpSpPr/>
          <p:nvPr/>
        </p:nvGrpSpPr>
        <p:grpSpPr>
          <a:xfrm>
            <a:off x="1508760" y="6585914"/>
            <a:ext cx="14558734" cy="3999440"/>
            <a:chOff x="1508761" y="6585914"/>
            <a:chExt cx="14363260" cy="399944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18A3C82-F387-C646-5AAF-49480E837B8A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7919061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82AB0CF-579E-FCBC-8785-E2BD76205F65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9252208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9B36525-DC84-C452-1D14-E03C40CE49FF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1058535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B8A7117-02EC-BCD2-CFDE-D68EBCF3F9B4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658591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BF4B901-C478-3D8C-E3A3-6B8A06818A90}"/>
              </a:ext>
            </a:extLst>
          </p:cNvPr>
          <p:cNvSpPr/>
          <p:nvPr/>
        </p:nvSpPr>
        <p:spPr>
          <a:xfrm>
            <a:off x="1508761" y="5135206"/>
            <a:ext cx="4039967" cy="1395919"/>
          </a:xfrm>
          <a:custGeom>
            <a:avLst/>
            <a:gdLst>
              <a:gd name="connsiteX0" fmla="*/ 285262 w 4039967"/>
              <a:gd name="connsiteY0" fmla="*/ 0 h 1395919"/>
              <a:gd name="connsiteX1" fmla="*/ 3754705 w 4039967"/>
              <a:gd name="connsiteY1" fmla="*/ 0 h 1395919"/>
              <a:gd name="connsiteX2" fmla="*/ 4039967 w 4039967"/>
              <a:gd name="connsiteY2" fmla="*/ 285262 h 1395919"/>
              <a:gd name="connsiteX3" fmla="*/ 4039967 w 4039967"/>
              <a:gd name="connsiteY3" fmla="*/ 1395919 h 1395919"/>
              <a:gd name="connsiteX4" fmla="*/ 0 w 4039967"/>
              <a:gd name="connsiteY4" fmla="*/ 1395919 h 1395919"/>
              <a:gd name="connsiteX5" fmla="*/ 0 w 4039967"/>
              <a:gd name="connsiteY5" fmla="*/ 285262 h 1395919"/>
              <a:gd name="connsiteX6" fmla="*/ 285262 w 4039967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1395919">
                <a:moveTo>
                  <a:pt x="285262" y="0"/>
                </a:moveTo>
                <a:lnTo>
                  <a:pt x="3754705" y="0"/>
                </a:lnTo>
                <a:cubicBezTo>
                  <a:pt x="3912251" y="0"/>
                  <a:pt x="4039967" y="127716"/>
                  <a:pt x="4039967" y="285262"/>
                </a:cubicBezTo>
                <a:lnTo>
                  <a:pt x="4039967" y="1395919"/>
                </a:lnTo>
                <a:lnTo>
                  <a:pt x="0" y="1395919"/>
                </a:lnTo>
                <a:lnTo>
                  <a:pt x="0" y="285262"/>
                </a:lnTo>
                <a:cubicBezTo>
                  <a:pt x="0" y="127716"/>
                  <a:pt x="127716" y="0"/>
                  <a:pt x="285262" y="0"/>
                </a:cubicBezTo>
                <a:close/>
              </a:path>
            </a:pathLst>
          </a:custGeom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MÔ TẢ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SẢN PHẨM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2E6D8D5-2A5B-FE55-75C1-DE5990454F9E}"/>
              </a:ext>
            </a:extLst>
          </p:cNvPr>
          <p:cNvSpPr/>
          <p:nvPr/>
        </p:nvSpPr>
        <p:spPr>
          <a:xfrm>
            <a:off x="1508761" y="6576844"/>
            <a:ext cx="4039967" cy="5694116"/>
          </a:xfrm>
          <a:custGeom>
            <a:avLst/>
            <a:gdLst>
              <a:gd name="connsiteX0" fmla="*/ 0 w 4039967"/>
              <a:gd name="connsiteY0" fmla="*/ 0 h 5999068"/>
              <a:gd name="connsiteX1" fmla="*/ 4039967 w 4039967"/>
              <a:gd name="connsiteY1" fmla="*/ 0 h 5999068"/>
              <a:gd name="connsiteX2" fmla="*/ 4039967 w 4039967"/>
              <a:gd name="connsiteY2" fmla="*/ 5713806 h 5999068"/>
              <a:gd name="connsiteX3" fmla="*/ 3754705 w 4039967"/>
              <a:gd name="connsiteY3" fmla="*/ 5999068 h 5999068"/>
              <a:gd name="connsiteX4" fmla="*/ 285262 w 4039967"/>
              <a:gd name="connsiteY4" fmla="*/ 5999068 h 5999068"/>
              <a:gd name="connsiteX5" fmla="*/ 0 w 4039967"/>
              <a:gd name="connsiteY5" fmla="*/ 5713806 h 5999068"/>
              <a:gd name="connsiteX6" fmla="*/ 0 w 4039967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5999068">
                <a:moveTo>
                  <a:pt x="0" y="0"/>
                </a:moveTo>
                <a:lnTo>
                  <a:pt x="4039967" y="0"/>
                </a:lnTo>
                <a:lnTo>
                  <a:pt x="4039967" y="5713806"/>
                </a:lnTo>
                <a:cubicBezTo>
                  <a:pt x="4039967" y="5871352"/>
                  <a:pt x="3912251" y="5999068"/>
                  <a:pt x="3754705" y="5999068"/>
                </a:cubicBezTo>
                <a:lnTo>
                  <a:pt x="285262" y="5999068"/>
                </a:lnTo>
                <a:cubicBezTo>
                  <a:pt x="127716" y="5999068"/>
                  <a:pt x="0" y="5871352"/>
                  <a:pt x="0" y="57138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EADC6C-BB47-9B64-06F9-C4323830274D}"/>
              </a:ext>
            </a:extLst>
          </p:cNvPr>
          <p:cNvSpPr txBox="1"/>
          <p:nvPr/>
        </p:nvSpPr>
        <p:spPr>
          <a:xfrm rot="10800000" flipV="1">
            <a:off x="1842822" y="6918684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01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1E3C3E-F584-9A98-9187-6D64C7BF7268}"/>
              </a:ext>
            </a:extLst>
          </p:cNvPr>
          <p:cNvSpPr txBox="1"/>
          <p:nvPr/>
        </p:nvSpPr>
        <p:spPr>
          <a:xfrm rot="10800000" flipV="1">
            <a:off x="1842822" y="826062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02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00FD50-1820-DA28-D892-26E86B05EE93}"/>
              </a:ext>
            </a:extLst>
          </p:cNvPr>
          <p:cNvSpPr txBox="1"/>
          <p:nvPr/>
        </p:nvSpPr>
        <p:spPr>
          <a:xfrm rot="10800000" flipV="1">
            <a:off x="1842822" y="9622519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03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206369-84C3-8031-24B1-B15166EE6069}"/>
              </a:ext>
            </a:extLst>
          </p:cNvPr>
          <p:cNvSpPr txBox="1"/>
          <p:nvPr/>
        </p:nvSpPr>
        <p:spPr>
          <a:xfrm rot="10800000" flipV="1">
            <a:off x="1842822" y="10964457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04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F55FEB5-58ED-897B-81C6-795D6EDE8796}"/>
              </a:ext>
            </a:extLst>
          </p:cNvPr>
          <p:cNvSpPr/>
          <p:nvPr/>
        </p:nvSpPr>
        <p:spPr>
          <a:xfrm>
            <a:off x="12710152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DOANH NGHIỆP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6C5EFA8-93CD-FD53-DFF7-E284CF9F4B84}"/>
              </a:ext>
            </a:extLst>
          </p:cNvPr>
          <p:cNvSpPr/>
          <p:nvPr/>
        </p:nvSpPr>
        <p:spPr>
          <a:xfrm>
            <a:off x="12710152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30000"/>
                </a:schemeClr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796D12-A75F-2479-A5BD-6026D3336103}"/>
              </a:ext>
            </a:extLst>
          </p:cNvPr>
          <p:cNvGrpSpPr/>
          <p:nvPr/>
        </p:nvGrpSpPr>
        <p:grpSpPr>
          <a:xfrm>
            <a:off x="14136005" y="6927476"/>
            <a:ext cx="505636" cy="505636"/>
            <a:chOff x="24706502" y="6352364"/>
            <a:chExt cx="505636" cy="50563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53C99532-F9E0-4822-D72D-F2E7B0800BEC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Graphic 19" descr="Checkmark with solid fill">
              <a:extLst>
                <a:ext uri="{FF2B5EF4-FFF2-40B4-BE49-F238E27FC236}">
                  <a16:creationId xmlns:a16="http://schemas.microsoft.com/office/drawing/2014/main" id="{CC5835C2-1D65-1064-A40E-7D2803F2A9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D6A0E55-19EC-F884-7BC7-28CC56AC5179}"/>
              </a:ext>
            </a:extLst>
          </p:cNvPr>
          <p:cNvGrpSpPr/>
          <p:nvPr/>
        </p:nvGrpSpPr>
        <p:grpSpPr>
          <a:xfrm>
            <a:off x="14136005" y="8269414"/>
            <a:ext cx="505636" cy="505636"/>
            <a:chOff x="24706502" y="6352364"/>
            <a:chExt cx="505636" cy="505636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89B5E955-7B7E-2149-912A-9204736C9886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Graphic 22" descr="Checkmark with solid fill">
              <a:extLst>
                <a:ext uri="{FF2B5EF4-FFF2-40B4-BE49-F238E27FC236}">
                  <a16:creationId xmlns:a16="http://schemas.microsoft.com/office/drawing/2014/main" id="{0119053D-0B28-2F3D-E346-C8F9F9B6FC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1AFDE85-B3C0-E80F-4876-C940F64724BA}"/>
              </a:ext>
            </a:extLst>
          </p:cNvPr>
          <p:cNvGrpSpPr/>
          <p:nvPr/>
        </p:nvGrpSpPr>
        <p:grpSpPr>
          <a:xfrm>
            <a:off x="14136005" y="9631311"/>
            <a:ext cx="505636" cy="505636"/>
            <a:chOff x="24706502" y="6352364"/>
            <a:chExt cx="505636" cy="505636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16ACE57-BBCC-0064-179C-868C54BD0071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6" name="Graphic 25" descr="Checkmark with solid fill">
              <a:extLst>
                <a:ext uri="{FF2B5EF4-FFF2-40B4-BE49-F238E27FC236}">
                  <a16:creationId xmlns:a16="http://schemas.microsoft.com/office/drawing/2014/main" id="{B5551778-FBE8-AF42-03C5-8F45B3824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860D0AE-23F1-DB69-5DB2-EC1B42D03D8B}"/>
              </a:ext>
            </a:extLst>
          </p:cNvPr>
          <p:cNvGrpSpPr/>
          <p:nvPr/>
        </p:nvGrpSpPr>
        <p:grpSpPr>
          <a:xfrm>
            <a:off x="14136005" y="10973249"/>
            <a:ext cx="505636" cy="505636"/>
            <a:chOff x="24706502" y="6352364"/>
            <a:chExt cx="505636" cy="50563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8A55FDF-4594-D9D2-FFB3-8E1F9CD3A189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9" name="Graphic 28" descr="Checkmark with solid fill">
              <a:extLst>
                <a:ext uri="{FF2B5EF4-FFF2-40B4-BE49-F238E27FC236}">
                  <a16:creationId xmlns:a16="http://schemas.microsoft.com/office/drawing/2014/main" id="{868209B2-0334-CCFE-75C3-FDB72BEB6E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BF07445-E103-2187-4A33-5434D8D8C646}"/>
              </a:ext>
            </a:extLst>
          </p:cNvPr>
          <p:cNvSpPr txBox="1"/>
          <p:nvPr/>
        </p:nvSpPr>
        <p:spPr>
          <a:xfrm rot="10800000" flipV="1">
            <a:off x="16898635" y="5380719"/>
            <a:ext cx="40399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noProof="0" dirty="0">
                <a:solidFill>
                  <a:schemeClr val="tx2"/>
                </a:solidFill>
                <a:latin typeface="UTM Avo"/>
              </a:rPr>
              <a:t>TÊN SẢN PHẨM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D96537-6AA7-12A9-4C17-364AF8F39168}"/>
              </a:ext>
            </a:extLst>
          </p:cNvPr>
          <p:cNvSpPr txBox="1"/>
          <p:nvPr/>
        </p:nvSpPr>
        <p:spPr>
          <a:xfrm rot="10800000" flipV="1">
            <a:off x="16898633" y="6171208"/>
            <a:ext cx="597660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Xác định nhu cầu mới, khoảng trống hoặc xu hướng tiềm năng.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2A2834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2" name="TextBox 48">
            <a:extLst>
              <a:ext uri="{FF2B5EF4-FFF2-40B4-BE49-F238E27FC236}">
                <a16:creationId xmlns:a16="http://schemas.microsoft.com/office/drawing/2014/main" id="{F17EADB3-66AA-D810-2481-9995640FD57E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7" name="TextBox 48">
            <a:extLst>
              <a:ext uri="{FF2B5EF4-FFF2-40B4-BE49-F238E27FC236}">
                <a16:creationId xmlns:a16="http://schemas.microsoft.com/office/drawing/2014/main" id="{68C5350F-8237-1A95-1C36-7E1BB151B43D}"/>
              </a:ext>
            </a:extLst>
          </p:cNvPr>
          <p:cNvSpPr txBox="1"/>
          <p:nvPr/>
        </p:nvSpPr>
        <p:spPr>
          <a:xfrm>
            <a:off x="6440272" y="818641"/>
            <a:ext cx="1150347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BẢNG GIÁ SẢN PHẨM</a:t>
            </a:r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EE748B1B-05BD-458C-286F-F8C7E295E9EF}"/>
              </a:ext>
            </a:extLst>
          </p:cNvPr>
          <p:cNvSpPr/>
          <p:nvPr/>
        </p:nvSpPr>
        <p:spPr>
          <a:xfrm>
            <a:off x="5697641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CÁ NHÂN</a:t>
            </a: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BF74EC50-0C89-3462-03FD-B770E24E7B0F}"/>
              </a:ext>
            </a:extLst>
          </p:cNvPr>
          <p:cNvSpPr/>
          <p:nvPr/>
        </p:nvSpPr>
        <p:spPr>
          <a:xfrm>
            <a:off x="5697641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30000"/>
                </a:schemeClr>
              </a:gs>
              <a:gs pos="100000">
                <a:schemeClr val="accent3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3C1102AA-16A3-8103-53A1-23B8048B685D}"/>
              </a:ext>
            </a:extLst>
          </p:cNvPr>
          <p:cNvGrpSpPr/>
          <p:nvPr/>
        </p:nvGrpSpPr>
        <p:grpSpPr>
          <a:xfrm>
            <a:off x="7123494" y="6927476"/>
            <a:ext cx="505636" cy="505636"/>
            <a:chOff x="24706502" y="6352364"/>
            <a:chExt cx="505636" cy="505636"/>
          </a:xfrm>
        </p:grpSpPr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17587528-B191-BD77-0655-F126EC4660BF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2" name="Graphic 141" descr="Checkmark with solid fill">
              <a:extLst>
                <a:ext uri="{FF2B5EF4-FFF2-40B4-BE49-F238E27FC236}">
                  <a16:creationId xmlns:a16="http://schemas.microsoft.com/office/drawing/2014/main" id="{0512D2E9-7D86-76D1-D8A3-4DDAEE82B0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D877038B-E56F-9ABA-0504-0717A086E021}"/>
              </a:ext>
            </a:extLst>
          </p:cNvPr>
          <p:cNvGrpSpPr/>
          <p:nvPr/>
        </p:nvGrpSpPr>
        <p:grpSpPr>
          <a:xfrm>
            <a:off x="7123494" y="8269414"/>
            <a:ext cx="505636" cy="505636"/>
            <a:chOff x="24706502" y="6352364"/>
            <a:chExt cx="505636" cy="505636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72A9B38E-DADE-9DF4-A292-F32A587D5DE3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5" name="Graphic 144" descr="Checkmark with solid fill">
              <a:extLst>
                <a:ext uri="{FF2B5EF4-FFF2-40B4-BE49-F238E27FC236}">
                  <a16:creationId xmlns:a16="http://schemas.microsoft.com/office/drawing/2014/main" id="{0B8DA674-F1F6-AE42-3A41-ED3D5FA367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3AB2B968-C9B9-4EDA-0988-E324247D37A1}"/>
              </a:ext>
            </a:extLst>
          </p:cNvPr>
          <p:cNvGrpSpPr/>
          <p:nvPr/>
        </p:nvGrpSpPr>
        <p:grpSpPr>
          <a:xfrm>
            <a:off x="7123494" y="9630210"/>
            <a:ext cx="505636" cy="505636"/>
            <a:chOff x="24706502" y="6962238"/>
            <a:chExt cx="505636" cy="505636"/>
          </a:xfrm>
        </p:grpSpPr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96F39135-FD4F-8406-3619-643363BB4D42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8" name="Graphic 147" descr="Close with solid fill">
              <a:extLst>
                <a:ext uri="{FF2B5EF4-FFF2-40B4-BE49-F238E27FC236}">
                  <a16:creationId xmlns:a16="http://schemas.microsoft.com/office/drawing/2014/main" id="{9C213EDF-5CBA-F403-B4FE-0B64546A8D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91892D92-51F6-9EDA-5403-DD87B1FEF4AC}"/>
              </a:ext>
            </a:extLst>
          </p:cNvPr>
          <p:cNvGrpSpPr/>
          <p:nvPr/>
        </p:nvGrpSpPr>
        <p:grpSpPr>
          <a:xfrm>
            <a:off x="7123494" y="10982041"/>
            <a:ext cx="505636" cy="505636"/>
            <a:chOff x="24706502" y="6962238"/>
            <a:chExt cx="505636" cy="505636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ADB9B816-0548-D4A1-1144-2C0DC3077032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1" name="Graphic 150" descr="Close with solid fill">
              <a:extLst>
                <a:ext uri="{FF2B5EF4-FFF2-40B4-BE49-F238E27FC236}">
                  <a16:creationId xmlns:a16="http://schemas.microsoft.com/office/drawing/2014/main" id="{48B395FE-98F6-9CDC-3346-E3C50EF2C2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A2CC3C90-8F40-2E44-745B-C1288E9450E3}"/>
              </a:ext>
            </a:extLst>
          </p:cNvPr>
          <p:cNvSpPr/>
          <p:nvPr/>
        </p:nvSpPr>
        <p:spPr>
          <a:xfrm>
            <a:off x="9203896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NHÓM 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CFC813FA-1DCB-F411-81CB-33B8B717ECB2}"/>
              </a:ext>
            </a:extLst>
          </p:cNvPr>
          <p:cNvSpPr/>
          <p:nvPr/>
        </p:nvSpPr>
        <p:spPr>
          <a:xfrm>
            <a:off x="9203896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30000"/>
                </a:schemeClr>
              </a:gs>
              <a:gs pos="100000">
                <a:schemeClr val="accent5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D8B898D8-5005-E75A-7866-EF3984ADE63F}"/>
              </a:ext>
            </a:extLst>
          </p:cNvPr>
          <p:cNvGrpSpPr/>
          <p:nvPr/>
        </p:nvGrpSpPr>
        <p:grpSpPr>
          <a:xfrm>
            <a:off x="10629749" y="6927476"/>
            <a:ext cx="505636" cy="505636"/>
            <a:chOff x="24706502" y="6352364"/>
            <a:chExt cx="505636" cy="505636"/>
          </a:xfrm>
        </p:grpSpPr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F9C2D599-1097-017A-DC8C-2493913EBD86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6" name="Graphic 155" descr="Checkmark with solid fill">
              <a:extLst>
                <a:ext uri="{FF2B5EF4-FFF2-40B4-BE49-F238E27FC236}">
                  <a16:creationId xmlns:a16="http://schemas.microsoft.com/office/drawing/2014/main" id="{36C0FFC8-3BD8-35DD-0DEF-0034FD35A8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EA096C26-F6D2-13D6-38A4-48E59727234D}"/>
              </a:ext>
            </a:extLst>
          </p:cNvPr>
          <p:cNvGrpSpPr/>
          <p:nvPr/>
        </p:nvGrpSpPr>
        <p:grpSpPr>
          <a:xfrm>
            <a:off x="10629749" y="8269414"/>
            <a:ext cx="505636" cy="505636"/>
            <a:chOff x="24706502" y="6352364"/>
            <a:chExt cx="505636" cy="505636"/>
          </a:xfrm>
        </p:grpSpPr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10CBCF0F-E267-0D00-63D8-3C114EA155E0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59" name="Graphic 158" descr="Checkmark with solid fill">
              <a:extLst>
                <a:ext uri="{FF2B5EF4-FFF2-40B4-BE49-F238E27FC236}">
                  <a16:creationId xmlns:a16="http://schemas.microsoft.com/office/drawing/2014/main" id="{DDD40CC7-36C8-F1F9-6642-A700DBFED1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E0C83D16-FD4C-6DE5-0379-24FC5C898456}"/>
              </a:ext>
            </a:extLst>
          </p:cNvPr>
          <p:cNvGrpSpPr/>
          <p:nvPr/>
        </p:nvGrpSpPr>
        <p:grpSpPr>
          <a:xfrm>
            <a:off x="10626701" y="10982041"/>
            <a:ext cx="505636" cy="505636"/>
            <a:chOff x="24706502" y="6962238"/>
            <a:chExt cx="505636" cy="505636"/>
          </a:xfrm>
        </p:grpSpPr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4A09983E-73F9-57AA-7FF2-BE60649C4B2F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2" name="Graphic 161" descr="Close with solid fill">
              <a:extLst>
                <a:ext uri="{FF2B5EF4-FFF2-40B4-BE49-F238E27FC236}">
                  <a16:creationId xmlns:a16="http://schemas.microsoft.com/office/drawing/2014/main" id="{75867746-10A8-A42E-9431-E0D42927F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718B074B-F5CB-6C11-B2D4-C3B270D8C232}"/>
              </a:ext>
            </a:extLst>
          </p:cNvPr>
          <p:cNvGrpSpPr/>
          <p:nvPr/>
        </p:nvGrpSpPr>
        <p:grpSpPr>
          <a:xfrm>
            <a:off x="10629749" y="9631311"/>
            <a:ext cx="505636" cy="505636"/>
            <a:chOff x="24706502" y="6352364"/>
            <a:chExt cx="505636" cy="505636"/>
          </a:xfrm>
        </p:grpSpPr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560F0102-B979-1ABE-B4F4-CD6C42C06851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5" name="Graphic 164" descr="Checkmark with solid fill">
              <a:extLst>
                <a:ext uri="{FF2B5EF4-FFF2-40B4-BE49-F238E27FC236}">
                  <a16:creationId xmlns:a16="http://schemas.microsoft.com/office/drawing/2014/main" id="{963DC31A-0AA0-8BA1-3B84-692ED3D6A0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C1BDD00C-C459-AEA7-AD5F-B57B80C35380}"/>
              </a:ext>
            </a:extLst>
          </p:cNvPr>
          <p:cNvGrpSpPr/>
          <p:nvPr/>
        </p:nvGrpSpPr>
        <p:grpSpPr>
          <a:xfrm>
            <a:off x="16896260" y="8032594"/>
            <a:ext cx="763090" cy="763090"/>
            <a:chOff x="24726515" y="6489776"/>
            <a:chExt cx="505636" cy="505636"/>
          </a:xfrm>
        </p:grpSpPr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FCF46E67-28CF-866D-E600-3EC4F92ED7E8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8" name="Graphic 167" descr="Direction with solid fill">
              <a:extLst>
                <a:ext uri="{FF2B5EF4-FFF2-40B4-BE49-F238E27FC236}">
                  <a16:creationId xmlns:a16="http://schemas.microsoft.com/office/drawing/2014/main" id="{17DE49E3-EF1C-3F91-AAB2-85841CDE6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B5FDCED1-5017-ECEA-8D3F-D697461C7AD2}"/>
              </a:ext>
            </a:extLst>
          </p:cNvPr>
          <p:cNvGrpSpPr/>
          <p:nvPr/>
        </p:nvGrpSpPr>
        <p:grpSpPr>
          <a:xfrm>
            <a:off x="16896260" y="10724587"/>
            <a:ext cx="763090" cy="763090"/>
            <a:chOff x="24723467" y="10544341"/>
            <a:chExt cx="505636" cy="505636"/>
          </a:xfrm>
        </p:grpSpPr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0CE29371-CC2E-DD3E-1BE2-C649BE1CCE70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1" name="Graphic 170" descr="Direction with solid fill">
              <a:extLst>
                <a:ext uri="{FF2B5EF4-FFF2-40B4-BE49-F238E27FC236}">
                  <a16:creationId xmlns:a16="http://schemas.microsoft.com/office/drawing/2014/main" id="{04875F32-C31C-70A3-4DDB-890FDC01F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172" name="TextBox 171">
            <a:extLst>
              <a:ext uri="{FF2B5EF4-FFF2-40B4-BE49-F238E27FC236}">
                <a16:creationId xmlns:a16="http://schemas.microsoft.com/office/drawing/2014/main" id="{EA22ADBA-CB88-26EC-C74F-9E9414432AAD}"/>
              </a:ext>
            </a:extLst>
          </p:cNvPr>
          <p:cNvSpPr txBox="1"/>
          <p:nvPr/>
        </p:nvSpPr>
        <p:spPr>
          <a:xfrm rot="10800000" flipV="1">
            <a:off x="18184920" y="8152529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F7231250-F5E6-BCED-19BE-18A6A3D03682}"/>
              </a:ext>
            </a:extLst>
          </p:cNvPr>
          <p:cNvSpPr txBox="1"/>
          <p:nvPr/>
        </p:nvSpPr>
        <p:spPr>
          <a:xfrm rot="10800000" flipV="1">
            <a:off x="17683268" y="8740295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Tự động hóa thông minh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Dễ sử dụng</a:t>
            </a:r>
            <a:endParaRPr lang="en-US" sz="2400" dirty="0">
              <a:solidFill>
                <a:srgbClr val="2A2834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Khả năng mở rộng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Hỗ trợ liên tục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040F318F-79D0-E2C5-DFC0-3F3F1C3705FB}"/>
              </a:ext>
            </a:extLst>
          </p:cNvPr>
          <p:cNvSpPr txBox="1"/>
          <p:nvPr/>
        </p:nvSpPr>
        <p:spPr>
          <a:xfrm rot="10800000" flipV="1">
            <a:off x="18184920" y="10844521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09552047-AD90-DF39-BEDF-B63912C7B9FE}"/>
              </a:ext>
            </a:extLst>
          </p:cNvPr>
          <p:cNvSpPr txBox="1"/>
          <p:nvPr/>
        </p:nvSpPr>
        <p:spPr>
          <a:xfrm rot="10800000" flipV="1">
            <a:off x="17683268" y="11439961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Phụ thuộc vào kết nối Internet</a:t>
            </a:r>
            <a:endParaRPr lang="en-US" sz="2400" dirty="0">
              <a:solidFill>
                <a:srgbClr val="2A2834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Phiên bản miễn phí giới hạn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94F301B1-CC8F-0912-F57C-D9BF0B67FE7B}"/>
              </a:ext>
            </a:extLst>
          </p:cNvPr>
          <p:cNvSpPr txBox="1"/>
          <p:nvPr/>
        </p:nvSpPr>
        <p:spPr>
          <a:xfrm rot="10800000" flipV="1">
            <a:off x="3886200" y="3389973"/>
            <a:ext cx="1661160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sz="2800" dirty="0">
                <a:solidFill>
                  <a:srgbClr val="2A2834"/>
                </a:solidFill>
              </a:rPr>
              <a:t>Các gói dịch vụ được thiết kế linh hoạt, phù hợp nhiều nhu cầu khác nhau. </a:t>
            </a:r>
            <a:endParaRPr lang="en-US" sz="2800" dirty="0">
              <a:solidFill>
                <a:srgbClr val="2A2834"/>
              </a:solidFill>
            </a:endParaRPr>
          </a:p>
          <a:p>
            <a:pPr lvl="0" algn="ctr">
              <a:defRPr/>
            </a:pPr>
            <a:r>
              <a:rPr lang="vi-VN" sz="2800" dirty="0">
                <a:solidFill>
                  <a:srgbClr val="2A2834"/>
                </a:solidFill>
              </a:rPr>
              <a:t>Giá áp dụng kể từ</a:t>
            </a:r>
            <a:r>
              <a:rPr lang="en-US" sz="2800" dirty="0">
                <a:solidFill>
                  <a:srgbClr val="2A2834"/>
                </a:solidFill>
              </a:rPr>
              <a:t> 01/01/2025 </a:t>
            </a:r>
            <a:r>
              <a:rPr lang="vi-VN" sz="2800" dirty="0">
                <a:solidFill>
                  <a:srgbClr val="2A2834"/>
                </a:solidFill>
              </a:rPr>
              <a:t>và có thể được điều chỉnh theo chính sách của chúng tôi.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2A2834"/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82178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1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6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/>
          <p:bldP spid="13" grpId="0"/>
          <p:bldP spid="14" grpId="0"/>
          <p:bldP spid="15" grpId="0"/>
          <p:bldP spid="16" grpId="0" animBg="1"/>
          <p:bldP spid="17" grpId="0" animBg="1"/>
          <p:bldP spid="30" grpId="0"/>
          <p:bldP spid="31" grpId="0"/>
          <p:bldP spid="138" grpId="0" animBg="1"/>
          <p:bldP spid="139" grpId="0" animBg="1"/>
          <p:bldP spid="152" grpId="0" animBg="1"/>
          <p:bldP spid="153" grpId="0" animBg="1"/>
          <p:bldP spid="172" grpId="0"/>
          <p:bldP spid="173" grpId="0"/>
          <p:bldP spid="174" grpId="0"/>
          <p:bldP spid="175" grpId="0"/>
          <p:bldP spid="17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16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6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/>
          <p:bldP spid="13" grpId="0"/>
          <p:bldP spid="14" grpId="0"/>
          <p:bldP spid="15" grpId="0"/>
          <p:bldP spid="16" grpId="0" animBg="1"/>
          <p:bldP spid="17" grpId="0" animBg="1"/>
          <p:bldP spid="30" grpId="0"/>
          <p:bldP spid="31" grpId="0"/>
          <p:bldP spid="138" grpId="0" animBg="1"/>
          <p:bldP spid="139" grpId="0" animBg="1"/>
          <p:bldP spid="152" grpId="0" animBg="1"/>
          <p:bldP spid="153" grpId="0" animBg="1"/>
          <p:bldP spid="172" grpId="0"/>
          <p:bldP spid="173" grpId="0"/>
          <p:bldP spid="174" grpId="0"/>
          <p:bldP spid="175" grpId="0"/>
          <p:bldP spid="176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Rectangle: Rounded Corners 179">
            <a:extLst>
              <a:ext uri="{FF2B5EF4-FFF2-40B4-BE49-F238E27FC236}">
                <a16:creationId xmlns:a16="http://schemas.microsoft.com/office/drawing/2014/main" id="{6BDBF436-B0F5-6B2F-1CC6-010BCB1E1A71}"/>
              </a:ext>
            </a:extLst>
          </p:cNvPr>
          <p:cNvSpPr/>
          <p:nvPr/>
        </p:nvSpPr>
        <p:spPr>
          <a:xfrm>
            <a:off x="285135" y="335038"/>
            <a:ext cx="23813730" cy="13045924"/>
          </a:xfrm>
          <a:prstGeom prst="roundRect">
            <a:avLst>
              <a:gd name="adj" fmla="val 264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TextBox 25">
            <a:extLst>
              <a:ext uri="{FF2B5EF4-FFF2-40B4-BE49-F238E27FC236}">
                <a16:creationId xmlns:a16="http://schemas.microsoft.com/office/drawing/2014/main" id="{4ABA21FA-C96C-F430-582C-91B7690DF135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39CC07C9-F7D2-2F6E-A044-C953B29AD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F463D9BD-C813-9B7A-BABA-6CA7457170A8}"/>
              </a:ext>
            </a:extLst>
          </p:cNvPr>
          <p:cNvGrpSpPr/>
          <p:nvPr/>
        </p:nvGrpSpPr>
        <p:grpSpPr>
          <a:xfrm>
            <a:off x="1508760" y="6585914"/>
            <a:ext cx="14558734" cy="3999440"/>
            <a:chOff x="1508761" y="6585914"/>
            <a:chExt cx="14363260" cy="3999440"/>
          </a:xfrm>
        </p:grpSpPr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9652C530-3C97-C982-B64E-59E651D7617E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7919061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B2168221-97F8-16CB-41E8-79A400C6EE9D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9252208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F20B5473-86D7-E1FF-70C4-50E27AACD181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1058535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E1FF7B81-4F5C-692D-F0F2-969C25499406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658591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9C2B8814-A85F-DA79-B552-E313FD68174E}"/>
              </a:ext>
            </a:extLst>
          </p:cNvPr>
          <p:cNvSpPr/>
          <p:nvPr/>
        </p:nvSpPr>
        <p:spPr>
          <a:xfrm>
            <a:off x="1508761" y="5135206"/>
            <a:ext cx="4039967" cy="1395919"/>
          </a:xfrm>
          <a:custGeom>
            <a:avLst/>
            <a:gdLst>
              <a:gd name="connsiteX0" fmla="*/ 285262 w 4039967"/>
              <a:gd name="connsiteY0" fmla="*/ 0 h 1395919"/>
              <a:gd name="connsiteX1" fmla="*/ 3754705 w 4039967"/>
              <a:gd name="connsiteY1" fmla="*/ 0 h 1395919"/>
              <a:gd name="connsiteX2" fmla="*/ 4039967 w 4039967"/>
              <a:gd name="connsiteY2" fmla="*/ 285262 h 1395919"/>
              <a:gd name="connsiteX3" fmla="*/ 4039967 w 4039967"/>
              <a:gd name="connsiteY3" fmla="*/ 1395919 h 1395919"/>
              <a:gd name="connsiteX4" fmla="*/ 0 w 4039967"/>
              <a:gd name="connsiteY4" fmla="*/ 1395919 h 1395919"/>
              <a:gd name="connsiteX5" fmla="*/ 0 w 4039967"/>
              <a:gd name="connsiteY5" fmla="*/ 285262 h 1395919"/>
              <a:gd name="connsiteX6" fmla="*/ 285262 w 4039967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1395919">
                <a:moveTo>
                  <a:pt x="285262" y="0"/>
                </a:moveTo>
                <a:lnTo>
                  <a:pt x="3754705" y="0"/>
                </a:lnTo>
                <a:cubicBezTo>
                  <a:pt x="3912251" y="0"/>
                  <a:pt x="4039967" y="127716"/>
                  <a:pt x="4039967" y="285262"/>
                </a:cubicBezTo>
                <a:lnTo>
                  <a:pt x="4039967" y="1395919"/>
                </a:lnTo>
                <a:lnTo>
                  <a:pt x="0" y="1395919"/>
                </a:lnTo>
                <a:lnTo>
                  <a:pt x="0" y="285262"/>
                </a:lnTo>
                <a:cubicBezTo>
                  <a:pt x="0" y="127716"/>
                  <a:pt x="127716" y="0"/>
                  <a:pt x="285262" y="0"/>
                </a:cubicBezTo>
                <a:close/>
              </a:path>
            </a:pathLst>
          </a:custGeom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+mj-lt"/>
              </a:rPr>
              <a:t>MÔ TẢ</a:t>
            </a:r>
          </a:p>
          <a:p>
            <a:pPr algn="ctr"/>
            <a:r>
              <a:rPr lang="en-US" sz="2400" b="1" dirty="0">
                <a:solidFill>
                  <a:schemeClr val="tx2"/>
                </a:solidFill>
                <a:latin typeface="+mj-lt"/>
              </a:rPr>
              <a:t>SẢN PHẨM</a:t>
            </a:r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B6C02A81-BBB5-13B9-B512-F991DEFFCB54}"/>
              </a:ext>
            </a:extLst>
          </p:cNvPr>
          <p:cNvSpPr/>
          <p:nvPr/>
        </p:nvSpPr>
        <p:spPr>
          <a:xfrm>
            <a:off x="1508761" y="6576844"/>
            <a:ext cx="4039967" cy="5694116"/>
          </a:xfrm>
          <a:custGeom>
            <a:avLst/>
            <a:gdLst>
              <a:gd name="connsiteX0" fmla="*/ 0 w 4039967"/>
              <a:gd name="connsiteY0" fmla="*/ 0 h 5999068"/>
              <a:gd name="connsiteX1" fmla="*/ 4039967 w 4039967"/>
              <a:gd name="connsiteY1" fmla="*/ 0 h 5999068"/>
              <a:gd name="connsiteX2" fmla="*/ 4039967 w 4039967"/>
              <a:gd name="connsiteY2" fmla="*/ 5713806 h 5999068"/>
              <a:gd name="connsiteX3" fmla="*/ 3754705 w 4039967"/>
              <a:gd name="connsiteY3" fmla="*/ 5999068 h 5999068"/>
              <a:gd name="connsiteX4" fmla="*/ 285262 w 4039967"/>
              <a:gd name="connsiteY4" fmla="*/ 5999068 h 5999068"/>
              <a:gd name="connsiteX5" fmla="*/ 0 w 4039967"/>
              <a:gd name="connsiteY5" fmla="*/ 5713806 h 5999068"/>
              <a:gd name="connsiteX6" fmla="*/ 0 w 4039967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5999068">
                <a:moveTo>
                  <a:pt x="0" y="0"/>
                </a:moveTo>
                <a:lnTo>
                  <a:pt x="4039967" y="0"/>
                </a:lnTo>
                <a:lnTo>
                  <a:pt x="4039967" y="5713806"/>
                </a:lnTo>
                <a:cubicBezTo>
                  <a:pt x="4039967" y="5871352"/>
                  <a:pt x="3912251" y="5999068"/>
                  <a:pt x="3754705" y="5999068"/>
                </a:cubicBezTo>
                <a:lnTo>
                  <a:pt x="285262" y="5999068"/>
                </a:lnTo>
                <a:cubicBezTo>
                  <a:pt x="127716" y="5999068"/>
                  <a:pt x="0" y="5871352"/>
                  <a:pt x="0" y="57138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AFB5B364-ED08-D53C-6B48-911D33CBBFC3}"/>
              </a:ext>
            </a:extLst>
          </p:cNvPr>
          <p:cNvSpPr txBox="1"/>
          <p:nvPr/>
        </p:nvSpPr>
        <p:spPr>
          <a:xfrm rot="10800000" flipV="1">
            <a:off x="1842822" y="6918684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01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DEDE768B-BD23-660E-9B1A-42E3056E4855}"/>
              </a:ext>
            </a:extLst>
          </p:cNvPr>
          <p:cNvSpPr txBox="1"/>
          <p:nvPr/>
        </p:nvSpPr>
        <p:spPr>
          <a:xfrm rot="10800000" flipV="1">
            <a:off x="1842822" y="826062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02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20CF4950-1E50-1669-D29F-CA178D061431}"/>
              </a:ext>
            </a:extLst>
          </p:cNvPr>
          <p:cNvSpPr txBox="1"/>
          <p:nvPr/>
        </p:nvSpPr>
        <p:spPr>
          <a:xfrm rot="10800000" flipV="1">
            <a:off x="1842822" y="9622519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03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7E540AAE-0D41-2C2B-882D-4149DC341650}"/>
              </a:ext>
            </a:extLst>
          </p:cNvPr>
          <p:cNvSpPr txBox="1"/>
          <p:nvPr/>
        </p:nvSpPr>
        <p:spPr>
          <a:xfrm rot="10800000" flipV="1">
            <a:off x="1842822" y="10964457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04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1CB79545-2110-6801-9A80-CA7F102860A6}"/>
              </a:ext>
            </a:extLst>
          </p:cNvPr>
          <p:cNvSpPr/>
          <p:nvPr/>
        </p:nvSpPr>
        <p:spPr>
          <a:xfrm>
            <a:off x="12710152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tx2"/>
                </a:solidFill>
                <a:latin typeface="+mj-lt"/>
              </a:rPr>
              <a:t>DOANH NGHIỆP</a:t>
            </a:r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D04B962D-8325-7FDF-FD6B-293903EAAE1E}"/>
              </a:ext>
            </a:extLst>
          </p:cNvPr>
          <p:cNvSpPr/>
          <p:nvPr/>
        </p:nvSpPr>
        <p:spPr>
          <a:xfrm>
            <a:off x="12710152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30000"/>
                </a:schemeClr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73C0A55C-7009-D8CF-5C21-635046A59ECB}"/>
              </a:ext>
            </a:extLst>
          </p:cNvPr>
          <p:cNvGrpSpPr/>
          <p:nvPr/>
        </p:nvGrpSpPr>
        <p:grpSpPr>
          <a:xfrm>
            <a:off x="14136005" y="6927476"/>
            <a:ext cx="505636" cy="505636"/>
            <a:chOff x="24706502" y="6352364"/>
            <a:chExt cx="505636" cy="505636"/>
          </a:xfrm>
        </p:grpSpPr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3A0AB2D4-D26D-6EFC-5E1D-CE91360ADD15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8" name="Graphic 197" descr="Checkmark with solid fill">
              <a:extLst>
                <a:ext uri="{FF2B5EF4-FFF2-40B4-BE49-F238E27FC236}">
                  <a16:creationId xmlns:a16="http://schemas.microsoft.com/office/drawing/2014/main" id="{638C3F4B-4266-D377-96E8-E7BC5F352B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01C31B7B-776F-BA96-6453-161691C3C109}"/>
              </a:ext>
            </a:extLst>
          </p:cNvPr>
          <p:cNvGrpSpPr/>
          <p:nvPr/>
        </p:nvGrpSpPr>
        <p:grpSpPr>
          <a:xfrm>
            <a:off x="14136005" y="8269414"/>
            <a:ext cx="505636" cy="505636"/>
            <a:chOff x="24706502" y="6352364"/>
            <a:chExt cx="505636" cy="505636"/>
          </a:xfrm>
        </p:grpSpPr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54E7E35B-BE2E-7261-08F5-00C6942AD4EB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1" name="Graphic 200" descr="Checkmark with solid fill">
              <a:extLst>
                <a:ext uri="{FF2B5EF4-FFF2-40B4-BE49-F238E27FC236}">
                  <a16:creationId xmlns:a16="http://schemas.microsoft.com/office/drawing/2014/main" id="{0AB23C28-0413-89CA-B12A-ADA6F708B6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CD14BCE7-586B-91D0-6570-D32EAB3602E9}"/>
              </a:ext>
            </a:extLst>
          </p:cNvPr>
          <p:cNvGrpSpPr/>
          <p:nvPr/>
        </p:nvGrpSpPr>
        <p:grpSpPr>
          <a:xfrm>
            <a:off x="14136005" y="9631311"/>
            <a:ext cx="505636" cy="505636"/>
            <a:chOff x="24706502" y="6352364"/>
            <a:chExt cx="505636" cy="505636"/>
          </a:xfrm>
        </p:grpSpPr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CF9CAC4E-4E58-C95C-4443-2769A891F42E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4" name="Graphic 203" descr="Checkmark with solid fill">
              <a:extLst>
                <a:ext uri="{FF2B5EF4-FFF2-40B4-BE49-F238E27FC236}">
                  <a16:creationId xmlns:a16="http://schemas.microsoft.com/office/drawing/2014/main" id="{7AADB936-A0C1-F0CC-B1EB-A0372972E1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F1C62C3A-3279-8A0B-DBE6-F54B146F9FF5}"/>
              </a:ext>
            </a:extLst>
          </p:cNvPr>
          <p:cNvGrpSpPr/>
          <p:nvPr/>
        </p:nvGrpSpPr>
        <p:grpSpPr>
          <a:xfrm>
            <a:off x="14136005" y="10973249"/>
            <a:ext cx="505636" cy="505636"/>
            <a:chOff x="24706502" y="6352364"/>
            <a:chExt cx="505636" cy="505636"/>
          </a:xfrm>
        </p:grpSpPr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5F29C883-5C90-2F99-6A07-5146AA5A311A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7" name="Graphic 206" descr="Checkmark with solid fill">
              <a:extLst>
                <a:ext uri="{FF2B5EF4-FFF2-40B4-BE49-F238E27FC236}">
                  <a16:creationId xmlns:a16="http://schemas.microsoft.com/office/drawing/2014/main" id="{A11976B2-DA8C-CCB3-1D6A-2CDCEDAAAA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sp>
        <p:nvSpPr>
          <p:cNvPr id="208" name="TextBox 207">
            <a:extLst>
              <a:ext uri="{FF2B5EF4-FFF2-40B4-BE49-F238E27FC236}">
                <a16:creationId xmlns:a16="http://schemas.microsoft.com/office/drawing/2014/main" id="{437B95E7-8EDA-69A4-5794-1F21ABF31904}"/>
              </a:ext>
            </a:extLst>
          </p:cNvPr>
          <p:cNvSpPr txBox="1"/>
          <p:nvPr/>
        </p:nvSpPr>
        <p:spPr>
          <a:xfrm rot="10800000" flipV="1">
            <a:off x="16898635" y="5380719"/>
            <a:ext cx="40399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noProof="0" dirty="0">
                <a:solidFill>
                  <a:schemeClr val="tx2"/>
                </a:solidFill>
                <a:latin typeface="UTM Avo"/>
              </a:rPr>
              <a:t>TÊN SẢN PHẨM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8B7C7053-41B1-CEAA-2086-D878850310E5}"/>
              </a:ext>
            </a:extLst>
          </p:cNvPr>
          <p:cNvSpPr txBox="1"/>
          <p:nvPr/>
        </p:nvSpPr>
        <p:spPr>
          <a:xfrm rot="10800000" flipV="1">
            <a:off x="16898633" y="6171208"/>
            <a:ext cx="597660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Xác định nhu cầu mới, khoảng trống hoặc xu hướng tiềm năng.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10" name="TextBox 48">
            <a:extLst>
              <a:ext uri="{FF2B5EF4-FFF2-40B4-BE49-F238E27FC236}">
                <a16:creationId xmlns:a16="http://schemas.microsoft.com/office/drawing/2014/main" id="{B9B2C812-7640-732C-BEF5-1869D76F4471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11" name="TextBox 48">
            <a:extLst>
              <a:ext uri="{FF2B5EF4-FFF2-40B4-BE49-F238E27FC236}">
                <a16:creationId xmlns:a16="http://schemas.microsoft.com/office/drawing/2014/main" id="{6AE7E4B7-3082-F1F7-4B74-00F00DB9A8ED}"/>
              </a:ext>
            </a:extLst>
          </p:cNvPr>
          <p:cNvSpPr txBox="1"/>
          <p:nvPr/>
        </p:nvSpPr>
        <p:spPr>
          <a:xfrm>
            <a:off x="5567248" y="818641"/>
            <a:ext cx="1324952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PRODUCT PRICING TABLE</a:t>
            </a:r>
            <a:endParaRPr kumimoji="0" lang="en-US" sz="80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accent1"/>
                  </a:gs>
                  <a:gs pos="100000">
                    <a:schemeClr val="accent6"/>
                  </a:gs>
                </a:gsLst>
                <a:lin ang="0" scaled="0"/>
              </a:gra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8E2D6430-3DE1-E512-43E8-B95C533F7DDE}"/>
              </a:ext>
            </a:extLst>
          </p:cNvPr>
          <p:cNvSpPr/>
          <p:nvPr/>
        </p:nvSpPr>
        <p:spPr>
          <a:xfrm>
            <a:off x="5697641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tx2"/>
                </a:solidFill>
                <a:latin typeface="+mj-lt"/>
              </a:rPr>
              <a:t>CÁ NHÂN</a:t>
            </a:r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595222D5-4B5D-86E7-FA46-4643186272B1}"/>
              </a:ext>
            </a:extLst>
          </p:cNvPr>
          <p:cNvSpPr/>
          <p:nvPr/>
        </p:nvSpPr>
        <p:spPr>
          <a:xfrm>
            <a:off x="5697641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30000"/>
                </a:schemeClr>
              </a:gs>
              <a:gs pos="100000">
                <a:schemeClr val="accent3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2F4D967B-0D4F-55FA-745E-D69F1C616621}"/>
              </a:ext>
            </a:extLst>
          </p:cNvPr>
          <p:cNvGrpSpPr/>
          <p:nvPr/>
        </p:nvGrpSpPr>
        <p:grpSpPr>
          <a:xfrm>
            <a:off x="7123494" y="6927476"/>
            <a:ext cx="505636" cy="505636"/>
            <a:chOff x="24706502" y="6352364"/>
            <a:chExt cx="505636" cy="505636"/>
          </a:xfrm>
        </p:grpSpPr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6088D758-9173-DFC6-5688-F2AFDAB1E65D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6" name="Graphic 215" descr="Checkmark with solid fill">
              <a:extLst>
                <a:ext uri="{FF2B5EF4-FFF2-40B4-BE49-F238E27FC236}">
                  <a16:creationId xmlns:a16="http://schemas.microsoft.com/office/drawing/2014/main" id="{A6A4DCAA-E722-80D3-E2E2-1EEE5647B6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04877967-63B1-D1EE-4612-D78D8C282FF6}"/>
              </a:ext>
            </a:extLst>
          </p:cNvPr>
          <p:cNvGrpSpPr/>
          <p:nvPr/>
        </p:nvGrpSpPr>
        <p:grpSpPr>
          <a:xfrm>
            <a:off x="7123494" y="8269414"/>
            <a:ext cx="505636" cy="505636"/>
            <a:chOff x="24706502" y="6352364"/>
            <a:chExt cx="505636" cy="505636"/>
          </a:xfrm>
        </p:grpSpPr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5AA4490A-7628-A61D-C167-87D77ED6F5A1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9" name="Graphic 218" descr="Checkmark with solid fill">
              <a:extLst>
                <a:ext uri="{FF2B5EF4-FFF2-40B4-BE49-F238E27FC236}">
                  <a16:creationId xmlns:a16="http://schemas.microsoft.com/office/drawing/2014/main" id="{0B37C3BA-7900-DD34-E510-78BF27E67F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B3A476ED-2AF8-FB32-E3EB-A171AD3DF86B}"/>
              </a:ext>
            </a:extLst>
          </p:cNvPr>
          <p:cNvGrpSpPr/>
          <p:nvPr/>
        </p:nvGrpSpPr>
        <p:grpSpPr>
          <a:xfrm>
            <a:off x="7123494" y="9630210"/>
            <a:ext cx="505636" cy="505636"/>
            <a:chOff x="24706502" y="6962238"/>
            <a:chExt cx="505636" cy="505636"/>
          </a:xfrm>
        </p:grpSpPr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E73985C1-2C1E-E713-6EE9-9D8110EBC236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2" name="Graphic 221" descr="Close with solid fill">
              <a:extLst>
                <a:ext uri="{FF2B5EF4-FFF2-40B4-BE49-F238E27FC236}">
                  <a16:creationId xmlns:a16="http://schemas.microsoft.com/office/drawing/2014/main" id="{7A669F05-9A8E-EAA2-91B7-2AF783580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C4F04351-9295-07F7-EF7B-39556F3703E5}"/>
              </a:ext>
            </a:extLst>
          </p:cNvPr>
          <p:cNvGrpSpPr/>
          <p:nvPr/>
        </p:nvGrpSpPr>
        <p:grpSpPr>
          <a:xfrm>
            <a:off x="7123494" y="10982041"/>
            <a:ext cx="505636" cy="505636"/>
            <a:chOff x="24706502" y="6962238"/>
            <a:chExt cx="505636" cy="505636"/>
          </a:xfrm>
        </p:grpSpPr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E08C4C7B-5F1C-703B-F2C8-55E1BE7C8B5B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5" name="Graphic 224" descr="Close with solid fill">
              <a:extLst>
                <a:ext uri="{FF2B5EF4-FFF2-40B4-BE49-F238E27FC236}">
                  <a16:creationId xmlns:a16="http://schemas.microsoft.com/office/drawing/2014/main" id="{D8FF88D6-E9B3-AD54-D1D8-5F106A0D3F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A088015D-349E-F5F2-E789-3499D788EF2B}"/>
              </a:ext>
            </a:extLst>
          </p:cNvPr>
          <p:cNvSpPr/>
          <p:nvPr/>
        </p:nvSpPr>
        <p:spPr>
          <a:xfrm>
            <a:off x="9203896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tx2"/>
                </a:solidFill>
                <a:latin typeface="+mj-lt"/>
              </a:rPr>
              <a:t>NHÓM </a:t>
            </a:r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5FD1E05C-06C3-173D-24AE-3795DD4B1763}"/>
              </a:ext>
            </a:extLst>
          </p:cNvPr>
          <p:cNvSpPr/>
          <p:nvPr/>
        </p:nvSpPr>
        <p:spPr>
          <a:xfrm>
            <a:off x="9203896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30000"/>
                </a:schemeClr>
              </a:gs>
              <a:gs pos="100000">
                <a:schemeClr val="accent5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3FC00886-5660-2307-7A2F-01EEE217116D}"/>
              </a:ext>
            </a:extLst>
          </p:cNvPr>
          <p:cNvGrpSpPr/>
          <p:nvPr/>
        </p:nvGrpSpPr>
        <p:grpSpPr>
          <a:xfrm>
            <a:off x="10629749" y="6927476"/>
            <a:ext cx="505636" cy="505636"/>
            <a:chOff x="24706502" y="6352364"/>
            <a:chExt cx="505636" cy="505636"/>
          </a:xfrm>
        </p:grpSpPr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FAF6AE55-13F3-1501-0856-02420E5C97FD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0" name="Graphic 229" descr="Checkmark with solid fill">
              <a:extLst>
                <a:ext uri="{FF2B5EF4-FFF2-40B4-BE49-F238E27FC236}">
                  <a16:creationId xmlns:a16="http://schemas.microsoft.com/office/drawing/2014/main" id="{A0102D22-A452-FA57-BF69-40966C70D9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B04FE7FA-DEF4-1DF3-8513-172A62ECCA70}"/>
              </a:ext>
            </a:extLst>
          </p:cNvPr>
          <p:cNvGrpSpPr/>
          <p:nvPr/>
        </p:nvGrpSpPr>
        <p:grpSpPr>
          <a:xfrm>
            <a:off x="10629749" y="8269414"/>
            <a:ext cx="505636" cy="505636"/>
            <a:chOff x="24706502" y="6352364"/>
            <a:chExt cx="505636" cy="505636"/>
          </a:xfrm>
        </p:grpSpPr>
        <p:sp>
          <p:nvSpPr>
            <p:cNvPr id="232" name="Oval 231">
              <a:extLst>
                <a:ext uri="{FF2B5EF4-FFF2-40B4-BE49-F238E27FC236}">
                  <a16:creationId xmlns:a16="http://schemas.microsoft.com/office/drawing/2014/main" id="{C959C512-931A-5308-8A98-85487ACB64B5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33" name="Graphic 232" descr="Checkmark with solid fill">
              <a:extLst>
                <a:ext uri="{FF2B5EF4-FFF2-40B4-BE49-F238E27FC236}">
                  <a16:creationId xmlns:a16="http://schemas.microsoft.com/office/drawing/2014/main" id="{B52AD69E-C4C6-FCA2-B7BB-5B42E5ECE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9D7DA06E-D8E8-0B6E-E12E-76EB33C81B9F}"/>
              </a:ext>
            </a:extLst>
          </p:cNvPr>
          <p:cNvGrpSpPr/>
          <p:nvPr/>
        </p:nvGrpSpPr>
        <p:grpSpPr>
          <a:xfrm>
            <a:off x="10626701" y="10982041"/>
            <a:ext cx="505636" cy="505636"/>
            <a:chOff x="24706502" y="6962238"/>
            <a:chExt cx="505636" cy="505636"/>
          </a:xfrm>
        </p:grpSpPr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DCC70F2F-E4E9-8A5E-0CEC-3805D06793C9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6" name="Graphic 235" descr="Close with solid fill">
              <a:extLst>
                <a:ext uri="{FF2B5EF4-FFF2-40B4-BE49-F238E27FC236}">
                  <a16:creationId xmlns:a16="http://schemas.microsoft.com/office/drawing/2014/main" id="{DB3E0720-FA17-65E5-0D99-470C7F093E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63D935FE-577E-A580-F855-03D3DDFCFBE1}"/>
              </a:ext>
            </a:extLst>
          </p:cNvPr>
          <p:cNvGrpSpPr/>
          <p:nvPr/>
        </p:nvGrpSpPr>
        <p:grpSpPr>
          <a:xfrm>
            <a:off x="10629749" y="9631311"/>
            <a:ext cx="505636" cy="505636"/>
            <a:chOff x="24706502" y="6352364"/>
            <a:chExt cx="505636" cy="505636"/>
          </a:xfrm>
        </p:grpSpPr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36FB8F18-A796-E1B6-5692-EC0507A74BF0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9" name="Graphic 238" descr="Checkmark with solid fill">
              <a:extLst>
                <a:ext uri="{FF2B5EF4-FFF2-40B4-BE49-F238E27FC236}">
                  <a16:creationId xmlns:a16="http://schemas.microsoft.com/office/drawing/2014/main" id="{F34FD91C-60FC-8385-0C85-88B708D1DF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5CFB79B8-6FEE-F85A-9E44-50E96B24B942}"/>
              </a:ext>
            </a:extLst>
          </p:cNvPr>
          <p:cNvGrpSpPr/>
          <p:nvPr/>
        </p:nvGrpSpPr>
        <p:grpSpPr>
          <a:xfrm>
            <a:off x="16896260" y="8032594"/>
            <a:ext cx="763090" cy="763090"/>
            <a:chOff x="24726515" y="6489776"/>
            <a:chExt cx="505636" cy="505636"/>
          </a:xfrm>
        </p:grpSpPr>
        <p:sp>
          <p:nvSpPr>
            <p:cNvPr id="241" name="Oval 240">
              <a:extLst>
                <a:ext uri="{FF2B5EF4-FFF2-40B4-BE49-F238E27FC236}">
                  <a16:creationId xmlns:a16="http://schemas.microsoft.com/office/drawing/2014/main" id="{C6FAB3D3-6CC8-375D-E8B4-836513C0C0C1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2" name="Graphic 241" descr="Direction with solid fill">
              <a:extLst>
                <a:ext uri="{FF2B5EF4-FFF2-40B4-BE49-F238E27FC236}">
                  <a16:creationId xmlns:a16="http://schemas.microsoft.com/office/drawing/2014/main" id="{571BD38B-B95E-057B-FC4D-D43265182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3F4D0C09-4222-CE38-4FFD-0AE87C715111}"/>
              </a:ext>
            </a:extLst>
          </p:cNvPr>
          <p:cNvGrpSpPr/>
          <p:nvPr/>
        </p:nvGrpSpPr>
        <p:grpSpPr>
          <a:xfrm>
            <a:off x="16896260" y="10724587"/>
            <a:ext cx="763090" cy="763090"/>
            <a:chOff x="24723467" y="10544341"/>
            <a:chExt cx="505636" cy="505636"/>
          </a:xfrm>
        </p:grpSpPr>
        <p:sp>
          <p:nvSpPr>
            <p:cNvPr id="244" name="Oval 243">
              <a:extLst>
                <a:ext uri="{FF2B5EF4-FFF2-40B4-BE49-F238E27FC236}">
                  <a16:creationId xmlns:a16="http://schemas.microsoft.com/office/drawing/2014/main" id="{1C66869D-5E28-26C6-A888-A7C8FFAA2B32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5" name="Graphic 244" descr="Direction with solid fill">
              <a:extLst>
                <a:ext uri="{FF2B5EF4-FFF2-40B4-BE49-F238E27FC236}">
                  <a16:creationId xmlns:a16="http://schemas.microsoft.com/office/drawing/2014/main" id="{2BA384DC-873D-EE35-1717-62292C595B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246" name="TextBox 245">
            <a:extLst>
              <a:ext uri="{FF2B5EF4-FFF2-40B4-BE49-F238E27FC236}">
                <a16:creationId xmlns:a16="http://schemas.microsoft.com/office/drawing/2014/main" id="{3A779A5B-61B0-7797-4D9F-00E84DA1D3D2}"/>
              </a:ext>
            </a:extLst>
          </p:cNvPr>
          <p:cNvSpPr txBox="1"/>
          <p:nvPr/>
        </p:nvSpPr>
        <p:spPr>
          <a:xfrm rot="10800000" flipV="1">
            <a:off x="18184920" y="8152529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247" name="TextBox 246">
            <a:extLst>
              <a:ext uri="{FF2B5EF4-FFF2-40B4-BE49-F238E27FC236}">
                <a16:creationId xmlns:a16="http://schemas.microsoft.com/office/drawing/2014/main" id="{6D069441-3258-B555-8FC3-E0A84809EFA3}"/>
              </a:ext>
            </a:extLst>
          </p:cNvPr>
          <p:cNvSpPr txBox="1"/>
          <p:nvPr/>
        </p:nvSpPr>
        <p:spPr>
          <a:xfrm rot="10800000" flipV="1">
            <a:off x="17683268" y="8740295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Tự động hóa thông minh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Dễ sử dụng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Khả năng mở rộng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Hỗ trợ liên tục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762EFDC7-5DA3-8435-6E5D-D6C263E96CD5}"/>
              </a:ext>
            </a:extLst>
          </p:cNvPr>
          <p:cNvSpPr txBox="1"/>
          <p:nvPr/>
        </p:nvSpPr>
        <p:spPr>
          <a:xfrm rot="10800000" flipV="1">
            <a:off x="18184920" y="10844521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249" name="TextBox 248">
            <a:extLst>
              <a:ext uri="{FF2B5EF4-FFF2-40B4-BE49-F238E27FC236}">
                <a16:creationId xmlns:a16="http://schemas.microsoft.com/office/drawing/2014/main" id="{9666F551-9151-B16B-B3CE-759DD6B0CDC2}"/>
              </a:ext>
            </a:extLst>
          </p:cNvPr>
          <p:cNvSpPr txBox="1"/>
          <p:nvPr/>
        </p:nvSpPr>
        <p:spPr>
          <a:xfrm rot="10800000" flipV="1">
            <a:off x="17683268" y="11439961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Phụ thuộc vào kết nối Internet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Phiên bản miễn phí giới hạn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B3374CC2-63D8-381D-C591-4EE624D039E9}"/>
              </a:ext>
            </a:extLst>
          </p:cNvPr>
          <p:cNvSpPr txBox="1"/>
          <p:nvPr/>
        </p:nvSpPr>
        <p:spPr>
          <a:xfrm rot="10800000" flipV="1">
            <a:off x="3886200" y="3389973"/>
            <a:ext cx="1661160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sz="2800" dirty="0">
                <a:solidFill>
                  <a:schemeClr val="tx2"/>
                </a:solidFill>
              </a:rPr>
              <a:t>Các gói dịch vụ được thiết kế linh hoạt, phù hợp nhiều nhu cầu khác nhau. </a:t>
            </a:r>
            <a:endParaRPr lang="en-US" sz="2800" dirty="0">
              <a:solidFill>
                <a:schemeClr val="tx2"/>
              </a:solidFill>
            </a:endParaRPr>
          </a:p>
          <a:p>
            <a:pPr lvl="0" algn="ctr">
              <a:defRPr/>
            </a:pPr>
            <a:r>
              <a:rPr lang="vi-VN" sz="2800" dirty="0">
                <a:solidFill>
                  <a:schemeClr val="tx2"/>
                </a:solidFill>
              </a:rPr>
              <a:t>Giá áp dụng kể từ</a:t>
            </a:r>
            <a:r>
              <a:rPr lang="en-US" sz="2800" dirty="0">
                <a:solidFill>
                  <a:schemeClr val="tx2"/>
                </a:solidFill>
              </a:rPr>
              <a:t> 01/01/2025 </a:t>
            </a:r>
            <a:r>
              <a:rPr lang="vi-VN" sz="2800" dirty="0">
                <a:solidFill>
                  <a:schemeClr val="tx2"/>
                </a:solidFill>
              </a:rPr>
              <a:t>và có thể được điều chỉnh theo chính sách của chúng tôi.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99922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2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2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8" grpId="0" animBg="1"/>
          <p:bldP spid="189" grpId="0" animBg="1"/>
          <p:bldP spid="190" grpId="0"/>
          <p:bldP spid="191" grpId="0"/>
          <p:bldP spid="192" grpId="0"/>
          <p:bldP spid="193" grpId="0"/>
          <p:bldP spid="194" grpId="0" animBg="1"/>
          <p:bldP spid="195" grpId="0" animBg="1"/>
          <p:bldP spid="208" grpId="0"/>
          <p:bldP spid="209" grpId="0"/>
          <p:bldP spid="212" grpId="0" animBg="1"/>
          <p:bldP spid="213" grpId="0" animBg="1"/>
          <p:bldP spid="226" grpId="0" animBg="1"/>
          <p:bldP spid="227" grpId="0" animBg="1"/>
          <p:bldP spid="246" grpId="0"/>
          <p:bldP spid="247" grpId="0"/>
          <p:bldP spid="248" grpId="0"/>
          <p:bldP spid="249" grpId="0"/>
          <p:bldP spid="25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2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2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8" grpId="0" animBg="1"/>
          <p:bldP spid="189" grpId="0" animBg="1"/>
          <p:bldP spid="190" grpId="0"/>
          <p:bldP spid="191" grpId="0"/>
          <p:bldP spid="192" grpId="0"/>
          <p:bldP spid="193" grpId="0"/>
          <p:bldP spid="194" grpId="0" animBg="1"/>
          <p:bldP spid="195" grpId="0" animBg="1"/>
          <p:bldP spid="208" grpId="0"/>
          <p:bldP spid="209" grpId="0"/>
          <p:bldP spid="212" grpId="0" animBg="1"/>
          <p:bldP spid="213" grpId="0" animBg="1"/>
          <p:bldP spid="226" grpId="0" animBg="1"/>
          <p:bldP spid="227" grpId="0" animBg="1"/>
          <p:bldP spid="246" grpId="0"/>
          <p:bldP spid="247" grpId="0"/>
          <p:bldP spid="248" grpId="0"/>
          <p:bldP spid="249" grpId="0"/>
          <p:bldP spid="250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F876DFA-D9B2-83FE-214E-C7534756132C}"/>
              </a:ext>
            </a:extLst>
          </p:cNvPr>
          <p:cNvSpPr/>
          <p:nvPr/>
        </p:nvSpPr>
        <p:spPr>
          <a:xfrm>
            <a:off x="285135" y="335038"/>
            <a:ext cx="23813730" cy="13045924"/>
          </a:xfrm>
          <a:prstGeom prst="roundRect">
            <a:avLst>
              <a:gd name="adj" fmla="val 264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25">
            <a:extLst>
              <a:ext uri="{FF2B5EF4-FFF2-40B4-BE49-F238E27FC236}">
                <a16:creationId xmlns:a16="http://schemas.microsoft.com/office/drawing/2014/main" id="{79F12F2E-5DA7-ADA2-D1B2-E832D5901F19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791B904-D4A3-AA74-D44E-160DBFA22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67A5897-CB06-97BA-A269-C25E4D36FA08}"/>
              </a:ext>
            </a:extLst>
          </p:cNvPr>
          <p:cNvGrpSpPr/>
          <p:nvPr/>
        </p:nvGrpSpPr>
        <p:grpSpPr>
          <a:xfrm>
            <a:off x="1508760" y="6585914"/>
            <a:ext cx="14558734" cy="3999440"/>
            <a:chOff x="1508761" y="6585914"/>
            <a:chExt cx="14363260" cy="399944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533A9FD-6015-AA95-7735-C8F53DBDA165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7919061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80BA183-DCF5-C9E7-4222-B41265A58101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9252208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A392D0A-529A-8B2A-24CE-29396737796A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1058535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2138AE7-7BD2-5F5E-5DC9-8642A42C2AA8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658591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82A814B-7537-F6C0-CC49-4826D7CBE980}"/>
              </a:ext>
            </a:extLst>
          </p:cNvPr>
          <p:cNvSpPr/>
          <p:nvPr/>
        </p:nvSpPr>
        <p:spPr>
          <a:xfrm>
            <a:off x="1508761" y="5135206"/>
            <a:ext cx="4039967" cy="1395919"/>
          </a:xfrm>
          <a:custGeom>
            <a:avLst/>
            <a:gdLst>
              <a:gd name="connsiteX0" fmla="*/ 285262 w 4039967"/>
              <a:gd name="connsiteY0" fmla="*/ 0 h 1395919"/>
              <a:gd name="connsiteX1" fmla="*/ 3754705 w 4039967"/>
              <a:gd name="connsiteY1" fmla="*/ 0 h 1395919"/>
              <a:gd name="connsiteX2" fmla="*/ 4039967 w 4039967"/>
              <a:gd name="connsiteY2" fmla="*/ 285262 h 1395919"/>
              <a:gd name="connsiteX3" fmla="*/ 4039967 w 4039967"/>
              <a:gd name="connsiteY3" fmla="*/ 1395919 h 1395919"/>
              <a:gd name="connsiteX4" fmla="*/ 0 w 4039967"/>
              <a:gd name="connsiteY4" fmla="*/ 1395919 h 1395919"/>
              <a:gd name="connsiteX5" fmla="*/ 0 w 4039967"/>
              <a:gd name="connsiteY5" fmla="*/ 285262 h 1395919"/>
              <a:gd name="connsiteX6" fmla="*/ 285262 w 4039967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1395919">
                <a:moveTo>
                  <a:pt x="285262" y="0"/>
                </a:moveTo>
                <a:lnTo>
                  <a:pt x="3754705" y="0"/>
                </a:lnTo>
                <a:cubicBezTo>
                  <a:pt x="3912251" y="0"/>
                  <a:pt x="4039967" y="127716"/>
                  <a:pt x="4039967" y="285262"/>
                </a:cubicBezTo>
                <a:lnTo>
                  <a:pt x="4039967" y="1395919"/>
                </a:lnTo>
                <a:lnTo>
                  <a:pt x="0" y="1395919"/>
                </a:lnTo>
                <a:lnTo>
                  <a:pt x="0" y="285262"/>
                </a:lnTo>
                <a:cubicBezTo>
                  <a:pt x="0" y="127716"/>
                  <a:pt x="127716" y="0"/>
                  <a:pt x="285262" y="0"/>
                </a:cubicBezTo>
                <a:close/>
              </a:path>
            </a:pathLst>
          </a:custGeom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MÔ TẢ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SẢN PHẨM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972E669-3B1A-BB19-BE82-173DEBE98852}"/>
              </a:ext>
            </a:extLst>
          </p:cNvPr>
          <p:cNvSpPr/>
          <p:nvPr/>
        </p:nvSpPr>
        <p:spPr>
          <a:xfrm>
            <a:off x="1508761" y="6576844"/>
            <a:ext cx="4039967" cy="5694116"/>
          </a:xfrm>
          <a:custGeom>
            <a:avLst/>
            <a:gdLst>
              <a:gd name="connsiteX0" fmla="*/ 0 w 4039967"/>
              <a:gd name="connsiteY0" fmla="*/ 0 h 5999068"/>
              <a:gd name="connsiteX1" fmla="*/ 4039967 w 4039967"/>
              <a:gd name="connsiteY1" fmla="*/ 0 h 5999068"/>
              <a:gd name="connsiteX2" fmla="*/ 4039967 w 4039967"/>
              <a:gd name="connsiteY2" fmla="*/ 5713806 h 5999068"/>
              <a:gd name="connsiteX3" fmla="*/ 3754705 w 4039967"/>
              <a:gd name="connsiteY3" fmla="*/ 5999068 h 5999068"/>
              <a:gd name="connsiteX4" fmla="*/ 285262 w 4039967"/>
              <a:gd name="connsiteY4" fmla="*/ 5999068 h 5999068"/>
              <a:gd name="connsiteX5" fmla="*/ 0 w 4039967"/>
              <a:gd name="connsiteY5" fmla="*/ 5713806 h 5999068"/>
              <a:gd name="connsiteX6" fmla="*/ 0 w 4039967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5999068">
                <a:moveTo>
                  <a:pt x="0" y="0"/>
                </a:moveTo>
                <a:lnTo>
                  <a:pt x="4039967" y="0"/>
                </a:lnTo>
                <a:lnTo>
                  <a:pt x="4039967" y="5713806"/>
                </a:lnTo>
                <a:cubicBezTo>
                  <a:pt x="4039967" y="5871352"/>
                  <a:pt x="3912251" y="5999068"/>
                  <a:pt x="3754705" y="5999068"/>
                </a:cubicBezTo>
                <a:lnTo>
                  <a:pt x="285262" y="5999068"/>
                </a:lnTo>
                <a:cubicBezTo>
                  <a:pt x="127716" y="5999068"/>
                  <a:pt x="0" y="5871352"/>
                  <a:pt x="0" y="57138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9CEB5C-BBE5-C443-C760-A80E8B339267}"/>
              </a:ext>
            </a:extLst>
          </p:cNvPr>
          <p:cNvSpPr txBox="1"/>
          <p:nvPr/>
        </p:nvSpPr>
        <p:spPr>
          <a:xfrm rot="10800000" flipV="1">
            <a:off x="1842822" y="6918684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01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214425-CB2A-B451-5A81-A289AF4228DD}"/>
              </a:ext>
            </a:extLst>
          </p:cNvPr>
          <p:cNvSpPr txBox="1"/>
          <p:nvPr/>
        </p:nvSpPr>
        <p:spPr>
          <a:xfrm rot="10800000" flipV="1">
            <a:off x="1842822" y="826062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02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CD57FA-970B-DBC4-FDA2-5C6969ECA577}"/>
              </a:ext>
            </a:extLst>
          </p:cNvPr>
          <p:cNvSpPr txBox="1"/>
          <p:nvPr/>
        </p:nvSpPr>
        <p:spPr>
          <a:xfrm rot="10800000" flipV="1">
            <a:off x="1842822" y="9622519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03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AD3F362-C503-7C7C-DC05-384B49770746}"/>
              </a:ext>
            </a:extLst>
          </p:cNvPr>
          <p:cNvSpPr txBox="1"/>
          <p:nvPr/>
        </p:nvSpPr>
        <p:spPr>
          <a:xfrm rot="10800000" flipV="1">
            <a:off x="1842822" y="10964457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04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1909B5A-8E0D-928F-04E6-F2EA3A912AFA}"/>
              </a:ext>
            </a:extLst>
          </p:cNvPr>
          <p:cNvSpPr/>
          <p:nvPr/>
        </p:nvSpPr>
        <p:spPr>
          <a:xfrm>
            <a:off x="12710152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DOANH NGHIỆP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3B6C07-EE9D-C830-0B07-F2A0DE1ACA19}"/>
              </a:ext>
            </a:extLst>
          </p:cNvPr>
          <p:cNvSpPr/>
          <p:nvPr/>
        </p:nvSpPr>
        <p:spPr>
          <a:xfrm>
            <a:off x="12710152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30000"/>
                </a:schemeClr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8C2BA1E-976D-F346-EF34-667F836BE439}"/>
              </a:ext>
            </a:extLst>
          </p:cNvPr>
          <p:cNvGrpSpPr/>
          <p:nvPr/>
        </p:nvGrpSpPr>
        <p:grpSpPr>
          <a:xfrm>
            <a:off x="14136005" y="6927476"/>
            <a:ext cx="505636" cy="505636"/>
            <a:chOff x="24706502" y="6352364"/>
            <a:chExt cx="505636" cy="50563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A2A5006A-9D42-5691-F1E0-9D05CD300714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Graphic 20" descr="Checkmark with solid fill">
              <a:extLst>
                <a:ext uri="{FF2B5EF4-FFF2-40B4-BE49-F238E27FC236}">
                  <a16:creationId xmlns:a16="http://schemas.microsoft.com/office/drawing/2014/main" id="{B151A987-01AD-7D63-5ACE-B927A72F6D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30BDCEF-DF7E-1366-3F0E-E47D033A89EE}"/>
              </a:ext>
            </a:extLst>
          </p:cNvPr>
          <p:cNvGrpSpPr/>
          <p:nvPr/>
        </p:nvGrpSpPr>
        <p:grpSpPr>
          <a:xfrm>
            <a:off x="14136005" y="8269414"/>
            <a:ext cx="505636" cy="505636"/>
            <a:chOff x="24706502" y="6352364"/>
            <a:chExt cx="505636" cy="50563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18234BF-A146-692E-2B59-22524255DF77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Graphic 23" descr="Checkmark with solid fill">
              <a:extLst>
                <a:ext uri="{FF2B5EF4-FFF2-40B4-BE49-F238E27FC236}">
                  <a16:creationId xmlns:a16="http://schemas.microsoft.com/office/drawing/2014/main" id="{B6B43CD4-196E-1E23-C234-FFC8819F7F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B616668-7020-0070-BAC0-9BEC5C3DEB6B}"/>
              </a:ext>
            </a:extLst>
          </p:cNvPr>
          <p:cNvGrpSpPr/>
          <p:nvPr/>
        </p:nvGrpSpPr>
        <p:grpSpPr>
          <a:xfrm>
            <a:off x="14136005" y="9631311"/>
            <a:ext cx="505636" cy="505636"/>
            <a:chOff x="24706502" y="6352364"/>
            <a:chExt cx="505636" cy="505636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DA9FBCD-BEE9-546C-3D88-C18129C86684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Graphic 26" descr="Checkmark with solid fill">
              <a:extLst>
                <a:ext uri="{FF2B5EF4-FFF2-40B4-BE49-F238E27FC236}">
                  <a16:creationId xmlns:a16="http://schemas.microsoft.com/office/drawing/2014/main" id="{5E32335A-9FD9-31ED-9950-1B5996BED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2C8CA48-08EF-3499-D289-26E6A92D0930}"/>
              </a:ext>
            </a:extLst>
          </p:cNvPr>
          <p:cNvGrpSpPr/>
          <p:nvPr/>
        </p:nvGrpSpPr>
        <p:grpSpPr>
          <a:xfrm>
            <a:off x="14136005" y="10973249"/>
            <a:ext cx="505636" cy="505636"/>
            <a:chOff x="24706502" y="6352364"/>
            <a:chExt cx="505636" cy="50563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115D8F6-F1BE-D238-02A8-EC421B5D19A7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Graphic 29" descr="Checkmark with solid fill">
              <a:extLst>
                <a:ext uri="{FF2B5EF4-FFF2-40B4-BE49-F238E27FC236}">
                  <a16:creationId xmlns:a16="http://schemas.microsoft.com/office/drawing/2014/main" id="{C707528B-8593-C6CB-E87F-919428208E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3C13E3FB-3222-BA61-9765-A89CFB05B086}"/>
              </a:ext>
            </a:extLst>
          </p:cNvPr>
          <p:cNvSpPr txBox="1"/>
          <p:nvPr/>
        </p:nvSpPr>
        <p:spPr>
          <a:xfrm rot="10800000" flipV="1">
            <a:off x="16898635" y="5380719"/>
            <a:ext cx="40399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noProof="0" dirty="0">
                <a:solidFill>
                  <a:schemeClr val="tx2"/>
                </a:solidFill>
                <a:latin typeface="UTM Avo"/>
              </a:rPr>
              <a:t>TÊN SẢN PHẨM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94AE1B6-2A1A-74EC-6EBC-C41686B63D71}"/>
              </a:ext>
            </a:extLst>
          </p:cNvPr>
          <p:cNvSpPr txBox="1"/>
          <p:nvPr/>
        </p:nvSpPr>
        <p:spPr>
          <a:xfrm rot="10800000" flipV="1">
            <a:off x="16898633" y="6171208"/>
            <a:ext cx="597660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Xác định nhu cầu mới, khoảng trống hoặc xu hướng tiềm năng.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2A2834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7" name="TextBox 48">
            <a:extLst>
              <a:ext uri="{FF2B5EF4-FFF2-40B4-BE49-F238E27FC236}">
                <a16:creationId xmlns:a16="http://schemas.microsoft.com/office/drawing/2014/main" id="{702A2969-E52A-EF8F-CA96-6AC149370DEB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8" name="TextBox 48">
            <a:extLst>
              <a:ext uri="{FF2B5EF4-FFF2-40B4-BE49-F238E27FC236}">
                <a16:creationId xmlns:a16="http://schemas.microsoft.com/office/drawing/2014/main" id="{5EB14E7C-F8B6-8194-EAEE-857F1604C906}"/>
              </a:ext>
            </a:extLst>
          </p:cNvPr>
          <p:cNvSpPr txBox="1"/>
          <p:nvPr/>
        </p:nvSpPr>
        <p:spPr>
          <a:xfrm>
            <a:off x="6440272" y="818641"/>
            <a:ext cx="1150347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BẢNG GIÁ SẢN PHẨM</a:t>
            </a: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6423403D-37C0-6305-8A76-7B875B94CF07}"/>
              </a:ext>
            </a:extLst>
          </p:cNvPr>
          <p:cNvSpPr/>
          <p:nvPr/>
        </p:nvSpPr>
        <p:spPr>
          <a:xfrm>
            <a:off x="5697641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CÁ NHÂN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C911D9B5-F5F6-0086-6A4C-C82002255651}"/>
              </a:ext>
            </a:extLst>
          </p:cNvPr>
          <p:cNvSpPr/>
          <p:nvPr/>
        </p:nvSpPr>
        <p:spPr>
          <a:xfrm>
            <a:off x="5697641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30000"/>
                </a:schemeClr>
              </a:gs>
              <a:gs pos="100000">
                <a:schemeClr val="accent3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FFD51FB9-EDFF-2D07-71B1-978D0E09FCB4}"/>
              </a:ext>
            </a:extLst>
          </p:cNvPr>
          <p:cNvGrpSpPr/>
          <p:nvPr/>
        </p:nvGrpSpPr>
        <p:grpSpPr>
          <a:xfrm>
            <a:off x="7123494" y="6927476"/>
            <a:ext cx="505636" cy="505636"/>
            <a:chOff x="24706502" y="6352364"/>
            <a:chExt cx="505636" cy="505636"/>
          </a:xfrm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8B97EAA4-3625-7683-A68D-6FFD87ADEE4C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3" name="Graphic 142" descr="Checkmark with solid fill">
              <a:extLst>
                <a:ext uri="{FF2B5EF4-FFF2-40B4-BE49-F238E27FC236}">
                  <a16:creationId xmlns:a16="http://schemas.microsoft.com/office/drawing/2014/main" id="{C0C72993-A401-692F-30B4-5F96CB8BB3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7E2417F8-DA97-84EC-6A6D-6234A942287A}"/>
              </a:ext>
            </a:extLst>
          </p:cNvPr>
          <p:cNvGrpSpPr/>
          <p:nvPr/>
        </p:nvGrpSpPr>
        <p:grpSpPr>
          <a:xfrm>
            <a:off x="7123494" y="8269414"/>
            <a:ext cx="505636" cy="505636"/>
            <a:chOff x="24706502" y="6352364"/>
            <a:chExt cx="505636" cy="505636"/>
          </a:xfrm>
        </p:grpSpPr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4D012587-CA69-E089-0F35-1CF5036A6A27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6" name="Graphic 145" descr="Checkmark with solid fill">
              <a:extLst>
                <a:ext uri="{FF2B5EF4-FFF2-40B4-BE49-F238E27FC236}">
                  <a16:creationId xmlns:a16="http://schemas.microsoft.com/office/drawing/2014/main" id="{27018277-13E5-CAB5-FCB2-9D53E5103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F9355BBF-5803-B1D4-8740-9DDA2B3BFBF0}"/>
              </a:ext>
            </a:extLst>
          </p:cNvPr>
          <p:cNvGrpSpPr/>
          <p:nvPr/>
        </p:nvGrpSpPr>
        <p:grpSpPr>
          <a:xfrm>
            <a:off x="7123494" y="9630210"/>
            <a:ext cx="505636" cy="505636"/>
            <a:chOff x="24706502" y="6962238"/>
            <a:chExt cx="505636" cy="505636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F6A3DEB3-1770-4330-8DE7-0A419A096076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9" name="Graphic 148" descr="Close with solid fill">
              <a:extLst>
                <a:ext uri="{FF2B5EF4-FFF2-40B4-BE49-F238E27FC236}">
                  <a16:creationId xmlns:a16="http://schemas.microsoft.com/office/drawing/2014/main" id="{8ABD6498-7EE0-4ED5-81CC-A17C51179F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678465A1-145B-271B-3A09-CFC72EBB8E36}"/>
              </a:ext>
            </a:extLst>
          </p:cNvPr>
          <p:cNvGrpSpPr/>
          <p:nvPr/>
        </p:nvGrpSpPr>
        <p:grpSpPr>
          <a:xfrm>
            <a:off x="7123494" y="10982041"/>
            <a:ext cx="505636" cy="505636"/>
            <a:chOff x="24706502" y="6962238"/>
            <a:chExt cx="505636" cy="505636"/>
          </a:xfrm>
        </p:grpSpPr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F9184776-584D-3F64-C008-58C99E640B6A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2" name="Graphic 151" descr="Close with solid fill">
              <a:extLst>
                <a:ext uri="{FF2B5EF4-FFF2-40B4-BE49-F238E27FC236}">
                  <a16:creationId xmlns:a16="http://schemas.microsoft.com/office/drawing/2014/main" id="{36C97E38-77FE-0C7C-ECB6-38255C124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2E8BC4A3-6D7A-A168-648A-728EE6BF0E72}"/>
              </a:ext>
            </a:extLst>
          </p:cNvPr>
          <p:cNvSpPr/>
          <p:nvPr/>
        </p:nvSpPr>
        <p:spPr>
          <a:xfrm>
            <a:off x="9203896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NHÓM </a:t>
            </a:r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8BAC12BE-8E67-799F-1716-8D09E92E484F}"/>
              </a:ext>
            </a:extLst>
          </p:cNvPr>
          <p:cNvSpPr/>
          <p:nvPr/>
        </p:nvSpPr>
        <p:spPr>
          <a:xfrm>
            <a:off x="9203896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30000"/>
                </a:schemeClr>
              </a:gs>
              <a:gs pos="100000">
                <a:schemeClr val="accent5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37000F36-40FD-67AA-FD02-8FC33722640F}"/>
              </a:ext>
            </a:extLst>
          </p:cNvPr>
          <p:cNvGrpSpPr/>
          <p:nvPr/>
        </p:nvGrpSpPr>
        <p:grpSpPr>
          <a:xfrm>
            <a:off x="10629749" y="6927476"/>
            <a:ext cx="505636" cy="505636"/>
            <a:chOff x="24706502" y="6352364"/>
            <a:chExt cx="505636" cy="505636"/>
          </a:xfrm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384832F7-24FA-6EF8-43F7-AB25D5A2D527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7" name="Graphic 156" descr="Checkmark with solid fill">
              <a:extLst>
                <a:ext uri="{FF2B5EF4-FFF2-40B4-BE49-F238E27FC236}">
                  <a16:creationId xmlns:a16="http://schemas.microsoft.com/office/drawing/2014/main" id="{3444566C-2233-3531-A043-90931FD043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C2A52149-01E5-005D-395E-496565D5D7D8}"/>
              </a:ext>
            </a:extLst>
          </p:cNvPr>
          <p:cNvGrpSpPr/>
          <p:nvPr/>
        </p:nvGrpSpPr>
        <p:grpSpPr>
          <a:xfrm>
            <a:off x="10629749" y="8269414"/>
            <a:ext cx="505636" cy="505636"/>
            <a:chOff x="24706502" y="6352364"/>
            <a:chExt cx="505636" cy="505636"/>
          </a:xfrm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04FC9738-27FD-968A-2CEF-091AF0B50AF4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60" name="Graphic 159" descr="Checkmark with solid fill">
              <a:extLst>
                <a:ext uri="{FF2B5EF4-FFF2-40B4-BE49-F238E27FC236}">
                  <a16:creationId xmlns:a16="http://schemas.microsoft.com/office/drawing/2014/main" id="{8E0C3965-CBCE-22F6-0DCF-A7501C8D3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516B3BE3-83E2-1DCB-0C06-16E809AA65B1}"/>
              </a:ext>
            </a:extLst>
          </p:cNvPr>
          <p:cNvGrpSpPr/>
          <p:nvPr/>
        </p:nvGrpSpPr>
        <p:grpSpPr>
          <a:xfrm>
            <a:off x="10626701" y="10982041"/>
            <a:ext cx="505636" cy="505636"/>
            <a:chOff x="24706502" y="6962238"/>
            <a:chExt cx="505636" cy="505636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0A9C12EE-9861-AFAF-4190-A17CEF9837EC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3" name="Graphic 162" descr="Close with solid fill">
              <a:extLst>
                <a:ext uri="{FF2B5EF4-FFF2-40B4-BE49-F238E27FC236}">
                  <a16:creationId xmlns:a16="http://schemas.microsoft.com/office/drawing/2014/main" id="{B8348357-6C61-0EB2-4F13-777680996D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569EC61F-EE64-293E-27C9-DDF9C03C777F}"/>
              </a:ext>
            </a:extLst>
          </p:cNvPr>
          <p:cNvGrpSpPr/>
          <p:nvPr/>
        </p:nvGrpSpPr>
        <p:grpSpPr>
          <a:xfrm>
            <a:off x="10629749" y="9631311"/>
            <a:ext cx="505636" cy="505636"/>
            <a:chOff x="24706502" y="6352364"/>
            <a:chExt cx="505636" cy="505636"/>
          </a:xfrm>
        </p:grpSpPr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DBCBC471-8AF6-ABCE-5E06-A1B2B2A20C48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6" name="Graphic 165" descr="Checkmark with solid fill">
              <a:extLst>
                <a:ext uri="{FF2B5EF4-FFF2-40B4-BE49-F238E27FC236}">
                  <a16:creationId xmlns:a16="http://schemas.microsoft.com/office/drawing/2014/main" id="{86A9625B-8A5F-EE56-A750-F37580ADC9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CD20B7D6-03D8-E409-F66B-EE988603F269}"/>
              </a:ext>
            </a:extLst>
          </p:cNvPr>
          <p:cNvGrpSpPr/>
          <p:nvPr/>
        </p:nvGrpSpPr>
        <p:grpSpPr>
          <a:xfrm>
            <a:off x="16896260" y="8032594"/>
            <a:ext cx="763090" cy="763090"/>
            <a:chOff x="24726515" y="6489776"/>
            <a:chExt cx="505636" cy="505636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101135A7-058E-DF8C-BB30-88E6DCE752F0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9" name="Graphic 168" descr="Direction with solid fill">
              <a:extLst>
                <a:ext uri="{FF2B5EF4-FFF2-40B4-BE49-F238E27FC236}">
                  <a16:creationId xmlns:a16="http://schemas.microsoft.com/office/drawing/2014/main" id="{9ECAA1D5-C462-344E-1338-4D0099D78B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B0998174-E328-4C1F-0C36-7550AD529A5E}"/>
              </a:ext>
            </a:extLst>
          </p:cNvPr>
          <p:cNvGrpSpPr/>
          <p:nvPr/>
        </p:nvGrpSpPr>
        <p:grpSpPr>
          <a:xfrm>
            <a:off x="16896260" y="10724587"/>
            <a:ext cx="763090" cy="763090"/>
            <a:chOff x="24723467" y="10544341"/>
            <a:chExt cx="505636" cy="505636"/>
          </a:xfrm>
        </p:grpSpPr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1694DEF-7A7F-D1EA-17CD-C5A8B983074A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2" name="Graphic 171" descr="Direction with solid fill">
              <a:extLst>
                <a:ext uri="{FF2B5EF4-FFF2-40B4-BE49-F238E27FC236}">
                  <a16:creationId xmlns:a16="http://schemas.microsoft.com/office/drawing/2014/main" id="{7600359A-B2D0-BC57-6FB4-EFD9C1DF1F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FA903B24-C2F2-E0CB-C76C-CDB7A2EA6AC1}"/>
              </a:ext>
            </a:extLst>
          </p:cNvPr>
          <p:cNvSpPr txBox="1"/>
          <p:nvPr/>
        </p:nvSpPr>
        <p:spPr>
          <a:xfrm rot="10800000" flipV="1">
            <a:off x="18184920" y="8152529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0BD2AC7D-54A8-A292-6260-8102E947CD88}"/>
              </a:ext>
            </a:extLst>
          </p:cNvPr>
          <p:cNvSpPr txBox="1"/>
          <p:nvPr/>
        </p:nvSpPr>
        <p:spPr>
          <a:xfrm rot="10800000" flipV="1">
            <a:off x="17683268" y="8740295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Tự động hóa thông minh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Dễ sử dụng</a:t>
            </a:r>
            <a:endParaRPr lang="en-US" sz="2400" dirty="0">
              <a:solidFill>
                <a:srgbClr val="2A2834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Khả năng mở rộng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Hỗ trợ liên tục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0D15DD2C-66B7-4709-F3FE-525605664C46}"/>
              </a:ext>
            </a:extLst>
          </p:cNvPr>
          <p:cNvSpPr txBox="1"/>
          <p:nvPr/>
        </p:nvSpPr>
        <p:spPr>
          <a:xfrm rot="10800000" flipV="1">
            <a:off x="18184920" y="10844521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33FA321A-E892-5A4F-C428-2EFB1776DA33}"/>
              </a:ext>
            </a:extLst>
          </p:cNvPr>
          <p:cNvSpPr txBox="1"/>
          <p:nvPr/>
        </p:nvSpPr>
        <p:spPr>
          <a:xfrm rot="10800000" flipV="1">
            <a:off x="17683268" y="11439961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Phụ thuộc vào kết nối Internet</a:t>
            </a:r>
            <a:endParaRPr lang="en-US" sz="2400" dirty="0">
              <a:solidFill>
                <a:srgbClr val="2A2834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Phiên bản miễn phí giới hạn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9177D8F-483D-D7E2-B8EA-8FE560E25C52}"/>
              </a:ext>
            </a:extLst>
          </p:cNvPr>
          <p:cNvSpPr txBox="1"/>
          <p:nvPr/>
        </p:nvSpPr>
        <p:spPr>
          <a:xfrm rot="10800000" flipV="1">
            <a:off x="3886200" y="3389973"/>
            <a:ext cx="1661160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sz="2800" dirty="0">
                <a:solidFill>
                  <a:srgbClr val="2A2834"/>
                </a:solidFill>
              </a:rPr>
              <a:t>Các gói dịch vụ được thiết kế linh hoạt, phù hợp nhiều nhu cầu khác nhau. </a:t>
            </a:r>
            <a:endParaRPr lang="en-US" sz="2800" dirty="0">
              <a:solidFill>
                <a:srgbClr val="2A2834"/>
              </a:solidFill>
            </a:endParaRPr>
          </a:p>
          <a:p>
            <a:pPr lvl="0" algn="ctr">
              <a:defRPr/>
            </a:pPr>
            <a:r>
              <a:rPr lang="vi-VN" sz="2800" dirty="0">
                <a:solidFill>
                  <a:srgbClr val="2A2834"/>
                </a:solidFill>
              </a:rPr>
              <a:t>Giá áp dụng kể từ</a:t>
            </a:r>
            <a:r>
              <a:rPr lang="en-US" sz="2800" dirty="0">
                <a:solidFill>
                  <a:srgbClr val="2A2834"/>
                </a:solidFill>
              </a:rPr>
              <a:t> 01/01/2025 </a:t>
            </a:r>
            <a:r>
              <a:rPr lang="vi-VN" sz="2800" dirty="0">
                <a:solidFill>
                  <a:srgbClr val="2A2834"/>
                </a:solidFill>
              </a:rPr>
              <a:t>và có thể được điều chỉnh theo chính sách của chúng tôi.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2A2834"/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0098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1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7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17" grpId="0" animBg="1"/>
          <p:bldP spid="18" grpId="0" animBg="1"/>
          <p:bldP spid="31" grpId="0"/>
          <p:bldP spid="60" grpId="0"/>
          <p:bldP spid="139" grpId="0" animBg="1"/>
          <p:bldP spid="140" grpId="0" animBg="1"/>
          <p:bldP spid="153" grpId="0" animBg="1"/>
          <p:bldP spid="154" grpId="0" animBg="1"/>
          <p:bldP spid="173" grpId="0"/>
          <p:bldP spid="174" grpId="0"/>
          <p:bldP spid="175" grpId="0"/>
          <p:bldP spid="176" grpId="0"/>
          <p:bldP spid="1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1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7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17" grpId="0" animBg="1"/>
          <p:bldP spid="18" grpId="0" animBg="1"/>
          <p:bldP spid="31" grpId="0"/>
          <p:bldP spid="60" grpId="0"/>
          <p:bldP spid="139" grpId="0" animBg="1"/>
          <p:bldP spid="140" grpId="0" animBg="1"/>
          <p:bldP spid="153" grpId="0" animBg="1"/>
          <p:bldP spid="154" grpId="0" animBg="1"/>
          <p:bldP spid="173" grpId="0"/>
          <p:bldP spid="174" grpId="0"/>
          <p:bldP spid="175" grpId="0"/>
          <p:bldP spid="176" grpId="0"/>
          <p:bldP spid="177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A73D5951-808A-631B-2DCF-404E0914932C}"/>
              </a:ext>
            </a:extLst>
          </p:cNvPr>
          <p:cNvSpPr/>
          <p:nvPr/>
        </p:nvSpPr>
        <p:spPr>
          <a:xfrm>
            <a:off x="285135" y="335038"/>
            <a:ext cx="23813730" cy="13045924"/>
          </a:xfrm>
          <a:prstGeom prst="roundRect">
            <a:avLst>
              <a:gd name="adj" fmla="val 2649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25">
            <a:extLst>
              <a:ext uri="{FF2B5EF4-FFF2-40B4-BE49-F238E27FC236}">
                <a16:creationId xmlns:a16="http://schemas.microsoft.com/office/drawing/2014/main" id="{36F9F261-3500-7B54-0B40-B699D6A678F6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AF2C6C7-C0CF-3926-FC72-23987CBF47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7917E98-AB06-0B52-025F-0931F54C6E1F}"/>
              </a:ext>
            </a:extLst>
          </p:cNvPr>
          <p:cNvGrpSpPr/>
          <p:nvPr/>
        </p:nvGrpSpPr>
        <p:grpSpPr>
          <a:xfrm>
            <a:off x="1508760" y="6585914"/>
            <a:ext cx="14558734" cy="3999440"/>
            <a:chOff x="1508761" y="6585914"/>
            <a:chExt cx="14363260" cy="3999440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45CDC10-F20D-159C-0B00-6B2853DB5E6B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7919061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B314EF2-94CB-C5D5-13E1-D6ABC0E8E8CD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9252208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B50F09-2253-D319-A734-61EE80EA199E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1058535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D0CCD92-C06F-9D23-0544-CCAF50EF31B9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658591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5F1BB60B-13E9-02C3-3CB3-C06D0E05E7E0}"/>
              </a:ext>
            </a:extLst>
          </p:cNvPr>
          <p:cNvSpPr/>
          <p:nvPr/>
        </p:nvSpPr>
        <p:spPr>
          <a:xfrm>
            <a:off x="1508761" y="5135206"/>
            <a:ext cx="4039967" cy="1395919"/>
          </a:xfrm>
          <a:custGeom>
            <a:avLst/>
            <a:gdLst>
              <a:gd name="connsiteX0" fmla="*/ 285262 w 4039967"/>
              <a:gd name="connsiteY0" fmla="*/ 0 h 1395919"/>
              <a:gd name="connsiteX1" fmla="*/ 3754705 w 4039967"/>
              <a:gd name="connsiteY1" fmla="*/ 0 h 1395919"/>
              <a:gd name="connsiteX2" fmla="*/ 4039967 w 4039967"/>
              <a:gd name="connsiteY2" fmla="*/ 285262 h 1395919"/>
              <a:gd name="connsiteX3" fmla="*/ 4039967 w 4039967"/>
              <a:gd name="connsiteY3" fmla="*/ 1395919 h 1395919"/>
              <a:gd name="connsiteX4" fmla="*/ 0 w 4039967"/>
              <a:gd name="connsiteY4" fmla="*/ 1395919 h 1395919"/>
              <a:gd name="connsiteX5" fmla="*/ 0 w 4039967"/>
              <a:gd name="connsiteY5" fmla="*/ 285262 h 1395919"/>
              <a:gd name="connsiteX6" fmla="*/ 285262 w 4039967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1395919">
                <a:moveTo>
                  <a:pt x="285262" y="0"/>
                </a:moveTo>
                <a:lnTo>
                  <a:pt x="3754705" y="0"/>
                </a:lnTo>
                <a:cubicBezTo>
                  <a:pt x="3912251" y="0"/>
                  <a:pt x="4039967" y="127716"/>
                  <a:pt x="4039967" y="285262"/>
                </a:cubicBezTo>
                <a:lnTo>
                  <a:pt x="4039967" y="1395919"/>
                </a:lnTo>
                <a:lnTo>
                  <a:pt x="0" y="1395919"/>
                </a:lnTo>
                <a:lnTo>
                  <a:pt x="0" y="285262"/>
                </a:lnTo>
                <a:cubicBezTo>
                  <a:pt x="0" y="127716"/>
                  <a:pt x="127716" y="0"/>
                  <a:pt x="285262" y="0"/>
                </a:cubicBezTo>
                <a:close/>
              </a:path>
            </a:pathLst>
          </a:custGeom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+mj-lt"/>
              </a:rPr>
              <a:t>MÔ TẢ</a:t>
            </a:r>
          </a:p>
          <a:p>
            <a:pPr algn="ctr"/>
            <a:r>
              <a:rPr lang="en-US" sz="2400" b="1" dirty="0">
                <a:solidFill>
                  <a:schemeClr val="tx2"/>
                </a:solidFill>
                <a:latin typeface="+mj-lt"/>
              </a:rPr>
              <a:t>SẢN PHẨM</a:t>
            </a: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C96A2E6E-A889-B71A-32F3-90D1853C5976}"/>
              </a:ext>
            </a:extLst>
          </p:cNvPr>
          <p:cNvSpPr/>
          <p:nvPr/>
        </p:nvSpPr>
        <p:spPr>
          <a:xfrm>
            <a:off x="1508761" y="6576844"/>
            <a:ext cx="4039967" cy="5694116"/>
          </a:xfrm>
          <a:custGeom>
            <a:avLst/>
            <a:gdLst>
              <a:gd name="connsiteX0" fmla="*/ 0 w 4039967"/>
              <a:gd name="connsiteY0" fmla="*/ 0 h 5999068"/>
              <a:gd name="connsiteX1" fmla="*/ 4039967 w 4039967"/>
              <a:gd name="connsiteY1" fmla="*/ 0 h 5999068"/>
              <a:gd name="connsiteX2" fmla="*/ 4039967 w 4039967"/>
              <a:gd name="connsiteY2" fmla="*/ 5713806 h 5999068"/>
              <a:gd name="connsiteX3" fmla="*/ 3754705 w 4039967"/>
              <a:gd name="connsiteY3" fmla="*/ 5999068 h 5999068"/>
              <a:gd name="connsiteX4" fmla="*/ 285262 w 4039967"/>
              <a:gd name="connsiteY4" fmla="*/ 5999068 h 5999068"/>
              <a:gd name="connsiteX5" fmla="*/ 0 w 4039967"/>
              <a:gd name="connsiteY5" fmla="*/ 5713806 h 5999068"/>
              <a:gd name="connsiteX6" fmla="*/ 0 w 4039967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5999068">
                <a:moveTo>
                  <a:pt x="0" y="0"/>
                </a:moveTo>
                <a:lnTo>
                  <a:pt x="4039967" y="0"/>
                </a:lnTo>
                <a:lnTo>
                  <a:pt x="4039967" y="5713806"/>
                </a:lnTo>
                <a:cubicBezTo>
                  <a:pt x="4039967" y="5871352"/>
                  <a:pt x="3912251" y="5999068"/>
                  <a:pt x="3754705" y="5999068"/>
                </a:cubicBezTo>
                <a:lnTo>
                  <a:pt x="285262" y="5999068"/>
                </a:lnTo>
                <a:cubicBezTo>
                  <a:pt x="127716" y="5999068"/>
                  <a:pt x="0" y="5871352"/>
                  <a:pt x="0" y="57138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3F4DCC6-E085-BB40-F93C-2BFE796CD535}"/>
              </a:ext>
            </a:extLst>
          </p:cNvPr>
          <p:cNvSpPr txBox="1"/>
          <p:nvPr/>
        </p:nvSpPr>
        <p:spPr>
          <a:xfrm rot="10800000" flipV="1">
            <a:off x="1842822" y="6918684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01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6B2C6DF-E0AC-6744-2F7E-85A71E089E23}"/>
              </a:ext>
            </a:extLst>
          </p:cNvPr>
          <p:cNvSpPr txBox="1"/>
          <p:nvPr/>
        </p:nvSpPr>
        <p:spPr>
          <a:xfrm rot="10800000" flipV="1">
            <a:off x="1842822" y="826062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02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E70E482-4D2F-58BF-1344-30E200CDA261}"/>
              </a:ext>
            </a:extLst>
          </p:cNvPr>
          <p:cNvSpPr txBox="1"/>
          <p:nvPr/>
        </p:nvSpPr>
        <p:spPr>
          <a:xfrm rot="10800000" flipV="1">
            <a:off x="1842822" y="9622519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03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2512891-EE13-BFD5-4783-17FBCA3AA9A6}"/>
              </a:ext>
            </a:extLst>
          </p:cNvPr>
          <p:cNvSpPr txBox="1"/>
          <p:nvPr/>
        </p:nvSpPr>
        <p:spPr>
          <a:xfrm rot="10800000" flipV="1">
            <a:off x="1842822" y="10964457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04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ED668256-40EF-F69E-2F4F-330C53221E7C}"/>
              </a:ext>
            </a:extLst>
          </p:cNvPr>
          <p:cNvSpPr/>
          <p:nvPr/>
        </p:nvSpPr>
        <p:spPr>
          <a:xfrm>
            <a:off x="12710152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DOANH NGHIỆP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52FFFFC-E140-D43F-CF4C-47EB82E6FE42}"/>
              </a:ext>
            </a:extLst>
          </p:cNvPr>
          <p:cNvSpPr/>
          <p:nvPr/>
        </p:nvSpPr>
        <p:spPr>
          <a:xfrm>
            <a:off x="12710152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30000"/>
                </a:schemeClr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6F99386-8636-0EC0-656B-9699C036A97D}"/>
              </a:ext>
            </a:extLst>
          </p:cNvPr>
          <p:cNvGrpSpPr/>
          <p:nvPr/>
        </p:nvGrpSpPr>
        <p:grpSpPr>
          <a:xfrm>
            <a:off x="14136005" y="6927476"/>
            <a:ext cx="505636" cy="505636"/>
            <a:chOff x="24706502" y="6352364"/>
            <a:chExt cx="505636" cy="505636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43F669A-30B5-F892-2758-95CAB6B9CA08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" name="Graphic 50" descr="Checkmark with solid fill">
              <a:extLst>
                <a:ext uri="{FF2B5EF4-FFF2-40B4-BE49-F238E27FC236}">
                  <a16:creationId xmlns:a16="http://schemas.microsoft.com/office/drawing/2014/main" id="{BDE7A393-7EE0-E76F-6565-8921AF79C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11DA9F1-F0EA-A6C3-784F-D0BDB78C80B3}"/>
              </a:ext>
            </a:extLst>
          </p:cNvPr>
          <p:cNvGrpSpPr/>
          <p:nvPr/>
        </p:nvGrpSpPr>
        <p:grpSpPr>
          <a:xfrm>
            <a:off x="14136005" y="8269414"/>
            <a:ext cx="505636" cy="505636"/>
            <a:chOff x="24706502" y="6352364"/>
            <a:chExt cx="505636" cy="505636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7A55E13-D046-245A-84D3-1E19D8756957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4" name="Graphic 53" descr="Checkmark with solid fill">
              <a:extLst>
                <a:ext uri="{FF2B5EF4-FFF2-40B4-BE49-F238E27FC236}">
                  <a16:creationId xmlns:a16="http://schemas.microsoft.com/office/drawing/2014/main" id="{17AC60F6-96D9-36B5-2321-24972AE1E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6E83DD6-C402-D8F4-8C20-DD8533B51328}"/>
              </a:ext>
            </a:extLst>
          </p:cNvPr>
          <p:cNvGrpSpPr/>
          <p:nvPr/>
        </p:nvGrpSpPr>
        <p:grpSpPr>
          <a:xfrm>
            <a:off x="14136005" y="9631311"/>
            <a:ext cx="505636" cy="505636"/>
            <a:chOff x="24706502" y="6352364"/>
            <a:chExt cx="505636" cy="505636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C251EEB6-C78A-6E37-0CBE-F28228EFDA09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7" name="Graphic 56" descr="Checkmark with solid fill">
              <a:extLst>
                <a:ext uri="{FF2B5EF4-FFF2-40B4-BE49-F238E27FC236}">
                  <a16:creationId xmlns:a16="http://schemas.microsoft.com/office/drawing/2014/main" id="{289E6DDC-A953-39C3-A676-8196FF6AB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DC572B6-2405-320B-BFA6-B52CFF76679A}"/>
              </a:ext>
            </a:extLst>
          </p:cNvPr>
          <p:cNvGrpSpPr/>
          <p:nvPr/>
        </p:nvGrpSpPr>
        <p:grpSpPr>
          <a:xfrm>
            <a:off x="14136005" y="10973249"/>
            <a:ext cx="505636" cy="505636"/>
            <a:chOff x="24706502" y="6352364"/>
            <a:chExt cx="505636" cy="505636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57862E6B-3598-848E-8C88-8EEB92D1C6B7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0" name="Graphic 59" descr="Checkmark with solid fill">
              <a:extLst>
                <a:ext uri="{FF2B5EF4-FFF2-40B4-BE49-F238E27FC236}">
                  <a16:creationId xmlns:a16="http://schemas.microsoft.com/office/drawing/2014/main" id="{03FCB081-640E-5D5E-9FF5-1369F2772B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7FEC4B96-B63A-4DBA-7D60-1ABA57D65492}"/>
              </a:ext>
            </a:extLst>
          </p:cNvPr>
          <p:cNvSpPr txBox="1"/>
          <p:nvPr/>
        </p:nvSpPr>
        <p:spPr>
          <a:xfrm rot="10800000" flipV="1">
            <a:off x="16898635" y="5380719"/>
            <a:ext cx="40399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noProof="0" dirty="0">
                <a:solidFill>
                  <a:schemeClr val="tx2"/>
                </a:solidFill>
                <a:latin typeface="UTM Avo"/>
              </a:rPr>
              <a:t>TÊN SẢN PHẨM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81E9071-9E54-6042-1D3E-365F591D29F6}"/>
              </a:ext>
            </a:extLst>
          </p:cNvPr>
          <p:cNvSpPr txBox="1"/>
          <p:nvPr/>
        </p:nvSpPr>
        <p:spPr>
          <a:xfrm rot="10800000" flipV="1">
            <a:off x="16898633" y="6171208"/>
            <a:ext cx="597660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Xác định nhu cầu mới, khoảng trống hoặc xu hướng tiềm năng.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7" name="TextBox 48">
            <a:extLst>
              <a:ext uri="{FF2B5EF4-FFF2-40B4-BE49-F238E27FC236}">
                <a16:creationId xmlns:a16="http://schemas.microsoft.com/office/drawing/2014/main" id="{3C2F7C9B-76DE-46F7-8CE6-1C9FF2B22F29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8" name="TextBox 48">
            <a:extLst>
              <a:ext uri="{FF2B5EF4-FFF2-40B4-BE49-F238E27FC236}">
                <a16:creationId xmlns:a16="http://schemas.microsoft.com/office/drawing/2014/main" id="{05D3AA87-9176-7DD1-9682-750E5EBC4662}"/>
              </a:ext>
            </a:extLst>
          </p:cNvPr>
          <p:cNvSpPr txBox="1"/>
          <p:nvPr/>
        </p:nvSpPr>
        <p:spPr>
          <a:xfrm>
            <a:off x="5567245" y="818641"/>
            <a:ext cx="1324952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PRODUCT PRICING TABLE</a:t>
            </a: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EAEB5CCA-998F-4484-C10F-88577F867EE3}"/>
              </a:ext>
            </a:extLst>
          </p:cNvPr>
          <p:cNvSpPr/>
          <p:nvPr/>
        </p:nvSpPr>
        <p:spPr>
          <a:xfrm>
            <a:off x="5697641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tx2"/>
                </a:solidFill>
                <a:latin typeface="+mj-lt"/>
              </a:rPr>
              <a:t>CÁ NHÂN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5F16E779-E4D9-7395-BD06-BAB9EE2CDC77}"/>
              </a:ext>
            </a:extLst>
          </p:cNvPr>
          <p:cNvSpPr/>
          <p:nvPr/>
        </p:nvSpPr>
        <p:spPr>
          <a:xfrm>
            <a:off x="5697641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30000"/>
                </a:schemeClr>
              </a:gs>
              <a:gs pos="100000">
                <a:schemeClr val="accent3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7F60684E-59B7-F3A8-84DA-914F237347C0}"/>
              </a:ext>
            </a:extLst>
          </p:cNvPr>
          <p:cNvGrpSpPr/>
          <p:nvPr/>
        </p:nvGrpSpPr>
        <p:grpSpPr>
          <a:xfrm>
            <a:off x="7123494" y="6927476"/>
            <a:ext cx="505636" cy="505636"/>
            <a:chOff x="24706502" y="6352364"/>
            <a:chExt cx="505636" cy="505636"/>
          </a:xfrm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6332FD98-8FF0-613E-C217-C242D4DFDD0E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3" name="Graphic 142" descr="Checkmark with solid fill">
              <a:extLst>
                <a:ext uri="{FF2B5EF4-FFF2-40B4-BE49-F238E27FC236}">
                  <a16:creationId xmlns:a16="http://schemas.microsoft.com/office/drawing/2014/main" id="{7A8815E1-C8DD-0883-7EA6-4C278764D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A208DA20-6FA2-44FE-B1EC-3A903C49DD5D}"/>
              </a:ext>
            </a:extLst>
          </p:cNvPr>
          <p:cNvGrpSpPr/>
          <p:nvPr/>
        </p:nvGrpSpPr>
        <p:grpSpPr>
          <a:xfrm>
            <a:off x="7123494" y="8269414"/>
            <a:ext cx="505636" cy="505636"/>
            <a:chOff x="24706502" y="6352364"/>
            <a:chExt cx="505636" cy="505636"/>
          </a:xfrm>
        </p:grpSpPr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9144C57-F73C-4026-9D0F-5FEFEF902EFA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6" name="Graphic 145" descr="Checkmark with solid fill">
              <a:extLst>
                <a:ext uri="{FF2B5EF4-FFF2-40B4-BE49-F238E27FC236}">
                  <a16:creationId xmlns:a16="http://schemas.microsoft.com/office/drawing/2014/main" id="{22294E6E-D16B-6E47-970C-343C8020E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1FA3E0D3-BC3B-6097-D642-78C51B2DF225}"/>
              </a:ext>
            </a:extLst>
          </p:cNvPr>
          <p:cNvGrpSpPr/>
          <p:nvPr/>
        </p:nvGrpSpPr>
        <p:grpSpPr>
          <a:xfrm>
            <a:off x="7123494" y="9630210"/>
            <a:ext cx="505636" cy="505636"/>
            <a:chOff x="24706502" y="6962238"/>
            <a:chExt cx="505636" cy="505636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7B70162C-2A52-6C96-33D9-71FDDA60E121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9" name="Graphic 148" descr="Close with solid fill">
              <a:extLst>
                <a:ext uri="{FF2B5EF4-FFF2-40B4-BE49-F238E27FC236}">
                  <a16:creationId xmlns:a16="http://schemas.microsoft.com/office/drawing/2014/main" id="{4F0ADBEE-910F-0841-67A1-1506870DFA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C425314A-67D1-A997-A00B-64452B71FD47}"/>
              </a:ext>
            </a:extLst>
          </p:cNvPr>
          <p:cNvGrpSpPr/>
          <p:nvPr/>
        </p:nvGrpSpPr>
        <p:grpSpPr>
          <a:xfrm>
            <a:off x="7123494" y="10982041"/>
            <a:ext cx="505636" cy="505636"/>
            <a:chOff x="24706502" y="6962238"/>
            <a:chExt cx="505636" cy="505636"/>
          </a:xfrm>
        </p:grpSpPr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9F409DD8-F28E-0212-D146-6AC50C9D506C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2" name="Graphic 151" descr="Close with solid fill">
              <a:extLst>
                <a:ext uri="{FF2B5EF4-FFF2-40B4-BE49-F238E27FC236}">
                  <a16:creationId xmlns:a16="http://schemas.microsoft.com/office/drawing/2014/main" id="{E67CF40E-C408-F843-E960-EB7ADE30AC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840A25D1-F1F0-66F5-0CE7-1CB7FF50CCA6}"/>
              </a:ext>
            </a:extLst>
          </p:cNvPr>
          <p:cNvSpPr/>
          <p:nvPr/>
        </p:nvSpPr>
        <p:spPr>
          <a:xfrm>
            <a:off x="9203896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NHÓM </a:t>
            </a:r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2C468484-DE73-60DD-B6C5-4DEFACE9269D}"/>
              </a:ext>
            </a:extLst>
          </p:cNvPr>
          <p:cNvSpPr/>
          <p:nvPr/>
        </p:nvSpPr>
        <p:spPr>
          <a:xfrm>
            <a:off x="9203896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30000"/>
                </a:schemeClr>
              </a:gs>
              <a:gs pos="100000">
                <a:schemeClr val="accent5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ACB2F86A-CE8D-C542-5711-631745D96700}"/>
              </a:ext>
            </a:extLst>
          </p:cNvPr>
          <p:cNvGrpSpPr/>
          <p:nvPr/>
        </p:nvGrpSpPr>
        <p:grpSpPr>
          <a:xfrm>
            <a:off x="10629749" y="6927476"/>
            <a:ext cx="505636" cy="505636"/>
            <a:chOff x="24706502" y="6352364"/>
            <a:chExt cx="505636" cy="505636"/>
          </a:xfrm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0A33DDE3-97B8-46FC-11AE-96E5485C3196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7" name="Graphic 156" descr="Checkmark with solid fill">
              <a:extLst>
                <a:ext uri="{FF2B5EF4-FFF2-40B4-BE49-F238E27FC236}">
                  <a16:creationId xmlns:a16="http://schemas.microsoft.com/office/drawing/2014/main" id="{A6A81411-4EAB-2B98-E832-3D91B52966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A66066E5-96C0-C1FC-1DCD-A28130EB77C0}"/>
              </a:ext>
            </a:extLst>
          </p:cNvPr>
          <p:cNvGrpSpPr/>
          <p:nvPr/>
        </p:nvGrpSpPr>
        <p:grpSpPr>
          <a:xfrm>
            <a:off x="10629749" y="8269414"/>
            <a:ext cx="505636" cy="505636"/>
            <a:chOff x="24706502" y="6352364"/>
            <a:chExt cx="505636" cy="505636"/>
          </a:xfrm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E57F99AD-7A0C-D584-955F-128A23C4564E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60" name="Graphic 159" descr="Checkmark with solid fill">
              <a:extLst>
                <a:ext uri="{FF2B5EF4-FFF2-40B4-BE49-F238E27FC236}">
                  <a16:creationId xmlns:a16="http://schemas.microsoft.com/office/drawing/2014/main" id="{26100CEB-EB42-FAD2-FBA9-9E6886532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69681C6B-BAD8-0915-F0EC-057A91EC7ED9}"/>
              </a:ext>
            </a:extLst>
          </p:cNvPr>
          <p:cNvGrpSpPr/>
          <p:nvPr/>
        </p:nvGrpSpPr>
        <p:grpSpPr>
          <a:xfrm>
            <a:off x="10626701" y="10982041"/>
            <a:ext cx="505636" cy="505636"/>
            <a:chOff x="24706502" y="6962238"/>
            <a:chExt cx="505636" cy="505636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ABB92F9B-4686-6798-5788-2A46D0F22F7A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3" name="Graphic 162" descr="Close with solid fill">
              <a:extLst>
                <a:ext uri="{FF2B5EF4-FFF2-40B4-BE49-F238E27FC236}">
                  <a16:creationId xmlns:a16="http://schemas.microsoft.com/office/drawing/2014/main" id="{42559DCE-ECE1-F45F-F673-8BF2A388B8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BC714FA3-F64C-4416-5FCE-4EF2F2EC26AB}"/>
              </a:ext>
            </a:extLst>
          </p:cNvPr>
          <p:cNvGrpSpPr/>
          <p:nvPr/>
        </p:nvGrpSpPr>
        <p:grpSpPr>
          <a:xfrm>
            <a:off x="10629749" y="9631311"/>
            <a:ext cx="505636" cy="505636"/>
            <a:chOff x="24706502" y="6352364"/>
            <a:chExt cx="505636" cy="505636"/>
          </a:xfrm>
        </p:grpSpPr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2C88D35D-A71A-81CC-B9EF-956020A37F59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6" name="Graphic 165" descr="Checkmark with solid fill">
              <a:extLst>
                <a:ext uri="{FF2B5EF4-FFF2-40B4-BE49-F238E27FC236}">
                  <a16:creationId xmlns:a16="http://schemas.microsoft.com/office/drawing/2014/main" id="{8B14D78B-6168-2528-AE9B-0B8BD53A8E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0C3A5995-E7F9-D192-FA10-C2CC7F0866B6}"/>
              </a:ext>
            </a:extLst>
          </p:cNvPr>
          <p:cNvGrpSpPr/>
          <p:nvPr/>
        </p:nvGrpSpPr>
        <p:grpSpPr>
          <a:xfrm>
            <a:off x="16896260" y="8032594"/>
            <a:ext cx="763090" cy="763090"/>
            <a:chOff x="24726515" y="6489776"/>
            <a:chExt cx="505636" cy="505636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50309808-080E-261F-5D12-698CE7ACCCE7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9" name="Graphic 168" descr="Direction with solid fill">
              <a:extLst>
                <a:ext uri="{FF2B5EF4-FFF2-40B4-BE49-F238E27FC236}">
                  <a16:creationId xmlns:a16="http://schemas.microsoft.com/office/drawing/2014/main" id="{2A9E5E3B-E05E-680C-67D5-CAB687262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D6A11809-8D19-EAE3-467B-AB544B83180A}"/>
              </a:ext>
            </a:extLst>
          </p:cNvPr>
          <p:cNvGrpSpPr/>
          <p:nvPr/>
        </p:nvGrpSpPr>
        <p:grpSpPr>
          <a:xfrm>
            <a:off x="16896260" y="10724587"/>
            <a:ext cx="763090" cy="763090"/>
            <a:chOff x="24723467" y="10544341"/>
            <a:chExt cx="505636" cy="505636"/>
          </a:xfrm>
        </p:grpSpPr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DA8AD0CB-73CF-B052-3E78-D6D18D4CAE9E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2" name="Graphic 171" descr="Direction with solid fill">
              <a:extLst>
                <a:ext uri="{FF2B5EF4-FFF2-40B4-BE49-F238E27FC236}">
                  <a16:creationId xmlns:a16="http://schemas.microsoft.com/office/drawing/2014/main" id="{FA76F818-3133-2D1B-EEDB-292ED2B1E25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D2D9C5C6-9289-76D9-0B89-01FC92AE3283}"/>
              </a:ext>
            </a:extLst>
          </p:cNvPr>
          <p:cNvSpPr txBox="1"/>
          <p:nvPr/>
        </p:nvSpPr>
        <p:spPr>
          <a:xfrm rot="10800000" flipV="1">
            <a:off x="18184920" y="8152529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36D28E7A-702D-65B7-89FE-96B2CAFE2A8D}"/>
              </a:ext>
            </a:extLst>
          </p:cNvPr>
          <p:cNvSpPr txBox="1"/>
          <p:nvPr/>
        </p:nvSpPr>
        <p:spPr>
          <a:xfrm rot="10800000" flipV="1">
            <a:off x="17683268" y="8740295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Tự động hóa thông minh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Dễ sử dụng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Khả năng mở rộng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Hỗ trợ liên tục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96EB92D1-A02A-FBCB-83F8-8F50FC39EAF8}"/>
              </a:ext>
            </a:extLst>
          </p:cNvPr>
          <p:cNvSpPr txBox="1"/>
          <p:nvPr/>
        </p:nvSpPr>
        <p:spPr>
          <a:xfrm rot="10800000" flipV="1">
            <a:off x="18184920" y="10844521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2F00EEB2-C4E6-95B1-A059-FCE669F4C1A6}"/>
              </a:ext>
            </a:extLst>
          </p:cNvPr>
          <p:cNvSpPr txBox="1"/>
          <p:nvPr/>
        </p:nvSpPr>
        <p:spPr>
          <a:xfrm rot="10800000" flipV="1">
            <a:off x="17683268" y="11439961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Phụ thuộc vào kết nối Internet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Phiên bản miễn phí giới hạn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959E4895-C4EB-4563-88A8-9F27D94B212F}"/>
              </a:ext>
            </a:extLst>
          </p:cNvPr>
          <p:cNvSpPr txBox="1"/>
          <p:nvPr/>
        </p:nvSpPr>
        <p:spPr>
          <a:xfrm rot="10800000" flipV="1">
            <a:off x="3886200" y="3389973"/>
            <a:ext cx="1661160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sz="2800" dirty="0">
                <a:solidFill>
                  <a:schemeClr val="tx2"/>
                </a:solidFill>
              </a:rPr>
              <a:t>Các gói dịch vụ được thiết kế linh hoạt, phù hợp nhiều nhu cầu khác nhau. </a:t>
            </a:r>
            <a:endParaRPr lang="en-US" sz="2800" dirty="0">
              <a:solidFill>
                <a:schemeClr val="tx2"/>
              </a:solidFill>
            </a:endParaRPr>
          </a:p>
          <a:p>
            <a:pPr lvl="0" algn="ctr">
              <a:defRPr/>
            </a:pPr>
            <a:r>
              <a:rPr lang="vi-VN" sz="2800" dirty="0">
                <a:solidFill>
                  <a:schemeClr val="tx2"/>
                </a:solidFill>
              </a:rPr>
              <a:t>Giá áp dụng kể từ</a:t>
            </a:r>
            <a:r>
              <a:rPr lang="en-US" sz="2800" dirty="0">
                <a:solidFill>
                  <a:schemeClr val="tx2"/>
                </a:solidFill>
              </a:rPr>
              <a:t> 01/01/2025 </a:t>
            </a:r>
            <a:r>
              <a:rPr lang="vi-VN" sz="2800" dirty="0">
                <a:solidFill>
                  <a:schemeClr val="tx2"/>
                </a:solidFill>
              </a:rPr>
              <a:t>và có thể được điều chỉnh theo chính sách của chúng tôi.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1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7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2" grpId="0" animBg="1"/>
          <p:bldP spid="43" grpId="0"/>
          <p:bldP spid="44" grpId="0"/>
          <p:bldP spid="45" grpId="0"/>
          <p:bldP spid="46" grpId="0"/>
          <p:bldP spid="47" grpId="0" animBg="1"/>
          <p:bldP spid="48" grpId="0" animBg="1"/>
          <p:bldP spid="61" grpId="0"/>
          <p:bldP spid="62" grpId="0"/>
          <p:bldP spid="139" grpId="0" animBg="1"/>
          <p:bldP spid="140" grpId="0" animBg="1"/>
          <p:bldP spid="153" grpId="0" animBg="1"/>
          <p:bldP spid="154" grpId="0" animBg="1"/>
          <p:bldP spid="173" grpId="0"/>
          <p:bldP spid="174" grpId="0"/>
          <p:bldP spid="175" grpId="0"/>
          <p:bldP spid="176" grpId="0"/>
          <p:bldP spid="1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1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7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2" grpId="0" animBg="1"/>
          <p:bldP spid="43" grpId="0"/>
          <p:bldP spid="44" grpId="0"/>
          <p:bldP spid="45" grpId="0"/>
          <p:bldP spid="46" grpId="0"/>
          <p:bldP spid="47" grpId="0" animBg="1"/>
          <p:bldP spid="48" grpId="0" animBg="1"/>
          <p:bldP spid="61" grpId="0"/>
          <p:bldP spid="62" grpId="0"/>
          <p:bldP spid="139" grpId="0" animBg="1"/>
          <p:bldP spid="140" grpId="0" animBg="1"/>
          <p:bldP spid="153" grpId="0" animBg="1"/>
          <p:bldP spid="154" grpId="0" animBg="1"/>
          <p:bldP spid="173" grpId="0"/>
          <p:bldP spid="174" grpId="0"/>
          <p:bldP spid="175" grpId="0"/>
          <p:bldP spid="176" grpId="0"/>
          <p:bldP spid="177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47854018-6D2D-FC61-F532-E77EDF66B6D3}"/>
              </a:ext>
            </a:extLst>
          </p:cNvPr>
          <p:cNvSpPr/>
          <p:nvPr/>
        </p:nvSpPr>
        <p:spPr>
          <a:xfrm>
            <a:off x="285135" y="335038"/>
            <a:ext cx="23813730" cy="13045924"/>
          </a:xfrm>
          <a:prstGeom prst="roundRect">
            <a:avLst>
              <a:gd name="adj" fmla="val 264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25">
            <a:extLst>
              <a:ext uri="{FF2B5EF4-FFF2-40B4-BE49-F238E27FC236}">
                <a16:creationId xmlns:a16="http://schemas.microsoft.com/office/drawing/2014/main" id="{86D3BDDB-2AD0-AE6B-BE00-45496407AD27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DCC186-EE06-0260-B603-70D62817C2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05CE822-6D7E-D2DE-4084-FD5DD86808CE}"/>
              </a:ext>
            </a:extLst>
          </p:cNvPr>
          <p:cNvGrpSpPr/>
          <p:nvPr/>
        </p:nvGrpSpPr>
        <p:grpSpPr>
          <a:xfrm>
            <a:off x="1508760" y="6585914"/>
            <a:ext cx="14558734" cy="3999440"/>
            <a:chOff x="1508761" y="6585914"/>
            <a:chExt cx="14363260" cy="399944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ACBC879-F79E-9B53-D777-FB909EB1F92A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7919061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3FDD679-DCE8-627C-BCA2-49D896FAFE37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9252208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760A0DE-6213-8A9F-66BF-11014F744871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1058535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7FFEAD3-0600-B834-7DE3-E806D26DCBBD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658591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AA42A66-B4A3-CE5C-1F12-A98719A9BEB7}"/>
              </a:ext>
            </a:extLst>
          </p:cNvPr>
          <p:cNvSpPr/>
          <p:nvPr/>
        </p:nvSpPr>
        <p:spPr>
          <a:xfrm>
            <a:off x="1508761" y="5135206"/>
            <a:ext cx="4039967" cy="1395919"/>
          </a:xfrm>
          <a:custGeom>
            <a:avLst/>
            <a:gdLst>
              <a:gd name="connsiteX0" fmla="*/ 285262 w 4039967"/>
              <a:gd name="connsiteY0" fmla="*/ 0 h 1395919"/>
              <a:gd name="connsiteX1" fmla="*/ 3754705 w 4039967"/>
              <a:gd name="connsiteY1" fmla="*/ 0 h 1395919"/>
              <a:gd name="connsiteX2" fmla="*/ 4039967 w 4039967"/>
              <a:gd name="connsiteY2" fmla="*/ 285262 h 1395919"/>
              <a:gd name="connsiteX3" fmla="*/ 4039967 w 4039967"/>
              <a:gd name="connsiteY3" fmla="*/ 1395919 h 1395919"/>
              <a:gd name="connsiteX4" fmla="*/ 0 w 4039967"/>
              <a:gd name="connsiteY4" fmla="*/ 1395919 h 1395919"/>
              <a:gd name="connsiteX5" fmla="*/ 0 w 4039967"/>
              <a:gd name="connsiteY5" fmla="*/ 285262 h 1395919"/>
              <a:gd name="connsiteX6" fmla="*/ 285262 w 4039967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1395919">
                <a:moveTo>
                  <a:pt x="285262" y="0"/>
                </a:moveTo>
                <a:lnTo>
                  <a:pt x="3754705" y="0"/>
                </a:lnTo>
                <a:cubicBezTo>
                  <a:pt x="3912251" y="0"/>
                  <a:pt x="4039967" y="127716"/>
                  <a:pt x="4039967" y="285262"/>
                </a:cubicBezTo>
                <a:lnTo>
                  <a:pt x="4039967" y="1395919"/>
                </a:lnTo>
                <a:lnTo>
                  <a:pt x="0" y="1395919"/>
                </a:lnTo>
                <a:lnTo>
                  <a:pt x="0" y="285262"/>
                </a:lnTo>
                <a:cubicBezTo>
                  <a:pt x="0" y="127716"/>
                  <a:pt x="127716" y="0"/>
                  <a:pt x="285262" y="0"/>
                </a:cubicBezTo>
                <a:close/>
              </a:path>
            </a:pathLst>
          </a:custGeom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MÔ TẢ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SẢN PHẨM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3598C8F-93DA-4B33-7EA6-F92984A84C16}"/>
              </a:ext>
            </a:extLst>
          </p:cNvPr>
          <p:cNvSpPr/>
          <p:nvPr/>
        </p:nvSpPr>
        <p:spPr>
          <a:xfrm>
            <a:off x="1508761" y="6576844"/>
            <a:ext cx="4039967" cy="5694116"/>
          </a:xfrm>
          <a:custGeom>
            <a:avLst/>
            <a:gdLst>
              <a:gd name="connsiteX0" fmla="*/ 0 w 4039967"/>
              <a:gd name="connsiteY0" fmla="*/ 0 h 5999068"/>
              <a:gd name="connsiteX1" fmla="*/ 4039967 w 4039967"/>
              <a:gd name="connsiteY1" fmla="*/ 0 h 5999068"/>
              <a:gd name="connsiteX2" fmla="*/ 4039967 w 4039967"/>
              <a:gd name="connsiteY2" fmla="*/ 5713806 h 5999068"/>
              <a:gd name="connsiteX3" fmla="*/ 3754705 w 4039967"/>
              <a:gd name="connsiteY3" fmla="*/ 5999068 h 5999068"/>
              <a:gd name="connsiteX4" fmla="*/ 285262 w 4039967"/>
              <a:gd name="connsiteY4" fmla="*/ 5999068 h 5999068"/>
              <a:gd name="connsiteX5" fmla="*/ 0 w 4039967"/>
              <a:gd name="connsiteY5" fmla="*/ 5713806 h 5999068"/>
              <a:gd name="connsiteX6" fmla="*/ 0 w 4039967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5999068">
                <a:moveTo>
                  <a:pt x="0" y="0"/>
                </a:moveTo>
                <a:lnTo>
                  <a:pt x="4039967" y="0"/>
                </a:lnTo>
                <a:lnTo>
                  <a:pt x="4039967" y="5713806"/>
                </a:lnTo>
                <a:cubicBezTo>
                  <a:pt x="4039967" y="5871352"/>
                  <a:pt x="3912251" y="5999068"/>
                  <a:pt x="3754705" y="5999068"/>
                </a:cubicBezTo>
                <a:lnTo>
                  <a:pt x="285262" y="5999068"/>
                </a:lnTo>
                <a:cubicBezTo>
                  <a:pt x="127716" y="5999068"/>
                  <a:pt x="0" y="5871352"/>
                  <a:pt x="0" y="57138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668717-6187-8306-F1D1-B63C25AD7FE4}"/>
              </a:ext>
            </a:extLst>
          </p:cNvPr>
          <p:cNvSpPr txBox="1"/>
          <p:nvPr/>
        </p:nvSpPr>
        <p:spPr>
          <a:xfrm rot="10800000" flipV="1">
            <a:off x="1842822" y="6918684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01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8B284B-0456-E695-643B-3523198080E9}"/>
              </a:ext>
            </a:extLst>
          </p:cNvPr>
          <p:cNvSpPr txBox="1"/>
          <p:nvPr/>
        </p:nvSpPr>
        <p:spPr>
          <a:xfrm rot="10800000" flipV="1">
            <a:off x="1842822" y="826062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02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0B39CE-CEF2-BE95-437A-D675CABDB049}"/>
              </a:ext>
            </a:extLst>
          </p:cNvPr>
          <p:cNvSpPr txBox="1"/>
          <p:nvPr/>
        </p:nvSpPr>
        <p:spPr>
          <a:xfrm rot="10800000" flipV="1">
            <a:off x="1842822" y="9622519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03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5DD4AC-E7C9-63C3-EB88-A9B0327EE967}"/>
              </a:ext>
            </a:extLst>
          </p:cNvPr>
          <p:cNvSpPr txBox="1"/>
          <p:nvPr/>
        </p:nvSpPr>
        <p:spPr>
          <a:xfrm rot="10800000" flipV="1">
            <a:off x="1842822" y="10964457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04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27551CC-7776-9788-4F8D-0EDAA00D9F3D}"/>
              </a:ext>
            </a:extLst>
          </p:cNvPr>
          <p:cNvSpPr/>
          <p:nvPr/>
        </p:nvSpPr>
        <p:spPr>
          <a:xfrm>
            <a:off x="12710152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DOANH NGHIỆP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3FC8848-8547-7007-225A-1C0FCBA00895}"/>
              </a:ext>
            </a:extLst>
          </p:cNvPr>
          <p:cNvSpPr/>
          <p:nvPr/>
        </p:nvSpPr>
        <p:spPr>
          <a:xfrm>
            <a:off x="12710152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30000"/>
                </a:schemeClr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DBA6F2B-722A-A7B8-DAD7-A7B4F0F7F6E4}"/>
              </a:ext>
            </a:extLst>
          </p:cNvPr>
          <p:cNvGrpSpPr/>
          <p:nvPr/>
        </p:nvGrpSpPr>
        <p:grpSpPr>
          <a:xfrm>
            <a:off x="14136005" y="6927476"/>
            <a:ext cx="505636" cy="505636"/>
            <a:chOff x="24706502" y="6352364"/>
            <a:chExt cx="505636" cy="50563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3EAAA4C1-1B55-324E-FF14-82CC9ABF0D10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Graphic 20" descr="Checkmark with solid fill">
              <a:extLst>
                <a:ext uri="{FF2B5EF4-FFF2-40B4-BE49-F238E27FC236}">
                  <a16:creationId xmlns:a16="http://schemas.microsoft.com/office/drawing/2014/main" id="{03B968B2-D7B3-022C-03C5-1F1CBB6835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A528F80-EA94-4E76-74AC-0CBA0C5CD4CF}"/>
              </a:ext>
            </a:extLst>
          </p:cNvPr>
          <p:cNvGrpSpPr/>
          <p:nvPr/>
        </p:nvGrpSpPr>
        <p:grpSpPr>
          <a:xfrm>
            <a:off x="14136005" y="8269414"/>
            <a:ext cx="505636" cy="505636"/>
            <a:chOff x="24706502" y="6352364"/>
            <a:chExt cx="505636" cy="50563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0D61AE18-D80A-772D-3AD1-5CDAC649C93A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Graphic 23" descr="Checkmark with solid fill">
              <a:extLst>
                <a:ext uri="{FF2B5EF4-FFF2-40B4-BE49-F238E27FC236}">
                  <a16:creationId xmlns:a16="http://schemas.microsoft.com/office/drawing/2014/main" id="{28378F74-ACCB-0BCD-0AC8-685FF1AC62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F46C210-C0B0-0B7A-3F1E-074F684DAE7E}"/>
              </a:ext>
            </a:extLst>
          </p:cNvPr>
          <p:cNvGrpSpPr/>
          <p:nvPr/>
        </p:nvGrpSpPr>
        <p:grpSpPr>
          <a:xfrm>
            <a:off x="14136005" y="9631311"/>
            <a:ext cx="505636" cy="505636"/>
            <a:chOff x="24706502" y="6352364"/>
            <a:chExt cx="505636" cy="505636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18718CC-C76F-BCEA-E58F-033040055B37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Graphic 26" descr="Checkmark with solid fill">
              <a:extLst>
                <a:ext uri="{FF2B5EF4-FFF2-40B4-BE49-F238E27FC236}">
                  <a16:creationId xmlns:a16="http://schemas.microsoft.com/office/drawing/2014/main" id="{91F40291-F4F0-2B01-00E9-8764D668B2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816EF54-CC5B-5CE9-809D-7DEAE110336D}"/>
              </a:ext>
            </a:extLst>
          </p:cNvPr>
          <p:cNvGrpSpPr/>
          <p:nvPr/>
        </p:nvGrpSpPr>
        <p:grpSpPr>
          <a:xfrm>
            <a:off x="14136005" y="10973249"/>
            <a:ext cx="505636" cy="505636"/>
            <a:chOff x="24706502" y="6352364"/>
            <a:chExt cx="505636" cy="50563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17483AF-FEAE-808C-FDF5-0B6A244E85A1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Graphic 29" descr="Checkmark with solid fill">
              <a:extLst>
                <a:ext uri="{FF2B5EF4-FFF2-40B4-BE49-F238E27FC236}">
                  <a16:creationId xmlns:a16="http://schemas.microsoft.com/office/drawing/2014/main" id="{A3A173D0-F140-1952-01AA-13139222BB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3E8E94BF-D181-54BA-D873-5DD93CF7C09D}"/>
              </a:ext>
            </a:extLst>
          </p:cNvPr>
          <p:cNvSpPr txBox="1"/>
          <p:nvPr/>
        </p:nvSpPr>
        <p:spPr>
          <a:xfrm rot="10800000" flipV="1">
            <a:off x="16898635" y="5380719"/>
            <a:ext cx="40399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noProof="0" dirty="0">
                <a:solidFill>
                  <a:schemeClr val="tx2"/>
                </a:solidFill>
                <a:latin typeface="UTM Avo"/>
              </a:rPr>
              <a:t>TÊN SẢN PHẨM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8E8A77-E0D3-A2D7-C3DC-BA33AC3552FB}"/>
              </a:ext>
            </a:extLst>
          </p:cNvPr>
          <p:cNvSpPr txBox="1"/>
          <p:nvPr/>
        </p:nvSpPr>
        <p:spPr>
          <a:xfrm rot="10800000" flipV="1">
            <a:off x="16898633" y="6171208"/>
            <a:ext cx="597660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Xác định nhu cầu mới, khoảng trống hoặc xu hướng tiềm năng.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2A2834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7" name="TextBox 48">
            <a:extLst>
              <a:ext uri="{FF2B5EF4-FFF2-40B4-BE49-F238E27FC236}">
                <a16:creationId xmlns:a16="http://schemas.microsoft.com/office/drawing/2014/main" id="{E72EC698-1817-B668-6517-15CA11B19ADB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8" name="TextBox 48">
            <a:extLst>
              <a:ext uri="{FF2B5EF4-FFF2-40B4-BE49-F238E27FC236}">
                <a16:creationId xmlns:a16="http://schemas.microsoft.com/office/drawing/2014/main" id="{D26BCCAD-2976-6CB9-D5ED-F1FFFAF6C1DC}"/>
              </a:ext>
            </a:extLst>
          </p:cNvPr>
          <p:cNvSpPr txBox="1"/>
          <p:nvPr/>
        </p:nvSpPr>
        <p:spPr>
          <a:xfrm>
            <a:off x="6440272" y="818641"/>
            <a:ext cx="1150347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BẢNG GIÁ SẢN PHẨM</a:t>
            </a: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419B88C0-F733-7611-C685-5D61B45D5EA1}"/>
              </a:ext>
            </a:extLst>
          </p:cNvPr>
          <p:cNvSpPr/>
          <p:nvPr/>
        </p:nvSpPr>
        <p:spPr>
          <a:xfrm>
            <a:off x="5697641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CÁ NHÂN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AA2CD01D-6963-CD17-2EC3-96FEE7036396}"/>
              </a:ext>
            </a:extLst>
          </p:cNvPr>
          <p:cNvSpPr/>
          <p:nvPr/>
        </p:nvSpPr>
        <p:spPr>
          <a:xfrm>
            <a:off x="5697641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30000"/>
                </a:schemeClr>
              </a:gs>
              <a:gs pos="100000">
                <a:schemeClr val="accent3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EBFE8618-3735-9C9D-D85F-B74C3FCA945C}"/>
              </a:ext>
            </a:extLst>
          </p:cNvPr>
          <p:cNvGrpSpPr/>
          <p:nvPr/>
        </p:nvGrpSpPr>
        <p:grpSpPr>
          <a:xfrm>
            <a:off x="7123494" y="6927476"/>
            <a:ext cx="505636" cy="505636"/>
            <a:chOff x="24706502" y="6352364"/>
            <a:chExt cx="505636" cy="505636"/>
          </a:xfrm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672B825D-2D1A-6AD9-CFFE-CC9E781981A0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3" name="Graphic 142" descr="Checkmark with solid fill">
              <a:extLst>
                <a:ext uri="{FF2B5EF4-FFF2-40B4-BE49-F238E27FC236}">
                  <a16:creationId xmlns:a16="http://schemas.microsoft.com/office/drawing/2014/main" id="{E9CB25DC-86FC-BF4B-93E0-F90C9A8E67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87753DD0-F8AC-8E81-EA65-B0B8639F6198}"/>
              </a:ext>
            </a:extLst>
          </p:cNvPr>
          <p:cNvGrpSpPr/>
          <p:nvPr/>
        </p:nvGrpSpPr>
        <p:grpSpPr>
          <a:xfrm>
            <a:off x="7123494" y="8269414"/>
            <a:ext cx="505636" cy="505636"/>
            <a:chOff x="24706502" y="6352364"/>
            <a:chExt cx="505636" cy="505636"/>
          </a:xfrm>
        </p:grpSpPr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2A23C412-2AD9-8A41-0039-0079F76F5DA1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6" name="Graphic 145" descr="Checkmark with solid fill">
              <a:extLst>
                <a:ext uri="{FF2B5EF4-FFF2-40B4-BE49-F238E27FC236}">
                  <a16:creationId xmlns:a16="http://schemas.microsoft.com/office/drawing/2014/main" id="{C82D59F6-CA91-128B-28F3-E0B26B2363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46AD1190-A589-E097-955C-2426BA27A916}"/>
              </a:ext>
            </a:extLst>
          </p:cNvPr>
          <p:cNvGrpSpPr/>
          <p:nvPr/>
        </p:nvGrpSpPr>
        <p:grpSpPr>
          <a:xfrm>
            <a:off x="7123494" y="9630210"/>
            <a:ext cx="505636" cy="505636"/>
            <a:chOff x="24706502" y="6962238"/>
            <a:chExt cx="505636" cy="505636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DED9A670-867E-41D9-C6ED-2CFACAC1F310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9" name="Graphic 148" descr="Close with solid fill">
              <a:extLst>
                <a:ext uri="{FF2B5EF4-FFF2-40B4-BE49-F238E27FC236}">
                  <a16:creationId xmlns:a16="http://schemas.microsoft.com/office/drawing/2014/main" id="{323CB650-874A-3E00-E165-FFDB0B31E4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CE3BE717-0E5A-D459-A5D7-F1B53696DA3B}"/>
              </a:ext>
            </a:extLst>
          </p:cNvPr>
          <p:cNvGrpSpPr/>
          <p:nvPr/>
        </p:nvGrpSpPr>
        <p:grpSpPr>
          <a:xfrm>
            <a:off x="7123494" y="10982041"/>
            <a:ext cx="505636" cy="505636"/>
            <a:chOff x="24706502" y="6962238"/>
            <a:chExt cx="505636" cy="505636"/>
          </a:xfrm>
        </p:grpSpPr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2D1EF211-7591-DC55-BFA2-29B925CA96F4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2" name="Graphic 151" descr="Close with solid fill">
              <a:extLst>
                <a:ext uri="{FF2B5EF4-FFF2-40B4-BE49-F238E27FC236}">
                  <a16:creationId xmlns:a16="http://schemas.microsoft.com/office/drawing/2014/main" id="{ABBD868D-9725-4105-A301-B4FAB7A237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5CAD3872-38C5-4849-E2A7-FC497C36997D}"/>
              </a:ext>
            </a:extLst>
          </p:cNvPr>
          <p:cNvSpPr/>
          <p:nvPr/>
        </p:nvSpPr>
        <p:spPr>
          <a:xfrm>
            <a:off x="9203896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NHÓM </a:t>
            </a:r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AE6A7B44-DACA-DFD6-5EA6-41D08D8AC8F6}"/>
              </a:ext>
            </a:extLst>
          </p:cNvPr>
          <p:cNvSpPr/>
          <p:nvPr/>
        </p:nvSpPr>
        <p:spPr>
          <a:xfrm>
            <a:off x="9203896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30000"/>
                </a:schemeClr>
              </a:gs>
              <a:gs pos="100000">
                <a:schemeClr val="accent5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DC8DE3E2-BB11-D7F9-9F1B-665539D76BD8}"/>
              </a:ext>
            </a:extLst>
          </p:cNvPr>
          <p:cNvGrpSpPr/>
          <p:nvPr/>
        </p:nvGrpSpPr>
        <p:grpSpPr>
          <a:xfrm>
            <a:off x="10629749" y="6927476"/>
            <a:ext cx="505636" cy="505636"/>
            <a:chOff x="24706502" y="6352364"/>
            <a:chExt cx="505636" cy="505636"/>
          </a:xfrm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D3DF98B2-3E43-9BE1-5BBF-03B98284297E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7" name="Graphic 156" descr="Checkmark with solid fill">
              <a:extLst>
                <a:ext uri="{FF2B5EF4-FFF2-40B4-BE49-F238E27FC236}">
                  <a16:creationId xmlns:a16="http://schemas.microsoft.com/office/drawing/2014/main" id="{C86F5812-2AEC-0E01-B2C6-D9A56AA29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56EB6E55-2A51-CE4C-2CF4-82BD4D5E04D8}"/>
              </a:ext>
            </a:extLst>
          </p:cNvPr>
          <p:cNvGrpSpPr/>
          <p:nvPr/>
        </p:nvGrpSpPr>
        <p:grpSpPr>
          <a:xfrm>
            <a:off x="10629749" y="8269414"/>
            <a:ext cx="505636" cy="505636"/>
            <a:chOff x="24706502" y="6352364"/>
            <a:chExt cx="505636" cy="505636"/>
          </a:xfrm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B5D76F8C-02E5-C935-445F-496C5D868A8D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60" name="Graphic 159" descr="Checkmark with solid fill">
              <a:extLst>
                <a:ext uri="{FF2B5EF4-FFF2-40B4-BE49-F238E27FC236}">
                  <a16:creationId xmlns:a16="http://schemas.microsoft.com/office/drawing/2014/main" id="{9CAF6DAB-8C9C-0B22-FD4B-BF41B8AF70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2CEBA07A-9131-1984-0068-265E4DE97DDB}"/>
              </a:ext>
            </a:extLst>
          </p:cNvPr>
          <p:cNvGrpSpPr/>
          <p:nvPr/>
        </p:nvGrpSpPr>
        <p:grpSpPr>
          <a:xfrm>
            <a:off x="10626701" y="10982041"/>
            <a:ext cx="505636" cy="505636"/>
            <a:chOff x="24706502" y="6962238"/>
            <a:chExt cx="505636" cy="505636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9753990D-8248-938F-0A3C-8FD636EA9251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3" name="Graphic 162" descr="Close with solid fill">
              <a:extLst>
                <a:ext uri="{FF2B5EF4-FFF2-40B4-BE49-F238E27FC236}">
                  <a16:creationId xmlns:a16="http://schemas.microsoft.com/office/drawing/2014/main" id="{76F1B931-9C5B-93AC-509F-2ADD3C0E54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3E986E69-F2CC-2E5D-1C51-9BB5CCB00873}"/>
              </a:ext>
            </a:extLst>
          </p:cNvPr>
          <p:cNvGrpSpPr/>
          <p:nvPr/>
        </p:nvGrpSpPr>
        <p:grpSpPr>
          <a:xfrm>
            <a:off x="10629749" y="9631311"/>
            <a:ext cx="505636" cy="505636"/>
            <a:chOff x="24706502" y="6352364"/>
            <a:chExt cx="505636" cy="505636"/>
          </a:xfrm>
        </p:grpSpPr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206499C5-0C22-A297-5564-80BA2A68C48C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6" name="Graphic 165" descr="Checkmark with solid fill">
              <a:extLst>
                <a:ext uri="{FF2B5EF4-FFF2-40B4-BE49-F238E27FC236}">
                  <a16:creationId xmlns:a16="http://schemas.microsoft.com/office/drawing/2014/main" id="{F5254FC8-B21E-E321-1D27-F849457A61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8C2A6D53-C0C1-5BB2-3417-7D0D71EA7B0D}"/>
              </a:ext>
            </a:extLst>
          </p:cNvPr>
          <p:cNvGrpSpPr/>
          <p:nvPr/>
        </p:nvGrpSpPr>
        <p:grpSpPr>
          <a:xfrm>
            <a:off x="16896260" y="8032594"/>
            <a:ext cx="763090" cy="763090"/>
            <a:chOff x="24726515" y="6489776"/>
            <a:chExt cx="505636" cy="505636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54C199E7-3156-68D0-3398-9B2124BD6622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9" name="Graphic 168" descr="Direction with solid fill">
              <a:extLst>
                <a:ext uri="{FF2B5EF4-FFF2-40B4-BE49-F238E27FC236}">
                  <a16:creationId xmlns:a16="http://schemas.microsoft.com/office/drawing/2014/main" id="{66905EFC-FAA5-E0BE-B170-1930C8B6C8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DD643570-8620-CA51-B62A-56BE9DCBC9FC}"/>
              </a:ext>
            </a:extLst>
          </p:cNvPr>
          <p:cNvGrpSpPr/>
          <p:nvPr/>
        </p:nvGrpSpPr>
        <p:grpSpPr>
          <a:xfrm>
            <a:off x="16896260" y="10724587"/>
            <a:ext cx="763090" cy="763090"/>
            <a:chOff x="24723467" y="10544341"/>
            <a:chExt cx="505636" cy="505636"/>
          </a:xfrm>
        </p:grpSpPr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9147C67C-8434-3B5C-266C-0C0801492B4D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2" name="Graphic 171" descr="Direction with solid fill">
              <a:extLst>
                <a:ext uri="{FF2B5EF4-FFF2-40B4-BE49-F238E27FC236}">
                  <a16:creationId xmlns:a16="http://schemas.microsoft.com/office/drawing/2014/main" id="{505AC952-B29A-3E68-9577-1B4483BCB70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58D595DD-3857-1CEB-6957-BE25F8E425BA}"/>
              </a:ext>
            </a:extLst>
          </p:cNvPr>
          <p:cNvSpPr txBox="1"/>
          <p:nvPr/>
        </p:nvSpPr>
        <p:spPr>
          <a:xfrm rot="10800000" flipV="1">
            <a:off x="18184920" y="8152529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23652CE8-D410-2C9D-737D-3D96299F93CC}"/>
              </a:ext>
            </a:extLst>
          </p:cNvPr>
          <p:cNvSpPr txBox="1"/>
          <p:nvPr/>
        </p:nvSpPr>
        <p:spPr>
          <a:xfrm rot="10800000" flipV="1">
            <a:off x="17683268" y="8740295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Tự động hóa thông minh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Dễ sử dụng</a:t>
            </a:r>
            <a:endParaRPr lang="en-US" sz="2400" dirty="0">
              <a:solidFill>
                <a:srgbClr val="2A2834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Khả năng mở rộng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Hỗ trợ liên tục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0903DB89-CEC2-BB28-EFC8-76AF9B51A304}"/>
              </a:ext>
            </a:extLst>
          </p:cNvPr>
          <p:cNvSpPr txBox="1"/>
          <p:nvPr/>
        </p:nvSpPr>
        <p:spPr>
          <a:xfrm rot="10800000" flipV="1">
            <a:off x="18184920" y="10844521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3314E7F0-6600-4D09-4E6D-B9D140ECD0D0}"/>
              </a:ext>
            </a:extLst>
          </p:cNvPr>
          <p:cNvSpPr txBox="1"/>
          <p:nvPr/>
        </p:nvSpPr>
        <p:spPr>
          <a:xfrm rot="10800000" flipV="1">
            <a:off x="17683268" y="11439961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Phụ thuộc vào kết nối Internet</a:t>
            </a:r>
            <a:endParaRPr lang="en-US" sz="2400" dirty="0">
              <a:solidFill>
                <a:srgbClr val="2A2834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Phiên bản miễn phí giới hạn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2B4FCDC3-A8C5-CA3C-7903-01843B1452FC}"/>
              </a:ext>
            </a:extLst>
          </p:cNvPr>
          <p:cNvSpPr txBox="1"/>
          <p:nvPr/>
        </p:nvSpPr>
        <p:spPr>
          <a:xfrm rot="10800000" flipV="1">
            <a:off x="3886200" y="3389973"/>
            <a:ext cx="1661160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sz="2800" dirty="0">
                <a:solidFill>
                  <a:srgbClr val="2A2834"/>
                </a:solidFill>
              </a:rPr>
              <a:t>Các gói dịch vụ được thiết kế linh hoạt, phù hợp nhiều nhu cầu khác nhau. </a:t>
            </a:r>
            <a:endParaRPr lang="en-US" sz="2800" dirty="0">
              <a:solidFill>
                <a:srgbClr val="2A2834"/>
              </a:solidFill>
            </a:endParaRPr>
          </a:p>
          <a:p>
            <a:pPr lvl="0" algn="ctr">
              <a:defRPr/>
            </a:pPr>
            <a:r>
              <a:rPr lang="vi-VN" sz="2800" dirty="0">
                <a:solidFill>
                  <a:srgbClr val="2A2834"/>
                </a:solidFill>
              </a:rPr>
              <a:t>Giá áp dụng kể từ</a:t>
            </a:r>
            <a:r>
              <a:rPr lang="en-US" sz="2800" dirty="0">
                <a:solidFill>
                  <a:srgbClr val="2A2834"/>
                </a:solidFill>
              </a:rPr>
              <a:t> 01/01/2025 </a:t>
            </a:r>
            <a:r>
              <a:rPr lang="vi-VN" sz="2800" dirty="0">
                <a:solidFill>
                  <a:srgbClr val="2A2834"/>
                </a:solidFill>
              </a:rPr>
              <a:t>và có thể được điều chỉnh theo chính sách của chúng tôi.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2A2834"/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1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7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17" grpId="0" animBg="1"/>
          <p:bldP spid="18" grpId="0" animBg="1"/>
          <p:bldP spid="31" grpId="0"/>
          <p:bldP spid="32" grpId="0"/>
          <p:bldP spid="139" grpId="0" animBg="1"/>
          <p:bldP spid="140" grpId="0" animBg="1"/>
          <p:bldP spid="153" grpId="0" animBg="1"/>
          <p:bldP spid="154" grpId="0" animBg="1"/>
          <p:bldP spid="173" grpId="0"/>
          <p:bldP spid="174" grpId="0"/>
          <p:bldP spid="175" grpId="0"/>
          <p:bldP spid="176" grpId="0"/>
          <p:bldP spid="1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1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7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17" grpId="0" animBg="1"/>
          <p:bldP spid="18" grpId="0" animBg="1"/>
          <p:bldP spid="31" grpId="0"/>
          <p:bldP spid="32" grpId="0"/>
          <p:bldP spid="139" grpId="0" animBg="1"/>
          <p:bldP spid="140" grpId="0" animBg="1"/>
          <p:bldP spid="153" grpId="0" animBg="1"/>
          <p:bldP spid="154" grpId="0" animBg="1"/>
          <p:bldP spid="173" grpId="0"/>
          <p:bldP spid="174" grpId="0"/>
          <p:bldP spid="175" grpId="0"/>
          <p:bldP spid="176" grpId="0"/>
          <p:bldP spid="177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3" name="Rectangle: Rounded Corners 2232">
            <a:extLst>
              <a:ext uri="{FF2B5EF4-FFF2-40B4-BE49-F238E27FC236}">
                <a16:creationId xmlns:a16="http://schemas.microsoft.com/office/drawing/2014/main" id="{A38A38BC-05BB-4574-44EF-BA1259A06F21}"/>
              </a:ext>
            </a:extLst>
          </p:cNvPr>
          <p:cNvSpPr/>
          <p:nvPr/>
        </p:nvSpPr>
        <p:spPr>
          <a:xfrm>
            <a:off x="285135" y="335038"/>
            <a:ext cx="23813730" cy="13045924"/>
          </a:xfrm>
          <a:prstGeom prst="roundRect">
            <a:avLst>
              <a:gd name="adj" fmla="val 264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4" name="TextBox 25">
            <a:extLst>
              <a:ext uri="{FF2B5EF4-FFF2-40B4-BE49-F238E27FC236}">
                <a16:creationId xmlns:a16="http://schemas.microsoft.com/office/drawing/2014/main" id="{5B3ADFAD-5D04-2778-FE15-6D3AAF24A2FE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235" name="Rectangle 2234">
            <a:extLst>
              <a:ext uri="{FF2B5EF4-FFF2-40B4-BE49-F238E27FC236}">
                <a16:creationId xmlns:a16="http://schemas.microsoft.com/office/drawing/2014/main" id="{6003BE5A-7F7D-0CFE-6AF3-FF54EE9003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2236" name="Group 2235">
            <a:extLst>
              <a:ext uri="{FF2B5EF4-FFF2-40B4-BE49-F238E27FC236}">
                <a16:creationId xmlns:a16="http://schemas.microsoft.com/office/drawing/2014/main" id="{C863344C-368F-F190-3C43-E8C17126A218}"/>
              </a:ext>
            </a:extLst>
          </p:cNvPr>
          <p:cNvGrpSpPr/>
          <p:nvPr/>
        </p:nvGrpSpPr>
        <p:grpSpPr>
          <a:xfrm>
            <a:off x="1508760" y="6585914"/>
            <a:ext cx="14558734" cy="3999440"/>
            <a:chOff x="1508761" y="6585914"/>
            <a:chExt cx="14363260" cy="3999440"/>
          </a:xfrm>
        </p:grpSpPr>
        <p:cxnSp>
          <p:nvCxnSpPr>
            <p:cNvPr id="2237" name="Straight Connector 2236">
              <a:extLst>
                <a:ext uri="{FF2B5EF4-FFF2-40B4-BE49-F238E27FC236}">
                  <a16:creationId xmlns:a16="http://schemas.microsoft.com/office/drawing/2014/main" id="{F5A2FEEF-9C7E-2D42-B85B-0B5189868849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7919061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8" name="Straight Connector 2237">
              <a:extLst>
                <a:ext uri="{FF2B5EF4-FFF2-40B4-BE49-F238E27FC236}">
                  <a16:creationId xmlns:a16="http://schemas.microsoft.com/office/drawing/2014/main" id="{F69F2E68-D8CA-C40A-A6BB-926F9E1A5333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9252208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9" name="Straight Connector 2238">
              <a:extLst>
                <a:ext uri="{FF2B5EF4-FFF2-40B4-BE49-F238E27FC236}">
                  <a16:creationId xmlns:a16="http://schemas.microsoft.com/office/drawing/2014/main" id="{F9605012-4A41-C3FD-F115-A90148C10680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1058535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0" name="Straight Connector 2239">
              <a:extLst>
                <a:ext uri="{FF2B5EF4-FFF2-40B4-BE49-F238E27FC236}">
                  <a16:creationId xmlns:a16="http://schemas.microsoft.com/office/drawing/2014/main" id="{B94DE753-3632-489B-F1C3-83F5BDF371B9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658591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41" name="Freeform: Shape 2240">
            <a:extLst>
              <a:ext uri="{FF2B5EF4-FFF2-40B4-BE49-F238E27FC236}">
                <a16:creationId xmlns:a16="http://schemas.microsoft.com/office/drawing/2014/main" id="{7D0449F0-0DBE-5AD9-50E8-FA34794BA28A}"/>
              </a:ext>
            </a:extLst>
          </p:cNvPr>
          <p:cNvSpPr/>
          <p:nvPr/>
        </p:nvSpPr>
        <p:spPr>
          <a:xfrm>
            <a:off x="1508761" y="5135206"/>
            <a:ext cx="4039967" cy="1395919"/>
          </a:xfrm>
          <a:custGeom>
            <a:avLst/>
            <a:gdLst>
              <a:gd name="connsiteX0" fmla="*/ 285262 w 4039967"/>
              <a:gd name="connsiteY0" fmla="*/ 0 h 1395919"/>
              <a:gd name="connsiteX1" fmla="*/ 3754705 w 4039967"/>
              <a:gd name="connsiteY1" fmla="*/ 0 h 1395919"/>
              <a:gd name="connsiteX2" fmla="*/ 4039967 w 4039967"/>
              <a:gd name="connsiteY2" fmla="*/ 285262 h 1395919"/>
              <a:gd name="connsiteX3" fmla="*/ 4039967 w 4039967"/>
              <a:gd name="connsiteY3" fmla="*/ 1395919 h 1395919"/>
              <a:gd name="connsiteX4" fmla="*/ 0 w 4039967"/>
              <a:gd name="connsiteY4" fmla="*/ 1395919 h 1395919"/>
              <a:gd name="connsiteX5" fmla="*/ 0 w 4039967"/>
              <a:gd name="connsiteY5" fmla="*/ 285262 h 1395919"/>
              <a:gd name="connsiteX6" fmla="*/ 285262 w 4039967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1395919">
                <a:moveTo>
                  <a:pt x="285262" y="0"/>
                </a:moveTo>
                <a:lnTo>
                  <a:pt x="3754705" y="0"/>
                </a:lnTo>
                <a:cubicBezTo>
                  <a:pt x="3912251" y="0"/>
                  <a:pt x="4039967" y="127716"/>
                  <a:pt x="4039967" y="285262"/>
                </a:cubicBezTo>
                <a:lnTo>
                  <a:pt x="4039967" y="1395919"/>
                </a:lnTo>
                <a:lnTo>
                  <a:pt x="0" y="1395919"/>
                </a:lnTo>
                <a:lnTo>
                  <a:pt x="0" y="285262"/>
                </a:lnTo>
                <a:cubicBezTo>
                  <a:pt x="0" y="127716"/>
                  <a:pt x="127716" y="0"/>
                  <a:pt x="285262" y="0"/>
                </a:cubicBezTo>
                <a:close/>
              </a:path>
            </a:pathLst>
          </a:custGeom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+mj-lt"/>
              </a:rPr>
              <a:t>MÔ TẢ</a:t>
            </a:r>
          </a:p>
          <a:p>
            <a:pPr algn="ctr"/>
            <a:r>
              <a:rPr lang="en-US" sz="2400" b="1" dirty="0">
                <a:solidFill>
                  <a:schemeClr val="tx2"/>
                </a:solidFill>
                <a:latin typeface="+mj-lt"/>
              </a:rPr>
              <a:t>SẢN PHẨM</a:t>
            </a:r>
          </a:p>
        </p:txBody>
      </p:sp>
      <p:sp>
        <p:nvSpPr>
          <p:cNvPr id="2242" name="Freeform: Shape 2241">
            <a:extLst>
              <a:ext uri="{FF2B5EF4-FFF2-40B4-BE49-F238E27FC236}">
                <a16:creationId xmlns:a16="http://schemas.microsoft.com/office/drawing/2014/main" id="{49B7F7C0-2BF9-6FF8-3E71-F932E6552DCE}"/>
              </a:ext>
            </a:extLst>
          </p:cNvPr>
          <p:cNvSpPr/>
          <p:nvPr/>
        </p:nvSpPr>
        <p:spPr>
          <a:xfrm>
            <a:off x="1508761" y="6576844"/>
            <a:ext cx="4039967" cy="5694116"/>
          </a:xfrm>
          <a:custGeom>
            <a:avLst/>
            <a:gdLst>
              <a:gd name="connsiteX0" fmla="*/ 0 w 4039967"/>
              <a:gd name="connsiteY0" fmla="*/ 0 h 5999068"/>
              <a:gd name="connsiteX1" fmla="*/ 4039967 w 4039967"/>
              <a:gd name="connsiteY1" fmla="*/ 0 h 5999068"/>
              <a:gd name="connsiteX2" fmla="*/ 4039967 w 4039967"/>
              <a:gd name="connsiteY2" fmla="*/ 5713806 h 5999068"/>
              <a:gd name="connsiteX3" fmla="*/ 3754705 w 4039967"/>
              <a:gd name="connsiteY3" fmla="*/ 5999068 h 5999068"/>
              <a:gd name="connsiteX4" fmla="*/ 285262 w 4039967"/>
              <a:gd name="connsiteY4" fmla="*/ 5999068 h 5999068"/>
              <a:gd name="connsiteX5" fmla="*/ 0 w 4039967"/>
              <a:gd name="connsiteY5" fmla="*/ 5713806 h 5999068"/>
              <a:gd name="connsiteX6" fmla="*/ 0 w 4039967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5999068">
                <a:moveTo>
                  <a:pt x="0" y="0"/>
                </a:moveTo>
                <a:lnTo>
                  <a:pt x="4039967" y="0"/>
                </a:lnTo>
                <a:lnTo>
                  <a:pt x="4039967" y="5713806"/>
                </a:lnTo>
                <a:cubicBezTo>
                  <a:pt x="4039967" y="5871352"/>
                  <a:pt x="3912251" y="5999068"/>
                  <a:pt x="3754705" y="5999068"/>
                </a:cubicBezTo>
                <a:lnTo>
                  <a:pt x="285262" y="5999068"/>
                </a:lnTo>
                <a:cubicBezTo>
                  <a:pt x="127716" y="5999068"/>
                  <a:pt x="0" y="5871352"/>
                  <a:pt x="0" y="57138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3" name="TextBox 2242">
            <a:extLst>
              <a:ext uri="{FF2B5EF4-FFF2-40B4-BE49-F238E27FC236}">
                <a16:creationId xmlns:a16="http://schemas.microsoft.com/office/drawing/2014/main" id="{9280C9F8-2C55-F25B-7320-D483F64136DC}"/>
              </a:ext>
            </a:extLst>
          </p:cNvPr>
          <p:cNvSpPr txBox="1"/>
          <p:nvPr/>
        </p:nvSpPr>
        <p:spPr>
          <a:xfrm rot="10800000" flipV="1">
            <a:off x="1842822" y="6918684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01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2244" name="TextBox 2243">
            <a:extLst>
              <a:ext uri="{FF2B5EF4-FFF2-40B4-BE49-F238E27FC236}">
                <a16:creationId xmlns:a16="http://schemas.microsoft.com/office/drawing/2014/main" id="{2C3729B1-C2C3-F09B-1C30-92804D2CE03C}"/>
              </a:ext>
            </a:extLst>
          </p:cNvPr>
          <p:cNvSpPr txBox="1"/>
          <p:nvPr/>
        </p:nvSpPr>
        <p:spPr>
          <a:xfrm rot="10800000" flipV="1">
            <a:off x="1842822" y="826062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02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2245" name="TextBox 2244">
            <a:extLst>
              <a:ext uri="{FF2B5EF4-FFF2-40B4-BE49-F238E27FC236}">
                <a16:creationId xmlns:a16="http://schemas.microsoft.com/office/drawing/2014/main" id="{FF05F58F-5A85-91D8-3AE4-16B9C501F71C}"/>
              </a:ext>
            </a:extLst>
          </p:cNvPr>
          <p:cNvSpPr txBox="1"/>
          <p:nvPr/>
        </p:nvSpPr>
        <p:spPr>
          <a:xfrm rot="10800000" flipV="1">
            <a:off x="1842822" y="9622519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03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2246" name="TextBox 2245">
            <a:extLst>
              <a:ext uri="{FF2B5EF4-FFF2-40B4-BE49-F238E27FC236}">
                <a16:creationId xmlns:a16="http://schemas.microsoft.com/office/drawing/2014/main" id="{57CC9F9F-6A78-DA4D-17E0-18061F915F61}"/>
              </a:ext>
            </a:extLst>
          </p:cNvPr>
          <p:cNvSpPr txBox="1"/>
          <p:nvPr/>
        </p:nvSpPr>
        <p:spPr>
          <a:xfrm rot="10800000" flipV="1">
            <a:off x="1842822" y="10964457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04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2247" name="Freeform: Shape 2246">
            <a:extLst>
              <a:ext uri="{FF2B5EF4-FFF2-40B4-BE49-F238E27FC236}">
                <a16:creationId xmlns:a16="http://schemas.microsoft.com/office/drawing/2014/main" id="{76C418AC-4E43-A2A2-B7D8-40BAD231E2E1}"/>
              </a:ext>
            </a:extLst>
          </p:cNvPr>
          <p:cNvSpPr/>
          <p:nvPr/>
        </p:nvSpPr>
        <p:spPr>
          <a:xfrm>
            <a:off x="12710152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tx2"/>
                </a:solidFill>
                <a:latin typeface="+mj-lt"/>
              </a:rPr>
              <a:t>DOANH NGHIỆP</a:t>
            </a:r>
          </a:p>
        </p:txBody>
      </p:sp>
      <p:sp>
        <p:nvSpPr>
          <p:cNvPr id="2248" name="Freeform: Shape 2247">
            <a:extLst>
              <a:ext uri="{FF2B5EF4-FFF2-40B4-BE49-F238E27FC236}">
                <a16:creationId xmlns:a16="http://schemas.microsoft.com/office/drawing/2014/main" id="{16995D62-E217-12DA-8247-598E196BB2FB}"/>
              </a:ext>
            </a:extLst>
          </p:cNvPr>
          <p:cNvSpPr/>
          <p:nvPr/>
        </p:nvSpPr>
        <p:spPr>
          <a:xfrm>
            <a:off x="12710152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30000"/>
                </a:schemeClr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249" name="Group 2248">
            <a:extLst>
              <a:ext uri="{FF2B5EF4-FFF2-40B4-BE49-F238E27FC236}">
                <a16:creationId xmlns:a16="http://schemas.microsoft.com/office/drawing/2014/main" id="{1B468269-2DE1-7902-0C92-61CBABD33E37}"/>
              </a:ext>
            </a:extLst>
          </p:cNvPr>
          <p:cNvGrpSpPr/>
          <p:nvPr/>
        </p:nvGrpSpPr>
        <p:grpSpPr>
          <a:xfrm>
            <a:off x="14136005" y="6927476"/>
            <a:ext cx="505636" cy="505636"/>
            <a:chOff x="24706502" y="6352364"/>
            <a:chExt cx="505636" cy="505636"/>
          </a:xfrm>
        </p:grpSpPr>
        <p:sp>
          <p:nvSpPr>
            <p:cNvPr id="2250" name="Oval 2249">
              <a:extLst>
                <a:ext uri="{FF2B5EF4-FFF2-40B4-BE49-F238E27FC236}">
                  <a16:creationId xmlns:a16="http://schemas.microsoft.com/office/drawing/2014/main" id="{B6814454-997D-F880-6317-1AF5C69F663B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51" name="Graphic 2250" descr="Checkmark with solid fill">
              <a:extLst>
                <a:ext uri="{FF2B5EF4-FFF2-40B4-BE49-F238E27FC236}">
                  <a16:creationId xmlns:a16="http://schemas.microsoft.com/office/drawing/2014/main" id="{042EE0D9-0729-B681-F502-CDA42D66DD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252" name="Group 2251">
            <a:extLst>
              <a:ext uri="{FF2B5EF4-FFF2-40B4-BE49-F238E27FC236}">
                <a16:creationId xmlns:a16="http://schemas.microsoft.com/office/drawing/2014/main" id="{F1BF5D31-0AA7-79B2-8566-615C995BD3CB}"/>
              </a:ext>
            </a:extLst>
          </p:cNvPr>
          <p:cNvGrpSpPr/>
          <p:nvPr/>
        </p:nvGrpSpPr>
        <p:grpSpPr>
          <a:xfrm>
            <a:off x="14136005" y="8269414"/>
            <a:ext cx="505636" cy="505636"/>
            <a:chOff x="24706502" y="6352364"/>
            <a:chExt cx="505636" cy="505636"/>
          </a:xfrm>
        </p:grpSpPr>
        <p:sp>
          <p:nvSpPr>
            <p:cNvPr id="2253" name="Oval 2252">
              <a:extLst>
                <a:ext uri="{FF2B5EF4-FFF2-40B4-BE49-F238E27FC236}">
                  <a16:creationId xmlns:a16="http://schemas.microsoft.com/office/drawing/2014/main" id="{50857F09-49C8-33F8-D788-7FBDA8D3A276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54" name="Graphic 2253" descr="Checkmark with solid fill">
              <a:extLst>
                <a:ext uri="{FF2B5EF4-FFF2-40B4-BE49-F238E27FC236}">
                  <a16:creationId xmlns:a16="http://schemas.microsoft.com/office/drawing/2014/main" id="{143D1249-E16B-8762-F6B8-B514AD5156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255" name="Group 2254">
            <a:extLst>
              <a:ext uri="{FF2B5EF4-FFF2-40B4-BE49-F238E27FC236}">
                <a16:creationId xmlns:a16="http://schemas.microsoft.com/office/drawing/2014/main" id="{83ED2BC7-7531-6809-C026-1CB7B86CB0A0}"/>
              </a:ext>
            </a:extLst>
          </p:cNvPr>
          <p:cNvGrpSpPr/>
          <p:nvPr/>
        </p:nvGrpSpPr>
        <p:grpSpPr>
          <a:xfrm>
            <a:off x="14136005" y="9631311"/>
            <a:ext cx="505636" cy="505636"/>
            <a:chOff x="24706502" y="6352364"/>
            <a:chExt cx="505636" cy="505636"/>
          </a:xfrm>
        </p:grpSpPr>
        <p:sp>
          <p:nvSpPr>
            <p:cNvPr id="2256" name="Oval 2255">
              <a:extLst>
                <a:ext uri="{FF2B5EF4-FFF2-40B4-BE49-F238E27FC236}">
                  <a16:creationId xmlns:a16="http://schemas.microsoft.com/office/drawing/2014/main" id="{2C4E646C-5C33-4590-92C1-5154002D7BD5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57" name="Graphic 2256" descr="Checkmark with solid fill">
              <a:extLst>
                <a:ext uri="{FF2B5EF4-FFF2-40B4-BE49-F238E27FC236}">
                  <a16:creationId xmlns:a16="http://schemas.microsoft.com/office/drawing/2014/main" id="{C29DF23F-77A9-902D-F8A6-F3E2F22F1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258" name="Group 2257">
            <a:extLst>
              <a:ext uri="{FF2B5EF4-FFF2-40B4-BE49-F238E27FC236}">
                <a16:creationId xmlns:a16="http://schemas.microsoft.com/office/drawing/2014/main" id="{9FE03EDA-A214-854E-1BC9-189A7F49B772}"/>
              </a:ext>
            </a:extLst>
          </p:cNvPr>
          <p:cNvGrpSpPr/>
          <p:nvPr/>
        </p:nvGrpSpPr>
        <p:grpSpPr>
          <a:xfrm>
            <a:off x="14136005" y="10973249"/>
            <a:ext cx="505636" cy="505636"/>
            <a:chOff x="24706502" y="6352364"/>
            <a:chExt cx="505636" cy="505636"/>
          </a:xfrm>
        </p:grpSpPr>
        <p:sp>
          <p:nvSpPr>
            <p:cNvPr id="2259" name="Oval 2258">
              <a:extLst>
                <a:ext uri="{FF2B5EF4-FFF2-40B4-BE49-F238E27FC236}">
                  <a16:creationId xmlns:a16="http://schemas.microsoft.com/office/drawing/2014/main" id="{2298CEC9-EE09-0DA1-424C-CFC33589DEE2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60" name="Graphic 2259" descr="Checkmark with solid fill">
              <a:extLst>
                <a:ext uri="{FF2B5EF4-FFF2-40B4-BE49-F238E27FC236}">
                  <a16:creationId xmlns:a16="http://schemas.microsoft.com/office/drawing/2014/main" id="{B726F9B1-947B-52FC-5DBA-60382B930B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sp>
        <p:nvSpPr>
          <p:cNvPr id="2261" name="TextBox 2260">
            <a:extLst>
              <a:ext uri="{FF2B5EF4-FFF2-40B4-BE49-F238E27FC236}">
                <a16:creationId xmlns:a16="http://schemas.microsoft.com/office/drawing/2014/main" id="{FA99E6A8-8CDD-EF26-D5C2-318F82F02E45}"/>
              </a:ext>
            </a:extLst>
          </p:cNvPr>
          <p:cNvSpPr txBox="1"/>
          <p:nvPr/>
        </p:nvSpPr>
        <p:spPr>
          <a:xfrm rot="10800000" flipV="1">
            <a:off x="16898635" y="5380719"/>
            <a:ext cx="40399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noProof="0" dirty="0">
                <a:solidFill>
                  <a:schemeClr val="tx2"/>
                </a:solidFill>
                <a:latin typeface="UTM Avo"/>
              </a:rPr>
              <a:t>TÊN SẢN PHẨM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2262" name="TextBox 2261">
            <a:extLst>
              <a:ext uri="{FF2B5EF4-FFF2-40B4-BE49-F238E27FC236}">
                <a16:creationId xmlns:a16="http://schemas.microsoft.com/office/drawing/2014/main" id="{3099DA05-E102-D87C-A06A-6A7266B1539B}"/>
              </a:ext>
            </a:extLst>
          </p:cNvPr>
          <p:cNvSpPr txBox="1"/>
          <p:nvPr/>
        </p:nvSpPr>
        <p:spPr>
          <a:xfrm rot="10800000" flipV="1">
            <a:off x="16898633" y="6171208"/>
            <a:ext cx="597660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Xác định nhu cầu mới, khoảng trống hoặc xu hướng tiềm năng.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263" name="TextBox 48">
            <a:extLst>
              <a:ext uri="{FF2B5EF4-FFF2-40B4-BE49-F238E27FC236}">
                <a16:creationId xmlns:a16="http://schemas.microsoft.com/office/drawing/2014/main" id="{27DF6335-B551-B19A-2714-7AD43A838586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64" name="TextBox 48">
            <a:extLst>
              <a:ext uri="{FF2B5EF4-FFF2-40B4-BE49-F238E27FC236}">
                <a16:creationId xmlns:a16="http://schemas.microsoft.com/office/drawing/2014/main" id="{CA988AD2-AB5B-FB0F-4853-442D9828258E}"/>
              </a:ext>
            </a:extLst>
          </p:cNvPr>
          <p:cNvSpPr txBox="1"/>
          <p:nvPr/>
        </p:nvSpPr>
        <p:spPr>
          <a:xfrm>
            <a:off x="5567245" y="818641"/>
            <a:ext cx="1324952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PRODUCT </a:t>
            </a:r>
            <a:r>
              <a:rPr lang="en-US" sz="8000" b="1" dirty="0">
                <a:gradFill>
                  <a:gsLst>
                    <a:gs pos="0">
                      <a:schemeClr val="accent1"/>
                    </a:gs>
                    <a:gs pos="100000">
                      <a:schemeClr val="accent6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PRICING TABLE</a:t>
            </a:r>
          </a:p>
        </p:txBody>
      </p:sp>
      <p:sp>
        <p:nvSpPr>
          <p:cNvPr id="2265" name="Freeform: Shape 2264">
            <a:extLst>
              <a:ext uri="{FF2B5EF4-FFF2-40B4-BE49-F238E27FC236}">
                <a16:creationId xmlns:a16="http://schemas.microsoft.com/office/drawing/2014/main" id="{B92C3E35-9CB0-87AF-DA3B-A87790D271C7}"/>
              </a:ext>
            </a:extLst>
          </p:cNvPr>
          <p:cNvSpPr/>
          <p:nvPr/>
        </p:nvSpPr>
        <p:spPr>
          <a:xfrm>
            <a:off x="5697641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tx2"/>
                </a:solidFill>
                <a:latin typeface="+mj-lt"/>
              </a:rPr>
              <a:t>CÁ NHÂN</a:t>
            </a:r>
          </a:p>
        </p:txBody>
      </p:sp>
      <p:sp>
        <p:nvSpPr>
          <p:cNvPr id="2266" name="Freeform: Shape 2265">
            <a:extLst>
              <a:ext uri="{FF2B5EF4-FFF2-40B4-BE49-F238E27FC236}">
                <a16:creationId xmlns:a16="http://schemas.microsoft.com/office/drawing/2014/main" id="{23429540-15E4-C9A4-CFC7-E2A9D56CC382}"/>
              </a:ext>
            </a:extLst>
          </p:cNvPr>
          <p:cNvSpPr/>
          <p:nvPr/>
        </p:nvSpPr>
        <p:spPr>
          <a:xfrm>
            <a:off x="5697641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30000"/>
                </a:schemeClr>
              </a:gs>
              <a:gs pos="100000">
                <a:schemeClr val="accent3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267" name="Group 2266">
            <a:extLst>
              <a:ext uri="{FF2B5EF4-FFF2-40B4-BE49-F238E27FC236}">
                <a16:creationId xmlns:a16="http://schemas.microsoft.com/office/drawing/2014/main" id="{C8B44A8D-4033-AE15-BFB6-3C75D8D50526}"/>
              </a:ext>
            </a:extLst>
          </p:cNvPr>
          <p:cNvGrpSpPr/>
          <p:nvPr/>
        </p:nvGrpSpPr>
        <p:grpSpPr>
          <a:xfrm>
            <a:off x="7123494" y="6927476"/>
            <a:ext cx="505636" cy="505636"/>
            <a:chOff x="24706502" y="6352364"/>
            <a:chExt cx="505636" cy="505636"/>
          </a:xfrm>
        </p:grpSpPr>
        <p:sp>
          <p:nvSpPr>
            <p:cNvPr id="2268" name="Oval 2267">
              <a:extLst>
                <a:ext uri="{FF2B5EF4-FFF2-40B4-BE49-F238E27FC236}">
                  <a16:creationId xmlns:a16="http://schemas.microsoft.com/office/drawing/2014/main" id="{890344F2-3EE5-B008-ACE7-CD3C586ACA93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69" name="Graphic 2268" descr="Checkmark with solid fill">
              <a:extLst>
                <a:ext uri="{FF2B5EF4-FFF2-40B4-BE49-F238E27FC236}">
                  <a16:creationId xmlns:a16="http://schemas.microsoft.com/office/drawing/2014/main" id="{573DDA8E-64EF-F8BF-B5F7-823BB083E6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270" name="Group 2269">
            <a:extLst>
              <a:ext uri="{FF2B5EF4-FFF2-40B4-BE49-F238E27FC236}">
                <a16:creationId xmlns:a16="http://schemas.microsoft.com/office/drawing/2014/main" id="{40FBB52B-5C89-28C8-231E-732B13F86569}"/>
              </a:ext>
            </a:extLst>
          </p:cNvPr>
          <p:cNvGrpSpPr/>
          <p:nvPr/>
        </p:nvGrpSpPr>
        <p:grpSpPr>
          <a:xfrm>
            <a:off x="7123494" y="8269414"/>
            <a:ext cx="505636" cy="505636"/>
            <a:chOff x="24706502" y="6352364"/>
            <a:chExt cx="505636" cy="505636"/>
          </a:xfrm>
        </p:grpSpPr>
        <p:sp>
          <p:nvSpPr>
            <p:cNvPr id="2271" name="Oval 2270">
              <a:extLst>
                <a:ext uri="{FF2B5EF4-FFF2-40B4-BE49-F238E27FC236}">
                  <a16:creationId xmlns:a16="http://schemas.microsoft.com/office/drawing/2014/main" id="{1ECED6C5-5AC2-C091-5814-84450E72BA10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72" name="Graphic 2271" descr="Checkmark with solid fill">
              <a:extLst>
                <a:ext uri="{FF2B5EF4-FFF2-40B4-BE49-F238E27FC236}">
                  <a16:creationId xmlns:a16="http://schemas.microsoft.com/office/drawing/2014/main" id="{DA1BEA4D-8A41-1414-FDCC-87FC6428A9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273" name="Group 2272">
            <a:extLst>
              <a:ext uri="{FF2B5EF4-FFF2-40B4-BE49-F238E27FC236}">
                <a16:creationId xmlns:a16="http://schemas.microsoft.com/office/drawing/2014/main" id="{3622C792-57B7-B90C-85CD-D6633C860558}"/>
              </a:ext>
            </a:extLst>
          </p:cNvPr>
          <p:cNvGrpSpPr/>
          <p:nvPr/>
        </p:nvGrpSpPr>
        <p:grpSpPr>
          <a:xfrm>
            <a:off x="7123494" y="9630210"/>
            <a:ext cx="505636" cy="505636"/>
            <a:chOff x="24706502" y="6962238"/>
            <a:chExt cx="505636" cy="505636"/>
          </a:xfrm>
        </p:grpSpPr>
        <p:sp>
          <p:nvSpPr>
            <p:cNvPr id="2274" name="Oval 2273">
              <a:extLst>
                <a:ext uri="{FF2B5EF4-FFF2-40B4-BE49-F238E27FC236}">
                  <a16:creationId xmlns:a16="http://schemas.microsoft.com/office/drawing/2014/main" id="{59D1DAF1-201A-3114-C275-80B4A67874D6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75" name="Graphic 2274" descr="Close with solid fill">
              <a:extLst>
                <a:ext uri="{FF2B5EF4-FFF2-40B4-BE49-F238E27FC236}">
                  <a16:creationId xmlns:a16="http://schemas.microsoft.com/office/drawing/2014/main" id="{33367B96-542C-49F8-E1FF-BD34C3A2BA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2276" name="Group 2275">
            <a:extLst>
              <a:ext uri="{FF2B5EF4-FFF2-40B4-BE49-F238E27FC236}">
                <a16:creationId xmlns:a16="http://schemas.microsoft.com/office/drawing/2014/main" id="{79199DF5-9D4E-21FE-98A9-773ACEC5F27B}"/>
              </a:ext>
            </a:extLst>
          </p:cNvPr>
          <p:cNvGrpSpPr/>
          <p:nvPr/>
        </p:nvGrpSpPr>
        <p:grpSpPr>
          <a:xfrm>
            <a:off x="7123494" y="10982041"/>
            <a:ext cx="505636" cy="505636"/>
            <a:chOff x="24706502" y="6962238"/>
            <a:chExt cx="505636" cy="505636"/>
          </a:xfrm>
        </p:grpSpPr>
        <p:sp>
          <p:nvSpPr>
            <p:cNvPr id="2277" name="Oval 2276">
              <a:extLst>
                <a:ext uri="{FF2B5EF4-FFF2-40B4-BE49-F238E27FC236}">
                  <a16:creationId xmlns:a16="http://schemas.microsoft.com/office/drawing/2014/main" id="{4473CF77-5318-55AF-F1FD-E4BD86D0B06C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78" name="Graphic 2277" descr="Close with solid fill">
              <a:extLst>
                <a:ext uri="{FF2B5EF4-FFF2-40B4-BE49-F238E27FC236}">
                  <a16:creationId xmlns:a16="http://schemas.microsoft.com/office/drawing/2014/main" id="{EAD63496-419F-B591-5E81-9D475C4C6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sp>
        <p:nvSpPr>
          <p:cNvPr id="2279" name="Freeform: Shape 2278">
            <a:extLst>
              <a:ext uri="{FF2B5EF4-FFF2-40B4-BE49-F238E27FC236}">
                <a16:creationId xmlns:a16="http://schemas.microsoft.com/office/drawing/2014/main" id="{FD5AA186-BAE0-8C54-CD5F-E5AB0615E954}"/>
              </a:ext>
            </a:extLst>
          </p:cNvPr>
          <p:cNvSpPr/>
          <p:nvPr/>
        </p:nvSpPr>
        <p:spPr>
          <a:xfrm>
            <a:off x="9203896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tx2"/>
                </a:solidFill>
                <a:latin typeface="+mj-lt"/>
              </a:rPr>
              <a:t>NHÓM </a:t>
            </a:r>
          </a:p>
        </p:txBody>
      </p:sp>
      <p:sp>
        <p:nvSpPr>
          <p:cNvPr id="2280" name="Freeform: Shape 2279">
            <a:extLst>
              <a:ext uri="{FF2B5EF4-FFF2-40B4-BE49-F238E27FC236}">
                <a16:creationId xmlns:a16="http://schemas.microsoft.com/office/drawing/2014/main" id="{888A2C89-1951-5686-83B0-D4E3E9BEFAE1}"/>
              </a:ext>
            </a:extLst>
          </p:cNvPr>
          <p:cNvSpPr/>
          <p:nvPr/>
        </p:nvSpPr>
        <p:spPr>
          <a:xfrm>
            <a:off x="9203896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30000"/>
                </a:schemeClr>
              </a:gs>
              <a:gs pos="100000">
                <a:schemeClr val="accent5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2281" name="Group 2280">
            <a:extLst>
              <a:ext uri="{FF2B5EF4-FFF2-40B4-BE49-F238E27FC236}">
                <a16:creationId xmlns:a16="http://schemas.microsoft.com/office/drawing/2014/main" id="{BCEC7918-D6F1-3228-E188-9DD069EF8F91}"/>
              </a:ext>
            </a:extLst>
          </p:cNvPr>
          <p:cNvGrpSpPr/>
          <p:nvPr/>
        </p:nvGrpSpPr>
        <p:grpSpPr>
          <a:xfrm>
            <a:off x="10629749" y="6927476"/>
            <a:ext cx="505636" cy="505636"/>
            <a:chOff x="24706502" y="6352364"/>
            <a:chExt cx="505636" cy="505636"/>
          </a:xfrm>
        </p:grpSpPr>
        <p:sp>
          <p:nvSpPr>
            <p:cNvPr id="2282" name="Oval 2281">
              <a:extLst>
                <a:ext uri="{FF2B5EF4-FFF2-40B4-BE49-F238E27FC236}">
                  <a16:creationId xmlns:a16="http://schemas.microsoft.com/office/drawing/2014/main" id="{67C2A828-D7BD-97B5-1138-250082216569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83" name="Graphic 2282" descr="Checkmark with solid fill">
              <a:extLst>
                <a:ext uri="{FF2B5EF4-FFF2-40B4-BE49-F238E27FC236}">
                  <a16:creationId xmlns:a16="http://schemas.microsoft.com/office/drawing/2014/main" id="{CFB9E4E8-8E54-ABD8-270E-FFCEEF632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284" name="Group 2283">
            <a:extLst>
              <a:ext uri="{FF2B5EF4-FFF2-40B4-BE49-F238E27FC236}">
                <a16:creationId xmlns:a16="http://schemas.microsoft.com/office/drawing/2014/main" id="{8419CB9E-A2A2-B488-EF8A-76F39314EB14}"/>
              </a:ext>
            </a:extLst>
          </p:cNvPr>
          <p:cNvGrpSpPr/>
          <p:nvPr/>
        </p:nvGrpSpPr>
        <p:grpSpPr>
          <a:xfrm>
            <a:off x="10629749" y="8269414"/>
            <a:ext cx="505636" cy="505636"/>
            <a:chOff x="24706502" y="6352364"/>
            <a:chExt cx="505636" cy="505636"/>
          </a:xfrm>
        </p:grpSpPr>
        <p:sp>
          <p:nvSpPr>
            <p:cNvPr id="2285" name="Oval 2284">
              <a:extLst>
                <a:ext uri="{FF2B5EF4-FFF2-40B4-BE49-F238E27FC236}">
                  <a16:creationId xmlns:a16="http://schemas.microsoft.com/office/drawing/2014/main" id="{9901D165-DEEA-7AD0-0655-B8260D21CC83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286" name="Graphic 2285" descr="Checkmark with solid fill">
              <a:extLst>
                <a:ext uri="{FF2B5EF4-FFF2-40B4-BE49-F238E27FC236}">
                  <a16:creationId xmlns:a16="http://schemas.microsoft.com/office/drawing/2014/main" id="{B1E13AFC-C434-39A5-1210-A21386FD6F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287" name="Group 2286">
            <a:extLst>
              <a:ext uri="{FF2B5EF4-FFF2-40B4-BE49-F238E27FC236}">
                <a16:creationId xmlns:a16="http://schemas.microsoft.com/office/drawing/2014/main" id="{C498BAF4-018B-23C2-7DDD-65CD5197F8C4}"/>
              </a:ext>
            </a:extLst>
          </p:cNvPr>
          <p:cNvGrpSpPr/>
          <p:nvPr/>
        </p:nvGrpSpPr>
        <p:grpSpPr>
          <a:xfrm>
            <a:off x="10626701" y="10982041"/>
            <a:ext cx="505636" cy="505636"/>
            <a:chOff x="24706502" y="6962238"/>
            <a:chExt cx="505636" cy="505636"/>
          </a:xfrm>
        </p:grpSpPr>
        <p:sp>
          <p:nvSpPr>
            <p:cNvPr id="2288" name="Oval 2287">
              <a:extLst>
                <a:ext uri="{FF2B5EF4-FFF2-40B4-BE49-F238E27FC236}">
                  <a16:creationId xmlns:a16="http://schemas.microsoft.com/office/drawing/2014/main" id="{AACC94AC-3F1B-AC3D-C1B8-31829888FD9E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89" name="Graphic 2288" descr="Close with solid fill">
              <a:extLst>
                <a:ext uri="{FF2B5EF4-FFF2-40B4-BE49-F238E27FC236}">
                  <a16:creationId xmlns:a16="http://schemas.microsoft.com/office/drawing/2014/main" id="{99B6A913-FD1A-1F41-B409-8217780171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2290" name="Group 2289">
            <a:extLst>
              <a:ext uri="{FF2B5EF4-FFF2-40B4-BE49-F238E27FC236}">
                <a16:creationId xmlns:a16="http://schemas.microsoft.com/office/drawing/2014/main" id="{32AAC22F-CAA6-6A1E-B63C-B394D89C5EE0}"/>
              </a:ext>
            </a:extLst>
          </p:cNvPr>
          <p:cNvGrpSpPr/>
          <p:nvPr/>
        </p:nvGrpSpPr>
        <p:grpSpPr>
          <a:xfrm>
            <a:off x="10629749" y="9631311"/>
            <a:ext cx="505636" cy="505636"/>
            <a:chOff x="24706502" y="6352364"/>
            <a:chExt cx="505636" cy="505636"/>
          </a:xfrm>
        </p:grpSpPr>
        <p:sp>
          <p:nvSpPr>
            <p:cNvPr id="2291" name="Oval 2290">
              <a:extLst>
                <a:ext uri="{FF2B5EF4-FFF2-40B4-BE49-F238E27FC236}">
                  <a16:creationId xmlns:a16="http://schemas.microsoft.com/office/drawing/2014/main" id="{98EDEFD4-BED7-E943-6791-3244FA5A286B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92" name="Graphic 2291" descr="Checkmark with solid fill">
              <a:extLst>
                <a:ext uri="{FF2B5EF4-FFF2-40B4-BE49-F238E27FC236}">
                  <a16:creationId xmlns:a16="http://schemas.microsoft.com/office/drawing/2014/main" id="{C0BD2DDF-2AD9-311D-F123-0807EADE50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293" name="Group 2292">
            <a:extLst>
              <a:ext uri="{FF2B5EF4-FFF2-40B4-BE49-F238E27FC236}">
                <a16:creationId xmlns:a16="http://schemas.microsoft.com/office/drawing/2014/main" id="{3F6417D8-75A5-4BBE-ACEC-F3E39C5BE4D2}"/>
              </a:ext>
            </a:extLst>
          </p:cNvPr>
          <p:cNvGrpSpPr/>
          <p:nvPr/>
        </p:nvGrpSpPr>
        <p:grpSpPr>
          <a:xfrm>
            <a:off x="16896260" y="8032594"/>
            <a:ext cx="763090" cy="763090"/>
            <a:chOff x="24726515" y="6489776"/>
            <a:chExt cx="505636" cy="505636"/>
          </a:xfrm>
        </p:grpSpPr>
        <p:sp>
          <p:nvSpPr>
            <p:cNvPr id="2294" name="Oval 2293">
              <a:extLst>
                <a:ext uri="{FF2B5EF4-FFF2-40B4-BE49-F238E27FC236}">
                  <a16:creationId xmlns:a16="http://schemas.microsoft.com/office/drawing/2014/main" id="{34777C12-40C6-7BCA-0741-6C6CF66C44B2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95" name="Graphic 2294" descr="Direction with solid fill">
              <a:extLst>
                <a:ext uri="{FF2B5EF4-FFF2-40B4-BE49-F238E27FC236}">
                  <a16:creationId xmlns:a16="http://schemas.microsoft.com/office/drawing/2014/main" id="{25DCA249-301F-295A-B795-4250CFCC23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2296" name="Group 2295">
            <a:extLst>
              <a:ext uri="{FF2B5EF4-FFF2-40B4-BE49-F238E27FC236}">
                <a16:creationId xmlns:a16="http://schemas.microsoft.com/office/drawing/2014/main" id="{0BC1CFE3-67A6-C653-8BAE-610B416824DF}"/>
              </a:ext>
            </a:extLst>
          </p:cNvPr>
          <p:cNvGrpSpPr/>
          <p:nvPr/>
        </p:nvGrpSpPr>
        <p:grpSpPr>
          <a:xfrm>
            <a:off x="16896260" y="10724587"/>
            <a:ext cx="763090" cy="763090"/>
            <a:chOff x="24723467" y="10544341"/>
            <a:chExt cx="505636" cy="505636"/>
          </a:xfrm>
        </p:grpSpPr>
        <p:sp>
          <p:nvSpPr>
            <p:cNvPr id="2297" name="Oval 2296">
              <a:extLst>
                <a:ext uri="{FF2B5EF4-FFF2-40B4-BE49-F238E27FC236}">
                  <a16:creationId xmlns:a16="http://schemas.microsoft.com/office/drawing/2014/main" id="{56E4C2EC-EEC2-C60D-911A-5E423B6941B3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98" name="Graphic 2297" descr="Direction with solid fill">
              <a:extLst>
                <a:ext uri="{FF2B5EF4-FFF2-40B4-BE49-F238E27FC236}">
                  <a16:creationId xmlns:a16="http://schemas.microsoft.com/office/drawing/2014/main" id="{EDA569FB-2727-6EE8-8C3A-902D33CDE6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2299" name="TextBox 2298">
            <a:extLst>
              <a:ext uri="{FF2B5EF4-FFF2-40B4-BE49-F238E27FC236}">
                <a16:creationId xmlns:a16="http://schemas.microsoft.com/office/drawing/2014/main" id="{C8363B34-F305-EE94-4AC0-CBD9B15F05B4}"/>
              </a:ext>
            </a:extLst>
          </p:cNvPr>
          <p:cNvSpPr txBox="1"/>
          <p:nvPr/>
        </p:nvSpPr>
        <p:spPr>
          <a:xfrm rot="10800000" flipV="1">
            <a:off x="18184920" y="8152529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2300" name="TextBox 2299">
            <a:extLst>
              <a:ext uri="{FF2B5EF4-FFF2-40B4-BE49-F238E27FC236}">
                <a16:creationId xmlns:a16="http://schemas.microsoft.com/office/drawing/2014/main" id="{EA4D8768-1295-9962-2858-ABB2DB5208C8}"/>
              </a:ext>
            </a:extLst>
          </p:cNvPr>
          <p:cNvSpPr txBox="1"/>
          <p:nvPr/>
        </p:nvSpPr>
        <p:spPr>
          <a:xfrm rot="10800000" flipV="1">
            <a:off x="17683268" y="8740295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Tự động hóa thông minh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Dễ sử dụng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Khả năng mở rộng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Hỗ trợ liên tục</a:t>
            </a:r>
          </a:p>
        </p:txBody>
      </p:sp>
      <p:sp>
        <p:nvSpPr>
          <p:cNvPr id="2301" name="TextBox 2300">
            <a:extLst>
              <a:ext uri="{FF2B5EF4-FFF2-40B4-BE49-F238E27FC236}">
                <a16:creationId xmlns:a16="http://schemas.microsoft.com/office/drawing/2014/main" id="{36AB3487-2CBC-B18B-3ECA-16857B5082A3}"/>
              </a:ext>
            </a:extLst>
          </p:cNvPr>
          <p:cNvSpPr txBox="1"/>
          <p:nvPr/>
        </p:nvSpPr>
        <p:spPr>
          <a:xfrm rot="10800000" flipV="1">
            <a:off x="18184920" y="10844521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2302" name="TextBox 2301">
            <a:extLst>
              <a:ext uri="{FF2B5EF4-FFF2-40B4-BE49-F238E27FC236}">
                <a16:creationId xmlns:a16="http://schemas.microsoft.com/office/drawing/2014/main" id="{D0B32C90-6842-5830-8791-3CFE2B2895F9}"/>
              </a:ext>
            </a:extLst>
          </p:cNvPr>
          <p:cNvSpPr txBox="1"/>
          <p:nvPr/>
        </p:nvSpPr>
        <p:spPr>
          <a:xfrm rot="10800000" flipV="1">
            <a:off x="17683268" y="11439961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Phụ thuộc vào kết nối Internet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Phiên bản miễn phí giới hạn</a:t>
            </a:r>
          </a:p>
        </p:txBody>
      </p:sp>
      <p:sp>
        <p:nvSpPr>
          <p:cNvPr id="2303" name="TextBox 2302">
            <a:extLst>
              <a:ext uri="{FF2B5EF4-FFF2-40B4-BE49-F238E27FC236}">
                <a16:creationId xmlns:a16="http://schemas.microsoft.com/office/drawing/2014/main" id="{5752F3D4-8FF1-7E8B-216C-F8A19AAECB37}"/>
              </a:ext>
            </a:extLst>
          </p:cNvPr>
          <p:cNvSpPr txBox="1"/>
          <p:nvPr/>
        </p:nvSpPr>
        <p:spPr>
          <a:xfrm rot="10800000" flipV="1">
            <a:off x="3886200" y="3389973"/>
            <a:ext cx="1661160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sz="2800" dirty="0">
                <a:solidFill>
                  <a:schemeClr val="tx2"/>
                </a:solidFill>
              </a:rPr>
              <a:t>Các gói dịch vụ được thiết kế linh hoạt, phù hợp nhiều nhu cầu khác nhau. </a:t>
            </a:r>
            <a:endParaRPr lang="en-US" sz="2800" dirty="0">
              <a:solidFill>
                <a:schemeClr val="tx2"/>
              </a:solidFill>
            </a:endParaRPr>
          </a:p>
          <a:p>
            <a:pPr lvl="0" algn="ctr">
              <a:defRPr/>
            </a:pPr>
            <a:r>
              <a:rPr lang="vi-VN" sz="2800" dirty="0">
                <a:solidFill>
                  <a:schemeClr val="tx2"/>
                </a:solidFill>
              </a:rPr>
              <a:t>Giá áp dụng kể từ</a:t>
            </a:r>
            <a:r>
              <a:rPr lang="en-US" sz="2800" dirty="0">
                <a:solidFill>
                  <a:schemeClr val="tx2"/>
                </a:solidFill>
              </a:rPr>
              <a:t> 01/01/2025 </a:t>
            </a:r>
            <a:r>
              <a:rPr lang="vi-VN" sz="2800" dirty="0">
                <a:solidFill>
                  <a:schemeClr val="tx2"/>
                </a:solidFill>
              </a:rPr>
              <a:t>và có thể được điều chỉnh theo chính sách của chúng tôi.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104811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2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2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2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2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2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2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2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2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2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2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2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2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2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2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2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2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2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2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2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2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2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22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2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2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3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2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2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2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2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2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229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2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229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2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2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2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41" grpId="0" animBg="1"/>
          <p:bldP spid="2242" grpId="0" animBg="1"/>
          <p:bldP spid="2243" grpId="0"/>
          <p:bldP spid="2244" grpId="0"/>
          <p:bldP spid="2245" grpId="0"/>
          <p:bldP spid="2246" grpId="0"/>
          <p:bldP spid="2247" grpId="0" animBg="1"/>
          <p:bldP spid="2248" grpId="0" animBg="1"/>
          <p:bldP spid="2261" grpId="0"/>
          <p:bldP spid="2262" grpId="0"/>
          <p:bldP spid="2265" grpId="0" animBg="1"/>
          <p:bldP spid="2266" grpId="0" animBg="1"/>
          <p:bldP spid="2279" grpId="0" animBg="1"/>
          <p:bldP spid="2280" grpId="0" animBg="1"/>
          <p:bldP spid="2299" grpId="0"/>
          <p:bldP spid="2300" grpId="0"/>
          <p:bldP spid="2301" grpId="0"/>
          <p:bldP spid="2302" grpId="0"/>
          <p:bldP spid="230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2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2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2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2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2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2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2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2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2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2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2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2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2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2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2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2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2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2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2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2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2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2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2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2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2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2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2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22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2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2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23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2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2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229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22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2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2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229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2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2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2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41" grpId="0" animBg="1"/>
          <p:bldP spid="2242" grpId="0" animBg="1"/>
          <p:bldP spid="2243" grpId="0"/>
          <p:bldP spid="2244" grpId="0"/>
          <p:bldP spid="2245" grpId="0"/>
          <p:bldP spid="2246" grpId="0"/>
          <p:bldP spid="2247" grpId="0" animBg="1"/>
          <p:bldP spid="2248" grpId="0" animBg="1"/>
          <p:bldP spid="2261" grpId="0"/>
          <p:bldP spid="2262" grpId="0"/>
          <p:bldP spid="2265" grpId="0" animBg="1"/>
          <p:bldP spid="2266" grpId="0" animBg="1"/>
          <p:bldP spid="2279" grpId="0" animBg="1"/>
          <p:bldP spid="2280" grpId="0" animBg="1"/>
          <p:bldP spid="2299" grpId="0"/>
          <p:bldP spid="2300" grpId="0"/>
          <p:bldP spid="2301" grpId="0"/>
          <p:bldP spid="2302" grpId="0"/>
          <p:bldP spid="2303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2E30CAFD-5472-5784-E8D3-91F0EF2BE808}"/>
              </a:ext>
            </a:extLst>
          </p:cNvPr>
          <p:cNvSpPr/>
          <p:nvPr/>
        </p:nvSpPr>
        <p:spPr>
          <a:xfrm>
            <a:off x="285135" y="335038"/>
            <a:ext cx="23813730" cy="13045924"/>
          </a:xfrm>
          <a:prstGeom prst="roundRect">
            <a:avLst>
              <a:gd name="adj" fmla="val 264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25">
            <a:extLst>
              <a:ext uri="{FF2B5EF4-FFF2-40B4-BE49-F238E27FC236}">
                <a16:creationId xmlns:a16="http://schemas.microsoft.com/office/drawing/2014/main" id="{E7C696B8-F9A1-BF85-3D63-F5695DCB3DC8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FD8E859A-724C-51E2-BE61-E3840230BE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171D49A-D624-4480-E337-12E2EDD6E70A}"/>
              </a:ext>
            </a:extLst>
          </p:cNvPr>
          <p:cNvGrpSpPr/>
          <p:nvPr/>
        </p:nvGrpSpPr>
        <p:grpSpPr>
          <a:xfrm>
            <a:off x="1508760" y="6585914"/>
            <a:ext cx="14558734" cy="3999440"/>
            <a:chOff x="1508761" y="6585914"/>
            <a:chExt cx="14363260" cy="3999440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A9D4A56-8840-4092-40F7-2BAE7904299B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7919061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320CCDE0-2E81-97C5-4BF2-64E17EADB198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9252208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FD3DA262-50A3-8DBE-0EFF-B82FD82954EA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1058535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6355B7B7-7F23-8026-2933-9B0060F40D91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658591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E4551345-853D-E6D1-8117-79CB4B2DA61B}"/>
              </a:ext>
            </a:extLst>
          </p:cNvPr>
          <p:cNvSpPr/>
          <p:nvPr/>
        </p:nvSpPr>
        <p:spPr>
          <a:xfrm>
            <a:off x="1508761" y="5135206"/>
            <a:ext cx="4039967" cy="1395919"/>
          </a:xfrm>
          <a:custGeom>
            <a:avLst/>
            <a:gdLst>
              <a:gd name="connsiteX0" fmla="*/ 285262 w 4039967"/>
              <a:gd name="connsiteY0" fmla="*/ 0 h 1395919"/>
              <a:gd name="connsiteX1" fmla="*/ 3754705 w 4039967"/>
              <a:gd name="connsiteY1" fmla="*/ 0 h 1395919"/>
              <a:gd name="connsiteX2" fmla="*/ 4039967 w 4039967"/>
              <a:gd name="connsiteY2" fmla="*/ 285262 h 1395919"/>
              <a:gd name="connsiteX3" fmla="*/ 4039967 w 4039967"/>
              <a:gd name="connsiteY3" fmla="*/ 1395919 h 1395919"/>
              <a:gd name="connsiteX4" fmla="*/ 0 w 4039967"/>
              <a:gd name="connsiteY4" fmla="*/ 1395919 h 1395919"/>
              <a:gd name="connsiteX5" fmla="*/ 0 w 4039967"/>
              <a:gd name="connsiteY5" fmla="*/ 285262 h 1395919"/>
              <a:gd name="connsiteX6" fmla="*/ 285262 w 4039967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1395919">
                <a:moveTo>
                  <a:pt x="285262" y="0"/>
                </a:moveTo>
                <a:lnTo>
                  <a:pt x="3754705" y="0"/>
                </a:lnTo>
                <a:cubicBezTo>
                  <a:pt x="3912251" y="0"/>
                  <a:pt x="4039967" y="127716"/>
                  <a:pt x="4039967" y="285262"/>
                </a:cubicBezTo>
                <a:lnTo>
                  <a:pt x="4039967" y="1395919"/>
                </a:lnTo>
                <a:lnTo>
                  <a:pt x="0" y="1395919"/>
                </a:lnTo>
                <a:lnTo>
                  <a:pt x="0" y="285262"/>
                </a:lnTo>
                <a:cubicBezTo>
                  <a:pt x="0" y="127716"/>
                  <a:pt x="127716" y="0"/>
                  <a:pt x="285262" y="0"/>
                </a:cubicBezTo>
                <a:close/>
              </a:path>
            </a:pathLst>
          </a:custGeom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MÔ TẢ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SẢN PHẨM</a:t>
            </a: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D85E7123-B31A-3191-38F9-3E6607B3D5A2}"/>
              </a:ext>
            </a:extLst>
          </p:cNvPr>
          <p:cNvSpPr/>
          <p:nvPr/>
        </p:nvSpPr>
        <p:spPr>
          <a:xfrm>
            <a:off x="1508761" y="6576844"/>
            <a:ext cx="4039967" cy="5694116"/>
          </a:xfrm>
          <a:custGeom>
            <a:avLst/>
            <a:gdLst>
              <a:gd name="connsiteX0" fmla="*/ 0 w 4039967"/>
              <a:gd name="connsiteY0" fmla="*/ 0 h 5999068"/>
              <a:gd name="connsiteX1" fmla="*/ 4039967 w 4039967"/>
              <a:gd name="connsiteY1" fmla="*/ 0 h 5999068"/>
              <a:gd name="connsiteX2" fmla="*/ 4039967 w 4039967"/>
              <a:gd name="connsiteY2" fmla="*/ 5713806 h 5999068"/>
              <a:gd name="connsiteX3" fmla="*/ 3754705 w 4039967"/>
              <a:gd name="connsiteY3" fmla="*/ 5999068 h 5999068"/>
              <a:gd name="connsiteX4" fmla="*/ 285262 w 4039967"/>
              <a:gd name="connsiteY4" fmla="*/ 5999068 h 5999068"/>
              <a:gd name="connsiteX5" fmla="*/ 0 w 4039967"/>
              <a:gd name="connsiteY5" fmla="*/ 5713806 h 5999068"/>
              <a:gd name="connsiteX6" fmla="*/ 0 w 4039967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5999068">
                <a:moveTo>
                  <a:pt x="0" y="0"/>
                </a:moveTo>
                <a:lnTo>
                  <a:pt x="4039967" y="0"/>
                </a:lnTo>
                <a:lnTo>
                  <a:pt x="4039967" y="5713806"/>
                </a:lnTo>
                <a:cubicBezTo>
                  <a:pt x="4039967" y="5871352"/>
                  <a:pt x="3912251" y="5999068"/>
                  <a:pt x="3754705" y="5999068"/>
                </a:cubicBezTo>
                <a:lnTo>
                  <a:pt x="285262" y="5999068"/>
                </a:lnTo>
                <a:cubicBezTo>
                  <a:pt x="127716" y="5999068"/>
                  <a:pt x="0" y="5871352"/>
                  <a:pt x="0" y="57138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9A4004D-ACD7-6667-0149-BA639B59CE89}"/>
              </a:ext>
            </a:extLst>
          </p:cNvPr>
          <p:cNvSpPr txBox="1"/>
          <p:nvPr/>
        </p:nvSpPr>
        <p:spPr>
          <a:xfrm rot="10800000" flipV="1">
            <a:off x="1842822" y="6918684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01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9CF7B26-A860-0EAF-F3B9-72C233ED85A1}"/>
              </a:ext>
            </a:extLst>
          </p:cNvPr>
          <p:cNvSpPr txBox="1"/>
          <p:nvPr/>
        </p:nvSpPr>
        <p:spPr>
          <a:xfrm rot="10800000" flipV="1">
            <a:off x="1842822" y="826062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02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CF71399-A1BB-2028-4E60-17D2013FA88D}"/>
              </a:ext>
            </a:extLst>
          </p:cNvPr>
          <p:cNvSpPr txBox="1"/>
          <p:nvPr/>
        </p:nvSpPr>
        <p:spPr>
          <a:xfrm rot="10800000" flipV="1">
            <a:off x="1842822" y="9622519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03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4F486DB-594B-A601-8DE3-4BBDEEEE6991}"/>
              </a:ext>
            </a:extLst>
          </p:cNvPr>
          <p:cNvSpPr txBox="1"/>
          <p:nvPr/>
        </p:nvSpPr>
        <p:spPr>
          <a:xfrm rot="10800000" flipV="1">
            <a:off x="1842822" y="10964457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04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96F0CA32-40D4-5116-7504-12CBE3080185}"/>
              </a:ext>
            </a:extLst>
          </p:cNvPr>
          <p:cNvSpPr/>
          <p:nvPr/>
        </p:nvSpPr>
        <p:spPr>
          <a:xfrm>
            <a:off x="12710152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DOANH NGHIỆP</a:t>
            </a:r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5BA8ABCA-A3BA-A294-CC37-305EC73262B0}"/>
              </a:ext>
            </a:extLst>
          </p:cNvPr>
          <p:cNvSpPr/>
          <p:nvPr/>
        </p:nvSpPr>
        <p:spPr>
          <a:xfrm>
            <a:off x="12710152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30000"/>
                </a:schemeClr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4124668-AD4B-C903-2EA0-4E91EC447CEF}"/>
              </a:ext>
            </a:extLst>
          </p:cNvPr>
          <p:cNvGrpSpPr/>
          <p:nvPr/>
        </p:nvGrpSpPr>
        <p:grpSpPr>
          <a:xfrm>
            <a:off x="14136005" y="6927476"/>
            <a:ext cx="505636" cy="505636"/>
            <a:chOff x="24706502" y="6352364"/>
            <a:chExt cx="505636" cy="505636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8409C040-2C4E-9CA8-9E66-037AE6D70CDE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0" name="Graphic 89" descr="Checkmark with solid fill">
              <a:extLst>
                <a:ext uri="{FF2B5EF4-FFF2-40B4-BE49-F238E27FC236}">
                  <a16:creationId xmlns:a16="http://schemas.microsoft.com/office/drawing/2014/main" id="{B2E6B0CB-022A-5785-DC81-786A746E3A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371B5615-4B14-6FB5-B400-27B4E2320F28}"/>
              </a:ext>
            </a:extLst>
          </p:cNvPr>
          <p:cNvGrpSpPr/>
          <p:nvPr/>
        </p:nvGrpSpPr>
        <p:grpSpPr>
          <a:xfrm>
            <a:off x="14136005" y="8269414"/>
            <a:ext cx="505636" cy="505636"/>
            <a:chOff x="24706502" y="6352364"/>
            <a:chExt cx="505636" cy="505636"/>
          </a:xfrm>
        </p:grpSpPr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0ECACE57-D461-4FA1-F0D8-29F272D2F544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3" name="Graphic 92" descr="Checkmark with solid fill">
              <a:extLst>
                <a:ext uri="{FF2B5EF4-FFF2-40B4-BE49-F238E27FC236}">
                  <a16:creationId xmlns:a16="http://schemas.microsoft.com/office/drawing/2014/main" id="{5FCD4329-75F9-4E59-B7BF-80C7F2476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D4827007-FC6E-0671-8DD2-4DD5B5C0CB40}"/>
              </a:ext>
            </a:extLst>
          </p:cNvPr>
          <p:cNvGrpSpPr/>
          <p:nvPr/>
        </p:nvGrpSpPr>
        <p:grpSpPr>
          <a:xfrm>
            <a:off x="14136005" y="9631311"/>
            <a:ext cx="505636" cy="505636"/>
            <a:chOff x="24706502" y="6352364"/>
            <a:chExt cx="505636" cy="505636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6DCCF229-2F56-01E6-6D9E-D14B34E25BF0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6" name="Graphic 95" descr="Checkmark with solid fill">
              <a:extLst>
                <a:ext uri="{FF2B5EF4-FFF2-40B4-BE49-F238E27FC236}">
                  <a16:creationId xmlns:a16="http://schemas.microsoft.com/office/drawing/2014/main" id="{F9C187CB-2298-F611-3119-1616EAADEA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939DC4FE-4BAB-EF27-EEA7-CE7F7E9AB876}"/>
              </a:ext>
            </a:extLst>
          </p:cNvPr>
          <p:cNvGrpSpPr/>
          <p:nvPr/>
        </p:nvGrpSpPr>
        <p:grpSpPr>
          <a:xfrm>
            <a:off x="14136005" y="10973249"/>
            <a:ext cx="505636" cy="505636"/>
            <a:chOff x="24706502" y="6352364"/>
            <a:chExt cx="505636" cy="505636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66B459AE-E1E8-9753-A77B-E79AC2108515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9" name="Graphic 98" descr="Checkmark with solid fill">
              <a:extLst>
                <a:ext uri="{FF2B5EF4-FFF2-40B4-BE49-F238E27FC236}">
                  <a16:creationId xmlns:a16="http://schemas.microsoft.com/office/drawing/2014/main" id="{1C86620B-118D-C8ED-AC47-DCA7328E7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AA048C87-8059-7922-C963-4F86A31BEC29}"/>
              </a:ext>
            </a:extLst>
          </p:cNvPr>
          <p:cNvSpPr txBox="1"/>
          <p:nvPr/>
        </p:nvSpPr>
        <p:spPr>
          <a:xfrm rot="10800000" flipV="1">
            <a:off x="16898635" y="5380719"/>
            <a:ext cx="40399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noProof="0" dirty="0">
                <a:solidFill>
                  <a:schemeClr val="tx2"/>
                </a:solidFill>
                <a:latin typeface="UTM Avo"/>
              </a:rPr>
              <a:t>TÊN SẢN PHẨM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586D90B-E266-D322-FB91-8905ABE0971C}"/>
              </a:ext>
            </a:extLst>
          </p:cNvPr>
          <p:cNvSpPr txBox="1"/>
          <p:nvPr/>
        </p:nvSpPr>
        <p:spPr>
          <a:xfrm rot="10800000" flipV="1">
            <a:off x="16898633" y="6171208"/>
            <a:ext cx="597660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Xác định nhu cầu mới, khoảng trống hoặc xu hướng tiềm năng.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2A2834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2" name="TextBox 48">
            <a:extLst>
              <a:ext uri="{FF2B5EF4-FFF2-40B4-BE49-F238E27FC236}">
                <a16:creationId xmlns:a16="http://schemas.microsoft.com/office/drawing/2014/main" id="{33FCE414-FE94-6AE4-22BD-9B4AAECC3BF6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3" name="TextBox 48">
            <a:extLst>
              <a:ext uri="{FF2B5EF4-FFF2-40B4-BE49-F238E27FC236}">
                <a16:creationId xmlns:a16="http://schemas.microsoft.com/office/drawing/2014/main" id="{F905FC8D-A04D-C312-DF57-54AD28BE1141}"/>
              </a:ext>
            </a:extLst>
          </p:cNvPr>
          <p:cNvSpPr txBox="1"/>
          <p:nvPr/>
        </p:nvSpPr>
        <p:spPr>
          <a:xfrm>
            <a:off x="6440272" y="818641"/>
            <a:ext cx="1150347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BẢNG GIÁ SẢN PHẨM</a:t>
            </a: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EFE8D303-72A0-466C-1D4E-7699947E18E5}"/>
              </a:ext>
            </a:extLst>
          </p:cNvPr>
          <p:cNvSpPr/>
          <p:nvPr/>
        </p:nvSpPr>
        <p:spPr>
          <a:xfrm>
            <a:off x="5697641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CÁ NHÂN</a:t>
            </a: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2FE8446A-4F88-0CE6-FB1D-D24F1FC6D297}"/>
              </a:ext>
            </a:extLst>
          </p:cNvPr>
          <p:cNvSpPr/>
          <p:nvPr/>
        </p:nvSpPr>
        <p:spPr>
          <a:xfrm>
            <a:off x="5697641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30000"/>
                </a:schemeClr>
              </a:gs>
              <a:gs pos="100000">
                <a:schemeClr val="accent3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F7387A61-A537-AE97-0F2D-E9CA35F055E1}"/>
              </a:ext>
            </a:extLst>
          </p:cNvPr>
          <p:cNvGrpSpPr/>
          <p:nvPr/>
        </p:nvGrpSpPr>
        <p:grpSpPr>
          <a:xfrm>
            <a:off x="7123494" y="6927476"/>
            <a:ext cx="505636" cy="505636"/>
            <a:chOff x="24706502" y="6352364"/>
            <a:chExt cx="505636" cy="505636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A8B9DCF6-6A52-D032-7EB5-67B656D31F31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8" name="Graphic 107" descr="Checkmark with solid fill">
              <a:extLst>
                <a:ext uri="{FF2B5EF4-FFF2-40B4-BE49-F238E27FC236}">
                  <a16:creationId xmlns:a16="http://schemas.microsoft.com/office/drawing/2014/main" id="{34EBDA80-2959-0400-813C-B952B1EE95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72E59480-D010-2ECA-EC73-A0F354B26596}"/>
              </a:ext>
            </a:extLst>
          </p:cNvPr>
          <p:cNvGrpSpPr/>
          <p:nvPr/>
        </p:nvGrpSpPr>
        <p:grpSpPr>
          <a:xfrm>
            <a:off x="7123494" y="8269414"/>
            <a:ext cx="505636" cy="505636"/>
            <a:chOff x="24706502" y="6352364"/>
            <a:chExt cx="505636" cy="505636"/>
          </a:xfrm>
        </p:grpSpPr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35064B58-E0C2-6EE4-F2EC-5FBB7BC7A1E3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1" name="Graphic 110" descr="Checkmark with solid fill">
              <a:extLst>
                <a:ext uri="{FF2B5EF4-FFF2-40B4-BE49-F238E27FC236}">
                  <a16:creationId xmlns:a16="http://schemas.microsoft.com/office/drawing/2014/main" id="{C5E31827-9670-8332-FFF2-6068D1C8ED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5A7D9B91-649A-8DE1-6265-D791C083D270}"/>
              </a:ext>
            </a:extLst>
          </p:cNvPr>
          <p:cNvGrpSpPr/>
          <p:nvPr/>
        </p:nvGrpSpPr>
        <p:grpSpPr>
          <a:xfrm>
            <a:off x="7123494" y="9630210"/>
            <a:ext cx="505636" cy="505636"/>
            <a:chOff x="24706502" y="6962238"/>
            <a:chExt cx="505636" cy="505636"/>
          </a:xfrm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7C14A9C4-1323-F5F6-856B-84691E326371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4" name="Graphic 113" descr="Close with solid fill">
              <a:extLst>
                <a:ext uri="{FF2B5EF4-FFF2-40B4-BE49-F238E27FC236}">
                  <a16:creationId xmlns:a16="http://schemas.microsoft.com/office/drawing/2014/main" id="{F120E306-A794-C128-EC10-B5917DDCA9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7B75E9A5-6BEC-8CDC-1155-09A86579460F}"/>
              </a:ext>
            </a:extLst>
          </p:cNvPr>
          <p:cNvGrpSpPr/>
          <p:nvPr/>
        </p:nvGrpSpPr>
        <p:grpSpPr>
          <a:xfrm>
            <a:off x="7123494" y="10982041"/>
            <a:ext cx="505636" cy="505636"/>
            <a:chOff x="24706502" y="6962238"/>
            <a:chExt cx="505636" cy="505636"/>
          </a:xfrm>
        </p:grpSpPr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93270B0A-A4F4-44BD-F92D-902B30FA7915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7" name="Graphic 116" descr="Close with solid fill">
              <a:extLst>
                <a:ext uri="{FF2B5EF4-FFF2-40B4-BE49-F238E27FC236}">
                  <a16:creationId xmlns:a16="http://schemas.microsoft.com/office/drawing/2014/main" id="{3E8C6F22-8640-3D16-57AF-5D361238D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A6B0A458-C8F6-E2A4-6641-D97B70EAF1C5}"/>
              </a:ext>
            </a:extLst>
          </p:cNvPr>
          <p:cNvSpPr/>
          <p:nvPr/>
        </p:nvSpPr>
        <p:spPr>
          <a:xfrm>
            <a:off x="9203896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NHÓM </a:t>
            </a:r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848782BB-0C42-9F60-499A-1D72BD23A9F7}"/>
              </a:ext>
            </a:extLst>
          </p:cNvPr>
          <p:cNvSpPr/>
          <p:nvPr/>
        </p:nvSpPr>
        <p:spPr>
          <a:xfrm>
            <a:off x="9203896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30000"/>
                </a:schemeClr>
              </a:gs>
              <a:gs pos="100000">
                <a:schemeClr val="accent5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F3F691F1-C6D1-F4C8-8B13-56800ABEF600}"/>
              </a:ext>
            </a:extLst>
          </p:cNvPr>
          <p:cNvGrpSpPr/>
          <p:nvPr/>
        </p:nvGrpSpPr>
        <p:grpSpPr>
          <a:xfrm>
            <a:off x="10629749" y="6927476"/>
            <a:ext cx="505636" cy="505636"/>
            <a:chOff x="24706502" y="6352364"/>
            <a:chExt cx="505636" cy="505636"/>
          </a:xfrm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09AC11DD-CB8B-4306-6614-9451B739ECE1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2" name="Graphic 121" descr="Checkmark with solid fill">
              <a:extLst>
                <a:ext uri="{FF2B5EF4-FFF2-40B4-BE49-F238E27FC236}">
                  <a16:creationId xmlns:a16="http://schemas.microsoft.com/office/drawing/2014/main" id="{25C2844F-D178-DD0A-835E-CC7805F4F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0D4DBCF-601D-AA99-ABD8-8DCE3846D16F}"/>
              </a:ext>
            </a:extLst>
          </p:cNvPr>
          <p:cNvGrpSpPr/>
          <p:nvPr/>
        </p:nvGrpSpPr>
        <p:grpSpPr>
          <a:xfrm>
            <a:off x="10629749" y="8269414"/>
            <a:ext cx="505636" cy="505636"/>
            <a:chOff x="24706502" y="6352364"/>
            <a:chExt cx="505636" cy="505636"/>
          </a:xfrm>
        </p:grpSpPr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CA675859-1469-BDC0-52EE-AD4286F5F264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5" name="Graphic 124" descr="Checkmark with solid fill">
              <a:extLst>
                <a:ext uri="{FF2B5EF4-FFF2-40B4-BE49-F238E27FC236}">
                  <a16:creationId xmlns:a16="http://schemas.microsoft.com/office/drawing/2014/main" id="{E5292CFE-0AD0-32D6-10C9-ACE3B9814F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F59909A4-A9DA-96EE-C653-27F08372AB18}"/>
              </a:ext>
            </a:extLst>
          </p:cNvPr>
          <p:cNvGrpSpPr/>
          <p:nvPr/>
        </p:nvGrpSpPr>
        <p:grpSpPr>
          <a:xfrm>
            <a:off x="10626701" y="10982041"/>
            <a:ext cx="505636" cy="505636"/>
            <a:chOff x="24706502" y="6962238"/>
            <a:chExt cx="505636" cy="505636"/>
          </a:xfrm>
        </p:grpSpPr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C6588DFE-121D-EA82-1432-032AC0ECCDE0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8" name="Graphic 127" descr="Close with solid fill">
              <a:extLst>
                <a:ext uri="{FF2B5EF4-FFF2-40B4-BE49-F238E27FC236}">
                  <a16:creationId xmlns:a16="http://schemas.microsoft.com/office/drawing/2014/main" id="{BA1764E9-F749-1D34-3E9E-D5B4A366F9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57FF8C52-719F-188B-1260-A8098437F84C}"/>
              </a:ext>
            </a:extLst>
          </p:cNvPr>
          <p:cNvGrpSpPr/>
          <p:nvPr/>
        </p:nvGrpSpPr>
        <p:grpSpPr>
          <a:xfrm>
            <a:off x="10629749" y="9631311"/>
            <a:ext cx="505636" cy="505636"/>
            <a:chOff x="24706502" y="6352364"/>
            <a:chExt cx="505636" cy="505636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845CA90F-169C-790E-491B-B6463EDE2523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1" name="Graphic 130" descr="Checkmark with solid fill">
              <a:extLst>
                <a:ext uri="{FF2B5EF4-FFF2-40B4-BE49-F238E27FC236}">
                  <a16:creationId xmlns:a16="http://schemas.microsoft.com/office/drawing/2014/main" id="{979C85B0-E8D2-D0D9-1960-CBADCA805C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1F7D884C-9AD6-C60A-6411-984872A21B0F}"/>
              </a:ext>
            </a:extLst>
          </p:cNvPr>
          <p:cNvGrpSpPr/>
          <p:nvPr/>
        </p:nvGrpSpPr>
        <p:grpSpPr>
          <a:xfrm>
            <a:off x="16896260" y="8032594"/>
            <a:ext cx="763090" cy="763090"/>
            <a:chOff x="24726515" y="6489776"/>
            <a:chExt cx="505636" cy="505636"/>
          </a:xfrm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EE12C904-AB13-473A-DE85-529BE56ED4B1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4" name="Graphic 133" descr="Direction with solid fill">
              <a:extLst>
                <a:ext uri="{FF2B5EF4-FFF2-40B4-BE49-F238E27FC236}">
                  <a16:creationId xmlns:a16="http://schemas.microsoft.com/office/drawing/2014/main" id="{26ECFF31-D39B-238D-21EA-085F5E522B6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F2EB16F6-90F0-E7E8-DC90-594A03031780}"/>
              </a:ext>
            </a:extLst>
          </p:cNvPr>
          <p:cNvGrpSpPr/>
          <p:nvPr/>
        </p:nvGrpSpPr>
        <p:grpSpPr>
          <a:xfrm>
            <a:off x="16896260" y="10724587"/>
            <a:ext cx="763090" cy="763090"/>
            <a:chOff x="24723467" y="10544341"/>
            <a:chExt cx="505636" cy="505636"/>
          </a:xfrm>
        </p:grpSpPr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318BA8A5-779E-EF66-8A3A-3211F942483C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7" name="Graphic 136" descr="Direction with solid fill">
              <a:extLst>
                <a:ext uri="{FF2B5EF4-FFF2-40B4-BE49-F238E27FC236}">
                  <a16:creationId xmlns:a16="http://schemas.microsoft.com/office/drawing/2014/main" id="{048ED3FA-487F-A9C6-4725-265792AC735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138" name="TextBox 137">
            <a:extLst>
              <a:ext uri="{FF2B5EF4-FFF2-40B4-BE49-F238E27FC236}">
                <a16:creationId xmlns:a16="http://schemas.microsoft.com/office/drawing/2014/main" id="{2B0EF5BC-C33D-53C0-3493-8C8604EBB502}"/>
              </a:ext>
            </a:extLst>
          </p:cNvPr>
          <p:cNvSpPr txBox="1"/>
          <p:nvPr/>
        </p:nvSpPr>
        <p:spPr>
          <a:xfrm rot="10800000" flipV="1">
            <a:off x="18184920" y="8152529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A3F2CE3B-C638-0987-ABAB-9B551D17A564}"/>
              </a:ext>
            </a:extLst>
          </p:cNvPr>
          <p:cNvSpPr txBox="1"/>
          <p:nvPr/>
        </p:nvSpPr>
        <p:spPr>
          <a:xfrm rot="10800000" flipV="1">
            <a:off x="17683268" y="8740295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Tự động hóa thông minh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Dễ sử dụng</a:t>
            </a:r>
            <a:endParaRPr lang="en-US" sz="2400" dirty="0">
              <a:solidFill>
                <a:srgbClr val="2A2834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Khả năng mở rộng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Hỗ trợ liên tục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ACB0D6FE-35D4-2225-24E6-59891510F3B8}"/>
              </a:ext>
            </a:extLst>
          </p:cNvPr>
          <p:cNvSpPr txBox="1"/>
          <p:nvPr/>
        </p:nvSpPr>
        <p:spPr>
          <a:xfrm rot="10800000" flipV="1">
            <a:off x="18184920" y="10844521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7306138E-DB6C-573D-6D55-903143AE4EB1}"/>
              </a:ext>
            </a:extLst>
          </p:cNvPr>
          <p:cNvSpPr txBox="1"/>
          <p:nvPr/>
        </p:nvSpPr>
        <p:spPr>
          <a:xfrm rot="10800000" flipV="1">
            <a:off x="17683268" y="11439961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Phụ thuộc vào kết nối Internet</a:t>
            </a:r>
            <a:endParaRPr lang="en-US" sz="2400" dirty="0">
              <a:solidFill>
                <a:srgbClr val="2A2834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Phiên bản miễn phí giới hạn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E72FFE6D-BAB7-BBF4-8871-281C86181500}"/>
              </a:ext>
            </a:extLst>
          </p:cNvPr>
          <p:cNvSpPr txBox="1"/>
          <p:nvPr/>
        </p:nvSpPr>
        <p:spPr>
          <a:xfrm rot="10800000" flipV="1">
            <a:off x="3886200" y="3389973"/>
            <a:ext cx="1661160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sz="2800" dirty="0">
                <a:solidFill>
                  <a:srgbClr val="2A2834"/>
                </a:solidFill>
              </a:rPr>
              <a:t>Các gói dịch vụ được thiết kế linh hoạt, phù hợp nhiều nhu cầu khác nhau. </a:t>
            </a:r>
            <a:endParaRPr lang="en-US" sz="2800" dirty="0">
              <a:solidFill>
                <a:srgbClr val="2A2834"/>
              </a:solidFill>
            </a:endParaRPr>
          </a:p>
          <a:p>
            <a:pPr lvl="0" algn="ctr">
              <a:defRPr/>
            </a:pPr>
            <a:r>
              <a:rPr lang="vi-VN" sz="2800" dirty="0">
                <a:solidFill>
                  <a:srgbClr val="2A2834"/>
                </a:solidFill>
              </a:rPr>
              <a:t>Giá áp dụng kể từ</a:t>
            </a:r>
            <a:r>
              <a:rPr lang="en-US" sz="2800" dirty="0">
                <a:solidFill>
                  <a:srgbClr val="2A2834"/>
                </a:solidFill>
              </a:rPr>
              <a:t> 01/01/2025 </a:t>
            </a:r>
            <a:r>
              <a:rPr lang="vi-VN" sz="2800" dirty="0">
                <a:solidFill>
                  <a:srgbClr val="2A2834"/>
                </a:solidFill>
              </a:rPr>
              <a:t>và có thể được điều chỉnh theo chính sách của chúng tôi.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2A2834"/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1" grpId="0" animBg="1"/>
          <p:bldP spid="82" grpId="0"/>
          <p:bldP spid="83" grpId="0"/>
          <p:bldP spid="84" grpId="0"/>
          <p:bldP spid="85" grpId="0"/>
          <p:bldP spid="86" grpId="0" animBg="1"/>
          <p:bldP spid="87" grpId="0" animBg="1"/>
          <p:bldP spid="100" grpId="0"/>
          <p:bldP spid="101" grpId="0"/>
          <p:bldP spid="104" grpId="0" animBg="1"/>
          <p:bldP spid="105" grpId="0" animBg="1"/>
          <p:bldP spid="118" grpId="0" animBg="1"/>
          <p:bldP spid="119" grpId="0" animBg="1"/>
          <p:bldP spid="138" grpId="0"/>
          <p:bldP spid="139" grpId="0"/>
          <p:bldP spid="140" grpId="0"/>
          <p:bldP spid="141" grpId="0"/>
          <p:bldP spid="14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1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81" grpId="0" animBg="1"/>
          <p:bldP spid="82" grpId="0"/>
          <p:bldP spid="83" grpId="0"/>
          <p:bldP spid="84" grpId="0"/>
          <p:bldP spid="85" grpId="0"/>
          <p:bldP spid="86" grpId="0" animBg="1"/>
          <p:bldP spid="87" grpId="0" animBg="1"/>
          <p:bldP spid="100" grpId="0"/>
          <p:bldP spid="101" grpId="0"/>
          <p:bldP spid="104" grpId="0" animBg="1"/>
          <p:bldP spid="105" grpId="0" animBg="1"/>
          <p:bldP spid="118" grpId="0" animBg="1"/>
          <p:bldP spid="119" grpId="0" animBg="1"/>
          <p:bldP spid="138" grpId="0"/>
          <p:bldP spid="139" grpId="0"/>
          <p:bldP spid="140" grpId="0"/>
          <p:bldP spid="141" grpId="0"/>
          <p:bldP spid="142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10EEAA3-EEF7-0088-75C7-5E566AC7AACA}"/>
              </a:ext>
            </a:extLst>
          </p:cNvPr>
          <p:cNvSpPr/>
          <p:nvPr/>
        </p:nvSpPr>
        <p:spPr>
          <a:xfrm>
            <a:off x="285135" y="335038"/>
            <a:ext cx="23813730" cy="13045924"/>
          </a:xfrm>
          <a:prstGeom prst="roundRect">
            <a:avLst>
              <a:gd name="adj" fmla="val 2649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25">
            <a:extLst>
              <a:ext uri="{FF2B5EF4-FFF2-40B4-BE49-F238E27FC236}">
                <a16:creationId xmlns:a16="http://schemas.microsoft.com/office/drawing/2014/main" id="{195C1103-310F-3B2D-A8FD-6E924169D3E2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17F4ABD-6E7D-CCFC-FCD2-F0376B3D35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9617477-811E-0AB4-8C35-5A0D5231F8F4}"/>
              </a:ext>
            </a:extLst>
          </p:cNvPr>
          <p:cNvGrpSpPr/>
          <p:nvPr/>
        </p:nvGrpSpPr>
        <p:grpSpPr>
          <a:xfrm>
            <a:off x="1508760" y="6585914"/>
            <a:ext cx="14558734" cy="3999440"/>
            <a:chOff x="1508761" y="6585914"/>
            <a:chExt cx="14363260" cy="399944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3B24D6C-028C-25F3-E771-0B5E1DE46B0E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7919061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EDEF5A5-79C9-C3AE-3DB1-4A037F9D4DF0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9252208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A98DABC-7CF5-8ED3-A685-1A558B558722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1058535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17B6F18-8A33-0BC1-F6EF-AB9FE337ADA6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658591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CBA5E15-73E8-9AEF-7B87-44190476CB70}"/>
              </a:ext>
            </a:extLst>
          </p:cNvPr>
          <p:cNvSpPr/>
          <p:nvPr/>
        </p:nvSpPr>
        <p:spPr>
          <a:xfrm>
            <a:off x="1508761" y="5135206"/>
            <a:ext cx="4039967" cy="1395919"/>
          </a:xfrm>
          <a:custGeom>
            <a:avLst/>
            <a:gdLst>
              <a:gd name="connsiteX0" fmla="*/ 285262 w 4039967"/>
              <a:gd name="connsiteY0" fmla="*/ 0 h 1395919"/>
              <a:gd name="connsiteX1" fmla="*/ 3754705 w 4039967"/>
              <a:gd name="connsiteY1" fmla="*/ 0 h 1395919"/>
              <a:gd name="connsiteX2" fmla="*/ 4039967 w 4039967"/>
              <a:gd name="connsiteY2" fmla="*/ 285262 h 1395919"/>
              <a:gd name="connsiteX3" fmla="*/ 4039967 w 4039967"/>
              <a:gd name="connsiteY3" fmla="*/ 1395919 h 1395919"/>
              <a:gd name="connsiteX4" fmla="*/ 0 w 4039967"/>
              <a:gd name="connsiteY4" fmla="*/ 1395919 h 1395919"/>
              <a:gd name="connsiteX5" fmla="*/ 0 w 4039967"/>
              <a:gd name="connsiteY5" fmla="*/ 285262 h 1395919"/>
              <a:gd name="connsiteX6" fmla="*/ 285262 w 4039967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1395919">
                <a:moveTo>
                  <a:pt x="285262" y="0"/>
                </a:moveTo>
                <a:lnTo>
                  <a:pt x="3754705" y="0"/>
                </a:lnTo>
                <a:cubicBezTo>
                  <a:pt x="3912251" y="0"/>
                  <a:pt x="4039967" y="127716"/>
                  <a:pt x="4039967" y="285262"/>
                </a:cubicBezTo>
                <a:lnTo>
                  <a:pt x="4039967" y="1395919"/>
                </a:lnTo>
                <a:lnTo>
                  <a:pt x="0" y="1395919"/>
                </a:lnTo>
                <a:lnTo>
                  <a:pt x="0" y="285262"/>
                </a:lnTo>
                <a:cubicBezTo>
                  <a:pt x="0" y="127716"/>
                  <a:pt x="127716" y="0"/>
                  <a:pt x="285262" y="0"/>
                </a:cubicBezTo>
                <a:close/>
              </a:path>
            </a:pathLst>
          </a:custGeom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+mj-lt"/>
              </a:rPr>
              <a:t>MÔ TẢ</a:t>
            </a:r>
          </a:p>
          <a:p>
            <a:pPr algn="ctr"/>
            <a:r>
              <a:rPr lang="en-US" sz="2400" b="1" dirty="0">
                <a:solidFill>
                  <a:schemeClr val="tx2"/>
                </a:solidFill>
                <a:latin typeface="+mj-lt"/>
              </a:rPr>
              <a:t>SẢN PHẨM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0D56F1F-7185-B5DB-0C6B-BAF66F328492}"/>
              </a:ext>
            </a:extLst>
          </p:cNvPr>
          <p:cNvSpPr/>
          <p:nvPr/>
        </p:nvSpPr>
        <p:spPr>
          <a:xfrm>
            <a:off x="1508761" y="6576844"/>
            <a:ext cx="4039967" cy="5694116"/>
          </a:xfrm>
          <a:custGeom>
            <a:avLst/>
            <a:gdLst>
              <a:gd name="connsiteX0" fmla="*/ 0 w 4039967"/>
              <a:gd name="connsiteY0" fmla="*/ 0 h 5999068"/>
              <a:gd name="connsiteX1" fmla="*/ 4039967 w 4039967"/>
              <a:gd name="connsiteY1" fmla="*/ 0 h 5999068"/>
              <a:gd name="connsiteX2" fmla="*/ 4039967 w 4039967"/>
              <a:gd name="connsiteY2" fmla="*/ 5713806 h 5999068"/>
              <a:gd name="connsiteX3" fmla="*/ 3754705 w 4039967"/>
              <a:gd name="connsiteY3" fmla="*/ 5999068 h 5999068"/>
              <a:gd name="connsiteX4" fmla="*/ 285262 w 4039967"/>
              <a:gd name="connsiteY4" fmla="*/ 5999068 h 5999068"/>
              <a:gd name="connsiteX5" fmla="*/ 0 w 4039967"/>
              <a:gd name="connsiteY5" fmla="*/ 5713806 h 5999068"/>
              <a:gd name="connsiteX6" fmla="*/ 0 w 4039967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5999068">
                <a:moveTo>
                  <a:pt x="0" y="0"/>
                </a:moveTo>
                <a:lnTo>
                  <a:pt x="4039967" y="0"/>
                </a:lnTo>
                <a:lnTo>
                  <a:pt x="4039967" y="5713806"/>
                </a:lnTo>
                <a:cubicBezTo>
                  <a:pt x="4039967" y="5871352"/>
                  <a:pt x="3912251" y="5999068"/>
                  <a:pt x="3754705" y="5999068"/>
                </a:cubicBezTo>
                <a:lnTo>
                  <a:pt x="285262" y="5999068"/>
                </a:lnTo>
                <a:cubicBezTo>
                  <a:pt x="127716" y="5999068"/>
                  <a:pt x="0" y="5871352"/>
                  <a:pt x="0" y="57138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A0506B-9F84-3B33-5492-6DA59CBE507F}"/>
              </a:ext>
            </a:extLst>
          </p:cNvPr>
          <p:cNvSpPr txBox="1"/>
          <p:nvPr/>
        </p:nvSpPr>
        <p:spPr>
          <a:xfrm rot="10800000" flipV="1">
            <a:off x="1842822" y="6918684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01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D50982-89D7-2AA9-E68F-9BCCF33D1388}"/>
              </a:ext>
            </a:extLst>
          </p:cNvPr>
          <p:cNvSpPr txBox="1"/>
          <p:nvPr/>
        </p:nvSpPr>
        <p:spPr>
          <a:xfrm rot="10800000" flipV="1">
            <a:off x="1842822" y="826062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02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5653B4-00E9-A777-79E0-52D3EAB3235E}"/>
              </a:ext>
            </a:extLst>
          </p:cNvPr>
          <p:cNvSpPr txBox="1"/>
          <p:nvPr/>
        </p:nvSpPr>
        <p:spPr>
          <a:xfrm rot="10800000" flipV="1">
            <a:off x="1842822" y="9622519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03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FA3E77-FE17-E7D7-86E0-18CC63E69146}"/>
              </a:ext>
            </a:extLst>
          </p:cNvPr>
          <p:cNvSpPr txBox="1"/>
          <p:nvPr/>
        </p:nvSpPr>
        <p:spPr>
          <a:xfrm rot="10800000" flipV="1">
            <a:off x="1842822" y="10964457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04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B97E256-2558-80A7-3625-3EC7AEF017C0}"/>
              </a:ext>
            </a:extLst>
          </p:cNvPr>
          <p:cNvSpPr/>
          <p:nvPr/>
        </p:nvSpPr>
        <p:spPr>
          <a:xfrm>
            <a:off x="12710152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DOANH NGHIỆP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82ADBC0-1FA6-1D36-5925-42670AC2986D}"/>
              </a:ext>
            </a:extLst>
          </p:cNvPr>
          <p:cNvSpPr/>
          <p:nvPr/>
        </p:nvSpPr>
        <p:spPr>
          <a:xfrm>
            <a:off x="12710152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30000"/>
                </a:schemeClr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38D721F-FC2C-E1C3-FD0A-B79BD037AC49}"/>
              </a:ext>
            </a:extLst>
          </p:cNvPr>
          <p:cNvGrpSpPr/>
          <p:nvPr/>
        </p:nvGrpSpPr>
        <p:grpSpPr>
          <a:xfrm>
            <a:off x="14136005" y="6927476"/>
            <a:ext cx="505636" cy="505636"/>
            <a:chOff x="24706502" y="6352364"/>
            <a:chExt cx="505636" cy="50563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EFB776B-A9BA-1743-456A-E3DB54AF0F29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Graphic 20" descr="Checkmark with solid fill">
              <a:extLst>
                <a:ext uri="{FF2B5EF4-FFF2-40B4-BE49-F238E27FC236}">
                  <a16:creationId xmlns:a16="http://schemas.microsoft.com/office/drawing/2014/main" id="{1C4D058F-72CC-131E-56A5-54C403160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E711F4B-5B83-7898-9FDB-BC6C2DAC5993}"/>
              </a:ext>
            </a:extLst>
          </p:cNvPr>
          <p:cNvGrpSpPr/>
          <p:nvPr/>
        </p:nvGrpSpPr>
        <p:grpSpPr>
          <a:xfrm>
            <a:off x="14136005" y="8269414"/>
            <a:ext cx="505636" cy="505636"/>
            <a:chOff x="24706502" y="6352364"/>
            <a:chExt cx="505636" cy="50563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1E1EE1A-2A85-2D29-3BA8-14F77DF6E34D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Graphic 23" descr="Checkmark with solid fill">
              <a:extLst>
                <a:ext uri="{FF2B5EF4-FFF2-40B4-BE49-F238E27FC236}">
                  <a16:creationId xmlns:a16="http://schemas.microsoft.com/office/drawing/2014/main" id="{D1AF6B79-1137-F920-6AFE-E97084ADCD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C89EB69-CCA4-1AD1-AB89-2A0B846528C5}"/>
              </a:ext>
            </a:extLst>
          </p:cNvPr>
          <p:cNvGrpSpPr/>
          <p:nvPr/>
        </p:nvGrpSpPr>
        <p:grpSpPr>
          <a:xfrm>
            <a:off x="14136005" y="9631311"/>
            <a:ext cx="505636" cy="505636"/>
            <a:chOff x="24706502" y="6352364"/>
            <a:chExt cx="505636" cy="505636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86A99D14-6466-511E-AA08-9A9D88B92988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Graphic 26" descr="Checkmark with solid fill">
              <a:extLst>
                <a:ext uri="{FF2B5EF4-FFF2-40B4-BE49-F238E27FC236}">
                  <a16:creationId xmlns:a16="http://schemas.microsoft.com/office/drawing/2014/main" id="{FFC1755E-DAAF-3F4F-1A11-66A3F7360C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683E9D7-85B6-C647-82DD-60159D833783}"/>
              </a:ext>
            </a:extLst>
          </p:cNvPr>
          <p:cNvGrpSpPr/>
          <p:nvPr/>
        </p:nvGrpSpPr>
        <p:grpSpPr>
          <a:xfrm>
            <a:off x="14136005" y="10973249"/>
            <a:ext cx="505636" cy="505636"/>
            <a:chOff x="24706502" y="6352364"/>
            <a:chExt cx="505636" cy="50563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DCC2427-EBDD-D08B-F854-B4A9A4787D73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Graphic 29" descr="Checkmark with solid fill">
              <a:extLst>
                <a:ext uri="{FF2B5EF4-FFF2-40B4-BE49-F238E27FC236}">
                  <a16:creationId xmlns:a16="http://schemas.microsoft.com/office/drawing/2014/main" id="{609E5011-8B53-05E4-FF95-258DACD78D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FB49BD84-3184-83EF-7C46-40CBF442ED9F}"/>
              </a:ext>
            </a:extLst>
          </p:cNvPr>
          <p:cNvSpPr txBox="1"/>
          <p:nvPr/>
        </p:nvSpPr>
        <p:spPr>
          <a:xfrm rot="10800000" flipV="1">
            <a:off x="16898635" y="5380719"/>
            <a:ext cx="40399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noProof="0" dirty="0">
                <a:solidFill>
                  <a:schemeClr val="tx2"/>
                </a:solidFill>
                <a:latin typeface="UTM Avo"/>
              </a:rPr>
              <a:t>TÊN SẢN PHẨM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08EE6F9-6496-FA73-2F74-A097E1835B3D}"/>
              </a:ext>
            </a:extLst>
          </p:cNvPr>
          <p:cNvSpPr txBox="1"/>
          <p:nvPr/>
        </p:nvSpPr>
        <p:spPr>
          <a:xfrm rot="10800000" flipV="1">
            <a:off x="16898633" y="6171208"/>
            <a:ext cx="597660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Xác định nhu cầu mới, khoảng trống hoặc xu hướng tiềm năng.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7" name="TextBox 48">
            <a:extLst>
              <a:ext uri="{FF2B5EF4-FFF2-40B4-BE49-F238E27FC236}">
                <a16:creationId xmlns:a16="http://schemas.microsoft.com/office/drawing/2014/main" id="{61F28FF9-8A5A-89B9-F4C2-346CAEF5BE95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431BD8FC-9E62-867A-6300-186C3C5665DE}"/>
              </a:ext>
            </a:extLst>
          </p:cNvPr>
          <p:cNvSpPr/>
          <p:nvPr/>
        </p:nvSpPr>
        <p:spPr>
          <a:xfrm>
            <a:off x="5697641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tx2"/>
                </a:solidFill>
                <a:latin typeface="+mj-lt"/>
              </a:rPr>
              <a:t>CÁ NHÂN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7FF7A3FC-632D-8978-EDDD-7F321BAADF4C}"/>
              </a:ext>
            </a:extLst>
          </p:cNvPr>
          <p:cNvSpPr/>
          <p:nvPr/>
        </p:nvSpPr>
        <p:spPr>
          <a:xfrm>
            <a:off x="5697641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30000"/>
                </a:schemeClr>
              </a:gs>
              <a:gs pos="100000">
                <a:schemeClr val="accent3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DEC44FDD-638F-30BF-67E7-CB038C2B01A6}"/>
              </a:ext>
            </a:extLst>
          </p:cNvPr>
          <p:cNvGrpSpPr/>
          <p:nvPr/>
        </p:nvGrpSpPr>
        <p:grpSpPr>
          <a:xfrm>
            <a:off x="7123494" y="6927476"/>
            <a:ext cx="505636" cy="505636"/>
            <a:chOff x="24706502" y="6352364"/>
            <a:chExt cx="505636" cy="505636"/>
          </a:xfrm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4F081F6F-79B0-90F1-A14D-2BEF8EB1ED7A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3" name="Graphic 142" descr="Checkmark with solid fill">
              <a:extLst>
                <a:ext uri="{FF2B5EF4-FFF2-40B4-BE49-F238E27FC236}">
                  <a16:creationId xmlns:a16="http://schemas.microsoft.com/office/drawing/2014/main" id="{9FFDC407-13BA-7F77-6CFD-19D33C4A11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7DF54BF1-174D-C1A8-4DD6-29AC170AF5F7}"/>
              </a:ext>
            </a:extLst>
          </p:cNvPr>
          <p:cNvGrpSpPr/>
          <p:nvPr/>
        </p:nvGrpSpPr>
        <p:grpSpPr>
          <a:xfrm>
            <a:off x="7123494" y="8269414"/>
            <a:ext cx="505636" cy="505636"/>
            <a:chOff x="24706502" y="6352364"/>
            <a:chExt cx="505636" cy="505636"/>
          </a:xfrm>
        </p:grpSpPr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0B4347E8-4642-7E35-D562-4F095FFC0F1B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6" name="Graphic 145" descr="Checkmark with solid fill">
              <a:extLst>
                <a:ext uri="{FF2B5EF4-FFF2-40B4-BE49-F238E27FC236}">
                  <a16:creationId xmlns:a16="http://schemas.microsoft.com/office/drawing/2014/main" id="{9207F69A-7FD1-BC78-22AC-960635CF6B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C498E66-43EE-37C0-A3DD-6CE2B6F7A9A4}"/>
              </a:ext>
            </a:extLst>
          </p:cNvPr>
          <p:cNvGrpSpPr/>
          <p:nvPr/>
        </p:nvGrpSpPr>
        <p:grpSpPr>
          <a:xfrm>
            <a:off x="7123494" y="9630210"/>
            <a:ext cx="505636" cy="505636"/>
            <a:chOff x="24706502" y="6962238"/>
            <a:chExt cx="505636" cy="505636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D01A92F1-670F-D8CB-3F7F-2093547A84EC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9" name="Graphic 148" descr="Close with solid fill">
              <a:extLst>
                <a:ext uri="{FF2B5EF4-FFF2-40B4-BE49-F238E27FC236}">
                  <a16:creationId xmlns:a16="http://schemas.microsoft.com/office/drawing/2014/main" id="{3086093F-7FBB-8CB3-D5D6-A48B96F175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66649E2E-232B-25A1-9045-708C1871A1E9}"/>
              </a:ext>
            </a:extLst>
          </p:cNvPr>
          <p:cNvGrpSpPr/>
          <p:nvPr/>
        </p:nvGrpSpPr>
        <p:grpSpPr>
          <a:xfrm>
            <a:off x="7123494" y="10982041"/>
            <a:ext cx="505636" cy="505636"/>
            <a:chOff x="24706502" y="6962238"/>
            <a:chExt cx="505636" cy="505636"/>
          </a:xfrm>
        </p:grpSpPr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D1089B36-3868-31D8-DBE7-90E689C3A76B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2" name="Graphic 151" descr="Close with solid fill">
              <a:extLst>
                <a:ext uri="{FF2B5EF4-FFF2-40B4-BE49-F238E27FC236}">
                  <a16:creationId xmlns:a16="http://schemas.microsoft.com/office/drawing/2014/main" id="{548F5658-43B4-C7BE-B218-C0510035B3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4DB5B3A6-8522-FBEB-7D90-B25C1AD264F5}"/>
              </a:ext>
            </a:extLst>
          </p:cNvPr>
          <p:cNvSpPr/>
          <p:nvPr/>
        </p:nvSpPr>
        <p:spPr>
          <a:xfrm>
            <a:off x="9203896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NHÓM </a:t>
            </a:r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FA8C3E81-675C-9210-5DCA-3C9DCB5D437A}"/>
              </a:ext>
            </a:extLst>
          </p:cNvPr>
          <p:cNvSpPr/>
          <p:nvPr/>
        </p:nvSpPr>
        <p:spPr>
          <a:xfrm>
            <a:off x="9203896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30000"/>
                </a:schemeClr>
              </a:gs>
              <a:gs pos="100000">
                <a:schemeClr val="accent5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8378A543-A697-1A19-9E09-19F5D160FD48}"/>
              </a:ext>
            </a:extLst>
          </p:cNvPr>
          <p:cNvGrpSpPr/>
          <p:nvPr/>
        </p:nvGrpSpPr>
        <p:grpSpPr>
          <a:xfrm>
            <a:off x="10629749" y="6927476"/>
            <a:ext cx="505636" cy="505636"/>
            <a:chOff x="24706502" y="6352364"/>
            <a:chExt cx="505636" cy="505636"/>
          </a:xfrm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04E54905-D084-3C00-64E8-2805F055B701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7" name="Graphic 156" descr="Checkmark with solid fill">
              <a:extLst>
                <a:ext uri="{FF2B5EF4-FFF2-40B4-BE49-F238E27FC236}">
                  <a16:creationId xmlns:a16="http://schemas.microsoft.com/office/drawing/2014/main" id="{067C4950-4452-86C7-5FEB-5F2E67524E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70560EE3-844F-05F1-20CA-08E7A33A8F43}"/>
              </a:ext>
            </a:extLst>
          </p:cNvPr>
          <p:cNvGrpSpPr/>
          <p:nvPr/>
        </p:nvGrpSpPr>
        <p:grpSpPr>
          <a:xfrm>
            <a:off x="10629749" y="8269414"/>
            <a:ext cx="505636" cy="505636"/>
            <a:chOff x="24706502" y="6352364"/>
            <a:chExt cx="505636" cy="505636"/>
          </a:xfrm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84D26392-62C1-BF90-51B1-6D4E6F10AF3A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60" name="Graphic 159" descr="Checkmark with solid fill">
              <a:extLst>
                <a:ext uri="{FF2B5EF4-FFF2-40B4-BE49-F238E27FC236}">
                  <a16:creationId xmlns:a16="http://schemas.microsoft.com/office/drawing/2014/main" id="{B62DFC2C-DC4D-2486-5B81-E9394918BC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8048F8B9-5D92-BBF3-8874-75B387F168B0}"/>
              </a:ext>
            </a:extLst>
          </p:cNvPr>
          <p:cNvGrpSpPr/>
          <p:nvPr/>
        </p:nvGrpSpPr>
        <p:grpSpPr>
          <a:xfrm>
            <a:off x="10626701" y="10982041"/>
            <a:ext cx="505636" cy="505636"/>
            <a:chOff x="24706502" y="6962238"/>
            <a:chExt cx="505636" cy="505636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03AC4FB5-B023-5C2F-9B65-1D9A37932661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3" name="Graphic 162" descr="Close with solid fill">
              <a:extLst>
                <a:ext uri="{FF2B5EF4-FFF2-40B4-BE49-F238E27FC236}">
                  <a16:creationId xmlns:a16="http://schemas.microsoft.com/office/drawing/2014/main" id="{15D3B016-850A-1722-A579-9BA95BA6D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ED6D6812-E835-EF3A-F405-DB4456284A55}"/>
              </a:ext>
            </a:extLst>
          </p:cNvPr>
          <p:cNvGrpSpPr/>
          <p:nvPr/>
        </p:nvGrpSpPr>
        <p:grpSpPr>
          <a:xfrm>
            <a:off x="10629749" y="9631311"/>
            <a:ext cx="505636" cy="505636"/>
            <a:chOff x="24706502" y="6352364"/>
            <a:chExt cx="505636" cy="505636"/>
          </a:xfrm>
        </p:grpSpPr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5003A4B4-EEDA-42EA-4098-071EDF88C4BD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6" name="Graphic 165" descr="Checkmark with solid fill">
              <a:extLst>
                <a:ext uri="{FF2B5EF4-FFF2-40B4-BE49-F238E27FC236}">
                  <a16:creationId xmlns:a16="http://schemas.microsoft.com/office/drawing/2014/main" id="{1BBE6CAB-DA1D-088A-56FF-C4C9C401D4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D34C46E8-A431-E2CB-ECE3-27D45F6AA4B7}"/>
              </a:ext>
            </a:extLst>
          </p:cNvPr>
          <p:cNvGrpSpPr/>
          <p:nvPr/>
        </p:nvGrpSpPr>
        <p:grpSpPr>
          <a:xfrm>
            <a:off x="16896260" y="8032594"/>
            <a:ext cx="763090" cy="763090"/>
            <a:chOff x="24726515" y="6489776"/>
            <a:chExt cx="505636" cy="505636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2CDF03E5-E749-2744-118A-4FAAA305E0B1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9" name="Graphic 168" descr="Direction with solid fill">
              <a:extLst>
                <a:ext uri="{FF2B5EF4-FFF2-40B4-BE49-F238E27FC236}">
                  <a16:creationId xmlns:a16="http://schemas.microsoft.com/office/drawing/2014/main" id="{3E5ECE32-86F1-149E-EEAA-769A5A465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3F0EC24C-57F6-0802-38C9-F5AB406DE72F}"/>
              </a:ext>
            </a:extLst>
          </p:cNvPr>
          <p:cNvGrpSpPr/>
          <p:nvPr/>
        </p:nvGrpSpPr>
        <p:grpSpPr>
          <a:xfrm>
            <a:off x="16896260" y="10724587"/>
            <a:ext cx="763090" cy="763090"/>
            <a:chOff x="24723467" y="10544341"/>
            <a:chExt cx="505636" cy="505636"/>
          </a:xfrm>
        </p:grpSpPr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2FE834A8-D01C-5B2D-7C9C-3F69604E58CA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2" name="Graphic 171" descr="Direction with solid fill">
              <a:extLst>
                <a:ext uri="{FF2B5EF4-FFF2-40B4-BE49-F238E27FC236}">
                  <a16:creationId xmlns:a16="http://schemas.microsoft.com/office/drawing/2014/main" id="{90176843-5CEB-595C-487B-E00895D9F6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B4BD28FC-530C-AE64-B433-C0A7E79B934F}"/>
              </a:ext>
            </a:extLst>
          </p:cNvPr>
          <p:cNvSpPr txBox="1"/>
          <p:nvPr/>
        </p:nvSpPr>
        <p:spPr>
          <a:xfrm rot="10800000" flipV="1">
            <a:off x="18184920" y="8152529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959B18AB-DF00-AF8A-01DF-1FBB76D3E663}"/>
              </a:ext>
            </a:extLst>
          </p:cNvPr>
          <p:cNvSpPr txBox="1"/>
          <p:nvPr/>
        </p:nvSpPr>
        <p:spPr>
          <a:xfrm rot="10800000" flipV="1">
            <a:off x="17683268" y="8740295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Tự động hóa thông minh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Dễ sử dụng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Khả năng mở rộng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Hỗ trợ liên tục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EAFBE64-B66B-6A04-DB2A-C7AECC0A7CB3}"/>
              </a:ext>
            </a:extLst>
          </p:cNvPr>
          <p:cNvSpPr txBox="1"/>
          <p:nvPr/>
        </p:nvSpPr>
        <p:spPr>
          <a:xfrm rot="10800000" flipV="1">
            <a:off x="18184920" y="10844521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30884C5E-EB50-19C6-624B-D1371EB3EB8B}"/>
              </a:ext>
            </a:extLst>
          </p:cNvPr>
          <p:cNvSpPr txBox="1"/>
          <p:nvPr/>
        </p:nvSpPr>
        <p:spPr>
          <a:xfrm rot="10800000" flipV="1">
            <a:off x="17683268" y="11439961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Phụ thuộc vào kết nối Internet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Phiên bản miễn phí giới hạn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7474833C-770C-838F-511D-95FC80E72CFC}"/>
              </a:ext>
            </a:extLst>
          </p:cNvPr>
          <p:cNvSpPr txBox="1"/>
          <p:nvPr/>
        </p:nvSpPr>
        <p:spPr>
          <a:xfrm rot="10800000" flipV="1">
            <a:off x="3886200" y="3389973"/>
            <a:ext cx="1661160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sz="2800" dirty="0">
                <a:solidFill>
                  <a:schemeClr val="tx2"/>
                </a:solidFill>
              </a:rPr>
              <a:t>Các gói dịch vụ được thiết kế linh hoạt, phù hợp nhiều nhu cầu khác nhau. </a:t>
            </a:r>
            <a:endParaRPr lang="en-US" sz="2800" dirty="0">
              <a:solidFill>
                <a:schemeClr val="tx2"/>
              </a:solidFill>
            </a:endParaRPr>
          </a:p>
          <a:p>
            <a:pPr lvl="0" algn="ctr">
              <a:defRPr/>
            </a:pPr>
            <a:r>
              <a:rPr lang="vi-VN" sz="2800" dirty="0">
                <a:solidFill>
                  <a:schemeClr val="tx2"/>
                </a:solidFill>
              </a:rPr>
              <a:t>Giá áp dụng kể từ</a:t>
            </a:r>
            <a:r>
              <a:rPr lang="en-US" sz="2800" dirty="0">
                <a:solidFill>
                  <a:schemeClr val="tx2"/>
                </a:solidFill>
              </a:rPr>
              <a:t> 01/01/2025 </a:t>
            </a:r>
            <a:r>
              <a:rPr lang="vi-VN" sz="2800" dirty="0">
                <a:solidFill>
                  <a:schemeClr val="tx2"/>
                </a:solidFill>
              </a:rPr>
              <a:t>và có thể được điều chỉnh theo chính sách của chúng tôi.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8" name="TextBox 48">
            <a:extLst>
              <a:ext uri="{FF2B5EF4-FFF2-40B4-BE49-F238E27FC236}">
                <a16:creationId xmlns:a16="http://schemas.microsoft.com/office/drawing/2014/main" id="{B22303C3-6810-11C3-5354-ACBC11B4BD91}"/>
              </a:ext>
            </a:extLst>
          </p:cNvPr>
          <p:cNvSpPr txBox="1"/>
          <p:nvPr/>
        </p:nvSpPr>
        <p:spPr>
          <a:xfrm>
            <a:off x="5567245" y="818641"/>
            <a:ext cx="13249525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PRODUCT 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PRICING TABLE</a:t>
            </a:r>
          </a:p>
        </p:txBody>
      </p:sp>
    </p:spTree>
    <p:extLst>
      <p:ext uri="{BB962C8B-B14F-4D97-AF65-F5344CB8AC3E}">
        <p14:creationId xmlns:p14="http://schemas.microsoft.com/office/powerpoint/2010/main" val="400730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1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7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17" grpId="0" animBg="1"/>
          <p:bldP spid="18" grpId="0" animBg="1"/>
          <p:bldP spid="31" grpId="0"/>
          <p:bldP spid="60" grpId="0"/>
          <p:bldP spid="139" grpId="0" animBg="1"/>
          <p:bldP spid="140" grpId="0" animBg="1"/>
          <p:bldP spid="153" grpId="0" animBg="1"/>
          <p:bldP spid="154" grpId="0" animBg="1"/>
          <p:bldP spid="173" grpId="0"/>
          <p:bldP spid="174" grpId="0"/>
          <p:bldP spid="175" grpId="0"/>
          <p:bldP spid="176" grpId="0"/>
          <p:bldP spid="1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1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7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17" grpId="0" animBg="1"/>
          <p:bldP spid="18" grpId="0" animBg="1"/>
          <p:bldP spid="31" grpId="0"/>
          <p:bldP spid="60" grpId="0"/>
          <p:bldP spid="139" grpId="0" animBg="1"/>
          <p:bldP spid="140" grpId="0" animBg="1"/>
          <p:bldP spid="153" grpId="0" animBg="1"/>
          <p:bldP spid="154" grpId="0" animBg="1"/>
          <p:bldP spid="173" grpId="0"/>
          <p:bldP spid="174" grpId="0"/>
          <p:bldP spid="175" grpId="0"/>
          <p:bldP spid="176" grpId="0"/>
          <p:bldP spid="17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48CB0B6-D414-0143-668B-381351B44CB4}"/>
              </a:ext>
            </a:extLst>
          </p:cNvPr>
          <p:cNvSpPr/>
          <p:nvPr/>
        </p:nvSpPr>
        <p:spPr>
          <a:xfrm>
            <a:off x="285135" y="335038"/>
            <a:ext cx="23813730" cy="13045924"/>
          </a:xfrm>
          <a:prstGeom prst="roundRect">
            <a:avLst>
              <a:gd name="adj" fmla="val 264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25">
            <a:extLst>
              <a:ext uri="{FF2B5EF4-FFF2-40B4-BE49-F238E27FC236}">
                <a16:creationId xmlns:a16="http://schemas.microsoft.com/office/drawing/2014/main" id="{8B520D51-8EBF-DE68-6EF1-B5809A72D6C4}"/>
              </a:ext>
            </a:extLst>
          </p:cNvPr>
          <p:cNvSpPr txBox="1"/>
          <p:nvPr/>
        </p:nvSpPr>
        <p:spPr>
          <a:xfrm>
            <a:off x="11147484" y="12940782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40000"/>
                    <a:lumOff val="6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9DE01D4-7218-F9D8-6DF6-EC9667D254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C720CCF-51B1-ACCA-EEED-5B64B1917B3D}"/>
              </a:ext>
            </a:extLst>
          </p:cNvPr>
          <p:cNvGrpSpPr/>
          <p:nvPr/>
        </p:nvGrpSpPr>
        <p:grpSpPr>
          <a:xfrm>
            <a:off x="1508760" y="6585914"/>
            <a:ext cx="14558734" cy="3999440"/>
            <a:chOff x="1508761" y="6585914"/>
            <a:chExt cx="14363260" cy="399944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21EB733-AC49-82C3-B841-5683F299A2FC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7919061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659411A-8357-5824-1783-09B238E5A3B9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9252208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609927D-22A8-33C2-4564-11434E167D88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1058535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9D91722-5A17-9F35-4859-FC568F1E1839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1" y="6585914"/>
              <a:ext cx="14363260" cy="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21BEEDF-30B5-DBBB-2750-DB8AA445BC24}"/>
              </a:ext>
            </a:extLst>
          </p:cNvPr>
          <p:cNvSpPr/>
          <p:nvPr/>
        </p:nvSpPr>
        <p:spPr>
          <a:xfrm>
            <a:off x="1508761" y="5135206"/>
            <a:ext cx="4039967" cy="1395919"/>
          </a:xfrm>
          <a:custGeom>
            <a:avLst/>
            <a:gdLst>
              <a:gd name="connsiteX0" fmla="*/ 285262 w 4039967"/>
              <a:gd name="connsiteY0" fmla="*/ 0 h 1395919"/>
              <a:gd name="connsiteX1" fmla="*/ 3754705 w 4039967"/>
              <a:gd name="connsiteY1" fmla="*/ 0 h 1395919"/>
              <a:gd name="connsiteX2" fmla="*/ 4039967 w 4039967"/>
              <a:gd name="connsiteY2" fmla="*/ 285262 h 1395919"/>
              <a:gd name="connsiteX3" fmla="*/ 4039967 w 4039967"/>
              <a:gd name="connsiteY3" fmla="*/ 1395919 h 1395919"/>
              <a:gd name="connsiteX4" fmla="*/ 0 w 4039967"/>
              <a:gd name="connsiteY4" fmla="*/ 1395919 h 1395919"/>
              <a:gd name="connsiteX5" fmla="*/ 0 w 4039967"/>
              <a:gd name="connsiteY5" fmla="*/ 285262 h 1395919"/>
              <a:gd name="connsiteX6" fmla="*/ 285262 w 4039967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1395919">
                <a:moveTo>
                  <a:pt x="285262" y="0"/>
                </a:moveTo>
                <a:lnTo>
                  <a:pt x="3754705" y="0"/>
                </a:lnTo>
                <a:cubicBezTo>
                  <a:pt x="3912251" y="0"/>
                  <a:pt x="4039967" y="127716"/>
                  <a:pt x="4039967" y="285262"/>
                </a:cubicBezTo>
                <a:lnTo>
                  <a:pt x="4039967" y="1395919"/>
                </a:lnTo>
                <a:lnTo>
                  <a:pt x="0" y="1395919"/>
                </a:lnTo>
                <a:lnTo>
                  <a:pt x="0" y="285262"/>
                </a:lnTo>
                <a:cubicBezTo>
                  <a:pt x="0" y="127716"/>
                  <a:pt x="127716" y="0"/>
                  <a:pt x="285262" y="0"/>
                </a:cubicBezTo>
                <a:close/>
              </a:path>
            </a:pathLst>
          </a:custGeom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MÔ TẢ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SẢN PHẨM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87FBE42-F091-4D6C-F3C7-A007F1A463E3}"/>
              </a:ext>
            </a:extLst>
          </p:cNvPr>
          <p:cNvSpPr/>
          <p:nvPr/>
        </p:nvSpPr>
        <p:spPr>
          <a:xfrm>
            <a:off x="1508761" y="6576844"/>
            <a:ext cx="4039967" cy="5694116"/>
          </a:xfrm>
          <a:custGeom>
            <a:avLst/>
            <a:gdLst>
              <a:gd name="connsiteX0" fmla="*/ 0 w 4039967"/>
              <a:gd name="connsiteY0" fmla="*/ 0 h 5999068"/>
              <a:gd name="connsiteX1" fmla="*/ 4039967 w 4039967"/>
              <a:gd name="connsiteY1" fmla="*/ 0 h 5999068"/>
              <a:gd name="connsiteX2" fmla="*/ 4039967 w 4039967"/>
              <a:gd name="connsiteY2" fmla="*/ 5713806 h 5999068"/>
              <a:gd name="connsiteX3" fmla="*/ 3754705 w 4039967"/>
              <a:gd name="connsiteY3" fmla="*/ 5999068 h 5999068"/>
              <a:gd name="connsiteX4" fmla="*/ 285262 w 4039967"/>
              <a:gd name="connsiteY4" fmla="*/ 5999068 h 5999068"/>
              <a:gd name="connsiteX5" fmla="*/ 0 w 4039967"/>
              <a:gd name="connsiteY5" fmla="*/ 5713806 h 5999068"/>
              <a:gd name="connsiteX6" fmla="*/ 0 w 4039967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39967" h="5999068">
                <a:moveTo>
                  <a:pt x="0" y="0"/>
                </a:moveTo>
                <a:lnTo>
                  <a:pt x="4039967" y="0"/>
                </a:lnTo>
                <a:lnTo>
                  <a:pt x="4039967" y="5713806"/>
                </a:lnTo>
                <a:cubicBezTo>
                  <a:pt x="4039967" y="5871352"/>
                  <a:pt x="3912251" y="5999068"/>
                  <a:pt x="3754705" y="5999068"/>
                </a:cubicBezTo>
                <a:lnTo>
                  <a:pt x="285262" y="5999068"/>
                </a:lnTo>
                <a:cubicBezTo>
                  <a:pt x="127716" y="5999068"/>
                  <a:pt x="0" y="5871352"/>
                  <a:pt x="0" y="57138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0000"/>
                </a:schemeClr>
              </a:gs>
              <a:gs pos="100000">
                <a:schemeClr val="accent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F152D5-0F41-CDEC-2E24-C22A884D08CE}"/>
              </a:ext>
            </a:extLst>
          </p:cNvPr>
          <p:cNvSpPr txBox="1"/>
          <p:nvPr/>
        </p:nvSpPr>
        <p:spPr>
          <a:xfrm rot="10800000" flipV="1">
            <a:off x="1842822" y="6918684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01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194A87-7DEE-D134-4BAB-EB925D0652F3}"/>
              </a:ext>
            </a:extLst>
          </p:cNvPr>
          <p:cNvSpPr txBox="1"/>
          <p:nvPr/>
        </p:nvSpPr>
        <p:spPr>
          <a:xfrm rot="10800000" flipV="1">
            <a:off x="1842822" y="8260622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02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73DBF8-CFE1-807D-E1D4-B3852D903AA7}"/>
              </a:ext>
            </a:extLst>
          </p:cNvPr>
          <p:cNvSpPr txBox="1"/>
          <p:nvPr/>
        </p:nvSpPr>
        <p:spPr>
          <a:xfrm rot="10800000" flipV="1">
            <a:off x="1842822" y="9622519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03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5138B1-7943-6DF1-151A-88F0A600232D}"/>
              </a:ext>
            </a:extLst>
          </p:cNvPr>
          <p:cNvSpPr txBox="1"/>
          <p:nvPr/>
        </p:nvSpPr>
        <p:spPr>
          <a:xfrm rot="10800000" flipV="1">
            <a:off x="1842822" y="10964457"/>
            <a:ext cx="3371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err="1">
                <a:solidFill>
                  <a:schemeClr val="tx2"/>
                </a:solidFill>
                <a:latin typeface="UTM Avo"/>
              </a:rPr>
              <a:t>Tính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UTM Avo"/>
              </a:rPr>
              <a:t>năng</a:t>
            </a:r>
            <a:r>
              <a:rPr lang="en-US" sz="2800" dirty="0">
                <a:solidFill>
                  <a:schemeClr val="tx2"/>
                </a:solidFill>
                <a:latin typeface="UTM Avo"/>
              </a:rPr>
              <a:t> 04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8BC25FC-EBF6-9F33-E66C-5DC1ACDBBF71}"/>
              </a:ext>
            </a:extLst>
          </p:cNvPr>
          <p:cNvSpPr/>
          <p:nvPr/>
        </p:nvSpPr>
        <p:spPr>
          <a:xfrm>
            <a:off x="12710152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DOANH NGHIỆP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47CB2B6-9711-3946-01A9-8471C75061F6}"/>
              </a:ext>
            </a:extLst>
          </p:cNvPr>
          <p:cNvSpPr/>
          <p:nvPr/>
        </p:nvSpPr>
        <p:spPr>
          <a:xfrm>
            <a:off x="12710152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6">
                  <a:alpha val="30000"/>
                </a:schemeClr>
              </a:gs>
              <a:gs pos="100000">
                <a:schemeClr val="accent6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9C09BB5-0F37-9F35-BC1F-E872891A9550}"/>
              </a:ext>
            </a:extLst>
          </p:cNvPr>
          <p:cNvGrpSpPr/>
          <p:nvPr/>
        </p:nvGrpSpPr>
        <p:grpSpPr>
          <a:xfrm>
            <a:off x="14136005" y="6927476"/>
            <a:ext cx="505636" cy="505636"/>
            <a:chOff x="24706502" y="6352364"/>
            <a:chExt cx="505636" cy="50563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CD9121A-BE9D-2199-EF35-8EB80826238F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Graphic 20" descr="Checkmark with solid fill">
              <a:extLst>
                <a:ext uri="{FF2B5EF4-FFF2-40B4-BE49-F238E27FC236}">
                  <a16:creationId xmlns:a16="http://schemas.microsoft.com/office/drawing/2014/main" id="{B59F57B4-12F9-1431-E829-C16603E282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AF02596-69B9-7E4A-87A6-F22877E52C2C}"/>
              </a:ext>
            </a:extLst>
          </p:cNvPr>
          <p:cNvGrpSpPr/>
          <p:nvPr/>
        </p:nvGrpSpPr>
        <p:grpSpPr>
          <a:xfrm>
            <a:off x="14136005" y="8269414"/>
            <a:ext cx="505636" cy="505636"/>
            <a:chOff x="24706502" y="6352364"/>
            <a:chExt cx="505636" cy="50563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4E92539-C412-F765-7282-36B038942599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Graphic 23" descr="Checkmark with solid fill">
              <a:extLst>
                <a:ext uri="{FF2B5EF4-FFF2-40B4-BE49-F238E27FC236}">
                  <a16:creationId xmlns:a16="http://schemas.microsoft.com/office/drawing/2014/main" id="{AC9FBD91-824B-4DFA-CBB8-4FA723BFCC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9111886-AE80-719F-FD20-8D3DA9532BF9}"/>
              </a:ext>
            </a:extLst>
          </p:cNvPr>
          <p:cNvGrpSpPr/>
          <p:nvPr/>
        </p:nvGrpSpPr>
        <p:grpSpPr>
          <a:xfrm>
            <a:off x="14136005" y="9631311"/>
            <a:ext cx="505636" cy="505636"/>
            <a:chOff x="24706502" y="6352364"/>
            <a:chExt cx="505636" cy="505636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3DEC13F-9142-C99D-78F9-15F4705A7808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Graphic 26" descr="Checkmark with solid fill">
              <a:extLst>
                <a:ext uri="{FF2B5EF4-FFF2-40B4-BE49-F238E27FC236}">
                  <a16:creationId xmlns:a16="http://schemas.microsoft.com/office/drawing/2014/main" id="{05F6188C-B8D1-8179-B2C3-8C5E206368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8B65D5B-D30E-7C39-C3FD-546569A52E1E}"/>
              </a:ext>
            </a:extLst>
          </p:cNvPr>
          <p:cNvGrpSpPr/>
          <p:nvPr/>
        </p:nvGrpSpPr>
        <p:grpSpPr>
          <a:xfrm>
            <a:off x="14136005" y="10973249"/>
            <a:ext cx="505636" cy="505636"/>
            <a:chOff x="24706502" y="6352364"/>
            <a:chExt cx="505636" cy="50563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2568FA0-BB1A-75F2-0666-DEAAF6A26CCA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Graphic 29" descr="Checkmark with solid fill">
              <a:extLst>
                <a:ext uri="{FF2B5EF4-FFF2-40B4-BE49-F238E27FC236}">
                  <a16:creationId xmlns:a16="http://schemas.microsoft.com/office/drawing/2014/main" id="{B08FAA8B-F12B-F30D-A785-E17020944C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1340772-8B01-22DA-274A-68E7B264EBF7}"/>
              </a:ext>
            </a:extLst>
          </p:cNvPr>
          <p:cNvSpPr txBox="1"/>
          <p:nvPr/>
        </p:nvSpPr>
        <p:spPr>
          <a:xfrm rot="10800000" flipV="1">
            <a:off x="16898635" y="5380719"/>
            <a:ext cx="40399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noProof="0" dirty="0">
                <a:solidFill>
                  <a:schemeClr val="tx2"/>
                </a:solidFill>
                <a:latin typeface="UTM Avo"/>
              </a:rPr>
              <a:t>TÊN SẢN PHẨM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DD52A7E-BAF4-D170-0030-45ABAC624AD0}"/>
              </a:ext>
            </a:extLst>
          </p:cNvPr>
          <p:cNvSpPr txBox="1"/>
          <p:nvPr/>
        </p:nvSpPr>
        <p:spPr>
          <a:xfrm rot="10800000" flipV="1">
            <a:off x="16898633" y="6171208"/>
            <a:ext cx="5976606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Xác định nhu cầu mới, khoảng trống hoặc xu hướng tiềm năng.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2A2834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7" name="TextBox 48">
            <a:extLst>
              <a:ext uri="{FF2B5EF4-FFF2-40B4-BE49-F238E27FC236}">
                <a16:creationId xmlns:a16="http://schemas.microsoft.com/office/drawing/2014/main" id="{318FD2C0-3F89-6355-2601-A46769D1C32F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8" name="TextBox 48">
            <a:extLst>
              <a:ext uri="{FF2B5EF4-FFF2-40B4-BE49-F238E27FC236}">
                <a16:creationId xmlns:a16="http://schemas.microsoft.com/office/drawing/2014/main" id="{C792D19B-AB5B-5A57-307D-4E6267C59359}"/>
              </a:ext>
            </a:extLst>
          </p:cNvPr>
          <p:cNvSpPr txBox="1"/>
          <p:nvPr/>
        </p:nvSpPr>
        <p:spPr>
          <a:xfrm>
            <a:off x="6440272" y="818641"/>
            <a:ext cx="11503470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BẢNG GIÁ SẢN PHẨM</a:t>
            </a: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A7FFD63E-62D2-E8A4-B279-6787A333349C}"/>
              </a:ext>
            </a:extLst>
          </p:cNvPr>
          <p:cNvSpPr/>
          <p:nvPr/>
        </p:nvSpPr>
        <p:spPr>
          <a:xfrm>
            <a:off x="5697641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CÁ NHÂN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0417BC2C-9358-9FAF-9923-B6814C58F6F7}"/>
              </a:ext>
            </a:extLst>
          </p:cNvPr>
          <p:cNvSpPr/>
          <p:nvPr/>
        </p:nvSpPr>
        <p:spPr>
          <a:xfrm>
            <a:off x="5697641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30000"/>
                </a:schemeClr>
              </a:gs>
              <a:gs pos="100000">
                <a:schemeClr val="accent3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D536DE01-74D9-90C6-EC00-BBAE2520E557}"/>
              </a:ext>
            </a:extLst>
          </p:cNvPr>
          <p:cNvGrpSpPr/>
          <p:nvPr/>
        </p:nvGrpSpPr>
        <p:grpSpPr>
          <a:xfrm>
            <a:off x="7123494" y="6927476"/>
            <a:ext cx="505636" cy="505636"/>
            <a:chOff x="24706502" y="6352364"/>
            <a:chExt cx="505636" cy="505636"/>
          </a:xfrm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85133BAF-7492-C108-7CCC-EE05B4D18C2A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3" name="Graphic 142" descr="Checkmark with solid fill">
              <a:extLst>
                <a:ext uri="{FF2B5EF4-FFF2-40B4-BE49-F238E27FC236}">
                  <a16:creationId xmlns:a16="http://schemas.microsoft.com/office/drawing/2014/main" id="{E56D0D78-A32F-C7FF-6B2F-0E05AE474C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0583A550-6FF7-BA4C-B8DD-D1DCCAE19CC4}"/>
              </a:ext>
            </a:extLst>
          </p:cNvPr>
          <p:cNvGrpSpPr/>
          <p:nvPr/>
        </p:nvGrpSpPr>
        <p:grpSpPr>
          <a:xfrm>
            <a:off x="7123494" y="8269414"/>
            <a:ext cx="505636" cy="505636"/>
            <a:chOff x="24706502" y="6352364"/>
            <a:chExt cx="505636" cy="505636"/>
          </a:xfrm>
        </p:grpSpPr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F7750115-F6C7-440A-2024-D6CAF4D889A8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6" name="Graphic 145" descr="Checkmark with solid fill">
              <a:extLst>
                <a:ext uri="{FF2B5EF4-FFF2-40B4-BE49-F238E27FC236}">
                  <a16:creationId xmlns:a16="http://schemas.microsoft.com/office/drawing/2014/main" id="{6B3374A4-E5A4-CDB2-BFAE-5A54BC2B3E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707D99CC-8F8D-2CE8-0EFF-7EB8D582CEAC}"/>
              </a:ext>
            </a:extLst>
          </p:cNvPr>
          <p:cNvGrpSpPr/>
          <p:nvPr/>
        </p:nvGrpSpPr>
        <p:grpSpPr>
          <a:xfrm>
            <a:off x="7123494" y="9630210"/>
            <a:ext cx="505636" cy="505636"/>
            <a:chOff x="24706502" y="6962238"/>
            <a:chExt cx="505636" cy="505636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24BC7C5-A808-BDDE-7CC2-ED3FCD1245E7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9" name="Graphic 148" descr="Close with solid fill">
              <a:extLst>
                <a:ext uri="{FF2B5EF4-FFF2-40B4-BE49-F238E27FC236}">
                  <a16:creationId xmlns:a16="http://schemas.microsoft.com/office/drawing/2014/main" id="{45AB9801-6317-53C7-A2C5-B6B88B115F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E3053B6C-0B6E-1915-6CC1-AAFB9AFB5325}"/>
              </a:ext>
            </a:extLst>
          </p:cNvPr>
          <p:cNvGrpSpPr/>
          <p:nvPr/>
        </p:nvGrpSpPr>
        <p:grpSpPr>
          <a:xfrm>
            <a:off x="7123494" y="10982041"/>
            <a:ext cx="505636" cy="505636"/>
            <a:chOff x="24706502" y="6962238"/>
            <a:chExt cx="505636" cy="505636"/>
          </a:xfrm>
        </p:grpSpPr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B5796280-5302-1172-1071-390AE92CA6EB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2" name="Graphic 151" descr="Close with solid fill">
              <a:extLst>
                <a:ext uri="{FF2B5EF4-FFF2-40B4-BE49-F238E27FC236}">
                  <a16:creationId xmlns:a16="http://schemas.microsoft.com/office/drawing/2014/main" id="{2CFF4E83-BA8A-8BAC-B068-B98DB991A1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8CED5F74-BD98-8CB4-92C2-C5F5347A8D3A}"/>
              </a:ext>
            </a:extLst>
          </p:cNvPr>
          <p:cNvSpPr/>
          <p:nvPr/>
        </p:nvSpPr>
        <p:spPr>
          <a:xfrm>
            <a:off x="9203896" y="5135206"/>
            <a:ext cx="3357342" cy="1395919"/>
          </a:xfrm>
          <a:custGeom>
            <a:avLst/>
            <a:gdLst>
              <a:gd name="connsiteX0" fmla="*/ 237062 w 3357342"/>
              <a:gd name="connsiteY0" fmla="*/ 0 h 1395919"/>
              <a:gd name="connsiteX1" fmla="*/ 3120280 w 3357342"/>
              <a:gd name="connsiteY1" fmla="*/ 0 h 1395919"/>
              <a:gd name="connsiteX2" fmla="*/ 3357342 w 3357342"/>
              <a:gd name="connsiteY2" fmla="*/ 237062 h 1395919"/>
              <a:gd name="connsiteX3" fmla="*/ 3357342 w 3357342"/>
              <a:gd name="connsiteY3" fmla="*/ 1395919 h 1395919"/>
              <a:gd name="connsiteX4" fmla="*/ 0 w 3357342"/>
              <a:gd name="connsiteY4" fmla="*/ 1395919 h 1395919"/>
              <a:gd name="connsiteX5" fmla="*/ 0 w 3357342"/>
              <a:gd name="connsiteY5" fmla="*/ 237062 h 1395919"/>
              <a:gd name="connsiteX6" fmla="*/ 237062 w 3357342"/>
              <a:gd name="connsiteY6" fmla="*/ 0 h 1395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1395919">
                <a:moveTo>
                  <a:pt x="237062" y="0"/>
                </a:moveTo>
                <a:lnTo>
                  <a:pt x="3120280" y="0"/>
                </a:lnTo>
                <a:cubicBezTo>
                  <a:pt x="3251206" y="0"/>
                  <a:pt x="3357342" y="106136"/>
                  <a:pt x="3357342" y="237062"/>
                </a:cubicBezTo>
                <a:lnTo>
                  <a:pt x="3357342" y="1395919"/>
                </a:lnTo>
                <a:lnTo>
                  <a:pt x="0" y="1395919"/>
                </a:lnTo>
                <a:lnTo>
                  <a:pt x="0" y="237062"/>
                </a:lnTo>
                <a:cubicBezTo>
                  <a:pt x="0" y="106136"/>
                  <a:pt x="106136" y="0"/>
                  <a:pt x="237062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540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2"/>
                </a:solidFill>
                <a:latin typeface="+mj-lt"/>
              </a:rPr>
              <a:t>GÓI</a:t>
            </a:r>
          </a:p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NHÓM </a:t>
            </a:r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40F416B2-1644-D8E2-1115-8485CB636395}"/>
              </a:ext>
            </a:extLst>
          </p:cNvPr>
          <p:cNvSpPr/>
          <p:nvPr/>
        </p:nvSpPr>
        <p:spPr>
          <a:xfrm>
            <a:off x="9203896" y="6576844"/>
            <a:ext cx="3357342" cy="5694116"/>
          </a:xfrm>
          <a:custGeom>
            <a:avLst/>
            <a:gdLst>
              <a:gd name="connsiteX0" fmla="*/ 0 w 3357342"/>
              <a:gd name="connsiteY0" fmla="*/ 0 h 5999068"/>
              <a:gd name="connsiteX1" fmla="*/ 3357342 w 3357342"/>
              <a:gd name="connsiteY1" fmla="*/ 0 h 5999068"/>
              <a:gd name="connsiteX2" fmla="*/ 3357342 w 3357342"/>
              <a:gd name="connsiteY2" fmla="*/ 5762006 h 5999068"/>
              <a:gd name="connsiteX3" fmla="*/ 3120280 w 3357342"/>
              <a:gd name="connsiteY3" fmla="*/ 5999068 h 5999068"/>
              <a:gd name="connsiteX4" fmla="*/ 237062 w 3357342"/>
              <a:gd name="connsiteY4" fmla="*/ 5999068 h 5999068"/>
              <a:gd name="connsiteX5" fmla="*/ 0 w 3357342"/>
              <a:gd name="connsiteY5" fmla="*/ 5762006 h 5999068"/>
              <a:gd name="connsiteX6" fmla="*/ 0 w 3357342"/>
              <a:gd name="connsiteY6" fmla="*/ 0 h 5999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7342" h="5999068">
                <a:moveTo>
                  <a:pt x="0" y="0"/>
                </a:moveTo>
                <a:lnTo>
                  <a:pt x="3357342" y="0"/>
                </a:lnTo>
                <a:lnTo>
                  <a:pt x="3357342" y="5762006"/>
                </a:lnTo>
                <a:cubicBezTo>
                  <a:pt x="3357342" y="5892932"/>
                  <a:pt x="3251206" y="5999068"/>
                  <a:pt x="3120280" y="5999068"/>
                </a:cubicBezTo>
                <a:lnTo>
                  <a:pt x="237062" y="5999068"/>
                </a:lnTo>
                <a:cubicBezTo>
                  <a:pt x="106136" y="5999068"/>
                  <a:pt x="0" y="5892932"/>
                  <a:pt x="0" y="5762006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30000"/>
                </a:schemeClr>
              </a:gs>
              <a:gs pos="100000">
                <a:schemeClr val="accent5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417F035E-800F-B192-5B0F-016804A0DB0B}"/>
              </a:ext>
            </a:extLst>
          </p:cNvPr>
          <p:cNvGrpSpPr/>
          <p:nvPr/>
        </p:nvGrpSpPr>
        <p:grpSpPr>
          <a:xfrm>
            <a:off x="10629749" y="6927476"/>
            <a:ext cx="505636" cy="505636"/>
            <a:chOff x="24706502" y="6352364"/>
            <a:chExt cx="505636" cy="505636"/>
          </a:xfrm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C0905400-04DE-99B0-57B0-86A6500A9DD7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7" name="Graphic 156" descr="Checkmark with solid fill">
              <a:extLst>
                <a:ext uri="{FF2B5EF4-FFF2-40B4-BE49-F238E27FC236}">
                  <a16:creationId xmlns:a16="http://schemas.microsoft.com/office/drawing/2014/main" id="{13935BEA-E0C1-1339-E4F8-02E0BF44BB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54A36890-A18C-0D7F-0E74-A0FEDEB467CC}"/>
              </a:ext>
            </a:extLst>
          </p:cNvPr>
          <p:cNvGrpSpPr/>
          <p:nvPr/>
        </p:nvGrpSpPr>
        <p:grpSpPr>
          <a:xfrm>
            <a:off x="10629749" y="8269414"/>
            <a:ext cx="505636" cy="505636"/>
            <a:chOff x="24706502" y="6352364"/>
            <a:chExt cx="505636" cy="505636"/>
          </a:xfrm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31FEBA09-6594-5BEA-F95E-9BEE886EAAD2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60" name="Graphic 159" descr="Checkmark with solid fill">
              <a:extLst>
                <a:ext uri="{FF2B5EF4-FFF2-40B4-BE49-F238E27FC236}">
                  <a16:creationId xmlns:a16="http://schemas.microsoft.com/office/drawing/2014/main" id="{256DC12B-D2A8-9162-0DD8-B7EACCDF8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2A3D64AB-56DD-625A-09C0-D2F94B3893DA}"/>
              </a:ext>
            </a:extLst>
          </p:cNvPr>
          <p:cNvGrpSpPr/>
          <p:nvPr/>
        </p:nvGrpSpPr>
        <p:grpSpPr>
          <a:xfrm>
            <a:off x="10626701" y="10982041"/>
            <a:ext cx="505636" cy="505636"/>
            <a:chOff x="24706502" y="6962238"/>
            <a:chExt cx="505636" cy="505636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27B8181E-56DA-9A47-5D5D-03B1B31C67E7}"/>
                </a:ext>
              </a:extLst>
            </p:cNvPr>
            <p:cNvSpPr/>
            <p:nvPr/>
          </p:nvSpPr>
          <p:spPr>
            <a:xfrm>
              <a:off x="24706502" y="6962238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3" name="Graphic 162" descr="Close with solid fill">
              <a:extLst>
                <a:ext uri="{FF2B5EF4-FFF2-40B4-BE49-F238E27FC236}">
                  <a16:creationId xmlns:a16="http://schemas.microsoft.com/office/drawing/2014/main" id="{7B0E044C-9D48-3776-52B8-AF14497E9B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4810740" y="7066476"/>
              <a:ext cx="297160" cy="297160"/>
            </a:xfrm>
            <a:prstGeom prst="rect">
              <a:avLst/>
            </a:prstGeom>
          </p:spPr>
        </p:pic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BA87A108-0B2D-1604-384C-421050161295}"/>
              </a:ext>
            </a:extLst>
          </p:cNvPr>
          <p:cNvGrpSpPr/>
          <p:nvPr/>
        </p:nvGrpSpPr>
        <p:grpSpPr>
          <a:xfrm>
            <a:off x="10629749" y="9631311"/>
            <a:ext cx="505636" cy="505636"/>
            <a:chOff x="24706502" y="6352364"/>
            <a:chExt cx="505636" cy="505636"/>
          </a:xfrm>
        </p:grpSpPr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7027F5CD-1957-EF62-3167-143F7A2443CA}"/>
                </a:ext>
              </a:extLst>
            </p:cNvPr>
            <p:cNvSpPr/>
            <p:nvPr/>
          </p:nvSpPr>
          <p:spPr>
            <a:xfrm>
              <a:off x="24706502" y="6352364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6" name="Graphic 165" descr="Checkmark with solid fill">
              <a:extLst>
                <a:ext uri="{FF2B5EF4-FFF2-40B4-BE49-F238E27FC236}">
                  <a16:creationId xmlns:a16="http://schemas.microsoft.com/office/drawing/2014/main" id="{3D0E8F21-516D-6AB1-41A5-FE3BABE41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4810740" y="6456602"/>
              <a:ext cx="297160" cy="297160"/>
            </a:xfrm>
            <a:prstGeom prst="rect">
              <a:avLst/>
            </a:prstGeom>
          </p:spPr>
        </p:pic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BB5A3C4C-9A51-8B3B-0ADF-CDEE34434DF5}"/>
              </a:ext>
            </a:extLst>
          </p:cNvPr>
          <p:cNvGrpSpPr/>
          <p:nvPr/>
        </p:nvGrpSpPr>
        <p:grpSpPr>
          <a:xfrm>
            <a:off x="16896260" y="8032594"/>
            <a:ext cx="763090" cy="763090"/>
            <a:chOff x="24726515" y="6489776"/>
            <a:chExt cx="505636" cy="505636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51C03127-EB41-5AFD-4365-22E205A24E34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9" name="Graphic 168" descr="Direction with solid fill">
              <a:extLst>
                <a:ext uri="{FF2B5EF4-FFF2-40B4-BE49-F238E27FC236}">
                  <a16:creationId xmlns:a16="http://schemas.microsoft.com/office/drawing/2014/main" id="{98E68A44-B7BD-3E7B-2A00-14AC58B5A07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A9B95855-9347-B38F-D84D-CEEB02079ABE}"/>
              </a:ext>
            </a:extLst>
          </p:cNvPr>
          <p:cNvGrpSpPr/>
          <p:nvPr/>
        </p:nvGrpSpPr>
        <p:grpSpPr>
          <a:xfrm>
            <a:off x="16896260" y="10724587"/>
            <a:ext cx="763090" cy="763090"/>
            <a:chOff x="24723467" y="10544341"/>
            <a:chExt cx="505636" cy="505636"/>
          </a:xfrm>
        </p:grpSpPr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1388EDBA-A079-6C79-50C4-F3FE61F2468C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2" name="Graphic 171" descr="Direction with solid fill">
              <a:extLst>
                <a:ext uri="{FF2B5EF4-FFF2-40B4-BE49-F238E27FC236}">
                  <a16:creationId xmlns:a16="http://schemas.microsoft.com/office/drawing/2014/main" id="{E031D674-EB3D-EB9F-6C1B-76FD7722E9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B41E17CE-01C9-C5C1-4C5D-33356960BEDB}"/>
              </a:ext>
            </a:extLst>
          </p:cNvPr>
          <p:cNvSpPr txBox="1"/>
          <p:nvPr/>
        </p:nvSpPr>
        <p:spPr>
          <a:xfrm rot="10800000" flipV="1">
            <a:off x="18184920" y="8152529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1178B7DB-5D85-AFC6-8D98-8B062D82600A}"/>
              </a:ext>
            </a:extLst>
          </p:cNvPr>
          <p:cNvSpPr txBox="1"/>
          <p:nvPr/>
        </p:nvSpPr>
        <p:spPr>
          <a:xfrm rot="10800000" flipV="1">
            <a:off x="17683268" y="8740295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Tự động hóa thông minh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Dễ sử dụng</a:t>
            </a:r>
            <a:endParaRPr lang="en-US" sz="2400" dirty="0">
              <a:solidFill>
                <a:srgbClr val="2A2834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Khả năng mở rộng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Hỗ trợ liên tục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8D8137B7-D924-D6EF-0F5D-E8DE899C952E}"/>
              </a:ext>
            </a:extLst>
          </p:cNvPr>
          <p:cNvSpPr txBox="1"/>
          <p:nvPr/>
        </p:nvSpPr>
        <p:spPr>
          <a:xfrm rot="10800000" flipV="1">
            <a:off x="18184920" y="10844521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95E41515-39B0-F683-1EE8-EE26F8D0A77C}"/>
              </a:ext>
            </a:extLst>
          </p:cNvPr>
          <p:cNvSpPr txBox="1"/>
          <p:nvPr/>
        </p:nvSpPr>
        <p:spPr>
          <a:xfrm rot="10800000" flipV="1">
            <a:off x="17683268" y="11439961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Phụ thuộc vào kết nối Internet</a:t>
            </a:r>
            <a:endParaRPr lang="en-US" sz="2400" dirty="0">
              <a:solidFill>
                <a:srgbClr val="2A2834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rgbClr val="2A2834"/>
                </a:solidFill>
              </a:rPr>
              <a:t>Phiên bản miễn phí giới hạn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587EECF4-750E-E76B-6FE2-440763A5E2BD}"/>
              </a:ext>
            </a:extLst>
          </p:cNvPr>
          <p:cNvSpPr txBox="1"/>
          <p:nvPr/>
        </p:nvSpPr>
        <p:spPr>
          <a:xfrm rot="10800000" flipV="1">
            <a:off x="3886200" y="3389973"/>
            <a:ext cx="1661160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>
              <a:defRPr/>
            </a:pPr>
            <a:r>
              <a:rPr lang="vi-VN" sz="2800" dirty="0">
                <a:solidFill>
                  <a:srgbClr val="2A2834"/>
                </a:solidFill>
              </a:rPr>
              <a:t>Các gói dịch vụ được thiết kế linh hoạt, phù hợp nhiều nhu cầu khác nhau. </a:t>
            </a:r>
            <a:endParaRPr lang="en-US" sz="2800" dirty="0">
              <a:solidFill>
                <a:srgbClr val="2A2834"/>
              </a:solidFill>
            </a:endParaRPr>
          </a:p>
          <a:p>
            <a:pPr lvl="0" algn="ctr">
              <a:defRPr/>
            </a:pPr>
            <a:r>
              <a:rPr lang="vi-VN" sz="2800" dirty="0">
                <a:solidFill>
                  <a:srgbClr val="2A2834"/>
                </a:solidFill>
              </a:rPr>
              <a:t>Giá áp dụng kể từ</a:t>
            </a:r>
            <a:r>
              <a:rPr lang="en-US" sz="2800" dirty="0">
                <a:solidFill>
                  <a:srgbClr val="2A2834"/>
                </a:solidFill>
              </a:rPr>
              <a:t> 01/01/2025 </a:t>
            </a:r>
            <a:r>
              <a:rPr lang="vi-VN" sz="2800" dirty="0">
                <a:solidFill>
                  <a:srgbClr val="2A2834"/>
                </a:solidFill>
              </a:rPr>
              <a:t>và có thể được điều chỉnh theo chính sách của chúng tôi.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2A2834"/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40755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1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7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17" grpId="0" animBg="1"/>
          <p:bldP spid="18" grpId="0" animBg="1"/>
          <p:bldP spid="31" grpId="0"/>
          <p:bldP spid="62" grpId="0"/>
          <p:bldP spid="139" grpId="0" animBg="1"/>
          <p:bldP spid="140" grpId="0" animBg="1"/>
          <p:bldP spid="153" grpId="0" animBg="1"/>
          <p:bldP spid="154" grpId="0" animBg="1"/>
          <p:bldP spid="173" grpId="0"/>
          <p:bldP spid="174" grpId="0"/>
          <p:bldP spid="175" grpId="0"/>
          <p:bldP spid="176" grpId="0"/>
          <p:bldP spid="1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6" presetClass="emph" presetSubtype="0" autoRev="1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animScale>
                                          <p:cBhvr>
                                            <p:cTn id="135" dur="500" fill="hold"/>
                                            <p:tgtEl>
                                              <p:spTgt spid="16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1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utoRev="1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500" fill="hold"/>
                                            <p:tgtEl>
                                              <p:spTgt spid="17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2" decel="50000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4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6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/>
          <p:bldP spid="14" grpId="0"/>
          <p:bldP spid="15" grpId="0"/>
          <p:bldP spid="16" grpId="0"/>
          <p:bldP spid="17" grpId="0" animBg="1"/>
          <p:bldP spid="18" grpId="0" animBg="1"/>
          <p:bldP spid="31" grpId="0"/>
          <p:bldP spid="62" grpId="0"/>
          <p:bldP spid="139" grpId="0" animBg="1"/>
          <p:bldP spid="140" grpId="0" animBg="1"/>
          <p:bldP spid="153" grpId="0" animBg="1"/>
          <p:bldP spid="154" grpId="0" animBg="1"/>
          <p:bldP spid="173" grpId="0"/>
          <p:bldP spid="174" grpId="0"/>
          <p:bldP spid="175" grpId="0"/>
          <p:bldP spid="176" grpId="0"/>
          <p:bldP spid="177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D_77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5">
  <a:themeElements>
    <a:clrScheme name="CP_D_5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8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4">
  <a:themeElements>
    <a:clrScheme name="SlideOcean - Dark 71">
      <a:dk1>
        <a:srgbClr val="FFFFFF"/>
      </a:dk1>
      <a:lt1>
        <a:sysClr val="window" lastClr="FFFFFF"/>
      </a:lt1>
      <a:dk2>
        <a:srgbClr val="FFFFFF"/>
      </a:dk2>
      <a:lt2>
        <a:srgbClr val="19242F"/>
      </a:lt2>
      <a:accent1>
        <a:srgbClr val="F08F1E"/>
      </a:accent1>
      <a:accent2>
        <a:srgbClr val="EE0F53"/>
      </a:accent2>
      <a:accent3>
        <a:srgbClr val="1B87F9"/>
      </a:accent3>
      <a:accent4>
        <a:srgbClr val="8DE823"/>
      </a:accent4>
      <a:accent5>
        <a:srgbClr val="EEFD2A"/>
      </a:accent5>
      <a:accent6>
        <a:srgbClr val="445469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3">
  <a:themeElements>
    <a:clrScheme name="CP_L_8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7DAB9E"/>
      </a:accent1>
      <a:accent2>
        <a:srgbClr val="0C2E06"/>
      </a:accent2>
      <a:accent3>
        <a:srgbClr val="5C8611"/>
      </a:accent3>
      <a:accent4>
        <a:srgbClr val="9EC532"/>
      </a:accent4>
      <a:accent5>
        <a:srgbClr val="CBA03E"/>
      </a:accent5>
      <a:accent6>
        <a:srgbClr val="65435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1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_SO 07">
  <a:themeElements>
    <a:clrScheme name="SlideOcean - Light 27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4531</TotalTime>
  <Words>1094</Words>
  <Application>Microsoft Office PowerPoint</Application>
  <PresentationFormat>Custom</PresentationFormat>
  <Paragraphs>243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9</vt:i4>
      </vt:variant>
    </vt:vector>
  </HeadingPairs>
  <TitlesOfParts>
    <vt:vector size="28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01</vt:lpstr>
      <vt:lpstr>1_SO 07</vt:lpstr>
      <vt:lpstr>1_SO 06</vt:lpstr>
      <vt:lpstr>1_SO 05</vt:lpstr>
      <vt:lpstr>1_SO 08</vt:lpstr>
      <vt:lpstr>1_SO 04</vt:lpstr>
      <vt:lpstr>1_SO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27 - Product Pricing Table</dc:title>
  <dc:creator>Slide Ocean</dc:creator>
  <cp:lastModifiedBy>SO</cp:lastModifiedBy>
  <cp:revision>710</cp:revision>
  <dcterms:created xsi:type="dcterms:W3CDTF">2024-04-24T08:43:56Z</dcterms:created>
  <dcterms:modified xsi:type="dcterms:W3CDTF">2025-08-30T04:16:49Z</dcterms:modified>
</cp:coreProperties>
</file>