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7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8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9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11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2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  <p:sldMasterId id="2147483757" r:id="rId9"/>
    <p:sldMasterId id="2147483767" r:id="rId10"/>
    <p:sldMasterId id="2147483779" r:id="rId11"/>
    <p:sldMasterId id="2147483789" r:id="rId12"/>
    <p:sldMasterId id="2147483799" r:id="rId13"/>
    <p:sldMasterId id="2147483811" r:id="rId14"/>
    <p:sldMasterId id="2147483821" r:id="rId15"/>
  </p:sldMasterIdLst>
  <p:notesMasterIdLst>
    <p:notesMasterId r:id="rId24"/>
  </p:notesMasterIdLst>
  <p:handoutMasterIdLst>
    <p:handoutMasterId r:id="rId25"/>
  </p:handoutMasterIdLst>
  <p:sldIdLst>
    <p:sldId id="2147378122" r:id="rId16"/>
    <p:sldId id="2147378117" r:id="rId17"/>
    <p:sldId id="2147378118" r:id="rId18"/>
    <p:sldId id="2147378119" r:id="rId19"/>
    <p:sldId id="2147378116" r:id="rId20"/>
    <p:sldId id="2147378121" r:id="rId21"/>
    <p:sldId id="2147378120" r:id="rId22"/>
    <p:sldId id="2147378104" r:id="rId2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EFC6AC"/>
    <a:srgbClr val="EEEFF3"/>
    <a:srgbClr val="F5CDBB"/>
    <a:srgbClr val="BEC9D9"/>
    <a:srgbClr val="DFDFDF"/>
    <a:srgbClr val="000000"/>
    <a:srgbClr val="ABBDC1"/>
    <a:srgbClr val="C7CFD1"/>
    <a:srgbClr val="F7F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75666" autoAdjust="0"/>
  </p:normalViewPr>
  <p:slideViewPr>
    <p:cSldViewPr snapToGrid="0">
      <p:cViewPr>
        <p:scale>
          <a:sx n="50" d="100"/>
          <a:sy n="50" d="100"/>
        </p:scale>
        <p:origin x="52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2765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05446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697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2541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0457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5065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1461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4414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1300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3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2206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100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3349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9897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9842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0198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2332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519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0143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42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4961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8612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0785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8036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6821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0704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569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74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2161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89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3587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87724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2688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576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5300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498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2818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3316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7043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1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1757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9445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9197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34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48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7516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28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515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8444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53536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770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1004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7481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993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0014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835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64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193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3913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939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2173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1908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2883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327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41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6646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3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1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0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1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4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4563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21387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5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1884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01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5143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6AED769-C643-3AA0-B397-67B267250A98}"/>
              </a:ext>
            </a:extLst>
          </p:cNvPr>
          <p:cNvSpPr/>
          <p:nvPr/>
        </p:nvSpPr>
        <p:spPr>
          <a:xfrm>
            <a:off x="9695992" y="12318542"/>
            <a:ext cx="4992016" cy="101450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5064878-94E3-3E2D-A954-F983967070B6}"/>
              </a:ext>
            </a:extLst>
          </p:cNvPr>
          <p:cNvSpPr/>
          <p:nvPr/>
        </p:nvSpPr>
        <p:spPr>
          <a:xfrm>
            <a:off x="11217840" y="11508580"/>
            <a:ext cx="1948320" cy="1327013"/>
          </a:xfrm>
          <a:custGeom>
            <a:avLst/>
            <a:gdLst>
              <a:gd name="connsiteX0" fmla="*/ 0 w 1948320"/>
              <a:gd name="connsiteY0" fmla="*/ 0 h 1327013"/>
              <a:gd name="connsiteX1" fmla="*/ 1948320 w 1948320"/>
              <a:gd name="connsiteY1" fmla="*/ 0 h 1327013"/>
              <a:gd name="connsiteX2" fmla="*/ 1948320 w 1948320"/>
              <a:gd name="connsiteY2" fmla="*/ 112523 h 1327013"/>
              <a:gd name="connsiteX3" fmla="*/ 974160 w 1948320"/>
              <a:gd name="connsiteY3" fmla="*/ 1327013 h 1327013"/>
              <a:gd name="connsiteX4" fmla="*/ 0 w 1948320"/>
              <a:gd name="connsiteY4" fmla="*/ 112523 h 1327013"/>
              <a:gd name="connsiteX5" fmla="*/ 0 w 1948320"/>
              <a:gd name="connsiteY5" fmla="*/ 0 h 132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320" h="1327013">
                <a:moveTo>
                  <a:pt x="0" y="0"/>
                </a:moveTo>
                <a:lnTo>
                  <a:pt x="1948320" y="0"/>
                </a:lnTo>
                <a:lnTo>
                  <a:pt x="1948320" y="112523"/>
                </a:lnTo>
                <a:lnTo>
                  <a:pt x="974160" y="1327013"/>
                </a:lnTo>
                <a:lnTo>
                  <a:pt x="0" y="11252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0000">
                <a:srgbClr val="F5CDBB"/>
              </a:gs>
              <a:gs pos="50000">
                <a:srgbClr val="EFC6A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7F8049A-E13C-7221-1AA7-1D77865D9971}"/>
              </a:ext>
            </a:extLst>
          </p:cNvPr>
          <p:cNvSpPr/>
          <p:nvPr/>
        </p:nvSpPr>
        <p:spPr>
          <a:xfrm rot="5400000">
            <a:off x="10083506" y="6759869"/>
            <a:ext cx="4216988" cy="10223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0D48A98-E930-600C-DF36-06E188FC4849}"/>
              </a:ext>
            </a:extLst>
          </p:cNvPr>
          <p:cNvSpPr/>
          <p:nvPr/>
        </p:nvSpPr>
        <p:spPr>
          <a:xfrm rot="5400000">
            <a:off x="10485836" y="9535719"/>
            <a:ext cx="3412327" cy="5333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B5542473-E168-C2A7-33D3-FF0F3037ED7A}"/>
              </a:ext>
            </a:extLst>
          </p:cNvPr>
          <p:cNvSpPr/>
          <p:nvPr/>
        </p:nvSpPr>
        <p:spPr>
          <a:xfrm>
            <a:off x="11180762" y="4632084"/>
            <a:ext cx="2022476" cy="10398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354B0C10-087F-6831-F29E-DCBF02E4E014}"/>
              </a:ext>
            </a:extLst>
          </p:cNvPr>
          <p:cNvSpPr/>
          <p:nvPr/>
        </p:nvSpPr>
        <p:spPr>
          <a:xfrm rot="10800000">
            <a:off x="11928624" y="12494080"/>
            <a:ext cx="526754" cy="34151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5E337CD-813B-3CAF-78C3-02E192EF0D06}"/>
              </a:ext>
            </a:extLst>
          </p:cNvPr>
          <p:cNvSpPr/>
          <p:nvPr/>
        </p:nvSpPr>
        <p:spPr>
          <a:xfrm rot="18900000" flipH="1">
            <a:off x="11790346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AF220B-7FE3-BE74-FE3C-42645CBA4CEA}"/>
              </a:ext>
            </a:extLst>
          </p:cNvPr>
          <p:cNvSpPr/>
          <p:nvPr/>
        </p:nvSpPr>
        <p:spPr>
          <a:xfrm rot="16200000" flipH="1">
            <a:off x="10646931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A61DBF1A-7C62-934E-0C32-58E386701F9E}"/>
              </a:ext>
            </a:extLst>
          </p:cNvPr>
          <p:cNvSpPr/>
          <p:nvPr/>
        </p:nvSpPr>
        <p:spPr>
          <a:xfrm rot="2700000" flipH="1">
            <a:off x="14044653" y="5589090"/>
            <a:ext cx="2022476" cy="103981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6D547F2-7AB2-055B-BBE7-AE4B2D1BAE96}"/>
              </a:ext>
            </a:extLst>
          </p:cNvPr>
          <p:cNvSpPr/>
          <p:nvPr/>
        </p:nvSpPr>
        <p:spPr>
          <a:xfrm rot="2700000">
            <a:off x="8746978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BD39D3E-A5B9-61A6-EA35-5E2BE1FD2005}"/>
              </a:ext>
            </a:extLst>
          </p:cNvPr>
          <p:cNvSpPr/>
          <p:nvPr/>
        </p:nvSpPr>
        <p:spPr>
          <a:xfrm rot="5400000">
            <a:off x="10108513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6B761023-8805-62A9-DD3E-005E3B4B17C9}"/>
              </a:ext>
            </a:extLst>
          </p:cNvPr>
          <p:cNvSpPr/>
          <p:nvPr/>
        </p:nvSpPr>
        <p:spPr>
          <a:xfrm rot="18900000">
            <a:off x="8347341" y="5581470"/>
            <a:ext cx="2022476" cy="10398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A4AADEC-3B75-EA95-D8D6-7E2267405681}"/>
              </a:ext>
            </a:extLst>
          </p:cNvPr>
          <p:cNvSpPr/>
          <p:nvPr/>
        </p:nvSpPr>
        <p:spPr>
          <a:xfrm flipH="1">
            <a:off x="12685340" y="8388349"/>
            <a:ext cx="3067048" cy="10223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16C14CB-330D-36C2-C1B2-F0854A7E7810}"/>
              </a:ext>
            </a:extLst>
          </p:cNvPr>
          <p:cNvSpPr/>
          <p:nvPr/>
        </p:nvSpPr>
        <p:spPr>
          <a:xfrm rot="16200000" flipH="1">
            <a:off x="11411610" y="9920053"/>
            <a:ext cx="3080858" cy="5333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F5F73EC3-3432-9100-0178-EBD191FFDC50}"/>
              </a:ext>
            </a:extLst>
          </p:cNvPr>
          <p:cNvSpPr/>
          <p:nvPr/>
        </p:nvSpPr>
        <p:spPr>
          <a:xfrm rot="5400000" flipH="1">
            <a:off x="14754643" y="8379618"/>
            <a:ext cx="2022476" cy="103981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9C6B7E0-720D-E8F1-B610-577E615F05D1}"/>
              </a:ext>
            </a:extLst>
          </p:cNvPr>
          <p:cNvSpPr/>
          <p:nvPr/>
        </p:nvSpPr>
        <p:spPr>
          <a:xfrm>
            <a:off x="8631612" y="8388349"/>
            <a:ext cx="3067048" cy="102235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1E86CDC-A8DA-57BB-3996-5DD7633B9C0F}"/>
              </a:ext>
            </a:extLst>
          </p:cNvPr>
          <p:cNvSpPr/>
          <p:nvPr/>
        </p:nvSpPr>
        <p:spPr>
          <a:xfrm rot="5400000">
            <a:off x="9891532" y="9920053"/>
            <a:ext cx="3080858" cy="5333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54E05F25-1667-08D9-41E8-EDD6856E8C26}"/>
              </a:ext>
            </a:extLst>
          </p:cNvPr>
          <p:cNvSpPr/>
          <p:nvPr/>
        </p:nvSpPr>
        <p:spPr>
          <a:xfrm rot="16200000">
            <a:off x="7616406" y="8379618"/>
            <a:ext cx="2022476" cy="103981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618F0C5-E9D8-E6CB-B04F-3228267E9707}"/>
              </a:ext>
            </a:extLst>
          </p:cNvPr>
          <p:cNvSpPr txBox="1"/>
          <p:nvPr/>
        </p:nvSpPr>
        <p:spPr>
          <a:xfrm rot="10800000" flipV="1">
            <a:off x="3710360" y="8854497"/>
            <a:ext cx="364203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Làm rõ vấn đề, nhu cầu khách hàng và mục tiêu cải tiến cần đạt.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42DEB4-D96B-FB5C-5636-61BA9D2C4A17}"/>
              </a:ext>
            </a:extLst>
          </p:cNvPr>
          <p:cNvSpPr txBox="1"/>
          <p:nvPr/>
        </p:nvSpPr>
        <p:spPr>
          <a:xfrm rot="10800000" flipV="1">
            <a:off x="8564684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CE40B4-41B5-6AAB-0F20-D84BC8FBF928}"/>
              </a:ext>
            </a:extLst>
          </p:cNvPr>
          <p:cNvSpPr txBox="1"/>
          <p:nvPr/>
        </p:nvSpPr>
        <p:spPr>
          <a:xfrm rot="10800000" flipV="1">
            <a:off x="5000249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DEFINE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631085-1EEB-DEA9-EEE9-E93984729C35}"/>
              </a:ext>
            </a:extLst>
          </p:cNvPr>
          <p:cNvSpPr txBox="1"/>
          <p:nvPr/>
        </p:nvSpPr>
        <p:spPr>
          <a:xfrm rot="10800000" flipV="1">
            <a:off x="4622086" y="6296136"/>
            <a:ext cx="364203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Thu thập dữ liệu, đánh giá hiệu suất hiện tại để có cơ sở phân tích.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1EE459-4F02-4AB2-F403-7FC754B391C2}"/>
              </a:ext>
            </a:extLst>
          </p:cNvPr>
          <p:cNvSpPr txBox="1"/>
          <p:nvPr/>
        </p:nvSpPr>
        <p:spPr>
          <a:xfrm rot="10800000" flipV="1">
            <a:off x="5911975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MEASURE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9C1121-6F0E-1A4A-3B22-48811D2FF642}"/>
              </a:ext>
            </a:extLst>
          </p:cNvPr>
          <p:cNvSpPr txBox="1"/>
          <p:nvPr/>
        </p:nvSpPr>
        <p:spPr>
          <a:xfrm rot="10800000" flipV="1">
            <a:off x="92595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4801BF-80A3-FF93-48C6-0FF428D01958}"/>
              </a:ext>
            </a:extLst>
          </p:cNvPr>
          <p:cNvSpPr txBox="1"/>
          <p:nvPr/>
        </p:nvSpPr>
        <p:spPr>
          <a:xfrm rot="10800000" flipV="1">
            <a:off x="10344802" y="3703136"/>
            <a:ext cx="369439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dirty="0">
                <a:solidFill>
                  <a:schemeClr val="tx2"/>
                </a:solidFill>
              </a:rPr>
              <a:t>Xác định nguyên nhân gốc rễ gây ra vấn đề và rào cản hiệu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1B6B73-47ED-A4AE-1DA6-4861ABAA244B}"/>
              </a:ext>
            </a:extLst>
          </p:cNvPr>
          <p:cNvSpPr txBox="1"/>
          <p:nvPr/>
        </p:nvSpPr>
        <p:spPr>
          <a:xfrm rot="10800000" flipV="1">
            <a:off x="11015927" y="3144622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3"/>
                </a:solidFill>
                <a:latin typeface="UTM Avo"/>
              </a:rPr>
              <a:t>ANALYZE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D88610-3F4C-A7CD-7FA5-E69E837D7CF0}"/>
              </a:ext>
            </a:extLst>
          </p:cNvPr>
          <p:cNvSpPr txBox="1"/>
          <p:nvPr/>
        </p:nvSpPr>
        <p:spPr>
          <a:xfrm rot="10800000" flipV="1">
            <a:off x="17043230" y="8854497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Thiết lập cơ chế giám sát, tiêu chuẩn và quy trình để duy trì kết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0A7F79-5939-F66D-CA21-DE5269A23444}"/>
              </a:ext>
            </a:extLst>
          </p:cNvPr>
          <p:cNvSpPr txBox="1"/>
          <p:nvPr/>
        </p:nvSpPr>
        <p:spPr>
          <a:xfrm rot="10800000" flipV="1">
            <a:off x="17043232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CONTROL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D47C52-9BFE-C4E4-B32E-4F5117918BD5}"/>
              </a:ext>
            </a:extLst>
          </p:cNvPr>
          <p:cNvSpPr txBox="1"/>
          <p:nvPr/>
        </p:nvSpPr>
        <p:spPr>
          <a:xfrm rot="10800000" flipV="1">
            <a:off x="16205106" y="6434635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Đề xuất giải pháp tối ưu, thử nghiệm và triển khai cải tiến thực tế.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1FB19C4-526A-7214-3DF5-2BEC525352E2}"/>
              </a:ext>
            </a:extLst>
          </p:cNvPr>
          <p:cNvSpPr txBox="1"/>
          <p:nvPr/>
        </p:nvSpPr>
        <p:spPr>
          <a:xfrm rot="10800000" flipV="1">
            <a:off x="16205108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5"/>
                </a:solidFill>
                <a:latin typeface="UTM Avo"/>
              </a:rPr>
              <a:t>IMPROVE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ACE3F657-2F03-EE20-4CAC-E56396BE2848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D8F0C32B-595F-56A5-AAF3-F6CC25215CD5}"/>
              </a:ext>
            </a:extLst>
          </p:cNvPr>
          <p:cNvSpPr txBox="1"/>
          <p:nvPr/>
        </p:nvSpPr>
        <p:spPr>
          <a:xfrm>
            <a:off x="7346764" y="818641"/>
            <a:ext cx="96904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SIX SIGMA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DMAIC</a:t>
            </a:r>
          </a:p>
        </p:txBody>
      </p:sp>
      <p:sp>
        <p:nvSpPr>
          <p:cNvPr id="138" name="TextBox 25">
            <a:extLst>
              <a:ext uri="{FF2B5EF4-FFF2-40B4-BE49-F238E27FC236}">
                <a16:creationId xmlns:a16="http://schemas.microsoft.com/office/drawing/2014/main" id="{6D9740BD-F956-1744-72F0-493D4F67588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0EADF238-FE0B-2A9A-8218-4472B50F3672}"/>
              </a:ext>
            </a:extLst>
          </p:cNvPr>
          <p:cNvSpPr txBox="1"/>
          <p:nvPr/>
        </p:nvSpPr>
        <p:spPr>
          <a:xfrm rot="10800000" flipV="1">
            <a:off x="11892371" y="4970224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4">
                    <a:lumMod val="50000"/>
                  </a:schemeClr>
                </a:solidFill>
                <a:latin typeface="UTM Avo"/>
              </a:rPr>
              <a:t>A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5E5B511-A7F9-AFF7-D2F7-42E1A415FE69}"/>
              </a:ext>
            </a:extLst>
          </p:cNvPr>
          <p:cNvSpPr txBox="1"/>
          <p:nvPr/>
        </p:nvSpPr>
        <p:spPr>
          <a:xfrm rot="10800000" flipV="1">
            <a:off x="146254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latin typeface="UTM Avo"/>
              </a:rPr>
              <a:t>I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FEBC022-EF2A-872B-BD41-AB9FE0BE18CC}"/>
              </a:ext>
            </a:extLst>
          </p:cNvPr>
          <p:cNvSpPr txBox="1"/>
          <p:nvPr/>
        </p:nvSpPr>
        <p:spPr>
          <a:xfrm rot="10800000" flipV="1">
            <a:off x="15242969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116594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139" grpId="0"/>
          <p:bldP spid="140" grpId="0"/>
          <p:bldP spid="1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139" grpId="0"/>
          <p:bldP spid="140" grpId="0"/>
          <p:bldP spid="14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C83766-50EA-272B-9ABB-1344EC2C7878}"/>
              </a:ext>
            </a:extLst>
          </p:cNvPr>
          <p:cNvSpPr/>
          <p:nvPr/>
        </p:nvSpPr>
        <p:spPr>
          <a:xfrm>
            <a:off x="9695992" y="12318542"/>
            <a:ext cx="4992016" cy="101450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B0A0E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280F6E2-A881-FA8A-6380-B449CA501745}"/>
              </a:ext>
            </a:extLst>
          </p:cNvPr>
          <p:cNvSpPr/>
          <p:nvPr/>
        </p:nvSpPr>
        <p:spPr>
          <a:xfrm>
            <a:off x="11217840" y="11508580"/>
            <a:ext cx="1948320" cy="1327013"/>
          </a:xfrm>
          <a:custGeom>
            <a:avLst/>
            <a:gdLst>
              <a:gd name="connsiteX0" fmla="*/ 0 w 1948320"/>
              <a:gd name="connsiteY0" fmla="*/ 0 h 1327013"/>
              <a:gd name="connsiteX1" fmla="*/ 1948320 w 1948320"/>
              <a:gd name="connsiteY1" fmla="*/ 0 h 1327013"/>
              <a:gd name="connsiteX2" fmla="*/ 1948320 w 1948320"/>
              <a:gd name="connsiteY2" fmla="*/ 112523 h 1327013"/>
              <a:gd name="connsiteX3" fmla="*/ 974160 w 1948320"/>
              <a:gd name="connsiteY3" fmla="*/ 1327013 h 1327013"/>
              <a:gd name="connsiteX4" fmla="*/ 0 w 1948320"/>
              <a:gd name="connsiteY4" fmla="*/ 112523 h 1327013"/>
              <a:gd name="connsiteX5" fmla="*/ 0 w 1948320"/>
              <a:gd name="connsiteY5" fmla="*/ 0 h 132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320" h="1327013">
                <a:moveTo>
                  <a:pt x="0" y="0"/>
                </a:moveTo>
                <a:lnTo>
                  <a:pt x="1948320" y="0"/>
                </a:lnTo>
                <a:lnTo>
                  <a:pt x="1948320" y="112523"/>
                </a:lnTo>
                <a:lnTo>
                  <a:pt x="974160" y="1327013"/>
                </a:lnTo>
                <a:lnTo>
                  <a:pt x="0" y="11252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0000">
                <a:srgbClr val="F5CDBB"/>
              </a:gs>
              <a:gs pos="50000">
                <a:srgbClr val="EFC6A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AD9501-9A75-7183-F810-7F6194ADAD1F}"/>
              </a:ext>
            </a:extLst>
          </p:cNvPr>
          <p:cNvSpPr/>
          <p:nvPr/>
        </p:nvSpPr>
        <p:spPr>
          <a:xfrm rot="5400000">
            <a:off x="10083506" y="6759869"/>
            <a:ext cx="4216988" cy="10223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7FAD38C-F140-765C-7CCE-884667B116E0}"/>
              </a:ext>
            </a:extLst>
          </p:cNvPr>
          <p:cNvSpPr/>
          <p:nvPr/>
        </p:nvSpPr>
        <p:spPr>
          <a:xfrm rot="5400000">
            <a:off x="10485836" y="9535719"/>
            <a:ext cx="3412327" cy="5333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FB73FB19-DBC3-5AE2-156B-56F66DBC7114}"/>
              </a:ext>
            </a:extLst>
          </p:cNvPr>
          <p:cNvSpPr/>
          <p:nvPr/>
        </p:nvSpPr>
        <p:spPr>
          <a:xfrm>
            <a:off x="11180762" y="4632084"/>
            <a:ext cx="2022476" cy="10398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E6CE623A-D7F8-B5BC-628E-E8F569A0D3FC}"/>
              </a:ext>
            </a:extLst>
          </p:cNvPr>
          <p:cNvSpPr/>
          <p:nvPr/>
        </p:nvSpPr>
        <p:spPr>
          <a:xfrm rot="10800000">
            <a:off x="11928624" y="12494080"/>
            <a:ext cx="526754" cy="34151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8C60A3-7E18-A3D2-46FA-D68C77476466}"/>
              </a:ext>
            </a:extLst>
          </p:cNvPr>
          <p:cNvSpPr/>
          <p:nvPr/>
        </p:nvSpPr>
        <p:spPr>
          <a:xfrm rot="18900000" flipH="1">
            <a:off x="11790346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E7FD609-4514-63E0-F451-088BBDD09794}"/>
              </a:ext>
            </a:extLst>
          </p:cNvPr>
          <p:cNvSpPr/>
          <p:nvPr/>
        </p:nvSpPr>
        <p:spPr>
          <a:xfrm rot="16200000" flipH="1">
            <a:off x="10646931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782EC6A-C494-6639-551F-139F08781422}"/>
              </a:ext>
            </a:extLst>
          </p:cNvPr>
          <p:cNvSpPr/>
          <p:nvPr/>
        </p:nvSpPr>
        <p:spPr>
          <a:xfrm rot="2700000" flipH="1">
            <a:off x="14044653" y="5589090"/>
            <a:ext cx="2022476" cy="103981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E6FC947-5E3E-9B05-D0D3-E8E3E25B0F1C}"/>
              </a:ext>
            </a:extLst>
          </p:cNvPr>
          <p:cNvSpPr/>
          <p:nvPr/>
        </p:nvSpPr>
        <p:spPr>
          <a:xfrm rot="2700000">
            <a:off x="8746978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AD15076-0C33-AFFE-09EE-CCABBFA26555}"/>
              </a:ext>
            </a:extLst>
          </p:cNvPr>
          <p:cNvSpPr/>
          <p:nvPr/>
        </p:nvSpPr>
        <p:spPr>
          <a:xfrm rot="5400000">
            <a:off x="10108513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C2C50FEC-6A4B-69B3-44F5-D29D3B9FE1E3}"/>
              </a:ext>
            </a:extLst>
          </p:cNvPr>
          <p:cNvSpPr/>
          <p:nvPr/>
        </p:nvSpPr>
        <p:spPr>
          <a:xfrm rot="18900000">
            <a:off x="8347341" y="5581470"/>
            <a:ext cx="2022476" cy="10398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433FA13-506B-F44A-EB6A-917B4B265DE4}"/>
              </a:ext>
            </a:extLst>
          </p:cNvPr>
          <p:cNvSpPr/>
          <p:nvPr/>
        </p:nvSpPr>
        <p:spPr>
          <a:xfrm flipH="1">
            <a:off x="12685340" y="8388349"/>
            <a:ext cx="3067048" cy="10223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46A16DF-0DB1-6E2A-E93F-3F78FD6A5CCC}"/>
              </a:ext>
            </a:extLst>
          </p:cNvPr>
          <p:cNvSpPr/>
          <p:nvPr/>
        </p:nvSpPr>
        <p:spPr>
          <a:xfrm rot="16200000" flipH="1">
            <a:off x="11411610" y="9920053"/>
            <a:ext cx="3080858" cy="5333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0A270614-4BCA-A8B1-5F5D-42276DB59FAF}"/>
              </a:ext>
            </a:extLst>
          </p:cNvPr>
          <p:cNvSpPr/>
          <p:nvPr/>
        </p:nvSpPr>
        <p:spPr>
          <a:xfrm rot="5400000" flipH="1">
            <a:off x="14754643" y="8379618"/>
            <a:ext cx="2022476" cy="103981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62CF3E9-0FD9-7E4D-D0F1-A56AFE39129D}"/>
              </a:ext>
            </a:extLst>
          </p:cNvPr>
          <p:cNvSpPr/>
          <p:nvPr/>
        </p:nvSpPr>
        <p:spPr>
          <a:xfrm>
            <a:off x="8631612" y="8388349"/>
            <a:ext cx="3067048" cy="102235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30FD4DA-5950-4BB1-E32A-91B0C192AB21}"/>
              </a:ext>
            </a:extLst>
          </p:cNvPr>
          <p:cNvSpPr/>
          <p:nvPr/>
        </p:nvSpPr>
        <p:spPr>
          <a:xfrm rot="5400000">
            <a:off x="9891532" y="9920053"/>
            <a:ext cx="3080858" cy="5333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8682120C-F1D1-F151-1E29-B0B3D13D4FB5}"/>
              </a:ext>
            </a:extLst>
          </p:cNvPr>
          <p:cNvSpPr/>
          <p:nvPr/>
        </p:nvSpPr>
        <p:spPr>
          <a:xfrm rot="16200000">
            <a:off x="7616406" y="8379618"/>
            <a:ext cx="2022476" cy="103981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971ED9-3617-F346-55D7-CCAA491D318A}"/>
              </a:ext>
            </a:extLst>
          </p:cNvPr>
          <p:cNvSpPr txBox="1"/>
          <p:nvPr/>
        </p:nvSpPr>
        <p:spPr>
          <a:xfrm rot="10800000" flipV="1">
            <a:off x="3710360" y="8854497"/>
            <a:ext cx="364203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Làm rõ vấn đề, nhu cầu khách hàng và mục tiêu cải tiến cần đạt.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0BBBD-7CD2-3E64-FF92-9E54980F3DE3}"/>
              </a:ext>
            </a:extLst>
          </p:cNvPr>
          <p:cNvSpPr txBox="1"/>
          <p:nvPr/>
        </p:nvSpPr>
        <p:spPr>
          <a:xfrm rot="10800000" flipV="1">
            <a:off x="8564684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02C0EF-8A8A-462E-A905-DDC1A9B8FCC3}"/>
              </a:ext>
            </a:extLst>
          </p:cNvPr>
          <p:cNvSpPr txBox="1"/>
          <p:nvPr/>
        </p:nvSpPr>
        <p:spPr>
          <a:xfrm rot="10800000" flipV="1">
            <a:off x="5000249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DEFINE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E0934E-6968-969D-D014-7C80AF788456}"/>
              </a:ext>
            </a:extLst>
          </p:cNvPr>
          <p:cNvSpPr txBox="1"/>
          <p:nvPr/>
        </p:nvSpPr>
        <p:spPr>
          <a:xfrm rot="10800000" flipV="1">
            <a:off x="4622086" y="6296136"/>
            <a:ext cx="364203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Thu thập dữ liệu, đánh giá hiệu suất hiện tại để có cơ sở phân tích.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B8D30B-03DB-5E52-3F18-9681C5B3E253}"/>
              </a:ext>
            </a:extLst>
          </p:cNvPr>
          <p:cNvSpPr txBox="1"/>
          <p:nvPr/>
        </p:nvSpPr>
        <p:spPr>
          <a:xfrm rot="10800000" flipV="1">
            <a:off x="5911975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MEASURE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EB320C2-742A-3DF4-3867-7B0F365B6916}"/>
              </a:ext>
            </a:extLst>
          </p:cNvPr>
          <p:cNvSpPr txBox="1"/>
          <p:nvPr/>
        </p:nvSpPr>
        <p:spPr>
          <a:xfrm rot="10800000" flipV="1">
            <a:off x="92595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DDE0B3-E3C7-27C7-2751-1B851177FB61}"/>
              </a:ext>
            </a:extLst>
          </p:cNvPr>
          <p:cNvSpPr txBox="1"/>
          <p:nvPr/>
        </p:nvSpPr>
        <p:spPr>
          <a:xfrm rot="10800000" flipV="1">
            <a:off x="10344802" y="3703136"/>
            <a:ext cx="369439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dirty="0">
                <a:solidFill>
                  <a:schemeClr val="tx2"/>
                </a:solidFill>
              </a:rPr>
              <a:t>Xác định nguyên nhân gốc rễ gây ra vấn đề và rào cản hiệu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4A03C9-C9FA-99EE-86C0-005B002AECA7}"/>
              </a:ext>
            </a:extLst>
          </p:cNvPr>
          <p:cNvSpPr txBox="1"/>
          <p:nvPr/>
        </p:nvSpPr>
        <p:spPr>
          <a:xfrm rot="10800000" flipV="1">
            <a:off x="11015927" y="3144622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3"/>
                </a:solidFill>
                <a:latin typeface="UTM Avo"/>
              </a:rPr>
              <a:t>ANALYZE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3AC3A4-C78B-DC30-7340-60440A0FE87A}"/>
              </a:ext>
            </a:extLst>
          </p:cNvPr>
          <p:cNvSpPr txBox="1"/>
          <p:nvPr/>
        </p:nvSpPr>
        <p:spPr>
          <a:xfrm rot="10800000" flipV="1">
            <a:off x="17043230" y="8854497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Thiết lập cơ chế giám sát, tiêu chuẩn và quy trình để duy trì kết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6F73AE-1B85-EF18-9328-A6ECE4E9D76B}"/>
              </a:ext>
            </a:extLst>
          </p:cNvPr>
          <p:cNvSpPr txBox="1"/>
          <p:nvPr/>
        </p:nvSpPr>
        <p:spPr>
          <a:xfrm rot="10800000" flipV="1">
            <a:off x="17043232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CONTROL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7D3E58-1FDD-4F35-8310-51A37D74DFDC}"/>
              </a:ext>
            </a:extLst>
          </p:cNvPr>
          <p:cNvSpPr txBox="1"/>
          <p:nvPr/>
        </p:nvSpPr>
        <p:spPr>
          <a:xfrm rot="10800000" flipV="1">
            <a:off x="16205106" y="6434635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Đề xuất giải pháp tối ưu, thử nghiệm và triển khai cải tiến thực tế.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9F7269-ACCB-756C-EC0E-4ED9223B4120}"/>
              </a:ext>
            </a:extLst>
          </p:cNvPr>
          <p:cNvSpPr txBox="1"/>
          <p:nvPr/>
        </p:nvSpPr>
        <p:spPr>
          <a:xfrm rot="10800000" flipV="1">
            <a:off x="16205108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5"/>
                </a:solidFill>
                <a:latin typeface="UTM Avo"/>
              </a:rPr>
              <a:t>IMPROVE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DAC3F4BA-87EC-1182-4AEC-2B96AF012225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FC2E3390-B266-1F1A-854B-A9D66ED284E4}"/>
              </a:ext>
            </a:extLst>
          </p:cNvPr>
          <p:cNvSpPr txBox="1"/>
          <p:nvPr/>
        </p:nvSpPr>
        <p:spPr>
          <a:xfrm>
            <a:off x="7346764" y="818641"/>
            <a:ext cx="96904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SIX SIGMA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DMAIC</a:t>
            </a:r>
          </a:p>
        </p:txBody>
      </p:sp>
      <p:sp>
        <p:nvSpPr>
          <p:cNvPr id="139" name="TextBox 25">
            <a:extLst>
              <a:ext uri="{FF2B5EF4-FFF2-40B4-BE49-F238E27FC236}">
                <a16:creationId xmlns:a16="http://schemas.microsoft.com/office/drawing/2014/main" id="{E47634B6-3D5D-C4E5-E9A4-E290C6E5DCE6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D7541272-931B-6FD7-EDEE-81A519BC68CF}"/>
              </a:ext>
            </a:extLst>
          </p:cNvPr>
          <p:cNvSpPr txBox="1"/>
          <p:nvPr/>
        </p:nvSpPr>
        <p:spPr>
          <a:xfrm rot="10800000" flipV="1">
            <a:off x="11892371" y="4970224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4">
                    <a:lumMod val="50000"/>
                  </a:schemeClr>
                </a:solidFill>
                <a:latin typeface="UTM Avo"/>
              </a:rPr>
              <a:t>A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B9DEDC4-6F9A-D513-1908-32ABB85EED20}"/>
              </a:ext>
            </a:extLst>
          </p:cNvPr>
          <p:cNvSpPr txBox="1"/>
          <p:nvPr/>
        </p:nvSpPr>
        <p:spPr>
          <a:xfrm rot="10800000" flipV="1">
            <a:off x="146254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latin typeface="UTM Avo"/>
              </a:rPr>
              <a:t>I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25C5013-277C-7C54-62E5-652687AE791A}"/>
              </a:ext>
            </a:extLst>
          </p:cNvPr>
          <p:cNvSpPr txBox="1"/>
          <p:nvPr/>
        </p:nvSpPr>
        <p:spPr>
          <a:xfrm rot="10800000" flipV="1">
            <a:off x="15242969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8920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140" grpId="0"/>
          <p:bldP spid="141" grpId="0"/>
          <p:bldP spid="1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140" grpId="0"/>
          <p:bldP spid="141" grpId="0"/>
          <p:bldP spid="14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8CDDD77-6C0E-89D4-A436-8884E261E89A}"/>
              </a:ext>
            </a:extLst>
          </p:cNvPr>
          <p:cNvSpPr/>
          <p:nvPr/>
        </p:nvSpPr>
        <p:spPr>
          <a:xfrm>
            <a:off x="9695992" y="12318542"/>
            <a:ext cx="4992016" cy="101450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28094F2-12D3-F87C-9276-B7CB6FC53B29}"/>
              </a:ext>
            </a:extLst>
          </p:cNvPr>
          <p:cNvSpPr/>
          <p:nvPr/>
        </p:nvSpPr>
        <p:spPr>
          <a:xfrm>
            <a:off x="11217840" y="11508580"/>
            <a:ext cx="1948320" cy="1327013"/>
          </a:xfrm>
          <a:custGeom>
            <a:avLst/>
            <a:gdLst>
              <a:gd name="connsiteX0" fmla="*/ 0 w 1948320"/>
              <a:gd name="connsiteY0" fmla="*/ 0 h 1327013"/>
              <a:gd name="connsiteX1" fmla="*/ 1948320 w 1948320"/>
              <a:gd name="connsiteY1" fmla="*/ 0 h 1327013"/>
              <a:gd name="connsiteX2" fmla="*/ 1948320 w 1948320"/>
              <a:gd name="connsiteY2" fmla="*/ 112523 h 1327013"/>
              <a:gd name="connsiteX3" fmla="*/ 974160 w 1948320"/>
              <a:gd name="connsiteY3" fmla="*/ 1327013 h 1327013"/>
              <a:gd name="connsiteX4" fmla="*/ 0 w 1948320"/>
              <a:gd name="connsiteY4" fmla="*/ 112523 h 1327013"/>
              <a:gd name="connsiteX5" fmla="*/ 0 w 1948320"/>
              <a:gd name="connsiteY5" fmla="*/ 0 h 132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320" h="1327013">
                <a:moveTo>
                  <a:pt x="0" y="0"/>
                </a:moveTo>
                <a:lnTo>
                  <a:pt x="1948320" y="0"/>
                </a:lnTo>
                <a:lnTo>
                  <a:pt x="1948320" y="112523"/>
                </a:lnTo>
                <a:lnTo>
                  <a:pt x="974160" y="1327013"/>
                </a:lnTo>
                <a:lnTo>
                  <a:pt x="0" y="11252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0000">
                <a:srgbClr val="F5CDBB"/>
              </a:gs>
              <a:gs pos="50000">
                <a:srgbClr val="EFC6A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69CE9AB-9200-C8B8-A4DF-DA89DC03D59A}"/>
              </a:ext>
            </a:extLst>
          </p:cNvPr>
          <p:cNvSpPr/>
          <p:nvPr/>
        </p:nvSpPr>
        <p:spPr>
          <a:xfrm rot="5400000">
            <a:off x="10083506" y="6759869"/>
            <a:ext cx="4216988" cy="10223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306545F-7817-288A-3F4B-F25D440371DD}"/>
              </a:ext>
            </a:extLst>
          </p:cNvPr>
          <p:cNvSpPr/>
          <p:nvPr/>
        </p:nvSpPr>
        <p:spPr>
          <a:xfrm rot="5400000">
            <a:off x="10485836" y="9535719"/>
            <a:ext cx="3412327" cy="5333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71A959CF-4BA8-DEDA-81D0-78C19862BC09}"/>
              </a:ext>
            </a:extLst>
          </p:cNvPr>
          <p:cNvSpPr/>
          <p:nvPr/>
        </p:nvSpPr>
        <p:spPr>
          <a:xfrm>
            <a:off x="11180762" y="4632084"/>
            <a:ext cx="2022476" cy="10398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D4E0909-9273-5DA8-57FA-D0DB8E005B1E}"/>
              </a:ext>
            </a:extLst>
          </p:cNvPr>
          <p:cNvSpPr/>
          <p:nvPr/>
        </p:nvSpPr>
        <p:spPr>
          <a:xfrm rot="10800000">
            <a:off x="11928624" y="12494080"/>
            <a:ext cx="526754" cy="34151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2AFA402-5271-A4FC-CDA9-C1405968C91C}"/>
              </a:ext>
            </a:extLst>
          </p:cNvPr>
          <p:cNvSpPr/>
          <p:nvPr/>
        </p:nvSpPr>
        <p:spPr>
          <a:xfrm rot="18900000" flipH="1">
            <a:off x="11790346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3DF5C41-5D55-1A2A-FE58-52AA28EB03F4}"/>
              </a:ext>
            </a:extLst>
          </p:cNvPr>
          <p:cNvSpPr/>
          <p:nvPr/>
        </p:nvSpPr>
        <p:spPr>
          <a:xfrm rot="16200000" flipH="1">
            <a:off x="10646931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27DA028-FC25-8ABA-E079-16F2D0A74A40}"/>
              </a:ext>
            </a:extLst>
          </p:cNvPr>
          <p:cNvSpPr/>
          <p:nvPr/>
        </p:nvSpPr>
        <p:spPr>
          <a:xfrm rot="2700000" flipH="1">
            <a:off x="14044653" y="5589090"/>
            <a:ext cx="2022476" cy="103981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D027C42-6BE6-0B26-4F9E-2F33480E54F7}"/>
              </a:ext>
            </a:extLst>
          </p:cNvPr>
          <p:cNvSpPr/>
          <p:nvPr/>
        </p:nvSpPr>
        <p:spPr>
          <a:xfrm rot="2700000">
            <a:off x="8746978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F75795F-226C-062D-8A14-D331C1F9B096}"/>
              </a:ext>
            </a:extLst>
          </p:cNvPr>
          <p:cNvSpPr/>
          <p:nvPr/>
        </p:nvSpPr>
        <p:spPr>
          <a:xfrm rot="5400000">
            <a:off x="10108513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FD9191C-0FCB-C867-23B9-900FE83FB6A8}"/>
              </a:ext>
            </a:extLst>
          </p:cNvPr>
          <p:cNvSpPr/>
          <p:nvPr/>
        </p:nvSpPr>
        <p:spPr>
          <a:xfrm rot="18900000">
            <a:off x="8347341" y="5581470"/>
            <a:ext cx="2022476" cy="10398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CD30BB3-B94C-0AB5-66A0-CCF2D9674868}"/>
              </a:ext>
            </a:extLst>
          </p:cNvPr>
          <p:cNvSpPr/>
          <p:nvPr/>
        </p:nvSpPr>
        <p:spPr>
          <a:xfrm flipH="1">
            <a:off x="12685340" y="8388349"/>
            <a:ext cx="3067048" cy="10223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AF285EE-18FC-CAE2-7639-02AAF4C186A6}"/>
              </a:ext>
            </a:extLst>
          </p:cNvPr>
          <p:cNvSpPr/>
          <p:nvPr/>
        </p:nvSpPr>
        <p:spPr>
          <a:xfrm rot="16200000" flipH="1">
            <a:off x="11411610" y="9920053"/>
            <a:ext cx="3080858" cy="5333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DC097798-DD11-3A43-2816-E638DBAC5AFA}"/>
              </a:ext>
            </a:extLst>
          </p:cNvPr>
          <p:cNvSpPr/>
          <p:nvPr/>
        </p:nvSpPr>
        <p:spPr>
          <a:xfrm rot="5400000" flipH="1">
            <a:off x="14754643" y="8379618"/>
            <a:ext cx="2022476" cy="103981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0159CE8-9180-B115-7D8D-5E74332EFA00}"/>
              </a:ext>
            </a:extLst>
          </p:cNvPr>
          <p:cNvSpPr/>
          <p:nvPr/>
        </p:nvSpPr>
        <p:spPr>
          <a:xfrm>
            <a:off x="8631612" y="8388349"/>
            <a:ext cx="3067048" cy="102235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D44D96-49FA-635E-7A69-E678501BB61B}"/>
              </a:ext>
            </a:extLst>
          </p:cNvPr>
          <p:cNvSpPr/>
          <p:nvPr/>
        </p:nvSpPr>
        <p:spPr>
          <a:xfrm rot="5400000">
            <a:off x="9891532" y="9920053"/>
            <a:ext cx="3080858" cy="5333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BA19B7-BED9-821B-C82F-5EDB9DCB877C}"/>
              </a:ext>
            </a:extLst>
          </p:cNvPr>
          <p:cNvSpPr/>
          <p:nvPr/>
        </p:nvSpPr>
        <p:spPr>
          <a:xfrm rot="16200000">
            <a:off x="7616406" y="8379618"/>
            <a:ext cx="2022476" cy="103981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62D9EA-6EBE-966B-FFAD-18A85FA720B6}"/>
              </a:ext>
            </a:extLst>
          </p:cNvPr>
          <p:cNvSpPr txBox="1"/>
          <p:nvPr/>
        </p:nvSpPr>
        <p:spPr>
          <a:xfrm rot="10800000" flipV="1">
            <a:off x="3710360" y="8854497"/>
            <a:ext cx="364203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Làm rõ vấn đề, nhu cầu khách hàng và mục tiêu cải tiến cần đạt.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F0362E-EBE9-A259-7380-99C43484A0BB}"/>
              </a:ext>
            </a:extLst>
          </p:cNvPr>
          <p:cNvSpPr txBox="1"/>
          <p:nvPr/>
        </p:nvSpPr>
        <p:spPr>
          <a:xfrm rot="10800000" flipV="1">
            <a:off x="8564684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041F93-E3E3-A55E-1B09-64FE81D201DE}"/>
              </a:ext>
            </a:extLst>
          </p:cNvPr>
          <p:cNvSpPr txBox="1"/>
          <p:nvPr/>
        </p:nvSpPr>
        <p:spPr>
          <a:xfrm rot="10800000" flipV="1">
            <a:off x="5000249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DEFINE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6F6D65-9B64-5356-3DE3-60A5B7A742E0}"/>
              </a:ext>
            </a:extLst>
          </p:cNvPr>
          <p:cNvSpPr txBox="1"/>
          <p:nvPr/>
        </p:nvSpPr>
        <p:spPr>
          <a:xfrm rot="10800000" flipV="1">
            <a:off x="4622086" y="6296136"/>
            <a:ext cx="364203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Thu thập dữ liệu, đánh giá hiệu suất hiện tại để có cơ sở phân tích.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B0F938-CEA2-11D2-9F16-B893F243CFAF}"/>
              </a:ext>
            </a:extLst>
          </p:cNvPr>
          <p:cNvSpPr txBox="1"/>
          <p:nvPr/>
        </p:nvSpPr>
        <p:spPr>
          <a:xfrm rot="10800000" flipV="1">
            <a:off x="5911975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MEASURE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EFFB83-BCDE-33E6-7A25-CB38CAF49BDF}"/>
              </a:ext>
            </a:extLst>
          </p:cNvPr>
          <p:cNvSpPr txBox="1"/>
          <p:nvPr/>
        </p:nvSpPr>
        <p:spPr>
          <a:xfrm rot="10800000" flipV="1">
            <a:off x="92595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561A9D-5542-8C4E-D9F5-2B3A218FFFEA}"/>
              </a:ext>
            </a:extLst>
          </p:cNvPr>
          <p:cNvSpPr txBox="1"/>
          <p:nvPr/>
        </p:nvSpPr>
        <p:spPr>
          <a:xfrm rot="10800000" flipV="1">
            <a:off x="10344802" y="3703136"/>
            <a:ext cx="369439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dirty="0">
                <a:solidFill>
                  <a:schemeClr val="tx2"/>
                </a:solidFill>
              </a:rPr>
              <a:t>Xác định nguyên nhân gốc rễ gây ra vấn đề và rào cản hiệu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23302D-38DC-F224-A190-260B403495A1}"/>
              </a:ext>
            </a:extLst>
          </p:cNvPr>
          <p:cNvSpPr txBox="1"/>
          <p:nvPr/>
        </p:nvSpPr>
        <p:spPr>
          <a:xfrm rot="10800000" flipV="1">
            <a:off x="11015927" y="3144622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3"/>
                </a:solidFill>
                <a:latin typeface="UTM Avo"/>
              </a:rPr>
              <a:t>ANALYZE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DE5688-D1C6-D78C-7824-C2F281A0D507}"/>
              </a:ext>
            </a:extLst>
          </p:cNvPr>
          <p:cNvSpPr txBox="1"/>
          <p:nvPr/>
        </p:nvSpPr>
        <p:spPr>
          <a:xfrm rot="10800000" flipV="1">
            <a:off x="17043230" y="8854497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Thiết lập cơ chế giám sát, tiêu chuẩn và quy trình để duy trì kết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7DC4386-A993-69C4-5B91-11CBE89C9BEC}"/>
              </a:ext>
            </a:extLst>
          </p:cNvPr>
          <p:cNvSpPr txBox="1"/>
          <p:nvPr/>
        </p:nvSpPr>
        <p:spPr>
          <a:xfrm rot="10800000" flipV="1">
            <a:off x="17043232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CONTROL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618E2E-9F81-A22A-2D66-3D6CC7EA5545}"/>
              </a:ext>
            </a:extLst>
          </p:cNvPr>
          <p:cNvSpPr txBox="1"/>
          <p:nvPr/>
        </p:nvSpPr>
        <p:spPr>
          <a:xfrm rot="10800000" flipV="1">
            <a:off x="16205106" y="6434635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Đề xuất giải pháp tối ưu, thử nghiệm và triển khai cải tiến thực tế.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CF715A8-D4FA-A601-ADE5-4E2A785AD501}"/>
              </a:ext>
            </a:extLst>
          </p:cNvPr>
          <p:cNvSpPr txBox="1"/>
          <p:nvPr/>
        </p:nvSpPr>
        <p:spPr>
          <a:xfrm rot="10800000" flipV="1">
            <a:off x="16205108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5"/>
                </a:solidFill>
                <a:latin typeface="UTM Avo"/>
              </a:rPr>
              <a:t>IMPROVE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32" name="TextBox 48">
            <a:extLst>
              <a:ext uri="{FF2B5EF4-FFF2-40B4-BE49-F238E27FC236}">
                <a16:creationId xmlns:a16="http://schemas.microsoft.com/office/drawing/2014/main" id="{2D1B7E0A-F99E-3D5E-C87F-C58E13959911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878392D6-595F-9136-9A81-1548A726526C}"/>
              </a:ext>
            </a:extLst>
          </p:cNvPr>
          <p:cNvSpPr txBox="1"/>
          <p:nvPr/>
        </p:nvSpPr>
        <p:spPr>
          <a:xfrm>
            <a:off x="7346764" y="818641"/>
            <a:ext cx="96904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SIX SIGMA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DMAIC</a:t>
            </a:r>
          </a:p>
        </p:txBody>
      </p:sp>
      <p:sp>
        <p:nvSpPr>
          <p:cNvPr id="138" name="TextBox 25">
            <a:extLst>
              <a:ext uri="{FF2B5EF4-FFF2-40B4-BE49-F238E27FC236}">
                <a16:creationId xmlns:a16="http://schemas.microsoft.com/office/drawing/2014/main" id="{5D96ECC9-54FE-F666-E6FE-0642691812E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361167C-E346-2BE5-2249-9341E482DF5C}"/>
              </a:ext>
            </a:extLst>
          </p:cNvPr>
          <p:cNvSpPr txBox="1"/>
          <p:nvPr/>
        </p:nvSpPr>
        <p:spPr>
          <a:xfrm rot="10800000" flipV="1">
            <a:off x="11892371" y="4970224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4">
                    <a:lumMod val="50000"/>
                  </a:schemeClr>
                </a:solidFill>
                <a:latin typeface="UTM Avo"/>
              </a:rPr>
              <a:t>A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E03479A-F4F3-BA29-7EBD-05251B47BF82}"/>
              </a:ext>
            </a:extLst>
          </p:cNvPr>
          <p:cNvSpPr txBox="1"/>
          <p:nvPr/>
        </p:nvSpPr>
        <p:spPr>
          <a:xfrm rot="10800000" flipV="1">
            <a:off x="146254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latin typeface="UTM Avo"/>
              </a:rPr>
              <a:t>I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EC19D19E-DA53-5A12-B75E-0F05F1D66ADD}"/>
              </a:ext>
            </a:extLst>
          </p:cNvPr>
          <p:cNvSpPr txBox="1"/>
          <p:nvPr/>
        </p:nvSpPr>
        <p:spPr>
          <a:xfrm rot="10800000" flipV="1">
            <a:off x="15242969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216188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139" grpId="0"/>
          <p:bldP spid="140" grpId="0"/>
          <p:bldP spid="1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139" grpId="0"/>
          <p:bldP spid="140" grpId="0"/>
          <p:bldP spid="14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>
            <a:extLst>
              <a:ext uri="{FF2B5EF4-FFF2-40B4-BE49-F238E27FC236}">
                <a16:creationId xmlns:a16="http://schemas.microsoft.com/office/drawing/2014/main" id="{A2B63570-EDE2-D9D7-0659-C8A222C8496D}"/>
              </a:ext>
            </a:extLst>
          </p:cNvPr>
          <p:cNvSpPr/>
          <p:nvPr/>
        </p:nvSpPr>
        <p:spPr>
          <a:xfrm>
            <a:off x="9695992" y="12318542"/>
            <a:ext cx="4992016" cy="101450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B0A0E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7BA454F-D5EC-1814-9FEB-34983715A39F}"/>
              </a:ext>
            </a:extLst>
          </p:cNvPr>
          <p:cNvSpPr/>
          <p:nvPr/>
        </p:nvSpPr>
        <p:spPr>
          <a:xfrm>
            <a:off x="11217840" y="11508580"/>
            <a:ext cx="1948320" cy="1327013"/>
          </a:xfrm>
          <a:custGeom>
            <a:avLst/>
            <a:gdLst>
              <a:gd name="connsiteX0" fmla="*/ 0 w 1948320"/>
              <a:gd name="connsiteY0" fmla="*/ 0 h 1327013"/>
              <a:gd name="connsiteX1" fmla="*/ 1948320 w 1948320"/>
              <a:gd name="connsiteY1" fmla="*/ 0 h 1327013"/>
              <a:gd name="connsiteX2" fmla="*/ 1948320 w 1948320"/>
              <a:gd name="connsiteY2" fmla="*/ 112523 h 1327013"/>
              <a:gd name="connsiteX3" fmla="*/ 974160 w 1948320"/>
              <a:gd name="connsiteY3" fmla="*/ 1327013 h 1327013"/>
              <a:gd name="connsiteX4" fmla="*/ 0 w 1948320"/>
              <a:gd name="connsiteY4" fmla="*/ 112523 h 1327013"/>
              <a:gd name="connsiteX5" fmla="*/ 0 w 1948320"/>
              <a:gd name="connsiteY5" fmla="*/ 0 h 132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320" h="1327013">
                <a:moveTo>
                  <a:pt x="0" y="0"/>
                </a:moveTo>
                <a:lnTo>
                  <a:pt x="1948320" y="0"/>
                </a:lnTo>
                <a:lnTo>
                  <a:pt x="1948320" y="112523"/>
                </a:lnTo>
                <a:lnTo>
                  <a:pt x="974160" y="1327013"/>
                </a:lnTo>
                <a:lnTo>
                  <a:pt x="0" y="11252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0000">
                <a:srgbClr val="F5CDBB"/>
              </a:gs>
              <a:gs pos="50000">
                <a:srgbClr val="EFC6A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D4673F9-7D78-A051-E5E0-5A052683ABD8}"/>
              </a:ext>
            </a:extLst>
          </p:cNvPr>
          <p:cNvSpPr/>
          <p:nvPr/>
        </p:nvSpPr>
        <p:spPr>
          <a:xfrm rot="5400000">
            <a:off x="10083506" y="6759869"/>
            <a:ext cx="4216988" cy="10223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D92CC9E-8EC5-845F-D115-C27F71631243}"/>
              </a:ext>
            </a:extLst>
          </p:cNvPr>
          <p:cNvSpPr/>
          <p:nvPr/>
        </p:nvSpPr>
        <p:spPr>
          <a:xfrm rot="5400000">
            <a:off x="10485836" y="9535719"/>
            <a:ext cx="3412327" cy="5333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B1CE66C3-827B-BBF0-8319-AA1BCF032B22}"/>
              </a:ext>
            </a:extLst>
          </p:cNvPr>
          <p:cNvSpPr/>
          <p:nvPr/>
        </p:nvSpPr>
        <p:spPr>
          <a:xfrm>
            <a:off x="11180762" y="4632084"/>
            <a:ext cx="2022476" cy="10398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8C050A8E-3DCF-1AFD-9B69-687F23FBA88C}"/>
              </a:ext>
            </a:extLst>
          </p:cNvPr>
          <p:cNvSpPr/>
          <p:nvPr/>
        </p:nvSpPr>
        <p:spPr>
          <a:xfrm rot="10800000">
            <a:off x="11928624" y="12494080"/>
            <a:ext cx="526754" cy="34151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ED6583A-B548-01B3-BBB9-5DCD1EA38A87}"/>
              </a:ext>
            </a:extLst>
          </p:cNvPr>
          <p:cNvSpPr/>
          <p:nvPr/>
        </p:nvSpPr>
        <p:spPr>
          <a:xfrm rot="18900000" flipH="1">
            <a:off x="11790346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422492F-78DE-1BE6-792E-28BBDB43FE0B}"/>
              </a:ext>
            </a:extLst>
          </p:cNvPr>
          <p:cNvSpPr/>
          <p:nvPr/>
        </p:nvSpPr>
        <p:spPr>
          <a:xfrm rot="16200000" flipH="1">
            <a:off x="10646931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ABBC0E6E-39CF-C634-A7D2-371DDE1A38A9}"/>
              </a:ext>
            </a:extLst>
          </p:cNvPr>
          <p:cNvSpPr/>
          <p:nvPr/>
        </p:nvSpPr>
        <p:spPr>
          <a:xfrm rot="2700000" flipH="1">
            <a:off x="14044653" y="5589090"/>
            <a:ext cx="2022476" cy="103981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B5EE003-F843-8B0B-B0E1-4EA224DB2C52}"/>
              </a:ext>
            </a:extLst>
          </p:cNvPr>
          <p:cNvSpPr/>
          <p:nvPr/>
        </p:nvSpPr>
        <p:spPr>
          <a:xfrm rot="2700000">
            <a:off x="8746978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1287AFE-451C-E14E-8579-A9C231C5A27C}"/>
              </a:ext>
            </a:extLst>
          </p:cNvPr>
          <p:cNvSpPr/>
          <p:nvPr/>
        </p:nvSpPr>
        <p:spPr>
          <a:xfrm rot="5400000">
            <a:off x="10108513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6E067071-63F1-172D-6998-7B0AABA19114}"/>
              </a:ext>
            </a:extLst>
          </p:cNvPr>
          <p:cNvSpPr/>
          <p:nvPr/>
        </p:nvSpPr>
        <p:spPr>
          <a:xfrm rot="18900000">
            <a:off x="8347341" y="5581470"/>
            <a:ext cx="2022476" cy="10398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BF76C7A6-741F-F71F-B1CD-2921E35D1DB5}"/>
              </a:ext>
            </a:extLst>
          </p:cNvPr>
          <p:cNvSpPr/>
          <p:nvPr/>
        </p:nvSpPr>
        <p:spPr>
          <a:xfrm flipH="1">
            <a:off x="12685340" y="8388349"/>
            <a:ext cx="3067048" cy="10223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1F79D5A-E1ED-06B2-1006-E115F763575A}"/>
              </a:ext>
            </a:extLst>
          </p:cNvPr>
          <p:cNvSpPr/>
          <p:nvPr/>
        </p:nvSpPr>
        <p:spPr>
          <a:xfrm rot="16200000" flipH="1">
            <a:off x="11411610" y="9920053"/>
            <a:ext cx="3080858" cy="5333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5978CF1F-62B0-89B4-AFAC-7C7AD190FCFA}"/>
              </a:ext>
            </a:extLst>
          </p:cNvPr>
          <p:cNvSpPr/>
          <p:nvPr/>
        </p:nvSpPr>
        <p:spPr>
          <a:xfrm rot="5400000" flipH="1">
            <a:off x="14754643" y="8379618"/>
            <a:ext cx="2022476" cy="103981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2662EA31-0C4C-E9CC-C4E4-575EBC840161}"/>
              </a:ext>
            </a:extLst>
          </p:cNvPr>
          <p:cNvSpPr/>
          <p:nvPr/>
        </p:nvSpPr>
        <p:spPr>
          <a:xfrm>
            <a:off x="8631612" y="8388349"/>
            <a:ext cx="3067048" cy="102235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A589A8E-DECE-5CEC-8802-5EB3A1D11033}"/>
              </a:ext>
            </a:extLst>
          </p:cNvPr>
          <p:cNvSpPr/>
          <p:nvPr/>
        </p:nvSpPr>
        <p:spPr>
          <a:xfrm rot="5400000">
            <a:off x="9891532" y="9920053"/>
            <a:ext cx="3080858" cy="5333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B0FAA793-6DFA-66A6-0A54-7BA53EF390DE}"/>
              </a:ext>
            </a:extLst>
          </p:cNvPr>
          <p:cNvSpPr/>
          <p:nvPr/>
        </p:nvSpPr>
        <p:spPr>
          <a:xfrm rot="16200000">
            <a:off x="7616406" y="8379618"/>
            <a:ext cx="2022476" cy="103981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0DCAE1-648B-DC63-3223-B2E6DF56B2F1}"/>
              </a:ext>
            </a:extLst>
          </p:cNvPr>
          <p:cNvSpPr txBox="1"/>
          <p:nvPr/>
        </p:nvSpPr>
        <p:spPr>
          <a:xfrm rot="10800000" flipV="1">
            <a:off x="3710360" y="8854497"/>
            <a:ext cx="364203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Làm rõ vấn đề, nhu cầu khách hàng và mục tiêu cải tiến cần đạt.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D00725A-63F6-3E7A-D08F-AD2C827ACDAD}"/>
              </a:ext>
            </a:extLst>
          </p:cNvPr>
          <p:cNvSpPr txBox="1"/>
          <p:nvPr/>
        </p:nvSpPr>
        <p:spPr>
          <a:xfrm rot="10800000" flipV="1">
            <a:off x="8564684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6ED652F-DDCF-39AE-9442-BE273F7574A6}"/>
              </a:ext>
            </a:extLst>
          </p:cNvPr>
          <p:cNvSpPr txBox="1"/>
          <p:nvPr/>
        </p:nvSpPr>
        <p:spPr>
          <a:xfrm rot="10800000" flipV="1">
            <a:off x="5000249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DEFINE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B1195F8-1E27-F896-B1F2-40913027DD0A}"/>
              </a:ext>
            </a:extLst>
          </p:cNvPr>
          <p:cNvSpPr txBox="1"/>
          <p:nvPr/>
        </p:nvSpPr>
        <p:spPr>
          <a:xfrm rot="10800000" flipV="1">
            <a:off x="4622086" y="6296136"/>
            <a:ext cx="364203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Thu thập dữ liệu, đánh giá hiệu suất hiện tại để có cơ sở phân tích.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5C9E185-BE65-E0D9-19F8-DA5E195AFE62}"/>
              </a:ext>
            </a:extLst>
          </p:cNvPr>
          <p:cNvSpPr txBox="1"/>
          <p:nvPr/>
        </p:nvSpPr>
        <p:spPr>
          <a:xfrm rot="10800000" flipV="1">
            <a:off x="5911975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MEASURE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D12D39F-18BF-DB13-6F61-F779EDFB6601}"/>
              </a:ext>
            </a:extLst>
          </p:cNvPr>
          <p:cNvSpPr txBox="1"/>
          <p:nvPr/>
        </p:nvSpPr>
        <p:spPr>
          <a:xfrm rot="10800000" flipV="1">
            <a:off x="92595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6796CDA-CD53-D792-E9CA-33047759C181}"/>
              </a:ext>
            </a:extLst>
          </p:cNvPr>
          <p:cNvSpPr txBox="1"/>
          <p:nvPr/>
        </p:nvSpPr>
        <p:spPr>
          <a:xfrm rot="10800000" flipV="1">
            <a:off x="10344802" y="3703136"/>
            <a:ext cx="369439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dirty="0">
                <a:solidFill>
                  <a:schemeClr val="tx2"/>
                </a:solidFill>
              </a:rPr>
              <a:t>Xác định nguyên nhân gốc rễ gây ra vấn đề và rào cản hiệu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C2F1BFA-6931-F31F-74F5-3E45E6AD4741}"/>
              </a:ext>
            </a:extLst>
          </p:cNvPr>
          <p:cNvSpPr txBox="1"/>
          <p:nvPr/>
        </p:nvSpPr>
        <p:spPr>
          <a:xfrm rot="10800000" flipV="1">
            <a:off x="11015927" y="3144622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3"/>
                </a:solidFill>
                <a:latin typeface="UTM Avo"/>
              </a:rPr>
              <a:t>ANALYZE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EAD8380-E21C-39D4-E5EC-42F00816E69A}"/>
              </a:ext>
            </a:extLst>
          </p:cNvPr>
          <p:cNvSpPr txBox="1"/>
          <p:nvPr/>
        </p:nvSpPr>
        <p:spPr>
          <a:xfrm rot="10800000" flipV="1">
            <a:off x="17043230" y="8854497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Thiết lập cơ chế giám sát, tiêu chuẩn và quy trình để duy trì kết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BCA6C7-05F9-6888-ABBD-BB31BA4491F8}"/>
              </a:ext>
            </a:extLst>
          </p:cNvPr>
          <p:cNvSpPr txBox="1"/>
          <p:nvPr/>
        </p:nvSpPr>
        <p:spPr>
          <a:xfrm rot="10800000" flipV="1">
            <a:off x="17043232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CONTROL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A5CD369-064D-4121-0CBA-4EAC37BBF707}"/>
              </a:ext>
            </a:extLst>
          </p:cNvPr>
          <p:cNvSpPr txBox="1"/>
          <p:nvPr/>
        </p:nvSpPr>
        <p:spPr>
          <a:xfrm rot="10800000" flipV="1">
            <a:off x="16205106" y="6434635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Đề xuất giải pháp tối ưu, thử nghiệm và triển khai cải tiến thực tế.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F5E662B-E566-364B-2F2F-2116C97C6DB1}"/>
              </a:ext>
            </a:extLst>
          </p:cNvPr>
          <p:cNvSpPr txBox="1"/>
          <p:nvPr/>
        </p:nvSpPr>
        <p:spPr>
          <a:xfrm rot="10800000" flipV="1">
            <a:off x="16205108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5"/>
                </a:solidFill>
                <a:latin typeface="UTM Avo"/>
              </a:rPr>
              <a:t>IMPROVE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8557BB36-3ADF-20EB-B58D-11F742DE411A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4E8A97A0-0AE6-C463-D6F4-C77D491161C9}"/>
              </a:ext>
            </a:extLst>
          </p:cNvPr>
          <p:cNvSpPr txBox="1"/>
          <p:nvPr/>
        </p:nvSpPr>
        <p:spPr>
          <a:xfrm>
            <a:off x="7346766" y="818641"/>
            <a:ext cx="96904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SIX SIGMA 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DMAIC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38" name="TextBox 25">
            <a:extLst>
              <a:ext uri="{FF2B5EF4-FFF2-40B4-BE49-F238E27FC236}">
                <a16:creationId xmlns:a16="http://schemas.microsoft.com/office/drawing/2014/main" id="{BB3D2C1C-FE55-F89C-4FC5-2D3D8FADF0CD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BCFD2DA-F2DD-0E10-BFF5-FD0114BC3690}"/>
              </a:ext>
            </a:extLst>
          </p:cNvPr>
          <p:cNvSpPr txBox="1"/>
          <p:nvPr/>
        </p:nvSpPr>
        <p:spPr>
          <a:xfrm rot="10800000" flipV="1">
            <a:off x="11892371" y="4970224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4">
                    <a:lumMod val="50000"/>
                  </a:schemeClr>
                </a:solidFill>
                <a:latin typeface="UTM Avo"/>
              </a:rPr>
              <a:t>A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2E4CFBC1-DB5C-DCCB-7C72-FAE9724FD6E1}"/>
              </a:ext>
            </a:extLst>
          </p:cNvPr>
          <p:cNvSpPr txBox="1"/>
          <p:nvPr/>
        </p:nvSpPr>
        <p:spPr>
          <a:xfrm rot="10800000" flipV="1">
            <a:off x="146254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latin typeface="UTM Avo"/>
              </a:rPr>
              <a:t>I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3AD6AF67-A2DB-49BB-F2EC-2E29594FE5FD}"/>
              </a:ext>
            </a:extLst>
          </p:cNvPr>
          <p:cNvSpPr txBox="1"/>
          <p:nvPr/>
        </p:nvSpPr>
        <p:spPr>
          <a:xfrm rot="10800000" flipV="1">
            <a:off x="15242969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28765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139" grpId="0"/>
          <p:bldP spid="140" grpId="0"/>
          <p:bldP spid="1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139" grpId="0"/>
          <p:bldP spid="140" grpId="0"/>
          <p:bldP spid="141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Oval 1062">
            <a:extLst>
              <a:ext uri="{FF2B5EF4-FFF2-40B4-BE49-F238E27FC236}">
                <a16:creationId xmlns:a16="http://schemas.microsoft.com/office/drawing/2014/main" id="{7B7764B5-B35C-AB45-DDA4-D83F132C2163}"/>
              </a:ext>
            </a:extLst>
          </p:cNvPr>
          <p:cNvSpPr/>
          <p:nvPr/>
        </p:nvSpPr>
        <p:spPr>
          <a:xfrm>
            <a:off x="9695992" y="12318542"/>
            <a:ext cx="4992016" cy="101450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20675BC4-7B45-9A97-BCE8-0B996F313E07}"/>
              </a:ext>
            </a:extLst>
          </p:cNvPr>
          <p:cNvSpPr/>
          <p:nvPr/>
        </p:nvSpPr>
        <p:spPr>
          <a:xfrm>
            <a:off x="11217840" y="11508580"/>
            <a:ext cx="1948320" cy="1327013"/>
          </a:xfrm>
          <a:custGeom>
            <a:avLst/>
            <a:gdLst>
              <a:gd name="connsiteX0" fmla="*/ 0 w 1948320"/>
              <a:gd name="connsiteY0" fmla="*/ 0 h 1327013"/>
              <a:gd name="connsiteX1" fmla="*/ 1948320 w 1948320"/>
              <a:gd name="connsiteY1" fmla="*/ 0 h 1327013"/>
              <a:gd name="connsiteX2" fmla="*/ 1948320 w 1948320"/>
              <a:gd name="connsiteY2" fmla="*/ 112523 h 1327013"/>
              <a:gd name="connsiteX3" fmla="*/ 974160 w 1948320"/>
              <a:gd name="connsiteY3" fmla="*/ 1327013 h 1327013"/>
              <a:gd name="connsiteX4" fmla="*/ 0 w 1948320"/>
              <a:gd name="connsiteY4" fmla="*/ 112523 h 1327013"/>
              <a:gd name="connsiteX5" fmla="*/ 0 w 1948320"/>
              <a:gd name="connsiteY5" fmla="*/ 0 h 132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320" h="1327013">
                <a:moveTo>
                  <a:pt x="0" y="0"/>
                </a:moveTo>
                <a:lnTo>
                  <a:pt x="1948320" y="0"/>
                </a:lnTo>
                <a:lnTo>
                  <a:pt x="1948320" y="112523"/>
                </a:lnTo>
                <a:lnTo>
                  <a:pt x="974160" y="1327013"/>
                </a:lnTo>
                <a:lnTo>
                  <a:pt x="0" y="11252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0000">
                <a:srgbClr val="F5CDBB"/>
              </a:gs>
              <a:gs pos="50000">
                <a:srgbClr val="EFC6A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7894436-DB3A-039D-435F-9EECC2A99A21}"/>
              </a:ext>
            </a:extLst>
          </p:cNvPr>
          <p:cNvSpPr/>
          <p:nvPr/>
        </p:nvSpPr>
        <p:spPr>
          <a:xfrm rot="5400000">
            <a:off x="10083506" y="6759869"/>
            <a:ext cx="4216988" cy="10223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88B0FF43-264B-FD31-A26E-9AA5675D751A}"/>
              </a:ext>
            </a:extLst>
          </p:cNvPr>
          <p:cNvSpPr/>
          <p:nvPr/>
        </p:nvSpPr>
        <p:spPr>
          <a:xfrm rot="5400000">
            <a:off x="10485836" y="9535719"/>
            <a:ext cx="3412327" cy="5333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C41B9587-2283-9130-4129-578F41CFA0BE}"/>
              </a:ext>
            </a:extLst>
          </p:cNvPr>
          <p:cNvSpPr/>
          <p:nvPr/>
        </p:nvSpPr>
        <p:spPr>
          <a:xfrm>
            <a:off x="11180762" y="4632084"/>
            <a:ext cx="2022476" cy="10398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55E858A7-D33A-2812-2CAB-A3ACE1017536}"/>
              </a:ext>
            </a:extLst>
          </p:cNvPr>
          <p:cNvSpPr/>
          <p:nvPr/>
        </p:nvSpPr>
        <p:spPr>
          <a:xfrm rot="10800000">
            <a:off x="11928624" y="12494080"/>
            <a:ext cx="526754" cy="34151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ECE90FE-4579-0164-9D94-A0FDC9DEDE97}"/>
              </a:ext>
            </a:extLst>
          </p:cNvPr>
          <p:cNvSpPr/>
          <p:nvPr/>
        </p:nvSpPr>
        <p:spPr>
          <a:xfrm rot="18900000" flipH="1">
            <a:off x="11790346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EEEFE97-3ED2-6E7B-F669-78FA87AF1CBF}"/>
              </a:ext>
            </a:extLst>
          </p:cNvPr>
          <p:cNvSpPr/>
          <p:nvPr/>
        </p:nvSpPr>
        <p:spPr>
          <a:xfrm rot="16200000" flipH="1">
            <a:off x="10646931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7274488A-0C80-FD41-F967-423FD19DBE9A}"/>
              </a:ext>
            </a:extLst>
          </p:cNvPr>
          <p:cNvSpPr/>
          <p:nvPr/>
        </p:nvSpPr>
        <p:spPr>
          <a:xfrm rot="2700000" flipH="1">
            <a:off x="14044653" y="5589090"/>
            <a:ext cx="2022476" cy="103981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340E79E-3F5B-5216-9DBF-C891F56486EB}"/>
              </a:ext>
            </a:extLst>
          </p:cNvPr>
          <p:cNvSpPr/>
          <p:nvPr/>
        </p:nvSpPr>
        <p:spPr>
          <a:xfrm rot="2700000">
            <a:off x="8746978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AF6BEA6-9C52-1BF9-650D-9F802FFDAB4C}"/>
              </a:ext>
            </a:extLst>
          </p:cNvPr>
          <p:cNvSpPr/>
          <p:nvPr/>
        </p:nvSpPr>
        <p:spPr>
          <a:xfrm rot="5400000">
            <a:off x="10108513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F4471453-D74C-AD5B-1D3F-BC36450815BE}"/>
              </a:ext>
            </a:extLst>
          </p:cNvPr>
          <p:cNvSpPr/>
          <p:nvPr/>
        </p:nvSpPr>
        <p:spPr>
          <a:xfrm rot="18900000">
            <a:off x="8347341" y="5581470"/>
            <a:ext cx="2022476" cy="10398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E45FDC7-72D9-EBD5-1F00-F66FFB989C65}"/>
              </a:ext>
            </a:extLst>
          </p:cNvPr>
          <p:cNvSpPr/>
          <p:nvPr/>
        </p:nvSpPr>
        <p:spPr>
          <a:xfrm flipH="1">
            <a:off x="12685340" y="8388349"/>
            <a:ext cx="3067048" cy="10223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FAED770-9C30-9423-168A-9C9B901EAE86}"/>
              </a:ext>
            </a:extLst>
          </p:cNvPr>
          <p:cNvSpPr/>
          <p:nvPr/>
        </p:nvSpPr>
        <p:spPr>
          <a:xfrm rot="16200000" flipH="1">
            <a:off x="11411610" y="9920053"/>
            <a:ext cx="3080858" cy="5333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49D7D24F-71C3-D948-C58F-17CE4C1925EC}"/>
              </a:ext>
            </a:extLst>
          </p:cNvPr>
          <p:cNvSpPr/>
          <p:nvPr/>
        </p:nvSpPr>
        <p:spPr>
          <a:xfrm rot="5400000" flipH="1">
            <a:off x="14754643" y="8379618"/>
            <a:ext cx="2022476" cy="103981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2309FC6-4A31-A3B6-ECA6-DFDBD46BBD13}"/>
              </a:ext>
            </a:extLst>
          </p:cNvPr>
          <p:cNvSpPr/>
          <p:nvPr/>
        </p:nvSpPr>
        <p:spPr>
          <a:xfrm>
            <a:off x="8631612" y="8388349"/>
            <a:ext cx="3067048" cy="102235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BE9D3ED-7521-CC5C-AE89-DA2B1D514C44}"/>
              </a:ext>
            </a:extLst>
          </p:cNvPr>
          <p:cNvSpPr/>
          <p:nvPr/>
        </p:nvSpPr>
        <p:spPr>
          <a:xfrm rot="5400000">
            <a:off x="9891532" y="9920053"/>
            <a:ext cx="3080858" cy="5333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80EBF065-A4A0-19B1-28A9-54D9F2440BB8}"/>
              </a:ext>
            </a:extLst>
          </p:cNvPr>
          <p:cNvSpPr/>
          <p:nvPr/>
        </p:nvSpPr>
        <p:spPr>
          <a:xfrm rot="16200000">
            <a:off x="7616406" y="8379618"/>
            <a:ext cx="2022476" cy="103981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TextBox 1043">
            <a:extLst>
              <a:ext uri="{FF2B5EF4-FFF2-40B4-BE49-F238E27FC236}">
                <a16:creationId xmlns:a16="http://schemas.microsoft.com/office/drawing/2014/main" id="{C4D5FCF3-6322-7FEA-B665-F20CEB43929E}"/>
              </a:ext>
            </a:extLst>
          </p:cNvPr>
          <p:cNvSpPr txBox="1"/>
          <p:nvPr/>
        </p:nvSpPr>
        <p:spPr>
          <a:xfrm rot="10800000" flipV="1">
            <a:off x="3710360" y="8854497"/>
            <a:ext cx="364203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Làm rõ vấn đề, nhu cầu khách hàng và mục tiêu cải tiến cần đạt.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E252CA88-0923-0A01-4C7B-87713B619BEB}"/>
              </a:ext>
            </a:extLst>
          </p:cNvPr>
          <p:cNvSpPr txBox="1"/>
          <p:nvPr/>
        </p:nvSpPr>
        <p:spPr>
          <a:xfrm rot="10800000" flipV="1">
            <a:off x="8564684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</a:t>
            </a:r>
          </a:p>
        </p:txBody>
      </p:sp>
      <p:sp>
        <p:nvSpPr>
          <p:cNvPr id="1046" name="TextBox 1045">
            <a:extLst>
              <a:ext uri="{FF2B5EF4-FFF2-40B4-BE49-F238E27FC236}">
                <a16:creationId xmlns:a16="http://schemas.microsoft.com/office/drawing/2014/main" id="{B0C7F94A-C00D-9AD1-E877-BDA15D9F1E64}"/>
              </a:ext>
            </a:extLst>
          </p:cNvPr>
          <p:cNvSpPr txBox="1"/>
          <p:nvPr/>
        </p:nvSpPr>
        <p:spPr>
          <a:xfrm rot="10800000" flipV="1">
            <a:off x="5000249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DEFINE</a:t>
            </a:r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AE3D6389-FA69-A409-D75C-80CEBC7917DE}"/>
              </a:ext>
            </a:extLst>
          </p:cNvPr>
          <p:cNvSpPr txBox="1"/>
          <p:nvPr/>
        </p:nvSpPr>
        <p:spPr>
          <a:xfrm rot="10800000" flipV="1">
            <a:off x="4622086" y="6296136"/>
            <a:ext cx="364203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Thu thập dữ liệu, đánh giá hiệu suất hiện tại để có cơ sở phân tích.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50" name="TextBox 1049">
            <a:extLst>
              <a:ext uri="{FF2B5EF4-FFF2-40B4-BE49-F238E27FC236}">
                <a16:creationId xmlns:a16="http://schemas.microsoft.com/office/drawing/2014/main" id="{FA70EBA1-2B81-4FBD-D98C-1DE88C40539E}"/>
              </a:ext>
            </a:extLst>
          </p:cNvPr>
          <p:cNvSpPr txBox="1"/>
          <p:nvPr/>
        </p:nvSpPr>
        <p:spPr>
          <a:xfrm rot="10800000" flipV="1">
            <a:off x="5911975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MEASURE</a:t>
            </a:r>
          </a:p>
        </p:txBody>
      </p:sp>
      <p:sp>
        <p:nvSpPr>
          <p:cNvPr id="1051" name="TextBox 1050">
            <a:extLst>
              <a:ext uri="{FF2B5EF4-FFF2-40B4-BE49-F238E27FC236}">
                <a16:creationId xmlns:a16="http://schemas.microsoft.com/office/drawing/2014/main" id="{4E98BF18-7627-F8DE-EE29-D8298372B46D}"/>
              </a:ext>
            </a:extLst>
          </p:cNvPr>
          <p:cNvSpPr txBox="1"/>
          <p:nvPr/>
        </p:nvSpPr>
        <p:spPr>
          <a:xfrm rot="10800000" flipV="1">
            <a:off x="92595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</a:t>
            </a:r>
          </a:p>
        </p:txBody>
      </p:sp>
      <p:sp>
        <p:nvSpPr>
          <p:cNvPr id="1052" name="TextBox 1051">
            <a:extLst>
              <a:ext uri="{FF2B5EF4-FFF2-40B4-BE49-F238E27FC236}">
                <a16:creationId xmlns:a16="http://schemas.microsoft.com/office/drawing/2014/main" id="{9E7A688A-6FBD-9FB5-277C-B82366906CB6}"/>
              </a:ext>
            </a:extLst>
          </p:cNvPr>
          <p:cNvSpPr txBox="1"/>
          <p:nvPr/>
        </p:nvSpPr>
        <p:spPr>
          <a:xfrm rot="10800000" flipV="1">
            <a:off x="10344802" y="3703136"/>
            <a:ext cx="369439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dirty="0">
                <a:solidFill>
                  <a:schemeClr val="tx2"/>
                </a:solidFill>
              </a:rPr>
              <a:t>Xác định nguyên nhân gốc rễ gây ra vấn đề và rào cản hiệu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53" name="TextBox 1052">
            <a:extLst>
              <a:ext uri="{FF2B5EF4-FFF2-40B4-BE49-F238E27FC236}">
                <a16:creationId xmlns:a16="http://schemas.microsoft.com/office/drawing/2014/main" id="{A1669C94-D10B-5D2F-F2AD-E5A7A3FD92D7}"/>
              </a:ext>
            </a:extLst>
          </p:cNvPr>
          <p:cNvSpPr txBox="1"/>
          <p:nvPr/>
        </p:nvSpPr>
        <p:spPr>
          <a:xfrm rot="10800000" flipV="1">
            <a:off x="11015927" y="3144622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3"/>
                </a:solidFill>
                <a:latin typeface="UTM Avo"/>
              </a:rPr>
              <a:t>ANALYZE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054" name="TextBox 1053">
            <a:extLst>
              <a:ext uri="{FF2B5EF4-FFF2-40B4-BE49-F238E27FC236}">
                <a16:creationId xmlns:a16="http://schemas.microsoft.com/office/drawing/2014/main" id="{906B25F3-BDE9-D2FA-77AC-152B6ECA3E29}"/>
              </a:ext>
            </a:extLst>
          </p:cNvPr>
          <p:cNvSpPr txBox="1"/>
          <p:nvPr/>
        </p:nvSpPr>
        <p:spPr>
          <a:xfrm rot="10800000" flipV="1">
            <a:off x="17043230" y="8854497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Thiết lập cơ chế giám sát, tiêu chuẩn và quy trình để duy trì kết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55" name="TextBox 1054">
            <a:extLst>
              <a:ext uri="{FF2B5EF4-FFF2-40B4-BE49-F238E27FC236}">
                <a16:creationId xmlns:a16="http://schemas.microsoft.com/office/drawing/2014/main" id="{188C0FE6-F6DA-6E80-24A6-9AD149B0BAE5}"/>
              </a:ext>
            </a:extLst>
          </p:cNvPr>
          <p:cNvSpPr txBox="1"/>
          <p:nvPr/>
        </p:nvSpPr>
        <p:spPr>
          <a:xfrm rot="10800000" flipV="1">
            <a:off x="17043232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CONTROL</a:t>
            </a:r>
          </a:p>
        </p:txBody>
      </p:sp>
      <p:sp>
        <p:nvSpPr>
          <p:cNvPr id="1056" name="TextBox 1055">
            <a:extLst>
              <a:ext uri="{FF2B5EF4-FFF2-40B4-BE49-F238E27FC236}">
                <a16:creationId xmlns:a16="http://schemas.microsoft.com/office/drawing/2014/main" id="{B6558765-E37D-6050-20E3-250414A400A3}"/>
              </a:ext>
            </a:extLst>
          </p:cNvPr>
          <p:cNvSpPr txBox="1"/>
          <p:nvPr/>
        </p:nvSpPr>
        <p:spPr>
          <a:xfrm rot="10800000" flipV="1">
            <a:off x="16205106" y="6434635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Đề xuất giải pháp tối ưu, thử nghiệm và triển khai cải tiến thực tế.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57" name="TextBox 1056">
            <a:extLst>
              <a:ext uri="{FF2B5EF4-FFF2-40B4-BE49-F238E27FC236}">
                <a16:creationId xmlns:a16="http://schemas.microsoft.com/office/drawing/2014/main" id="{EDE122AD-4CE8-6CEF-5638-DACE8717E0E3}"/>
              </a:ext>
            </a:extLst>
          </p:cNvPr>
          <p:cNvSpPr txBox="1"/>
          <p:nvPr/>
        </p:nvSpPr>
        <p:spPr>
          <a:xfrm rot="10800000" flipV="1">
            <a:off x="16205108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5"/>
                </a:solidFill>
                <a:latin typeface="UTM Avo"/>
              </a:rPr>
              <a:t>IMPROVE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058" name="TextBox 48">
            <a:extLst>
              <a:ext uri="{FF2B5EF4-FFF2-40B4-BE49-F238E27FC236}">
                <a16:creationId xmlns:a16="http://schemas.microsoft.com/office/drawing/2014/main" id="{759E8416-37BF-21F6-56E5-92F2DD156B1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60" name="TextBox 48">
            <a:extLst>
              <a:ext uri="{FF2B5EF4-FFF2-40B4-BE49-F238E27FC236}">
                <a16:creationId xmlns:a16="http://schemas.microsoft.com/office/drawing/2014/main" id="{08F0D1A6-7980-648B-BD87-B7B527F5FA13}"/>
              </a:ext>
            </a:extLst>
          </p:cNvPr>
          <p:cNvSpPr txBox="1"/>
          <p:nvPr/>
        </p:nvSpPr>
        <p:spPr>
          <a:xfrm>
            <a:off x="7346766" y="818641"/>
            <a:ext cx="96904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SIX SIGMA 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DMAIC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062" name="TextBox 25">
            <a:extLst>
              <a:ext uri="{FF2B5EF4-FFF2-40B4-BE49-F238E27FC236}">
                <a16:creationId xmlns:a16="http://schemas.microsoft.com/office/drawing/2014/main" id="{C530773B-D6B0-D2E0-F1B1-48E7DE607050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64" name="TextBox 1063">
            <a:extLst>
              <a:ext uri="{FF2B5EF4-FFF2-40B4-BE49-F238E27FC236}">
                <a16:creationId xmlns:a16="http://schemas.microsoft.com/office/drawing/2014/main" id="{4A20169E-74A8-7A50-B3D1-E822D0E119EC}"/>
              </a:ext>
            </a:extLst>
          </p:cNvPr>
          <p:cNvSpPr txBox="1"/>
          <p:nvPr/>
        </p:nvSpPr>
        <p:spPr>
          <a:xfrm rot="10800000" flipV="1">
            <a:off x="11892371" y="4970224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4">
                    <a:lumMod val="50000"/>
                  </a:schemeClr>
                </a:solidFill>
                <a:latin typeface="UTM Avo"/>
              </a:rPr>
              <a:t>A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065" name="TextBox 1064">
            <a:extLst>
              <a:ext uri="{FF2B5EF4-FFF2-40B4-BE49-F238E27FC236}">
                <a16:creationId xmlns:a16="http://schemas.microsoft.com/office/drawing/2014/main" id="{805EC27D-23D5-4782-1254-A71FA6182074}"/>
              </a:ext>
            </a:extLst>
          </p:cNvPr>
          <p:cNvSpPr txBox="1"/>
          <p:nvPr/>
        </p:nvSpPr>
        <p:spPr>
          <a:xfrm rot="10800000" flipV="1">
            <a:off x="146254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latin typeface="UTM Avo"/>
              </a:rPr>
              <a:t>I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066" name="TextBox 1065">
            <a:extLst>
              <a:ext uri="{FF2B5EF4-FFF2-40B4-BE49-F238E27FC236}">
                <a16:creationId xmlns:a16="http://schemas.microsoft.com/office/drawing/2014/main" id="{B2348643-D722-8F1E-44F4-4CA530DADCCE}"/>
              </a:ext>
            </a:extLst>
          </p:cNvPr>
          <p:cNvSpPr txBox="1"/>
          <p:nvPr/>
        </p:nvSpPr>
        <p:spPr>
          <a:xfrm rot="10800000" flipV="1">
            <a:off x="15242969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038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0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0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10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3" grpId="0" animBg="1"/>
          <p:bldP spid="1039" grpId="0" animBg="1"/>
          <p:bldP spid="37" grpId="0" animBg="1"/>
          <p:bldP spid="38" grpId="0" animBg="1"/>
          <p:bldP spid="39" grpId="0" animBg="1"/>
          <p:bldP spid="5" grpId="0" animBg="1"/>
          <p:bldP spid="22" grpId="0" animBg="1"/>
          <p:bldP spid="23" grpId="0" animBg="1"/>
          <p:bldP spid="24" grpId="0" animBg="1"/>
          <p:bldP spid="30" grpId="0" animBg="1"/>
          <p:bldP spid="31" grpId="0" animBg="1"/>
          <p:bldP spid="32" grpId="0" animBg="1"/>
          <p:bldP spid="16" grpId="0" animBg="1"/>
          <p:bldP spid="17" grpId="0" animBg="1"/>
          <p:bldP spid="18" grpId="0" animBg="1"/>
          <p:bldP spid="9" grpId="0" animBg="1"/>
          <p:bldP spid="10" grpId="0" animBg="1"/>
          <p:bldP spid="12" grpId="0" animBg="1"/>
          <p:bldP spid="1044" grpId="0"/>
          <p:bldP spid="1045" grpId="0"/>
          <p:bldP spid="1046" grpId="0"/>
          <p:bldP spid="1049" grpId="0"/>
          <p:bldP spid="1050" grpId="0"/>
          <p:bldP spid="1051" grpId="0"/>
          <p:bldP spid="1052" grpId="0"/>
          <p:bldP spid="1053" grpId="0"/>
          <p:bldP spid="1054" grpId="0"/>
          <p:bldP spid="1055" grpId="0"/>
          <p:bldP spid="1056" grpId="0"/>
          <p:bldP spid="1057" grpId="0"/>
          <p:bldP spid="1064" grpId="0"/>
          <p:bldP spid="1065" grpId="0"/>
          <p:bldP spid="106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0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0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10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3" grpId="0" animBg="1"/>
          <p:bldP spid="1039" grpId="0" animBg="1"/>
          <p:bldP spid="37" grpId="0" animBg="1"/>
          <p:bldP spid="38" grpId="0" animBg="1"/>
          <p:bldP spid="39" grpId="0" animBg="1"/>
          <p:bldP spid="5" grpId="0" animBg="1"/>
          <p:bldP spid="22" grpId="0" animBg="1"/>
          <p:bldP spid="23" grpId="0" animBg="1"/>
          <p:bldP spid="24" grpId="0" animBg="1"/>
          <p:bldP spid="30" grpId="0" animBg="1"/>
          <p:bldP spid="31" grpId="0" animBg="1"/>
          <p:bldP spid="32" grpId="0" animBg="1"/>
          <p:bldP spid="16" grpId="0" animBg="1"/>
          <p:bldP spid="17" grpId="0" animBg="1"/>
          <p:bldP spid="18" grpId="0" animBg="1"/>
          <p:bldP spid="9" grpId="0" animBg="1"/>
          <p:bldP spid="10" grpId="0" animBg="1"/>
          <p:bldP spid="12" grpId="0" animBg="1"/>
          <p:bldP spid="1044" grpId="0"/>
          <p:bldP spid="1045" grpId="0"/>
          <p:bldP spid="1046" grpId="0"/>
          <p:bldP spid="1049" grpId="0"/>
          <p:bldP spid="1050" grpId="0"/>
          <p:bldP spid="1051" grpId="0"/>
          <p:bldP spid="1052" grpId="0"/>
          <p:bldP spid="1053" grpId="0"/>
          <p:bldP spid="1054" grpId="0"/>
          <p:bldP spid="1055" grpId="0"/>
          <p:bldP spid="1056" grpId="0"/>
          <p:bldP spid="1057" grpId="0"/>
          <p:bldP spid="1064" grpId="0"/>
          <p:bldP spid="1065" grpId="0"/>
          <p:bldP spid="106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AA921D3-4D9F-D888-A1C4-D7BCA877325C}"/>
              </a:ext>
            </a:extLst>
          </p:cNvPr>
          <p:cNvSpPr/>
          <p:nvPr/>
        </p:nvSpPr>
        <p:spPr>
          <a:xfrm>
            <a:off x="9695992" y="12318542"/>
            <a:ext cx="4992016" cy="101450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B0A0E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22E48B8-4978-6115-AFC6-1681A2FE54F4}"/>
              </a:ext>
            </a:extLst>
          </p:cNvPr>
          <p:cNvSpPr/>
          <p:nvPr/>
        </p:nvSpPr>
        <p:spPr>
          <a:xfrm>
            <a:off x="11217840" y="11508580"/>
            <a:ext cx="1948320" cy="1327013"/>
          </a:xfrm>
          <a:custGeom>
            <a:avLst/>
            <a:gdLst>
              <a:gd name="connsiteX0" fmla="*/ 0 w 1948320"/>
              <a:gd name="connsiteY0" fmla="*/ 0 h 1327013"/>
              <a:gd name="connsiteX1" fmla="*/ 1948320 w 1948320"/>
              <a:gd name="connsiteY1" fmla="*/ 0 h 1327013"/>
              <a:gd name="connsiteX2" fmla="*/ 1948320 w 1948320"/>
              <a:gd name="connsiteY2" fmla="*/ 112523 h 1327013"/>
              <a:gd name="connsiteX3" fmla="*/ 974160 w 1948320"/>
              <a:gd name="connsiteY3" fmla="*/ 1327013 h 1327013"/>
              <a:gd name="connsiteX4" fmla="*/ 0 w 1948320"/>
              <a:gd name="connsiteY4" fmla="*/ 112523 h 1327013"/>
              <a:gd name="connsiteX5" fmla="*/ 0 w 1948320"/>
              <a:gd name="connsiteY5" fmla="*/ 0 h 132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320" h="1327013">
                <a:moveTo>
                  <a:pt x="0" y="0"/>
                </a:moveTo>
                <a:lnTo>
                  <a:pt x="1948320" y="0"/>
                </a:lnTo>
                <a:lnTo>
                  <a:pt x="1948320" y="112523"/>
                </a:lnTo>
                <a:lnTo>
                  <a:pt x="974160" y="1327013"/>
                </a:lnTo>
                <a:lnTo>
                  <a:pt x="0" y="11252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0000">
                <a:srgbClr val="F5CDBB"/>
              </a:gs>
              <a:gs pos="50000">
                <a:srgbClr val="EFC6A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9C4DBB-11AE-4C79-F23C-D332AE23C0E6}"/>
              </a:ext>
            </a:extLst>
          </p:cNvPr>
          <p:cNvSpPr/>
          <p:nvPr/>
        </p:nvSpPr>
        <p:spPr>
          <a:xfrm rot="5400000">
            <a:off x="10083506" y="6759869"/>
            <a:ext cx="4216988" cy="10223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5258533-1192-6E20-AA5F-C5B197CF858E}"/>
              </a:ext>
            </a:extLst>
          </p:cNvPr>
          <p:cNvSpPr/>
          <p:nvPr/>
        </p:nvSpPr>
        <p:spPr>
          <a:xfrm rot="5400000">
            <a:off x="10485836" y="9535719"/>
            <a:ext cx="3412327" cy="5333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4A739FD0-1F1C-A59F-5FAD-79DF9F74FD84}"/>
              </a:ext>
            </a:extLst>
          </p:cNvPr>
          <p:cNvSpPr/>
          <p:nvPr/>
        </p:nvSpPr>
        <p:spPr>
          <a:xfrm>
            <a:off x="11180762" y="4632084"/>
            <a:ext cx="2022476" cy="10398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3E1447CF-E156-B26C-D866-FEE7C7958CEC}"/>
              </a:ext>
            </a:extLst>
          </p:cNvPr>
          <p:cNvSpPr/>
          <p:nvPr/>
        </p:nvSpPr>
        <p:spPr>
          <a:xfrm rot="10800000">
            <a:off x="11928624" y="12494080"/>
            <a:ext cx="526754" cy="34151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D011B4F-25CB-412C-5F87-E2815599544F}"/>
              </a:ext>
            </a:extLst>
          </p:cNvPr>
          <p:cNvSpPr/>
          <p:nvPr/>
        </p:nvSpPr>
        <p:spPr>
          <a:xfrm rot="18900000" flipH="1">
            <a:off x="11790346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E325431-42E5-15C5-88FA-A95FD0241945}"/>
              </a:ext>
            </a:extLst>
          </p:cNvPr>
          <p:cNvSpPr/>
          <p:nvPr/>
        </p:nvSpPr>
        <p:spPr>
          <a:xfrm rot="16200000" flipH="1">
            <a:off x="10646931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614D718C-2F7C-6F55-19C8-1ED9520EC3B6}"/>
              </a:ext>
            </a:extLst>
          </p:cNvPr>
          <p:cNvSpPr/>
          <p:nvPr/>
        </p:nvSpPr>
        <p:spPr>
          <a:xfrm rot="2700000" flipH="1">
            <a:off x="14044653" y="5589090"/>
            <a:ext cx="2022476" cy="103981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C22A8DF-8622-DEC5-AD82-4E8A372FCB63}"/>
              </a:ext>
            </a:extLst>
          </p:cNvPr>
          <p:cNvSpPr/>
          <p:nvPr/>
        </p:nvSpPr>
        <p:spPr>
          <a:xfrm rot="2700000">
            <a:off x="8746978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05AB5E7-24E4-E0FB-D540-4FE8DCD1C5D4}"/>
              </a:ext>
            </a:extLst>
          </p:cNvPr>
          <p:cNvSpPr/>
          <p:nvPr/>
        </p:nvSpPr>
        <p:spPr>
          <a:xfrm rot="5400000">
            <a:off x="10108513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C753C251-67BB-44A7-33D3-8990641147E1}"/>
              </a:ext>
            </a:extLst>
          </p:cNvPr>
          <p:cNvSpPr/>
          <p:nvPr/>
        </p:nvSpPr>
        <p:spPr>
          <a:xfrm rot="18900000">
            <a:off x="8347341" y="5581470"/>
            <a:ext cx="2022476" cy="10398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BF6387F-70AF-0BF1-1596-9CE2E159ED3A}"/>
              </a:ext>
            </a:extLst>
          </p:cNvPr>
          <p:cNvSpPr/>
          <p:nvPr/>
        </p:nvSpPr>
        <p:spPr>
          <a:xfrm flipH="1">
            <a:off x="12685340" y="8388349"/>
            <a:ext cx="3067048" cy="10223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A8C318C-1D8F-C529-5C18-0B633521146C}"/>
              </a:ext>
            </a:extLst>
          </p:cNvPr>
          <p:cNvSpPr/>
          <p:nvPr/>
        </p:nvSpPr>
        <p:spPr>
          <a:xfrm rot="16200000" flipH="1">
            <a:off x="11411610" y="9920053"/>
            <a:ext cx="3080858" cy="5333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C3229C-DC24-5B71-9955-975FBFAE5B75}"/>
              </a:ext>
            </a:extLst>
          </p:cNvPr>
          <p:cNvSpPr/>
          <p:nvPr/>
        </p:nvSpPr>
        <p:spPr>
          <a:xfrm rot="5400000" flipH="1">
            <a:off x="14754643" y="8379618"/>
            <a:ext cx="2022476" cy="103981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2F42784-1D8A-B955-E3CC-B3BED796E769}"/>
              </a:ext>
            </a:extLst>
          </p:cNvPr>
          <p:cNvSpPr/>
          <p:nvPr/>
        </p:nvSpPr>
        <p:spPr>
          <a:xfrm>
            <a:off x="8631612" y="8388349"/>
            <a:ext cx="3067048" cy="102235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07AFFFE-A490-844D-16EE-113CB2B1CCBF}"/>
              </a:ext>
            </a:extLst>
          </p:cNvPr>
          <p:cNvSpPr/>
          <p:nvPr/>
        </p:nvSpPr>
        <p:spPr>
          <a:xfrm rot="5400000">
            <a:off x="9891532" y="9920053"/>
            <a:ext cx="3080858" cy="5333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85ED68EF-A1C4-15CD-7E5C-F6B9E267BD8F}"/>
              </a:ext>
            </a:extLst>
          </p:cNvPr>
          <p:cNvSpPr/>
          <p:nvPr/>
        </p:nvSpPr>
        <p:spPr>
          <a:xfrm rot="16200000">
            <a:off x="7616406" y="8379618"/>
            <a:ext cx="2022476" cy="103981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D712B4-D1F6-C7A0-2474-0FBA903826EB}"/>
              </a:ext>
            </a:extLst>
          </p:cNvPr>
          <p:cNvSpPr txBox="1"/>
          <p:nvPr/>
        </p:nvSpPr>
        <p:spPr>
          <a:xfrm rot="10800000" flipV="1">
            <a:off x="3710360" y="8854497"/>
            <a:ext cx="364203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Làm rõ vấn đề, nhu cầu khách hàng và mục tiêu cải tiến cần đạt.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C85AD3-7B65-66DF-A2E6-CD9BCCE9854C}"/>
              </a:ext>
            </a:extLst>
          </p:cNvPr>
          <p:cNvSpPr txBox="1"/>
          <p:nvPr/>
        </p:nvSpPr>
        <p:spPr>
          <a:xfrm rot="10800000" flipV="1">
            <a:off x="8564684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7F3015-123C-8482-7717-1E10C00BC601}"/>
              </a:ext>
            </a:extLst>
          </p:cNvPr>
          <p:cNvSpPr txBox="1"/>
          <p:nvPr/>
        </p:nvSpPr>
        <p:spPr>
          <a:xfrm rot="10800000" flipV="1">
            <a:off x="5000249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DEFINE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3D0C47-F29C-833D-C591-0C3F78C47016}"/>
              </a:ext>
            </a:extLst>
          </p:cNvPr>
          <p:cNvSpPr txBox="1"/>
          <p:nvPr/>
        </p:nvSpPr>
        <p:spPr>
          <a:xfrm rot="10800000" flipV="1">
            <a:off x="4622086" y="6296136"/>
            <a:ext cx="364203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Thu thập dữ liệu, đánh giá hiệu suất hiện tại để có cơ sở phân tích.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6DC416-9858-326F-7A05-61C1F8FE5C1E}"/>
              </a:ext>
            </a:extLst>
          </p:cNvPr>
          <p:cNvSpPr txBox="1"/>
          <p:nvPr/>
        </p:nvSpPr>
        <p:spPr>
          <a:xfrm rot="10800000" flipV="1">
            <a:off x="5911975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MEASURE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1B8542-A2B4-A27C-66E4-B446C05283EE}"/>
              </a:ext>
            </a:extLst>
          </p:cNvPr>
          <p:cNvSpPr txBox="1"/>
          <p:nvPr/>
        </p:nvSpPr>
        <p:spPr>
          <a:xfrm rot="10800000" flipV="1">
            <a:off x="92595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AAD583-043C-5509-040F-8454FC3DCD20}"/>
              </a:ext>
            </a:extLst>
          </p:cNvPr>
          <p:cNvSpPr txBox="1"/>
          <p:nvPr/>
        </p:nvSpPr>
        <p:spPr>
          <a:xfrm rot="10800000" flipV="1">
            <a:off x="10344802" y="3703136"/>
            <a:ext cx="369439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dirty="0">
                <a:solidFill>
                  <a:schemeClr val="tx2"/>
                </a:solidFill>
              </a:rPr>
              <a:t>Xác định nguyên nhân gốc rễ gây ra vấn đề và rào cản hiệu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CCC584-4759-FE99-2BA5-170AB4B16809}"/>
              </a:ext>
            </a:extLst>
          </p:cNvPr>
          <p:cNvSpPr txBox="1"/>
          <p:nvPr/>
        </p:nvSpPr>
        <p:spPr>
          <a:xfrm rot="10800000" flipV="1">
            <a:off x="11015927" y="3144622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3"/>
                </a:solidFill>
                <a:latin typeface="UTM Avo"/>
              </a:rPr>
              <a:t>ANALYZE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63E25E-47BE-9408-FE1F-E8FF0C88EF8D}"/>
              </a:ext>
            </a:extLst>
          </p:cNvPr>
          <p:cNvSpPr txBox="1"/>
          <p:nvPr/>
        </p:nvSpPr>
        <p:spPr>
          <a:xfrm rot="10800000" flipV="1">
            <a:off x="17043230" y="8854497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Thiết lập cơ chế giám sát, tiêu chuẩn và quy trình để duy trì kết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6F1353-AD27-5419-EC77-BA806CC89C4D}"/>
              </a:ext>
            </a:extLst>
          </p:cNvPr>
          <p:cNvSpPr txBox="1"/>
          <p:nvPr/>
        </p:nvSpPr>
        <p:spPr>
          <a:xfrm rot="10800000" flipV="1">
            <a:off x="17043232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CONTROL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92FD81-DCA1-8C1B-BC80-D6247B4EF8E5}"/>
              </a:ext>
            </a:extLst>
          </p:cNvPr>
          <p:cNvSpPr txBox="1"/>
          <p:nvPr/>
        </p:nvSpPr>
        <p:spPr>
          <a:xfrm rot="10800000" flipV="1">
            <a:off x="16205106" y="6434635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Đề xuất giải pháp tối ưu, thử nghiệm và triển khai cải tiến thực tế.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2047685-AC02-7ADE-0233-5AD967DEE078}"/>
              </a:ext>
            </a:extLst>
          </p:cNvPr>
          <p:cNvSpPr txBox="1"/>
          <p:nvPr/>
        </p:nvSpPr>
        <p:spPr>
          <a:xfrm rot="10800000" flipV="1">
            <a:off x="16205108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5"/>
                </a:solidFill>
                <a:latin typeface="UTM Avo"/>
              </a:rPr>
              <a:t>IMPROVE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60" name="TextBox 48">
            <a:extLst>
              <a:ext uri="{FF2B5EF4-FFF2-40B4-BE49-F238E27FC236}">
                <a16:creationId xmlns:a16="http://schemas.microsoft.com/office/drawing/2014/main" id="{5367BFEC-5C2E-5032-220F-9B9E322F8F30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3DAC6E44-E41A-0E5E-D51A-995BF5C99221}"/>
              </a:ext>
            </a:extLst>
          </p:cNvPr>
          <p:cNvSpPr txBox="1"/>
          <p:nvPr/>
        </p:nvSpPr>
        <p:spPr>
          <a:xfrm>
            <a:off x="7346764" y="818641"/>
            <a:ext cx="96904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SIX SIGMA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DMAIC</a:t>
            </a:r>
          </a:p>
        </p:txBody>
      </p:sp>
      <p:sp>
        <p:nvSpPr>
          <p:cNvPr id="138" name="TextBox 25">
            <a:extLst>
              <a:ext uri="{FF2B5EF4-FFF2-40B4-BE49-F238E27FC236}">
                <a16:creationId xmlns:a16="http://schemas.microsoft.com/office/drawing/2014/main" id="{47BBD732-2C94-B3F3-24AE-89D218D136FE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23A1183-4A1E-00E9-8A87-25F5DF339BF3}"/>
              </a:ext>
            </a:extLst>
          </p:cNvPr>
          <p:cNvSpPr txBox="1"/>
          <p:nvPr/>
        </p:nvSpPr>
        <p:spPr>
          <a:xfrm rot="10800000" flipV="1">
            <a:off x="11892371" y="4970224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4">
                    <a:lumMod val="50000"/>
                  </a:schemeClr>
                </a:solidFill>
                <a:latin typeface="UTM Avo"/>
              </a:rPr>
              <a:t>A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11A09F79-1E6F-B31A-E3D8-DDCE53A7BA58}"/>
              </a:ext>
            </a:extLst>
          </p:cNvPr>
          <p:cNvSpPr txBox="1"/>
          <p:nvPr/>
        </p:nvSpPr>
        <p:spPr>
          <a:xfrm rot="10800000" flipV="1">
            <a:off x="146254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latin typeface="UTM Avo"/>
              </a:rPr>
              <a:t>I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6F8CFA-F402-B8CA-DD92-1DE72E51DCA8}"/>
              </a:ext>
            </a:extLst>
          </p:cNvPr>
          <p:cNvSpPr txBox="1"/>
          <p:nvPr/>
        </p:nvSpPr>
        <p:spPr>
          <a:xfrm rot="10800000" flipV="1">
            <a:off x="15242969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87731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139" grpId="0"/>
          <p:bldP spid="140" grpId="0"/>
          <p:bldP spid="1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139" grpId="0"/>
          <p:bldP spid="140" grpId="0"/>
          <p:bldP spid="14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055A00C-362F-528B-9308-61AFB80CC541}"/>
              </a:ext>
            </a:extLst>
          </p:cNvPr>
          <p:cNvSpPr/>
          <p:nvPr/>
        </p:nvSpPr>
        <p:spPr>
          <a:xfrm>
            <a:off x="9695992" y="12318542"/>
            <a:ext cx="4992016" cy="101450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7944E24-A560-392D-C022-A4D2A2A11360}"/>
              </a:ext>
            </a:extLst>
          </p:cNvPr>
          <p:cNvSpPr/>
          <p:nvPr/>
        </p:nvSpPr>
        <p:spPr>
          <a:xfrm>
            <a:off x="11217840" y="11508580"/>
            <a:ext cx="1948320" cy="1327013"/>
          </a:xfrm>
          <a:custGeom>
            <a:avLst/>
            <a:gdLst>
              <a:gd name="connsiteX0" fmla="*/ 0 w 1948320"/>
              <a:gd name="connsiteY0" fmla="*/ 0 h 1327013"/>
              <a:gd name="connsiteX1" fmla="*/ 1948320 w 1948320"/>
              <a:gd name="connsiteY1" fmla="*/ 0 h 1327013"/>
              <a:gd name="connsiteX2" fmla="*/ 1948320 w 1948320"/>
              <a:gd name="connsiteY2" fmla="*/ 112523 h 1327013"/>
              <a:gd name="connsiteX3" fmla="*/ 974160 w 1948320"/>
              <a:gd name="connsiteY3" fmla="*/ 1327013 h 1327013"/>
              <a:gd name="connsiteX4" fmla="*/ 0 w 1948320"/>
              <a:gd name="connsiteY4" fmla="*/ 112523 h 1327013"/>
              <a:gd name="connsiteX5" fmla="*/ 0 w 1948320"/>
              <a:gd name="connsiteY5" fmla="*/ 0 h 132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320" h="1327013">
                <a:moveTo>
                  <a:pt x="0" y="0"/>
                </a:moveTo>
                <a:lnTo>
                  <a:pt x="1948320" y="0"/>
                </a:lnTo>
                <a:lnTo>
                  <a:pt x="1948320" y="112523"/>
                </a:lnTo>
                <a:lnTo>
                  <a:pt x="974160" y="1327013"/>
                </a:lnTo>
                <a:lnTo>
                  <a:pt x="0" y="11252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0000">
                <a:srgbClr val="F5CDBB"/>
              </a:gs>
              <a:gs pos="50000">
                <a:srgbClr val="EFC6A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D74F339-AD56-56AE-2FE9-237F5F6B8ABF}"/>
              </a:ext>
            </a:extLst>
          </p:cNvPr>
          <p:cNvSpPr/>
          <p:nvPr/>
        </p:nvSpPr>
        <p:spPr>
          <a:xfrm rot="5400000">
            <a:off x="10083506" y="6759869"/>
            <a:ext cx="4216988" cy="10223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1FE7441-CED0-43F2-AA8C-325FA659BAE8}"/>
              </a:ext>
            </a:extLst>
          </p:cNvPr>
          <p:cNvSpPr/>
          <p:nvPr/>
        </p:nvSpPr>
        <p:spPr>
          <a:xfrm rot="5400000">
            <a:off x="10485836" y="9535719"/>
            <a:ext cx="3412327" cy="5333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D3C05916-CB53-C6F2-D11A-ED143A164FC1}"/>
              </a:ext>
            </a:extLst>
          </p:cNvPr>
          <p:cNvSpPr/>
          <p:nvPr/>
        </p:nvSpPr>
        <p:spPr>
          <a:xfrm>
            <a:off x="11180762" y="4632084"/>
            <a:ext cx="2022476" cy="10398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4C9E1C8C-44B6-2CFF-CC55-D94E7556152C}"/>
              </a:ext>
            </a:extLst>
          </p:cNvPr>
          <p:cNvSpPr/>
          <p:nvPr/>
        </p:nvSpPr>
        <p:spPr>
          <a:xfrm rot="10800000">
            <a:off x="11928624" y="12494080"/>
            <a:ext cx="526754" cy="34151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12F1C1D-C781-E861-EDC8-0B537C6B37D0}"/>
              </a:ext>
            </a:extLst>
          </p:cNvPr>
          <p:cNvSpPr/>
          <p:nvPr/>
        </p:nvSpPr>
        <p:spPr>
          <a:xfrm rot="18900000" flipH="1">
            <a:off x="11790346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C582F3-A03B-CA38-AFB6-949C0D388C56}"/>
              </a:ext>
            </a:extLst>
          </p:cNvPr>
          <p:cNvSpPr/>
          <p:nvPr/>
        </p:nvSpPr>
        <p:spPr>
          <a:xfrm rot="16200000" flipH="1">
            <a:off x="10646931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0567AA1-A628-9229-C5A6-3D32F4C7B56D}"/>
              </a:ext>
            </a:extLst>
          </p:cNvPr>
          <p:cNvSpPr/>
          <p:nvPr/>
        </p:nvSpPr>
        <p:spPr>
          <a:xfrm rot="2700000" flipH="1">
            <a:off x="14044653" y="5589090"/>
            <a:ext cx="2022476" cy="103981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8001AD0-EF96-BDB8-C2AD-3D6C59A3B361}"/>
              </a:ext>
            </a:extLst>
          </p:cNvPr>
          <p:cNvSpPr/>
          <p:nvPr/>
        </p:nvSpPr>
        <p:spPr>
          <a:xfrm rot="2700000">
            <a:off x="8746978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670111A-3306-E94F-4108-1AEA8F88F964}"/>
              </a:ext>
            </a:extLst>
          </p:cNvPr>
          <p:cNvSpPr/>
          <p:nvPr/>
        </p:nvSpPr>
        <p:spPr>
          <a:xfrm rot="5400000">
            <a:off x="10108513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08614A2E-99C5-25C0-F369-DC2890BDA53E}"/>
              </a:ext>
            </a:extLst>
          </p:cNvPr>
          <p:cNvSpPr/>
          <p:nvPr/>
        </p:nvSpPr>
        <p:spPr>
          <a:xfrm rot="18900000">
            <a:off x="8347341" y="5581470"/>
            <a:ext cx="2022476" cy="10398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E1A8C2C-4CFA-26DC-03C9-64F5DC285744}"/>
              </a:ext>
            </a:extLst>
          </p:cNvPr>
          <p:cNvSpPr/>
          <p:nvPr/>
        </p:nvSpPr>
        <p:spPr>
          <a:xfrm flipH="1">
            <a:off x="12685340" y="8388349"/>
            <a:ext cx="3067048" cy="10223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642F52D-0924-F2A8-20AD-E76D600C3E5D}"/>
              </a:ext>
            </a:extLst>
          </p:cNvPr>
          <p:cNvSpPr/>
          <p:nvPr/>
        </p:nvSpPr>
        <p:spPr>
          <a:xfrm rot="16200000" flipH="1">
            <a:off x="11411610" y="9920053"/>
            <a:ext cx="3080858" cy="5333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1A7BEA5D-AE3F-71AF-76CF-205947FF2611}"/>
              </a:ext>
            </a:extLst>
          </p:cNvPr>
          <p:cNvSpPr/>
          <p:nvPr/>
        </p:nvSpPr>
        <p:spPr>
          <a:xfrm rot="5400000" flipH="1">
            <a:off x="14754643" y="8379618"/>
            <a:ext cx="2022476" cy="103981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ABB8A77-225E-4E56-7520-2025872A7E88}"/>
              </a:ext>
            </a:extLst>
          </p:cNvPr>
          <p:cNvSpPr/>
          <p:nvPr/>
        </p:nvSpPr>
        <p:spPr>
          <a:xfrm>
            <a:off x="8631612" y="8388349"/>
            <a:ext cx="3067048" cy="102235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1ECC514-56E9-13AA-60BE-18B7F345C4DA}"/>
              </a:ext>
            </a:extLst>
          </p:cNvPr>
          <p:cNvSpPr/>
          <p:nvPr/>
        </p:nvSpPr>
        <p:spPr>
          <a:xfrm rot="5400000">
            <a:off x="9891532" y="9920053"/>
            <a:ext cx="3080858" cy="5333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E93A3826-D112-C1A2-4719-A5154E641F80}"/>
              </a:ext>
            </a:extLst>
          </p:cNvPr>
          <p:cNvSpPr/>
          <p:nvPr/>
        </p:nvSpPr>
        <p:spPr>
          <a:xfrm rot="16200000">
            <a:off x="7616406" y="8379618"/>
            <a:ext cx="2022476" cy="103981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F0FCFF-D6CC-5C9A-1D36-D8F96A4C386A}"/>
              </a:ext>
            </a:extLst>
          </p:cNvPr>
          <p:cNvSpPr txBox="1"/>
          <p:nvPr/>
        </p:nvSpPr>
        <p:spPr>
          <a:xfrm rot="10800000" flipV="1">
            <a:off x="3710360" y="8854497"/>
            <a:ext cx="364203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Làm rõ vấn đề, nhu cầu khách hàng và mục tiêu cải tiến cần đạt.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5A8525-99EB-1554-E406-A553453820FF}"/>
              </a:ext>
            </a:extLst>
          </p:cNvPr>
          <p:cNvSpPr txBox="1"/>
          <p:nvPr/>
        </p:nvSpPr>
        <p:spPr>
          <a:xfrm rot="10800000" flipV="1">
            <a:off x="8564684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08FF09-CD9A-96F4-219C-E1614790B141}"/>
              </a:ext>
            </a:extLst>
          </p:cNvPr>
          <p:cNvSpPr txBox="1"/>
          <p:nvPr/>
        </p:nvSpPr>
        <p:spPr>
          <a:xfrm rot="10800000" flipV="1">
            <a:off x="5000249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DEFINE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8ACBEC-A4D6-5D54-6602-563BA4773307}"/>
              </a:ext>
            </a:extLst>
          </p:cNvPr>
          <p:cNvSpPr txBox="1"/>
          <p:nvPr/>
        </p:nvSpPr>
        <p:spPr>
          <a:xfrm rot="10800000" flipV="1">
            <a:off x="4622086" y="6296136"/>
            <a:ext cx="364203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Thu thập dữ liệu, đánh giá hiệu suất hiện tại để có cơ sở phân tích.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3D0C83-6B9D-8935-0DB5-CA2C2B82D0F3}"/>
              </a:ext>
            </a:extLst>
          </p:cNvPr>
          <p:cNvSpPr txBox="1"/>
          <p:nvPr/>
        </p:nvSpPr>
        <p:spPr>
          <a:xfrm rot="10800000" flipV="1">
            <a:off x="5911975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MEASURE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B911E4-4DC2-02D6-DF2C-8905A8E40148}"/>
              </a:ext>
            </a:extLst>
          </p:cNvPr>
          <p:cNvSpPr txBox="1"/>
          <p:nvPr/>
        </p:nvSpPr>
        <p:spPr>
          <a:xfrm rot="10800000" flipV="1">
            <a:off x="92595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93CF51-B92E-3AED-7089-94CD6173A5D0}"/>
              </a:ext>
            </a:extLst>
          </p:cNvPr>
          <p:cNvSpPr txBox="1"/>
          <p:nvPr/>
        </p:nvSpPr>
        <p:spPr>
          <a:xfrm rot="10800000" flipV="1">
            <a:off x="10344802" y="3703136"/>
            <a:ext cx="369439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dirty="0">
                <a:solidFill>
                  <a:schemeClr val="tx2"/>
                </a:solidFill>
              </a:rPr>
              <a:t>Xác định nguyên nhân gốc rễ gây ra vấn đề và rào cản hiệu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33B869-69A5-89D6-E727-19B782F5B596}"/>
              </a:ext>
            </a:extLst>
          </p:cNvPr>
          <p:cNvSpPr txBox="1"/>
          <p:nvPr/>
        </p:nvSpPr>
        <p:spPr>
          <a:xfrm rot="10800000" flipV="1">
            <a:off x="11015927" y="3144622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3"/>
                </a:solidFill>
                <a:latin typeface="UTM Avo"/>
              </a:rPr>
              <a:t>ANALYZE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AB0633-A735-C411-6940-83B7FC62B8D1}"/>
              </a:ext>
            </a:extLst>
          </p:cNvPr>
          <p:cNvSpPr txBox="1"/>
          <p:nvPr/>
        </p:nvSpPr>
        <p:spPr>
          <a:xfrm rot="10800000" flipV="1">
            <a:off x="17043230" y="8854497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Thiết lập cơ chế giám sát, tiêu chuẩn và quy trình để duy trì kết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3AD298-DC9F-8AC9-21ED-C4BEDD562709}"/>
              </a:ext>
            </a:extLst>
          </p:cNvPr>
          <p:cNvSpPr txBox="1"/>
          <p:nvPr/>
        </p:nvSpPr>
        <p:spPr>
          <a:xfrm rot="10800000" flipV="1">
            <a:off x="17043232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CONTROL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C8BF92-278A-730F-3106-F1F297A173CE}"/>
              </a:ext>
            </a:extLst>
          </p:cNvPr>
          <p:cNvSpPr txBox="1"/>
          <p:nvPr/>
        </p:nvSpPr>
        <p:spPr>
          <a:xfrm rot="10800000" flipV="1">
            <a:off x="16205106" y="6434635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Đề xuất giải pháp tối ưu, thử nghiệm và triển khai cải tiến thực tế.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73A3F9-AD0B-2D55-737B-865C4D216179}"/>
              </a:ext>
            </a:extLst>
          </p:cNvPr>
          <p:cNvSpPr txBox="1"/>
          <p:nvPr/>
        </p:nvSpPr>
        <p:spPr>
          <a:xfrm rot="10800000" flipV="1">
            <a:off x="16205108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5"/>
                </a:solidFill>
                <a:latin typeface="UTM Avo"/>
              </a:rPr>
              <a:t>IMPROVE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60" name="TextBox 48">
            <a:extLst>
              <a:ext uri="{FF2B5EF4-FFF2-40B4-BE49-F238E27FC236}">
                <a16:creationId xmlns:a16="http://schemas.microsoft.com/office/drawing/2014/main" id="{99201A09-7120-79DC-EFA6-5FBAE02012D5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AF5A82C5-0E4A-A537-F338-0F0EA2A9D071}"/>
              </a:ext>
            </a:extLst>
          </p:cNvPr>
          <p:cNvSpPr txBox="1"/>
          <p:nvPr/>
        </p:nvSpPr>
        <p:spPr>
          <a:xfrm>
            <a:off x="7346764" y="818641"/>
            <a:ext cx="96904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SIX SIGMA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DMAIC</a:t>
            </a:r>
          </a:p>
        </p:txBody>
      </p:sp>
      <p:sp>
        <p:nvSpPr>
          <p:cNvPr id="138" name="TextBox 25">
            <a:extLst>
              <a:ext uri="{FF2B5EF4-FFF2-40B4-BE49-F238E27FC236}">
                <a16:creationId xmlns:a16="http://schemas.microsoft.com/office/drawing/2014/main" id="{E52B9F37-5DC4-2C85-4C7E-3B30AE307112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EF79BAA-8EF4-E6EC-0426-F8BCAE8E8875}"/>
              </a:ext>
            </a:extLst>
          </p:cNvPr>
          <p:cNvSpPr txBox="1"/>
          <p:nvPr/>
        </p:nvSpPr>
        <p:spPr>
          <a:xfrm rot="10800000" flipV="1">
            <a:off x="11892371" y="4970224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4">
                    <a:lumMod val="50000"/>
                  </a:schemeClr>
                </a:solidFill>
                <a:latin typeface="UTM Avo"/>
              </a:rPr>
              <a:t>A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6AB3ABBE-1676-5520-A866-EFB457FA32CF}"/>
              </a:ext>
            </a:extLst>
          </p:cNvPr>
          <p:cNvSpPr txBox="1"/>
          <p:nvPr/>
        </p:nvSpPr>
        <p:spPr>
          <a:xfrm rot="10800000" flipV="1">
            <a:off x="146254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latin typeface="UTM Avo"/>
              </a:rPr>
              <a:t>I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1BBDCB4-D1EC-3CB3-0504-18C325ED5217}"/>
              </a:ext>
            </a:extLst>
          </p:cNvPr>
          <p:cNvSpPr txBox="1"/>
          <p:nvPr/>
        </p:nvSpPr>
        <p:spPr>
          <a:xfrm rot="10800000" flipV="1">
            <a:off x="15242969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193333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139" grpId="0"/>
          <p:bldP spid="140" grpId="0"/>
          <p:bldP spid="1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139" grpId="0"/>
          <p:bldP spid="140" grpId="0"/>
          <p:bldP spid="14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>
            <a:extLst>
              <a:ext uri="{FF2B5EF4-FFF2-40B4-BE49-F238E27FC236}">
                <a16:creationId xmlns:a16="http://schemas.microsoft.com/office/drawing/2014/main" id="{7A271C86-83A9-A18C-383E-2CB9940B1CB7}"/>
              </a:ext>
            </a:extLst>
          </p:cNvPr>
          <p:cNvSpPr/>
          <p:nvPr/>
        </p:nvSpPr>
        <p:spPr>
          <a:xfrm>
            <a:off x="9695992" y="12318542"/>
            <a:ext cx="4992016" cy="101450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37B98662-1D48-C04F-F57E-B39252AA97A1}"/>
              </a:ext>
            </a:extLst>
          </p:cNvPr>
          <p:cNvSpPr/>
          <p:nvPr/>
        </p:nvSpPr>
        <p:spPr>
          <a:xfrm>
            <a:off x="11217840" y="11508580"/>
            <a:ext cx="1948320" cy="1327013"/>
          </a:xfrm>
          <a:custGeom>
            <a:avLst/>
            <a:gdLst>
              <a:gd name="connsiteX0" fmla="*/ 0 w 1948320"/>
              <a:gd name="connsiteY0" fmla="*/ 0 h 1327013"/>
              <a:gd name="connsiteX1" fmla="*/ 1948320 w 1948320"/>
              <a:gd name="connsiteY1" fmla="*/ 0 h 1327013"/>
              <a:gd name="connsiteX2" fmla="*/ 1948320 w 1948320"/>
              <a:gd name="connsiteY2" fmla="*/ 112523 h 1327013"/>
              <a:gd name="connsiteX3" fmla="*/ 974160 w 1948320"/>
              <a:gd name="connsiteY3" fmla="*/ 1327013 h 1327013"/>
              <a:gd name="connsiteX4" fmla="*/ 0 w 1948320"/>
              <a:gd name="connsiteY4" fmla="*/ 112523 h 1327013"/>
              <a:gd name="connsiteX5" fmla="*/ 0 w 1948320"/>
              <a:gd name="connsiteY5" fmla="*/ 0 h 132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320" h="1327013">
                <a:moveTo>
                  <a:pt x="0" y="0"/>
                </a:moveTo>
                <a:lnTo>
                  <a:pt x="1948320" y="0"/>
                </a:lnTo>
                <a:lnTo>
                  <a:pt x="1948320" y="112523"/>
                </a:lnTo>
                <a:lnTo>
                  <a:pt x="974160" y="1327013"/>
                </a:lnTo>
                <a:lnTo>
                  <a:pt x="0" y="11252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50000">
                <a:srgbClr val="F5CDBB"/>
              </a:gs>
              <a:gs pos="50000">
                <a:srgbClr val="EFC6A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ADBB35DE-658C-C434-5CDD-84BE6D39BF3F}"/>
              </a:ext>
            </a:extLst>
          </p:cNvPr>
          <p:cNvSpPr/>
          <p:nvPr/>
        </p:nvSpPr>
        <p:spPr>
          <a:xfrm rot="5400000">
            <a:off x="10083506" y="6759869"/>
            <a:ext cx="4216988" cy="10223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379E4424-1822-B524-1055-CB645B6AAF46}"/>
              </a:ext>
            </a:extLst>
          </p:cNvPr>
          <p:cNvSpPr/>
          <p:nvPr/>
        </p:nvSpPr>
        <p:spPr>
          <a:xfrm rot="5400000">
            <a:off x="10485836" y="9535719"/>
            <a:ext cx="3412327" cy="53339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Isosceles Triangle 145">
            <a:extLst>
              <a:ext uri="{FF2B5EF4-FFF2-40B4-BE49-F238E27FC236}">
                <a16:creationId xmlns:a16="http://schemas.microsoft.com/office/drawing/2014/main" id="{79E7B495-24E6-79F7-607F-8E66F2CB2D90}"/>
              </a:ext>
            </a:extLst>
          </p:cNvPr>
          <p:cNvSpPr/>
          <p:nvPr/>
        </p:nvSpPr>
        <p:spPr>
          <a:xfrm>
            <a:off x="11180762" y="4632084"/>
            <a:ext cx="2022476" cy="10398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Isosceles Triangle 146">
            <a:extLst>
              <a:ext uri="{FF2B5EF4-FFF2-40B4-BE49-F238E27FC236}">
                <a16:creationId xmlns:a16="http://schemas.microsoft.com/office/drawing/2014/main" id="{1DD0CEE9-7A8E-C5C6-0DD8-1997D75D3325}"/>
              </a:ext>
            </a:extLst>
          </p:cNvPr>
          <p:cNvSpPr/>
          <p:nvPr/>
        </p:nvSpPr>
        <p:spPr>
          <a:xfrm rot="10800000">
            <a:off x="11928624" y="12494080"/>
            <a:ext cx="526754" cy="34151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EE856099-573E-3E2A-B482-CE4796E73F1D}"/>
              </a:ext>
            </a:extLst>
          </p:cNvPr>
          <p:cNvSpPr/>
          <p:nvPr/>
        </p:nvSpPr>
        <p:spPr>
          <a:xfrm rot="18900000" flipH="1">
            <a:off x="11790346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DE4E1DB3-F60C-BC14-10DA-99795AC600FE}"/>
              </a:ext>
            </a:extLst>
          </p:cNvPr>
          <p:cNvSpPr/>
          <p:nvPr/>
        </p:nvSpPr>
        <p:spPr>
          <a:xfrm rot="16200000" flipH="1">
            <a:off x="10646931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Isosceles Triangle 149">
            <a:extLst>
              <a:ext uri="{FF2B5EF4-FFF2-40B4-BE49-F238E27FC236}">
                <a16:creationId xmlns:a16="http://schemas.microsoft.com/office/drawing/2014/main" id="{E3FC13AB-704D-706C-FCAC-075E5504AFEF}"/>
              </a:ext>
            </a:extLst>
          </p:cNvPr>
          <p:cNvSpPr/>
          <p:nvPr/>
        </p:nvSpPr>
        <p:spPr>
          <a:xfrm rot="2700000" flipH="1">
            <a:off x="14044653" y="5589090"/>
            <a:ext cx="2022476" cy="1039814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800B818F-9997-88A6-C9ED-96D09F9310D4}"/>
              </a:ext>
            </a:extLst>
          </p:cNvPr>
          <p:cNvSpPr/>
          <p:nvPr/>
        </p:nvSpPr>
        <p:spPr>
          <a:xfrm rot="2700000">
            <a:off x="8746978" y="6945030"/>
            <a:ext cx="3846666" cy="10223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43977D5D-C06D-B7B1-94F4-59A09B255A08}"/>
              </a:ext>
            </a:extLst>
          </p:cNvPr>
          <p:cNvSpPr/>
          <p:nvPr/>
        </p:nvSpPr>
        <p:spPr>
          <a:xfrm rot="5400000">
            <a:off x="10108513" y="9645019"/>
            <a:ext cx="3630927" cy="5333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EB5DD490-D603-1D7D-2054-FC0AC77A5B1D}"/>
              </a:ext>
            </a:extLst>
          </p:cNvPr>
          <p:cNvSpPr/>
          <p:nvPr/>
        </p:nvSpPr>
        <p:spPr>
          <a:xfrm rot="18900000">
            <a:off x="8347341" y="5581470"/>
            <a:ext cx="2022476" cy="10398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1C4DE969-4AE2-AD0D-387C-C3DA929EA91F}"/>
              </a:ext>
            </a:extLst>
          </p:cNvPr>
          <p:cNvSpPr/>
          <p:nvPr/>
        </p:nvSpPr>
        <p:spPr>
          <a:xfrm flipH="1">
            <a:off x="12685340" y="8388349"/>
            <a:ext cx="3067048" cy="10223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5C858C10-2B2F-722E-8EFF-AF14C3238A4E}"/>
              </a:ext>
            </a:extLst>
          </p:cNvPr>
          <p:cNvSpPr/>
          <p:nvPr/>
        </p:nvSpPr>
        <p:spPr>
          <a:xfrm rot="16200000" flipH="1">
            <a:off x="11411610" y="9920053"/>
            <a:ext cx="3080858" cy="53339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Isosceles Triangle 155">
            <a:extLst>
              <a:ext uri="{FF2B5EF4-FFF2-40B4-BE49-F238E27FC236}">
                <a16:creationId xmlns:a16="http://schemas.microsoft.com/office/drawing/2014/main" id="{8F761425-43DA-70B7-E118-A48B283DC6C3}"/>
              </a:ext>
            </a:extLst>
          </p:cNvPr>
          <p:cNvSpPr/>
          <p:nvPr/>
        </p:nvSpPr>
        <p:spPr>
          <a:xfrm rot="5400000" flipH="1">
            <a:off x="14754643" y="8379618"/>
            <a:ext cx="2022476" cy="103981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055B481C-F311-4887-DF5F-22140F7C73E2}"/>
              </a:ext>
            </a:extLst>
          </p:cNvPr>
          <p:cNvSpPr/>
          <p:nvPr/>
        </p:nvSpPr>
        <p:spPr>
          <a:xfrm>
            <a:off x="8631612" y="8388349"/>
            <a:ext cx="3067048" cy="102235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D9607EBB-80DB-D0EC-D8B6-A71B32902773}"/>
              </a:ext>
            </a:extLst>
          </p:cNvPr>
          <p:cNvSpPr/>
          <p:nvPr/>
        </p:nvSpPr>
        <p:spPr>
          <a:xfrm rot="5400000">
            <a:off x="9891532" y="9920053"/>
            <a:ext cx="3080858" cy="5333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58">
            <a:extLst>
              <a:ext uri="{FF2B5EF4-FFF2-40B4-BE49-F238E27FC236}">
                <a16:creationId xmlns:a16="http://schemas.microsoft.com/office/drawing/2014/main" id="{2059622C-7F8F-0748-0D98-6137959AC0FF}"/>
              </a:ext>
            </a:extLst>
          </p:cNvPr>
          <p:cNvSpPr/>
          <p:nvPr/>
        </p:nvSpPr>
        <p:spPr>
          <a:xfrm rot="16200000">
            <a:off x="7616406" y="8379618"/>
            <a:ext cx="2022476" cy="103981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A23EE1F-987A-E102-A380-F329F2707177}"/>
              </a:ext>
            </a:extLst>
          </p:cNvPr>
          <p:cNvSpPr txBox="1"/>
          <p:nvPr/>
        </p:nvSpPr>
        <p:spPr>
          <a:xfrm rot="10800000" flipV="1">
            <a:off x="3710360" y="8854497"/>
            <a:ext cx="364203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Làm rõ vấn đề, nhu cầu khách hàng và mục tiêu cải tiến cần đạt.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49FA06E2-DA98-157E-5C9D-5881917F4606}"/>
              </a:ext>
            </a:extLst>
          </p:cNvPr>
          <p:cNvSpPr txBox="1"/>
          <p:nvPr/>
        </p:nvSpPr>
        <p:spPr>
          <a:xfrm rot="10800000" flipV="1">
            <a:off x="8564684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  <a:lumOff val="25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10D17A7-3E20-4F37-E9EE-EF8C8BA7E654}"/>
              </a:ext>
            </a:extLst>
          </p:cNvPr>
          <p:cNvSpPr txBox="1"/>
          <p:nvPr/>
        </p:nvSpPr>
        <p:spPr>
          <a:xfrm rot="10800000" flipV="1">
            <a:off x="5000249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DEFINE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60963C14-8BC1-A20C-D08E-8FF54AE4040C}"/>
              </a:ext>
            </a:extLst>
          </p:cNvPr>
          <p:cNvSpPr txBox="1"/>
          <p:nvPr/>
        </p:nvSpPr>
        <p:spPr>
          <a:xfrm rot="10800000" flipV="1">
            <a:off x="4622086" y="6296136"/>
            <a:ext cx="364203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defRPr/>
            </a:pPr>
            <a:r>
              <a:rPr lang="vi-VN" dirty="0">
                <a:solidFill>
                  <a:schemeClr val="tx2"/>
                </a:solidFill>
              </a:rPr>
              <a:t>Thu thập dữ liệu, đánh giá hiệu suất hiện tại để có cơ sở phân tích.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CBB1187E-C503-1B0E-349A-7C933E27EF26}"/>
              </a:ext>
            </a:extLst>
          </p:cNvPr>
          <p:cNvSpPr txBox="1"/>
          <p:nvPr/>
        </p:nvSpPr>
        <p:spPr>
          <a:xfrm rot="10800000" flipV="1">
            <a:off x="5911975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MEASURE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CAB979FA-D8C1-E4D2-6191-4764843FC816}"/>
              </a:ext>
            </a:extLst>
          </p:cNvPr>
          <p:cNvSpPr txBox="1"/>
          <p:nvPr/>
        </p:nvSpPr>
        <p:spPr>
          <a:xfrm rot="10800000" flipV="1">
            <a:off x="92595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M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9F6FEA75-644B-7EFF-95D3-FEDA037A9B27}"/>
              </a:ext>
            </a:extLst>
          </p:cNvPr>
          <p:cNvSpPr txBox="1"/>
          <p:nvPr/>
        </p:nvSpPr>
        <p:spPr>
          <a:xfrm rot="10800000" flipV="1">
            <a:off x="10344802" y="3703136"/>
            <a:ext cx="369439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dirty="0">
                <a:solidFill>
                  <a:schemeClr val="tx2"/>
                </a:solidFill>
              </a:rPr>
              <a:t>Xác định nguyên nhân gốc rễ gây ra vấn đề và rào cản hiệu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CC9A4C0A-7B08-7BF9-40B2-83D1390B7EF6}"/>
              </a:ext>
            </a:extLst>
          </p:cNvPr>
          <p:cNvSpPr txBox="1"/>
          <p:nvPr/>
        </p:nvSpPr>
        <p:spPr>
          <a:xfrm rot="10800000" flipV="1">
            <a:off x="11015927" y="3144622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3"/>
                </a:solidFill>
                <a:latin typeface="UTM Avo"/>
              </a:rPr>
              <a:t>ANALYZE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86EBD76-9C2A-B6AB-A429-81D28632C814}"/>
              </a:ext>
            </a:extLst>
          </p:cNvPr>
          <p:cNvSpPr txBox="1"/>
          <p:nvPr/>
        </p:nvSpPr>
        <p:spPr>
          <a:xfrm rot="10800000" flipV="1">
            <a:off x="17043230" y="8854497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Thiết lập cơ chế giám sát, tiêu chuẩn và quy trình để duy trì kết quả.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EDEF2A27-52CC-C422-8C20-6D8822AA58CD}"/>
              </a:ext>
            </a:extLst>
          </p:cNvPr>
          <p:cNvSpPr txBox="1"/>
          <p:nvPr/>
        </p:nvSpPr>
        <p:spPr>
          <a:xfrm rot="10800000" flipV="1">
            <a:off x="17043232" y="8154609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CONTROL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683BC8AE-440B-CA61-C295-647D24B2ABE0}"/>
              </a:ext>
            </a:extLst>
          </p:cNvPr>
          <p:cNvSpPr txBox="1"/>
          <p:nvPr/>
        </p:nvSpPr>
        <p:spPr>
          <a:xfrm rot="10800000" flipV="1">
            <a:off x="16205106" y="6434635"/>
            <a:ext cx="40965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dirty="0">
                <a:solidFill>
                  <a:schemeClr val="tx2"/>
                </a:solidFill>
              </a:rPr>
              <a:t>Đề xuất giải pháp tối ưu, thử nghiệm và triển khai cải tiến thực tế.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1FBEA42-945F-457A-873C-23BFE548478F}"/>
              </a:ext>
            </a:extLst>
          </p:cNvPr>
          <p:cNvSpPr txBox="1"/>
          <p:nvPr/>
        </p:nvSpPr>
        <p:spPr>
          <a:xfrm rot="10800000" flipV="1">
            <a:off x="16205108" y="5734747"/>
            <a:ext cx="2352146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5"/>
                </a:solidFill>
                <a:latin typeface="UTM Avo"/>
              </a:rPr>
              <a:t>IMPROVE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2" name="TextBox 48">
            <a:extLst>
              <a:ext uri="{FF2B5EF4-FFF2-40B4-BE49-F238E27FC236}">
                <a16:creationId xmlns:a16="http://schemas.microsoft.com/office/drawing/2014/main" id="{A2A07014-AFBB-5DC7-786C-AAC115CDDD27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3" name="TextBox 48">
            <a:extLst>
              <a:ext uri="{FF2B5EF4-FFF2-40B4-BE49-F238E27FC236}">
                <a16:creationId xmlns:a16="http://schemas.microsoft.com/office/drawing/2014/main" id="{A133F4BB-1C44-8469-D349-33547E9F5028}"/>
              </a:ext>
            </a:extLst>
          </p:cNvPr>
          <p:cNvSpPr txBox="1"/>
          <p:nvPr/>
        </p:nvSpPr>
        <p:spPr>
          <a:xfrm>
            <a:off x="7346764" y="818641"/>
            <a:ext cx="96904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SIX SIGMA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DMAIC</a:t>
            </a:r>
          </a:p>
        </p:txBody>
      </p:sp>
      <p:sp>
        <p:nvSpPr>
          <p:cNvPr id="174" name="TextBox 25">
            <a:extLst>
              <a:ext uri="{FF2B5EF4-FFF2-40B4-BE49-F238E27FC236}">
                <a16:creationId xmlns:a16="http://schemas.microsoft.com/office/drawing/2014/main" id="{055E55B8-CBF0-CDC9-293E-1C76A5D4E93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E42D98D5-89CD-3E25-FBBE-5F9E148513E6}"/>
              </a:ext>
            </a:extLst>
          </p:cNvPr>
          <p:cNvSpPr txBox="1"/>
          <p:nvPr/>
        </p:nvSpPr>
        <p:spPr>
          <a:xfrm rot="10800000" flipV="1">
            <a:off x="11892371" y="4970224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4">
                    <a:lumMod val="50000"/>
                  </a:schemeClr>
                </a:solidFill>
                <a:latin typeface="UTM Avo"/>
              </a:rPr>
              <a:t>A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7C0B0E8F-AC4B-F6FE-04F5-7DA40075E9F7}"/>
              </a:ext>
            </a:extLst>
          </p:cNvPr>
          <p:cNvSpPr txBox="1"/>
          <p:nvPr/>
        </p:nvSpPr>
        <p:spPr>
          <a:xfrm rot="10800000" flipV="1">
            <a:off x="14625413" y="587496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latin typeface="UTM Avo"/>
              </a:rPr>
              <a:t>I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FF771B7-B083-EA4C-B191-8C6CB02B52CE}"/>
              </a:ext>
            </a:extLst>
          </p:cNvPr>
          <p:cNvSpPr txBox="1"/>
          <p:nvPr/>
        </p:nvSpPr>
        <p:spPr>
          <a:xfrm rot="10800000" flipV="1">
            <a:off x="15242969" y="8502979"/>
            <a:ext cx="59925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/>
          <p:bldP spid="163" grpId="0"/>
          <p:bldP spid="164" grpId="0"/>
          <p:bldP spid="165" grpId="0"/>
          <p:bldP spid="166" grpId="0"/>
          <p:bldP spid="167" grpId="0"/>
          <p:bldP spid="168" grpId="0"/>
          <p:bldP spid="169" grpId="0"/>
          <p:bldP spid="170" grpId="0"/>
          <p:bldP spid="171" grpId="0"/>
          <p:bldP spid="175" grpId="0"/>
          <p:bldP spid="176" grpId="0"/>
          <p:bldP spid="17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1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1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6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35" dur="2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/>
          <p:bldP spid="161" grpId="0"/>
          <p:bldP spid="162" grpId="0"/>
          <p:bldP spid="163" grpId="0"/>
          <p:bldP spid="164" grpId="0"/>
          <p:bldP spid="165" grpId="0"/>
          <p:bldP spid="166" grpId="0"/>
          <p:bldP spid="167" grpId="0"/>
          <p:bldP spid="168" grpId="0"/>
          <p:bldP spid="169" grpId="0"/>
          <p:bldP spid="170" grpId="0"/>
          <p:bldP spid="171" grpId="0"/>
          <p:bldP spid="175" grpId="0"/>
          <p:bldP spid="176" grpId="0"/>
          <p:bldP spid="177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7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6">
  <a:themeElements>
    <a:clrScheme name="CP_L_4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10C37"/>
      </a:accent1>
      <a:accent2>
        <a:srgbClr val="3C2E7A"/>
      </a:accent2>
      <a:accent3>
        <a:srgbClr val="B22948"/>
      </a:accent3>
      <a:accent4>
        <a:srgbClr val="81395F"/>
      </a:accent4>
      <a:accent5>
        <a:srgbClr val="F08EA5"/>
      </a:accent5>
      <a:accent6>
        <a:srgbClr val="FFEB7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5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8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4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1_SO 03">
  <a:themeElements>
    <a:clrScheme name="CP_L_8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4457</TotalTime>
  <Words>856</Words>
  <Application>Microsoft Office PowerPoint</Application>
  <PresentationFormat>Custom</PresentationFormat>
  <Paragraphs>144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8</vt:i4>
      </vt:variant>
    </vt:vector>
  </HeadingPairs>
  <TitlesOfParts>
    <vt:vector size="28" baseType="lpstr">
      <vt:lpstr>Aptos</vt:lpstr>
      <vt:lpstr>Arial</vt:lpstr>
      <vt:lpstr>Calibri</vt:lpstr>
      <vt:lpstr>Open Sans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1_SO 01</vt:lpstr>
      <vt:lpstr>1_SO 07</vt:lpstr>
      <vt:lpstr>1_SO 06</vt:lpstr>
      <vt:lpstr>1_SO 05</vt:lpstr>
      <vt:lpstr>1_SO 08</vt:lpstr>
      <vt:lpstr>1_SO 04</vt:lpstr>
      <vt:lpstr>1_SO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25 - Six Sigma DMAIC</dc:title>
  <dc:creator>Slide Ocean</dc:creator>
  <cp:lastModifiedBy>SO</cp:lastModifiedBy>
  <cp:revision>697</cp:revision>
  <dcterms:created xsi:type="dcterms:W3CDTF">2024-04-24T08:43:56Z</dcterms:created>
  <dcterms:modified xsi:type="dcterms:W3CDTF">2025-08-28T07:36:41Z</dcterms:modified>
</cp:coreProperties>
</file>