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316" r:id="rId2"/>
    <p:sldId id="317" r:id="rId3"/>
    <p:sldId id="318" r:id="rId4"/>
    <p:sldId id="319" r:id="rId5"/>
    <p:sldId id="320" r:id="rId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ADD7"/>
    <a:srgbClr val="FCF08A"/>
    <a:srgbClr val="1D182B"/>
    <a:srgbClr val="D5FCFC"/>
    <a:srgbClr val="2096FF"/>
    <a:srgbClr val="C4C4C4"/>
    <a:srgbClr val="626262"/>
    <a:srgbClr val="A42E3A"/>
    <a:srgbClr val="D9670E"/>
    <a:srgbClr val="F4B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63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288" y="1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7/9/2025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57525D-F408-A4EA-2BA8-4070264FBA69}"/>
              </a:ext>
            </a:extLst>
          </p:cNvPr>
          <p:cNvSpPr txBox="1"/>
          <p:nvPr userDrawn="1"/>
        </p:nvSpPr>
        <p:spPr>
          <a:xfrm>
            <a:off x="20256524" y="12524084"/>
            <a:ext cx="25138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0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400" b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!!BG">
            <a:extLst>
              <a:ext uri="{FF2B5EF4-FFF2-40B4-BE49-F238E27FC236}">
                <a16:creationId xmlns:a16="http://schemas.microsoft.com/office/drawing/2014/main" id="{C761326E-860F-1B17-DA28-F38555F2083A}"/>
              </a:ext>
            </a:extLst>
          </p:cNvPr>
          <p:cNvSpPr/>
          <p:nvPr/>
        </p:nvSpPr>
        <p:spPr>
          <a:xfrm>
            <a:off x="1289191" y="4511385"/>
            <a:ext cx="3980330" cy="7071016"/>
          </a:xfrm>
          <a:prstGeom prst="roundRect">
            <a:avLst>
              <a:gd name="adj" fmla="val 8645"/>
            </a:avLst>
          </a:pr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BBFA9A-42EC-0110-EB9E-5824ABA53D2D}"/>
              </a:ext>
            </a:extLst>
          </p:cNvPr>
          <p:cNvSpPr txBox="1">
            <a:spLocks/>
          </p:cNvSpPr>
          <p:nvPr/>
        </p:nvSpPr>
        <p:spPr>
          <a:xfrm>
            <a:off x="1565373" y="1642849"/>
            <a:ext cx="10949356" cy="164377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>
                    <a:lumMod val="60000"/>
                    <a:lumOff val="40000"/>
                  </a:schemeClr>
                </a:solidFill>
                <a:latin typeface="+mn-lt"/>
                <a:cs typeface="Aharoni" panose="02010803020104030203" pitchFamily="2" charset="-79"/>
              </a:rPr>
              <a:t>TODAY</a:t>
            </a:r>
            <a:r>
              <a:rPr lang="en-US" dirty="0"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chemeClr val="accent4"/>
                </a:solidFill>
                <a:cs typeface="Aharoni" panose="02010803020104030203" pitchFamily="2" charset="-79"/>
              </a:rPr>
              <a:t>AGENDA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1FFA0F1-901E-345A-6BBB-3B709AA1DACF}"/>
              </a:ext>
            </a:extLst>
          </p:cNvPr>
          <p:cNvGrpSpPr/>
          <p:nvPr/>
        </p:nvGrpSpPr>
        <p:grpSpPr>
          <a:xfrm>
            <a:off x="1565373" y="4924011"/>
            <a:ext cx="3427967" cy="6506463"/>
            <a:chOff x="1565373" y="4924011"/>
            <a:chExt cx="3427967" cy="650646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04F6133-4269-A50A-7467-6217D4806189}"/>
                </a:ext>
              </a:extLst>
            </p:cNvPr>
            <p:cNvSpPr txBox="1"/>
            <p:nvPr/>
          </p:nvSpPr>
          <p:spPr>
            <a:xfrm>
              <a:off x="1565374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latin typeface="+mj-lt"/>
                </a:rPr>
                <a:t>01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319D964-7C1B-7323-794B-7276216F6034}"/>
                </a:ext>
              </a:extLst>
            </p:cNvPr>
            <p:cNvSpPr txBox="1"/>
            <p:nvPr/>
          </p:nvSpPr>
          <p:spPr>
            <a:xfrm>
              <a:off x="1565373" y="5871985"/>
              <a:ext cx="342796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/>
                <a:t>Review </a:t>
              </a:r>
              <a:r>
                <a:rPr lang="en-US" sz="3000" dirty="0" err="1"/>
                <a:t>nhanh</a:t>
              </a:r>
              <a:r>
                <a:rPr lang="en-US" sz="3000" dirty="0"/>
                <a:t> </a:t>
              </a:r>
              <a:r>
                <a:rPr lang="en-US" sz="3000" dirty="0" err="1"/>
                <a:t>các</a:t>
              </a:r>
              <a:r>
                <a:rPr lang="en-US" sz="3000" dirty="0"/>
                <a:t> </a:t>
              </a:r>
              <a:r>
                <a:rPr lang="en-US" sz="3000" dirty="0" err="1"/>
                <a:t>chỉ</a:t>
              </a:r>
              <a:r>
                <a:rPr lang="en-US" sz="3000" dirty="0"/>
                <a:t> </a:t>
              </a:r>
              <a:r>
                <a:rPr lang="en-US" sz="3000" dirty="0" err="1"/>
                <a:t>số</a:t>
              </a:r>
              <a:r>
                <a:rPr lang="en-US" sz="3000" dirty="0"/>
                <a:t> </a:t>
              </a:r>
              <a:r>
                <a:rPr lang="en-US" sz="3000" dirty="0" err="1"/>
                <a:t>chính</a:t>
              </a:r>
              <a:r>
                <a:rPr lang="en-US" sz="3000" dirty="0"/>
                <a:t>, </a:t>
              </a:r>
              <a:r>
                <a:rPr lang="en-US" sz="3000" dirty="0" err="1"/>
                <a:t>thành</a:t>
              </a:r>
              <a:r>
                <a:rPr lang="en-US" sz="3000" dirty="0"/>
                <a:t> </a:t>
              </a:r>
              <a:r>
                <a:rPr lang="en-US" sz="3000" dirty="0" err="1"/>
                <a:t>quả</a:t>
              </a:r>
              <a:r>
                <a:rPr lang="en-US" sz="3000" dirty="0"/>
                <a:t> </a:t>
              </a:r>
              <a:r>
                <a:rPr lang="en-US" sz="3000" dirty="0" err="1"/>
                <a:t>nổi</a:t>
              </a:r>
              <a:r>
                <a:rPr lang="en-US" sz="3000" dirty="0"/>
                <a:t> </a:t>
              </a:r>
              <a:r>
                <a:rPr lang="en-US" sz="3000" dirty="0" err="1"/>
                <a:t>bật</a:t>
              </a:r>
              <a:r>
                <a:rPr lang="en-US" sz="3000" dirty="0"/>
                <a:t> </a:t>
              </a:r>
              <a:r>
                <a:rPr lang="en-US" sz="3000" dirty="0" err="1"/>
                <a:t>và</a:t>
              </a:r>
              <a:r>
                <a:rPr lang="en-US" sz="3000" dirty="0"/>
                <a:t> </a:t>
              </a:r>
              <a:r>
                <a:rPr lang="en-US" sz="3000" dirty="0" err="1"/>
                <a:t>các</a:t>
              </a:r>
              <a:r>
                <a:rPr lang="en-US" sz="3000" dirty="0"/>
                <a:t> </a:t>
              </a:r>
              <a:r>
                <a:rPr lang="en-US" sz="3000" dirty="0" err="1"/>
                <a:t>vấn</a:t>
              </a:r>
              <a:r>
                <a:rPr lang="en-US" sz="3000" dirty="0"/>
                <a:t> </a:t>
              </a:r>
              <a:r>
                <a:rPr lang="en-US" sz="3000" dirty="0" err="1"/>
                <a:t>đề</a:t>
              </a:r>
              <a:r>
                <a:rPr lang="en-US" sz="3000" dirty="0"/>
                <a:t> </a:t>
              </a:r>
              <a:r>
                <a:rPr lang="en-US" sz="3000" dirty="0" err="1"/>
                <a:t>tồn</a:t>
              </a:r>
              <a:r>
                <a:rPr lang="en-US" sz="3000" dirty="0"/>
                <a:t> </a:t>
              </a:r>
              <a:r>
                <a:rPr lang="en-US" sz="3000" dirty="0" err="1"/>
                <a:t>đọng</a:t>
              </a:r>
              <a:r>
                <a:rPr lang="en-US" sz="3000" dirty="0"/>
                <a:t> </a:t>
              </a:r>
              <a:r>
                <a:rPr lang="en-US" sz="3000" dirty="0" err="1"/>
                <a:t>cần</a:t>
              </a:r>
              <a:r>
                <a:rPr lang="en-US" sz="3000" dirty="0"/>
                <a:t> </a:t>
              </a:r>
              <a:r>
                <a:rPr lang="en-US" sz="3000" dirty="0" err="1"/>
                <a:t>xử</a:t>
              </a:r>
              <a:r>
                <a:rPr lang="en-US" sz="3000" dirty="0"/>
                <a:t> </a:t>
              </a:r>
              <a:r>
                <a:rPr lang="en-US" sz="3000" dirty="0" err="1"/>
                <a:t>lý</a:t>
              </a:r>
              <a:r>
                <a:rPr lang="en-US" sz="3000" dirty="0"/>
                <a:t> </a:t>
              </a:r>
              <a:r>
                <a:rPr lang="en-US" sz="3000" dirty="0" err="1"/>
                <a:t>dứt</a:t>
              </a:r>
              <a:r>
                <a:rPr lang="en-US" sz="3000" dirty="0"/>
                <a:t> </a:t>
              </a:r>
              <a:r>
                <a:rPr lang="en-US" sz="3000" dirty="0" err="1"/>
                <a:t>điểm</a:t>
              </a:r>
              <a:r>
                <a:rPr lang="en-US" sz="3000" dirty="0"/>
                <a:t> </a:t>
              </a:r>
              <a:r>
                <a:rPr lang="en-US" sz="3000" dirty="0" err="1"/>
                <a:t>trong</a:t>
              </a:r>
              <a:r>
                <a:rPr lang="en-US" sz="3000" dirty="0"/>
                <a:t> </a:t>
              </a:r>
              <a:r>
                <a:rPr lang="en-US" sz="3000" dirty="0" err="1"/>
                <a:t>tuần</a:t>
              </a:r>
              <a:r>
                <a:rPr lang="en-US" sz="3000" dirty="0"/>
                <a:t> </a:t>
              </a:r>
              <a:r>
                <a:rPr lang="en-US" sz="3000" dirty="0" err="1"/>
                <a:t>này</a:t>
              </a:r>
              <a:r>
                <a:rPr lang="en-US" sz="3000" dirty="0"/>
                <a:t>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600B43B-AE24-DCE9-73F3-734DE6E97002}"/>
                </a:ext>
              </a:extLst>
            </p:cNvPr>
            <p:cNvSpPr txBox="1"/>
            <p:nvPr/>
          </p:nvSpPr>
          <p:spPr>
            <a:xfrm>
              <a:off x="1565373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latin typeface="+mj-lt"/>
                </a:rPr>
                <a:t>LAST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38B8C97-1A33-7723-BD16-307EB32C9032}"/>
              </a:ext>
            </a:extLst>
          </p:cNvPr>
          <p:cNvGrpSpPr/>
          <p:nvPr/>
        </p:nvGrpSpPr>
        <p:grpSpPr>
          <a:xfrm>
            <a:off x="6021694" y="4924011"/>
            <a:ext cx="3427967" cy="6506463"/>
            <a:chOff x="6021694" y="4924011"/>
            <a:chExt cx="3427967" cy="650646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775C316-0FBD-1D79-7B3E-C42FAE42916A}"/>
                </a:ext>
              </a:extLst>
            </p:cNvPr>
            <p:cNvSpPr txBox="1"/>
            <p:nvPr/>
          </p:nvSpPr>
          <p:spPr>
            <a:xfrm>
              <a:off x="6021695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02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1BB5C4B-9D7F-DB7A-38BB-808207AAFDE5}"/>
                </a:ext>
              </a:extLst>
            </p:cNvPr>
            <p:cNvSpPr txBox="1"/>
            <p:nvPr/>
          </p:nvSpPr>
          <p:spPr>
            <a:xfrm>
              <a:off x="6021694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Mỗi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team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báo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cáo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ngắn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gọn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về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tiến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độ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mốc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hoàn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khó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khăn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đang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gặp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phải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để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kịp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thời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điều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chỉnh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915C9CD-DA49-59F6-A4A8-2957BE65C4BE}"/>
                </a:ext>
              </a:extLst>
            </p:cNvPr>
            <p:cNvSpPr txBox="1"/>
            <p:nvPr/>
          </p:nvSpPr>
          <p:spPr>
            <a:xfrm>
              <a:off x="6021694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REPORT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C130B77-0397-9082-239F-0E8ACD195544}"/>
              </a:ext>
            </a:extLst>
          </p:cNvPr>
          <p:cNvGrpSpPr/>
          <p:nvPr/>
        </p:nvGrpSpPr>
        <p:grpSpPr>
          <a:xfrm>
            <a:off x="10478015" y="4924011"/>
            <a:ext cx="3427967" cy="6506463"/>
            <a:chOff x="10478015" y="4924011"/>
            <a:chExt cx="3427967" cy="650646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B30BF96-D040-08B9-99A4-D97583C75D18}"/>
                </a:ext>
              </a:extLst>
            </p:cNvPr>
            <p:cNvSpPr txBox="1"/>
            <p:nvPr/>
          </p:nvSpPr>
          <p:spPr>
            <a:xfrm>
              <a:off x="10478016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03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03F8317-A76F-984D-DCF2-6D1B0E4CD926}"/>
                </a:ext>
              </a:extLst>
            </p:cNvPr>
            <p:cNvSpPr txBox="1"/>
            <p:nvPr/>
          </p:nvSpPr>
          <p:spPr>
            <a:xfrm>
              <a:off x="10478015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Thảo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luận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chốt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3–5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mục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tiêu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quan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trọng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nhất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phân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bổ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nguồn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lực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trách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nhiệm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cụ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thể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cho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từng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đầu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việc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AAC32C2-0D06-B5CC-4793-CCE0737F1D69}"/>
                </a:ext>
              </a:extLst>
            </p:cNvPr>
            <p:cNvSpPr txBox="1"/>
            <p:nvPr/>
          </p:nvSpPr>
          <p:spPr>
            <a:xfrm>
              <a:off x="10478015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DISCUSSION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A4FF367-35B5-DF5E-5BCF-7091FEA8AA4A}"/>
              </a:ext>
            </a:extLst>
          </p:cNvPr>
          <p:cNvGrpSpPr/>
          <p:nvPr/>
        </p:nvGrpSpPr>
        <p:grpSpPr>
          <a:xfrm>
            <a:off x="14934336" y="4924011"/>
            <a:ext cx="3427967" cy="6506463"/>
            <a:chOff x="14934336" y="4924011"/>
            <a:chExt cx="3427967" cy="650646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6A640A3-C303-5C4C-3E7F-79BCBB3028D8}"/>
                </a:ext>
              </a:extLst>
            </p:cNvPr>
            <p:cNvSpPr txBox="1"/>
            <p:nvPr/>
          </p:nvSpPr>
          <p:spPr>
            <a:xfrm>
              <a:off x="14934337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04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182BEE6-0B5F-132E-95EC-44668FD2D7E5}"/>
                </a:ext>
              </a:extLst>
            </p:cNvPr>
            <p:cNvSpPr txBox="1"/>
            <p:nvPr/>
          </p:nvSpPr>
          <p:spPr>
            <a:xfrm>
              <a:off x="14934336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Mở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không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gian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cho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team chia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sẻ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thách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thức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thực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tế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cùng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nhau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brainstorm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giải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pháp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thực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tế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khả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thi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1E99427-5642-60A1-5137-7A6CFEE85CA4}"/>
                </a:ext>
              </a:extLst>
            </p:cNvPr>
            <p:cNvSpPr txBox="1"/>
            <p:nvPr/>
          </p:nvSpPr>
          <p:spPr>
            <a:xfrm>
              <a:off x="14934336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CHALLENGES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AF91DC3-9BAD-2B17-880A-472090BEAAC1}"/>
              </a:ext>
            </a:extLst>
          </p:cNvPr>
          <p:cNvGrpSpPr/>
          <p:nvPr/>
        </p:nvGrpSpPr>
        <p:grpSpPr>
          <a:xfrm>
            <a:off x="19390659" y="4924011"/>
            <a:ext cx="3427967" cy="6506463"/>
            <a:chOff x="19390659" y="4924011"/>
            <a:chExt cx="3427967" cy="65064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863E825-9706-2206-37FC-EFE1554E774B}"/>
                </a:ext>
              </a:extLst>
            </p:cNvPr>
            <p:cNvSpPr txBox="1"/>
            <p:nvPr/>
          </p:nvSpPr>
          <p:spPr>
            <a:xfrm>
              <a:off x="19390660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05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3B5C951-D49C-2778-CAE8-C18AD3B775E3}"/>
                </a:ext>
              </a:extLst>
            </p:cNvPr>
            <p:cNvSpPr txBox="1"/>
            <p:nvPr/>
          </p:nvSpPr>
          <p:spPr>
            <a:xfrm>
              <a:off x="19390659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vi-VN" sz="3000" dirty="0">
                  <a:solidFill>
                    <a:schemeClr val="bg1">
                      <a:lumMod val="50000"/>
                    </a:schemeClr>
                  </a:solidFill>
                </a:rPr>
                <a:t>Lãnh đạo chia sẻ định hướng, kỳ vọng và lời khích lệ để toàn team cùng đồng lòng bắt đầu tuần mới thật hiệu quả.</a:t>
              </a:r>
              <a:endParaRPr lang="en-US" sz="3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A2C508F-2E1C-5198-2A63-F1E9ADD0F2D3}"/>
                </a:ext>
              </a:extLst>
            </p:cNvPr>
            <p:cNvSpPr txBox="1"/>
            <p:nvPr/>
          </p:nvSpPr>
          <p:spPr>
            <a:xfrm>
              <a:off x="19390659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NEXT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422121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!!BG">
            <a:extLst>
              <a:ext uri="{FF2B5EF4-FFF2-40B4-BE49-F238E27FC236}">
                <a16:creationId xmlns:a16="http://schemas.microsoft.com/office/drawing/2014/main" id="{C761326E-860F-1B17-DA28-F38555F2083A}"/>
              </a:ext>
            </a:extLst>
          </p:cNvPr>
          <p:cNvSpPr/>
          <p:nvPr/>
        </p:nvSpPr>
        <p:spPr>
          <a:xfrm flipH="1">
            <a:off x="5745509" y="4511385"/>
            <a:ext cx="3980331" cy="7071016"/>
          </a:xfrm>
          <a:prstGeom prst="roundRect">
            <a:avLst>
              <a:gd name="adj" fmla="val 8645"/>
            </a:avLst>
          </a:pr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BBFA9A-42EC-0110-EB9E-5824ABA53D2D}"/>
              </a:ext>
            </a:extLst>
          </p:cNvPr>
          <p:cNvSpPr txBox="1">
            <a:spLocks/>
          </p:cNvSpPr>
          <p:nvPr/>
        </p:nvSpPr>
        <p:spPr>
          <a:xfrm>
            <a:off x="1565373" y="1642849"/>
            <a:ext cx="10949356" cy="164377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>
                    <a:lumMod val="60000"/>
                    <a:lumOff val="40000"/>
                  </a:schemeClr>
                </a:solidFill>
                <a:latin typeface="+mn-lt"/>
                <a:cs typeface="Aharoni" panose="02010803020104030203" pitchFamily="2" charset="-79"/>
              </a:rPr>
              <a:t>TODAY</a:t>
            </a:r>
            <a:r>
              <a:rPr lang="en-US" dirty="0"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chemeClr val="accent4"/>
                </a:solidFill>
                <a:cs typeface="Aharoni" panose="02010803020104030203" pitchFamily="2" charset="-79"/>
              </a:rPr>
              <a:t>AGENDA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1FFA0F1-901E-345A-6BBB-3B709AA1DACF}"/>
              </a:ext>
            </a:extLst>
          </p:cNvPr>
          <p:cNvGrpSpPr/>
          <p:nvPr/>
        </p:nvGrpSpPr>
        <p:grpSpPr>
          <a:xfrm>
            <a:off x="1565373" y="4924011"/>
            <a:ext cx="3427967" cy="6506463"/>
            <a:chOff x="1565373" y="4924011"/>
            <a:chExt cx="3427967" cy="650646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04F6133-4269-A50A-7467-6217D4806189}"/>
                </a:ext>
              </a:extLst>
            </p:cNvPr>
            <p:cNvSpPr txBox="1"/>
            <p:nvPr/>
          </p:nvSpPr>
          <p:spPr>
            <a:xfrm>
              <a:off x="1565374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01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319D964-7C1B-7323-794B-7276216F6034}"/>
                </a:ext>
              </a:extLst>
            </p:cNvPr>
            <p:cNvSpPr txBox="1"/>
            <p:nvPr/>
          </p:nvSpPr>
          <p:spPr>
            <a:xfrm>
              <a:off x="1565373" y="5871985"/>
              <a:ext cx="342796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Review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chỉ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số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chính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quả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nổi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bật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vấn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đề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tồn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đọng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cần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xử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lý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dứt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điểm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này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600B43B-AE24-DCE9-73F3-734DE6E97002}"/>
                </a:ext>
              </a:extLst>
            </p:cNvPr>
            <p:cNvSpPr txBox="1"/>
            <p:nvPr/>
          </p:nvSpPr>
          <p:spPr>
            <a:xfrm>
              <a:off x="1565373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LAST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38B8C97-1A33-7723-BD16-307EB32C9032}"/>
              </a:ext>
            </a:extLst>
          </p:cNvPr>
          <p:cNvGrpSpPr/>
          <p:nvPr/>
        </p:nvGrpSpPr>
        <p:grpSpPr>
          <a:xfrm>
            <a:off x="6021694" y="4924011"/>
            <a:ext cx="3427967" cy="6506463"/>
            <a:chOff x="6021694" y="4924011"/>
            <a:chExt cx="3427967" cy="650646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775C316-0FBD-1D79-7B3E-C42FAE42916A}"/>
                </a:ext>
              </a:extLst>
            </p:cNvPr>
            <p:cNvSpPr txBox="1"/>
            <p:nvPr/>
          </p:nvSpPr>
          <p:spPr>
            <a:xfrm>
              <a:off x="6021695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latin typeface="+mj-lt"/>
                </a:rPr>
                <a:t>02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1BB5C4B-9D7F-DB7A-38BB-808207AAFDE5}"/>
                </a:ext>
              </a:extLst>
            </p:cNvPr>
            <p:cNvSpPr txBox="1"/>
            <p:nvPr/>
          </p:nvSpPr>
          <p:spPr>
            <a:xfrm>
              <a:off x="6021694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/>
                <a:t>Mỗi</a:t>
              </a:r>
              <a:r>
                <a:rPr lang="en-US" sz="3000" dirty="0"/>
                <a:t> team </a:t>
              </a:r>
              <a:r>
                <a:rPr lang="en-US" sz="3000" dirty="0" err="1"/>
                <a:t>báo</a:t>
              </a:r>
              <a:r>
                <a:rPr lang="en-US" sz="3000" dirty="0"/>
                <a:t> </a:t>
              </a:r>
              <a:r>
                <a:rPr lang="en-US" sz="3000" dirty="0" err="1"/>
                <a:t>cáo</a:t>
              </a:r>
              <a:r>
                <a:rPr lang="en-US" sz="3000" dirty="0"/>
                <a:t> </a:t>
              </a:r>
              <a:r>
                <a:rPr lang="en-US" sz="3000" dirty="0" err="1"/>
                <a:t>ngắn</a:t>
              </a:r>
              <a:r>
                <a:rPr lang="en-US" sz="3000" dirty="0"/>
                <a:t> </a:t>
              </a:r>
              <a:r>
                <a:rPr lang="en-US" sz="3000" dirty="0" err="1"/>
                <a:t>gọn</a:t>
              </a:r>
              <a:r>
                <a:rPr lang="en-US" sz="3000" dirty="0"/>
                <a:t> </a:t>
              </a:r>
              <a:r>
                <a:rPr lang="en-US" sz="3000" dirty="0" err="1"/>
                <a:t>về</a:t>
              </a:r>
              <a:r>
                <a:rPr lang="en-US" sz="3000" dirty="0"/>
                <a:t> </a:t>
              </a:r>
              <a:r>
                <a:rPr lang="en-US" sz="3000" dirty="0" err="1"/>
                <a:t>tiến</a:t>
              </a:r>
              <a:r>
                <a:rPr lang="en-US" sz="3000" dirty="0"/>
                <a:t> </a:t>
              </a:r>
              <a:r>
                <a:rPr lang="en-US" sz="3000" dirty="0" err="1"/>
                <a:t>độ</a:t>
              </a:r>
              <a:r>
                <a:rPr lang="en-US" sz="3000" dirty="0"/>
                <a:t>, </a:t>
              </a:r>
              <a:r>
                <a:rPr lang="en-US" sz="3000" dirty="0" err="1"/>
                <a:t>mốc</a:t>
              </a:r>
              <a:r>
                <a:rPr lang="en-US" sz="3000" dirty="0"/>
                <a:t> </a:t>
              </a:r>
              <a:r>
                <a:rPr lang="en-US" sz="3000" dirty="0" err="1"/>
                <a:t>hoàn</a:t>
              </a:r>
              <a:r>
                <a:rPr lang="en-US" sz="3000" dirty="0"/>
                <a:t> </a:t>
              </a:r>
              <a:r>
                <a:rPr lang="en-US" sz="3000" dirty="0" err="1"/>
                <a:t>thành</a:t>
              </a:r>
              <a:r>
                <a:rPr lang="en-US" sz="3000" dirty="0"/>
                <a:t> </a:t>
              </a:r>
              <a:r>
                <a:rPr lang="en-US" sz="3000" dirty="0" err="1"/>
                <a:t>và</a:t>
              </a:r>
              <a:r>
                <a:rPr lang="en-US" sz="3000" dirty="0"/>
                <a:t> </a:t>
              </a:r>
              <a:r>
                <a:rPr lang="en-US" sz="3000" dirty="0" err="1"/>
                <a:t>các</a:t>
              </a:r>
              <a:r>
                <a:rPr lang="en-US" sz="3000" dirty="0"/>
                <a:t> </a:t>
              </a:r>
              <a:r>
                <a:rPr lang="en-US" sz="3000" dirty="0" err="1"/>
                <a:t>khó</a:t>
              </a:r>
              <a:r>
                <a:rPr lang="en-US" sz="3000" dirty="0"/>
                <a:t> </a:t>
              </a:r>
              <a:r>
                <a:rPr lang="en-US" sz="3000" dirty="0" err="1"/>
                <a:t>khăn</a:t>
              </a:r>
              <a:r>
                <a:rPr lang="en-US" sz="3000" dirty="0"/>
                <a:t> </a:t>
              </a:r>
              <a:r>
                <a:rPr lang="en-US" sz="3000" dirty="0" err="1"/>
                <a:t>đang</a:t>
              </a:r>
              <a:r>
                <a:rPr lang="en-US" sz="3000" dirty="0"/>
                <a:t> </a:t>
              </a:r>
              <a:r>
                <a:rPr lang="en-US" sz="3000" dirty="0" err="1"/>
                <a:t>gặp</a:t>
              </a:r>
              <a:r>
                <a:rPr lang="en-US" sz="3000" dirty="0"/>
                <a:t> </a:t>
              </a:r>
              <a:r>
                <a:rPr lang="en-US" sz="3000" dirty="0" err="1"/>
                <a:t>phải</a:t>
              </a:r>
              <a:r>
                <a:rPr lang="en-US" sz="3000" dirty="0"/>
                <a:t> </a:t>
              </a:r>
              <a:r>
                <a:rPr lang="en-US" sz="3000" dirty="0" err="1"/>
                <a:t>để</a:t>
              </a:r>
              <a:r>
                <a:rPr lang="en-US" sz="3000" dirty="0"/>
                <a:t> </a:t>
              </a:r>
              <a:r>
                <a:rPr lang="en-US" sz="3000" dirty="0" err="1"/>
                <a:t>kịp</a:t>
              </a:r>
              <a:r>
                <a:rPr lang="en-US" sz="3000" dirty="0"/>
                <a:t> </a:t>
              </a:r>
              <a:r>
                <a:rPr lang="en-US" sz="3000" dirty="0" err="1"/>
                <a:t>thời</a:t>
              </a:r>
              <a:r>
                <a:rPr lang="en-US" sz="3000" dirty="0"/>
                <a:t> </a:t>
              </a:r>
              <a:r>
                <a:rPr lang="en-US" sz="3000" dirty="0" err="1"/>
                <a:t>điều</a:t>
              </a:r>
              <a:r>
                <a:rPr lang="en-US" sz="3000" dirty="0"/>
                <a:t> </a:t>
              </a:r>
              <a:r>
                <a:rPr lang="en-US" sz="3000" dirty="0" err="1"/>
                <a:t>chỉnh</a:t>
              </a:r>
              <a:r>
                <a:rPr lang="en-US" sz="3000" dirty="0"/>
                <a:t>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915C9CD-DA49-59F6-A4A8-2957BE65C4BE}"/>
                </a:ext>
              </a:extLst>
            </p:cNvPr>
            <p:cNvSpPr txBox="1"/>
            <p:nvPr/>
          </p:nvSpPr>
          <p:spPr>
            <a:xfrm>
              <a:off x="6021694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latin typeface="+mj-lt"/>
                </a:rPr>
                <a:t>REPORT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C130B77-0397-9082-239F-0E8ACD195544}"/>
              </a:ext>
            </a:extLst>
          </p:cNvPr>
          <p:cNvGrpSpPr/>
          <p:nvPr/>
        </p:nvGrpSpPr>
        <p:grpSpPr>
          <a:xfrm>
            <a:off x="10478015" y="4924011"/>
            <a:ext cx="3427967" cy="6506463"/>
            <a:chOff x="10478015" y="4924011"/>
            <a:chExt cx="3427967" cy="650646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B30BF96-D040-08B9-99A4-D97583C75D18}"/>
                </a:ext>
              </a:extLst>
            </p:cNvPr>
            <p:cNvSpPr txBox="1"/>
            <p:nvPr/>
          </p:nvSpPr>
          <p:spPr>
            <a:xfrm>
              <a:off x="10478016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03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03F8317-A76F-984D-DCF2-6D1B0E4CD926}"/>
                </a:ext>
              </a:extLst>
            </p:cNvPr>
            <p:cNvSpPr txBox="1"/>
            <p:nvPr/>
          </p:nvSpPr>
          <p:spPr>
            <a:xfrm>
              <a:off x="10478015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Thảo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luận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chốt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3–5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mục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tiêu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quan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trọng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nhất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phân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bổ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nguồn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lực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trách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nhiệm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cụ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thể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cho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từng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đầu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việc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AAC32C2-0D06-B5CC-4793-CCE0737F1D69}"/>
                </a:ext>
              </a:extLst>
            </p:cNvPr>
            <p:cNvSpPr txBox="1"/>
            <p:nvPr/>
          </p:nvSpPr>
          <p:spPr>
            <a:xfrm>
              <a:off x="10478015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DISCUSSION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A4FF367-35B5-DF5E-5BCF-7091FEA8AA4A}"/>
              </a:ext>
            </a:extLst>
          </p:cNvPr>
          <p:cNvGrpSpPr/>
          <p:nvPr/>
        </p:nvGrpSpPr>
        <p:grpSpPr>
          <a:xfrm>
            <a:off x="14934336" y="4924011"/>
            <a:ext cx="3427967" cy="6506463"/>
            <a:chOff x="14934336" y="4924011"/>
            <a:chExt cx="3427967" cy="650646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6A640A3-C303-5C4C-3E7F-79BCBB3028D8}"/>
                </a:ext>
              </a:extLst>
            </p:cNvPr>
            <p:cNvSpPr txBox="1"/>
            <p:nvPr/>
          </p:nvSpPr>
          <p:spPr>
            <a:xfrm>
              <a:off x="14934337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04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182BEE6-0B5F-132E-95EC-44668FD2D7E5}"/>
                </a:ext>
              </a:extLst>
            </p:cNvPr>
            <p:cNvSpPr txBox="1"/>
            <p:nvPr/>
          </p:nvSpPr>
          <p:spPr>
            <a:xfrm>
              <a:off x="14934336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Mở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không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gian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cho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team chia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sẻ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thách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thức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thực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tế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cùng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nhau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brainstorm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giải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pháp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thực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tế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khả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thi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1E99427-5642-60A1-5137-7A6CFEE85CA4}"/>
                </a:ext>
              </a:extLst>
            </p:cNvPr>
            <p:cNvSpPr txBox="1"/>
            <p:nvPr/>
          </p:nvSpPr>
          <p:spPr>
            <a:xfrm>
              <a:off x="14934336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CHALLENGES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AF91DC3-9BAD-2B17-880A-472090BEAAC1}"/>
              </a:ext>
            </a:extLst>
          </p:cNvPr>
          <p:cNvGrpSpPr/>
          <p:nvPr/>
        </p:nvGrpSpPr>
        <p:grpSpPr>
          <a:xfrm>
            <a:off x="19390659" y="4924011"/>
            <a:ext cx="3427967" cy="6506463"/>
            <a:chOff x="19390659" y="4924011"/>
            <a:chExt cx="3427967" cy="65064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863E825-9706-2206-37FC-EFE1554E774B}"/>
                </a:ext>
              </a:extLst>
            </p:cNvPr>
            <p:cNvSpPr txBox="1"/>
            <p:nvPr/>
          </p:nvSpPr>
          <p:spPr>
            <a:xfrm>
              <a:off x="19390660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05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3B5C951-D49C-2778-CAE8-C18AD3B775E3}"/>
                </a:ext>
              </a:extLst>
            </p:cNvPr>
            <p:cNvSpPr txBox="1"/>
            <p:nvPr/>
          </p:nvSpPr>
          <p:spPr>
            <a:xfrm>
              <a:off x="19390659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vi-VN" sz="3000" dirty="0">
                  <a:solidFill>
                    <a:schemeClr val="bg1">
                      <a:lumMod val="50000"/>
                    </a:schemeClr>
                  </a:solidFill>
                </a:rPr>
                <a:t>Lãnh đạo chia sẻ định hướng, kỳ vọng và lời khích lệ để toàn team cùng đồng lòng bắt đầu tuần mới thật hiệu quả.</a:t>
              </a:r>
              <a:endParaRPr lang="en-US" sz="3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A2C508F-2E1C-5198-2A63-F1E9ADD0F2D3}"/>
                </a:ext>
              </a:extLst>
            </p:cNvPr>
            <p:cNvSpPr txBox="1"/>
            <p:nvPr/>
          </p:nvSpPr>
          <p:spPr>
            <a:xfrm>
              <a:off x="19390659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NEXT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859726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!!BG">
            <a:extLst>
              <a:ext uri="{FF2B5EF4-FFF2-40B4-BE49-F238E27FC236}">
                <a16:creationId xmlns:a16="http://schemas.microsoft.com/office/drawing/2014/main" id="{65A00DA4-7023-16C0-B1F3-0C3F32D33FEF}"/>
              </a:ext>
            </a:extLst>
          </p:cNvPr>
          <p:cNvSpPr/>
          <p:nvPr/>
        </p:nvSpPr>
        <p:spPr>
          <a:xfrm>
            <a:off x="10201833" y="4511385"/>
            <a:ext cx="3980330" cy="7071016"/>
          </a:xfrm>
          <a:prstGeom prst="roundRect">
            <a:avLst>
              <a:gd name="adj" fmla="val 8645"/>
            </a:avLst>
          </a:pr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BBFA9A-42EC-0110-EB9E-5824ABA53D2D}"/>
              </a:ext>
            </a:extLst>
          </p:cNvPr>
          <p:cNvSpPr txBox="1">
            <a:spLocks/>
          </p:cNvSpPr>
          <p:nvPr/>
        </p:nvSpPr>
        <p:spPr>
          <a:xfrm>
            <a:off x="1565373" y="1642849"/>
            <a:ext cx="10949356" cy="164377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>
                    <a:lumMod val="60000"/>
                    <a:lumOff val="40000"/>
                  </a:schemeClr>
                </a:solidFill>
                <a:latin typeface="+mn-lt"/>
                <a:cs typeface="Aharoni" panose="02010803020104030203" pitchFamily="2" charset="-79"/>
              </a:rPr>
              <a:t>TODAY</a:t>
            </a:r>
            <a:r>
              <a:rPr lang="en-US" dirty="0"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chemeClr val="accent4"/>
                </a:solidFill>
                <a:cs typeface="Aharoni" panose="02010803020104030203" pitchFamily="2" charset="-79"/>
              </a:rPr>
              <a:t>AGENDA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1FFA0F1-901E-345A-6BBB-3B709AA1DACF}"/>
              </a:ext>
            </a:extLst>
          </p:cNvPr>
          <p:cNvGrpSpPr/>
          <p:nvPr/>
        </p:nvGrpSpPr>
        <p:grpSpPr>
          <a:xfrm>
            <a:off x="1565373" y="4924011"/>
            <a:ext cx="3427967" cy="6506463"/>
            <a:chOff x="1565373" y="4924011"/>
            <a:chExt cx="3427967" cy="650646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04F6133-4269-A50A-7467-6217D4806189}"/>
                </a:ext>
              </a:extLst>
            </p:cNvPr>
            <p:cNvSpPr txBox="1"/>
            <p:nvPr/>
          </p:nvSpPr>
          <p:spPr>
            <a:xfrm>
              <a:off x="1565374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01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319D964-7C1B-7323-794B-7276216F6034}"/>
                </a:ext>
              </a:extLst>
            </p:cNvPr>
            <p:cNvSpPr txBox="1"/>
            <p:nvPr/>
          </p:nvSpPr>
          <p:spPr>
            <a:xfrm>
              <a:off x="1565373" y="5871985"/>
              <a:ext cx="342796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Review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chỉ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số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chính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quả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nổi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bật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vấn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đề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tồn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đọng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cần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xử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lý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dứt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điểm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này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600B43B-AE24-DCE9-73F3-734DE6E97002}"/>
                </a:ext>
              </a:extLst>
            </p:cNvPr>
            <p:cNvSpPr txBox="1"/>
            <p:nvPr/>
          </p:nvSpPr>
          <p:spPr>
            <a:xfrm>
              <a:off x="1565373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LAST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38B8C97-1A33-7723-BD16-307EB32C9032}"/>
              </a:ext>
            </a:extLst>
          </p:cNvPr>
          <p:cNvGrpSpPr/>
          <p:nvPr/>
        </p:nvGrpSpPr>
        <p:grpSpPr>
          <a:xfrm>
            <a:off x="6021694" y="4924011"/>
            <a:ext cx="3427967" cy="6506463"/>
            <a:chOff x="6021694" y="4924011"/>
            <a:chExt cx="3427967" cy="650646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775C316-0FBD-1D79-7B3E-C42FAE42916A}"/>
                </a:ext>
              </a:extLst>
            </p:cNvPr>
            <p:cNvSpPr txBox="1"/>
            <p:nvPr/>
          </p:nvSpPr>
          <p:spPr>
            <a:xfrm>
              <a:off x="6021695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02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1BB5C4B-9D7F-DB7A-38BB-808207AAFDE5}"/>
                </a:ext>
              </a:extLst>
            </p:cNvPr>
            <p:cNvSpPr txBox="1"/>
            <p:nvPr/>
          </p:nvSpPr>
          <p:spPr>
            <a:xfrm>
              <a:off x="6021694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Mỗi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team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báo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cáo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ngắn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gọn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về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tiến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độ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mốc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hoàn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khó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khăn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đang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gặp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phải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để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kịp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thời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điều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chỉnh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915C9CD-DA49-59F6-A4A8-2957BE65C4BE}"/>
                </a:ext>
              </a:extLst>
            </p:cNvPr>
            <p:cNvSpPr txBox="1"/>
            <p:nvPr/>
          </p:nvSpPr>
          <p:spPr>
            <a:xfrm>
              <a:off x="6021694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REPORT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C130B77-0397-9082-239F-0E8ACD195544}"/>
              </a:ext>
            </a:extLst>
          </p:cNvPr>
          <p:cNvGrpSpPr/>
          <p:nvPr/>
        </p:nvGrpSpPr>
        <p:grpSpPr>
          <a:xfrm>
            <a:off x="10478015" y="4924011"/>
            <a:ext cx="3427967" cy="6506463"/>
            <a:chOff x="10478015" y="4924011"/>
            <a:chExt cx="3427967" cy="650646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B30BF96-D040-08B9-99A4-D97583C75D18}"/>
                </a:ext>
              </a:extLst>
            </p:cNvPr>
            <p:cNvSpPr txBox="1"/>
            <p:nvPr/>
          </p:nvSpPr>
          <p:spPr>
            <a:xfrm>
              <a:off x="10478016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latin typeface="+mj-lt"/>
                </a:rPr>
                <a:t>03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03F8317-A76F-984D-DCF2-6D1B0E4CD926}"/>
                </a:ext>
              </a:extLst>
            </p:cNvPr>
            <p:cNvSpPr txBox="1"/>
            <p:nvPr/>
          </p:nvSpPr>
          <p:spPr>
            <a:xfrm>
              <a:off x="10478015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/>
                <a:t>Thảo </a:t>
              </a:r>
              <a:r>
                <a:rPr lang="en-US" sz="3000" dirty="0" err="1"/>
                <a:t>luận</a:t>
              </a:r>
              <a:r>
                <a:rPr lang="en-US" sz="3000" dirty="0"/>
                <a:t> </a:t>
              </a:r>
              <a:r>
                <a:rPr lang="en-US" sz="3000" dirty="0" err="1"/>
                <a:t>và</a:t>
              </a:r>
              <a:r>
                <a:rPr lang="en-US" sz="3000" dirty="0"/>
                <a:t> </a:t>
              </a:r>
              <a:r>
                <a:rPr lang="en-US" sz="3000" dirty="0" err="1"/>
                <a:t>chốt</a:t>
              </a:r>
              <a:r>
                <a:rPr lang="en-US" sz="3000" dirty="0"/>
                <a:t> 3–5 </a:t>
              </a:r>
              <a:r>
                <a:rPr lang="en-US" sz="3000" dirty="0" err="1"/>
                <a:t>mục</a:t>
              </a:r>
              <a:r>
                <a:rPr lang="en-US" sz="3000" dirty="0"/>
                <a:t> </a:t>
              </a:r>
              <a:r>
                <a:rPr lang="en-US" sz="3000" dirty="0" err="1"/>
                <a:t>tiêu</a:t>
              </a:r>
              <a:r>
                <a:rPr lang="en-US" sz="3000" dirty="0"/>
                <a:t> </a:t>
              </a:r>
              <a:r>
                <a:rPr lang="en-US" sz="3000" dirty="0" err="1"/>
                <a:t>quan</a:t>
              </a:r>
              <a:r>
                <a:rPr lang="en-US" sz="3000" dirty="0"/>
                <a:t> </a:t>
              </a:r>
              <a:r>
                <a:rPr lang="en-US" sz="3000" dirty="0" err="1"/>
                <a:t>trọng</a:t>
              </a:r>
              <a:r>
                <a:rPr lang="en-US" sz="3000" dirty="0"/>
                <a:t> </a:t>
              </a:r>
              <a:r>
                <a:rPr lang="en-US" sz="3000" dirty="0" err="1"/>
                <a:t>nhất</a:t>
              </a:r>
              <a:r>
                <a:rPr lang="en-US" sz="3000" dirty="0"/>
                <a:t> </a:t>
              </a:r>
              <a:r>
                <a:rPr lang="en-US" sz="3000" dirty="0" err="1"/>
                <a:t>trong</a:t>
              </a:r>
              <a:r>
                <a:rPr lang="en-US" sz="3000" dirty="0"/>
                <a:t> </a:t>
              </a:r>
              <a:r>
                <a:rPr lang="en-US" sz="3000" dirty="0" err="1"/>
                <a:t>tuần</a:t>
              </a:r>
              <a:r>
                <a:rPr lang="en-US" sz="3000" dirty="0"/>
                <a:t>, </a:t>
              </a:r>
              <a:r>
                <a:rPr lang="en-US" sz="3000" dirty="0" err="1"/>
                <a:t>phân</a:t>
              </a:r>
              <a:r>
                <a:rPr lang="en-US" sz="3000" dirty="0"/>
                <a:t> </a:t>
              </a:r>
              <a:r>
                <a:rPr lang="en-US" sz="3000" dirty="0" err="1"/>
                <a:t>bổ</a:t>
              </a:r>
              <a:r>
                <a:rPr lang="en-US" sz="3000" dirty="0"/>
                <a:t> </a:t>
              </a:r>
              <a:r>
                <a:rPr lang="en-US" sz="3000" dirty="0" err="1"/>
                <a:t>nguồn</a:t>
              </a:r>
              <a:r>
                <a:rPr lang="en-US" sz="3000" dirty="0"/>
                <a:t> </a:t>
              </a:r>
              <a:r>
                <a:rPr lang="en-US" sz="3000" dirty="0" err="1"/>
                <a:t>lực</a:t>
              </a:r>
              <a:r>
                <a:rPr lang="en-US" sz="3000" dirty="0"/>
                <a:t> </a:t>
              </a:r>
              <a:r>
                <a:rPr lang="en-US" sz="3000" dirty="0" err="1"/>
                <a:t>và</a:t>
              </a:r>
              <a:r>
                <a:rPr lang="en-US" sz="3000" dirty="0"/>
                <a:t> </a:t>
              </a:r>
              <a:r>
                <a:rPr lang="en-US" sz="3000" dirty="0" err="1"/>
                <a:t>trách</a:t>
              </a:r>
              <a:r>
                <a:rPr lang="en-US" sz="3000" dirty="0"/>
                <a:t> </a:t>
              </a:r>
              <a:r>
                <a:rPr lang="en-US" sz="3000" dirty="0" err="1"/>
                <a:t>nhiệm</a:t>
              </a:r>
              <a:r>
                <a:rPr lang="en-US" sz="3000" dirty="0"/>
                <a:t> </a:t>
              </a:r>
              <a:r>
                <a:rPr lang="en-US" sz="3000" dirty="0" err="1"/>
                <a:t>cụ</a:t>
              </a:r>
              <a:r>
                <a:rPr lang="en-US" sz="3000" dirty="0"/>
                <a:t> </a:t>
              </a:r>
              <a:r>
                <a:rPr lang="en-US" sz="3000" dirty="0" err="1"/>
                <a:t>thể</a:t>
              </a:r>
              <a:r>
                <a:rPr lang="en-US" sz="3000" dirty="0"/>
                <a:t> </a:t>
              </a:r>
              <a:r>
                <a:rPr lang="en-US" sz="3000" dirty="0" err="1"/>
                <a:t>cho</a:t>
              </a:r>
              <a:r>
                <a:rPr lang="en-US" sz="3000" dirty="0"/>
                <a:t> </a:t>
              </a:r>
              <a:r>
                <a:rPr lang="en-US" sz="3000" dirty="0" err="1"/>
                <a:t>từng</a:t>
              </a:r>
              <a:r>
                <a:rPr lang="en-US" sz="3000" dirty="0"/>
                <a:t> </a:t>
              </a:r>
              <a:r>
                <a:rPr lang="en-US" sz="3000" dirty="0" err="1"/>
                <a:t>đầu</a:t>
              </a:r>
              <a:r>
                <a:rPr lang="en-US" sz="3000" dirty="0"/>
                <a:t> </a:t>
              </a:r>
              <a:r>
                <a:rPr lang="en-US" sz="3000" dirty="0" err="1"/>
                <a:t>việc</a:t>
              </a:r>
              <a:r>
                <a:rPr lang="en-US" sz="3000" dirty="0"/>
                <a:t>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AAC32C2-0D06-B5CC-4793-CCE0737F1D69}"/>
                </a:ext>
              </a:extLst>
            </p:cNvPr>
            <p:cNvSpPr txBox="1"/>
            <p:nvPr/>
          </p:nvSpPr>
          <p:spPr>
            <a:xfrm>
              <a:off x="10478015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latin typeface="+mj-lt"/>
                </a:rPr>
                <a:t>DISCUSSION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A4FF367-35B5-DF5E-5BCF-7091FEA8AA4A}"/>
              </a:ext>
            </a:extLst>
          </p:cNvPr>
          <p:cNvGrpSpPr/>
          <p:nvPr/>
        </p:nvGrpSpPr>
        <p:grpSpPr>
          <a:xfrm>
            <a:off x="14934336" y="4924011"/>
            <a:ext cx="3427967" cy="6506463"/>
            <a:chOff x="14934336" y="4924011"/>
            <a:chExt cx="3427967" cy="650646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6A640A3-C303-5C4C-3E7F-79BCBB3028D8}"/>
                </a:ext>
              </a:extLst>
            </p:cNvPr>
            <p:cNvSpPr txBox="1"/>
            <p:nvPr/>
          </p:nvSpPr>
          <p:spPr>
            <a:xfrm>
              <a:off x="14934337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04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182BEE6-0B5F-132E-95EC-44668FD2D7E5}"/>
                </a:ext>
              </a:extLst>
            </p:cNvPr>
            <p:cNvSpPr txBox="1"/>
            <p:nvPr/>
          </p:nvSpPr>
          <p:spPr>
            <a:xfrm>
              <a:off x="14934336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Mở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không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gian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cho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team chia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sẻ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thách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thức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thực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tế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cùng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nhau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brainstorm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giải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pháp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thực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tế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khả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50000"/>
                    </a:schemeClr>
                  </a:solidFill>
                </a:rPr>
                <a:t>thi</a:t>
              </a:r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</a:rPr>
                <a:t>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1E99427-5642-60A1-5137-7A6CFEE85CA4}"/>
                </a:ext>
              </a:extLst>
            </p:cNvPr>
            <p:cNvSpPr txBox="1"/>
            <p:nvPr/>
          </p:nvSpPr>
          <p:spPr>
            <a:xfrm>
              <a:off x="14934336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CHALLENGES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AF91DC3-9BAD-2B17-880A-472090BEAAC1}"/>
              </a:ext>
            </a:extLst>
          </p:cNvPr>
          <p:cNvGrpSpPr/>
          <p:nvPr/>
        </p:nvGrpSpPr>
        <p:grpSpPr>
          <a:xfrm>
            <a:off x="19390659" y="4924011"/>
            <a:ext cx="3427967" cy="6506463"/>
            <a:chOff x="19390659" y="4924011"/>
            <a:chExt cx="3427967" cy="65064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863E825-9706-2206-37FC-EFE1554E774B}"/>
                </a:ext>
              </a:extLst>
            </p:cNvPr>
            <p:cNvSpPr txBox="1"/>
            <p:nvPr/>
          </p:nvSpPr>
          <p:spPr>
            <a:xfrm>
              <a:off x="19390660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05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3B5C951-D49C-2778-CAE8-C18AD3B775E3}"/>
                </a:ext>
              </a:extLst>
            </p:cNvPr>
            <p:cNvSpPr txBox="1"/>
            <p:nvPr/>
          </p:nvSpPr>
          <p:spPr>
            <a:xfrm>
              <a:off x="19390659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vi-VN" sz="3000" dirty="0">
                  <a:solidFill>
                    <a:schemeClr val="bg1">
                      <a:lumMod val="50000"/>
                    </a:schemeClr>
                  </a:solidFill>
                </a:rPr>
                <a:t>Lãnh đạo chia sẻ định hướng, kỳ vọng và lời khích lệ để toàn team cùng đồng lòng bắt đầu tuần mới thật hiệu quả.</a:t>
              </a:r>
              <a:endParaRPr lang="en-US" sz="3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A2C508F-2E1C-5198-2A63-F1E9ADD0F2D3}"/>
                </a:ext>
              </a:extLst>
            </p:cNvPr>
            <p:cNvSpPr txBox="1"/>
            <p:nvPr/>
          </p:nvSpPr>
          <p:spPr>
            <a:xfrm>
              <a:off x="19390659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NEXT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136765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!!BG">
            <a:extLst>
              <a:ext uri="{FF2B5EF4-FFF2-40B4-BE49-F238E27FC236}">
                <a16:creationId xmlns:a16="http://schemas.microsoft.com/office/drawing/2014/main" id="{65A00DA4-7023-16C0-B1F3-0C3F32D33FEF}"/>
              </a:ext>
            </a:extLst>
          </p:cNvPr>
          <p:cNvSpPr/>
          <p:nvPr/>
        </p:nvSpPr>
        <p:spPr>
          <a:xfrm flipH="1">
            <a:off x="14658151" y="4511385"/>
            <a:ext cx="3980331" cy="7071016"/>
          </a:xfrm>
          <a:prstGeom prst="roundRect">
            <a:avLst>
              <a:gd name="adj" fmla="val 8645"/>
            </a:avLst>
          </a:pr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BBFA9A-42EC-0110-EB9E-5824ABA53D2D}"/>
              </a:ext>
            </a:extLst>
          </p:cNvPr>
          <p:cNvSpPr txBox="1">
            <a:spLocks/>
          </p:cNvSpPr>
          <p:nvPr/>
        </p:nvSpPr>
        <p:spPr>
          <a:xfrm>
            <a:off x="1565373" y="1642849"/>
            <a:ext cx="10949356" cy="164377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>
                    <a:lumMod val="60000"/>
                    <a:lumOff val="40000"/>
                  </a:schemeClr>
                </a:solidFill>
                <a:latin typeface="+mn-lt"/>
                <a:cs typeface="Aharoni" panose="02010803020104030203" pitchFamily="2" charset="-79"/>
              </a:rPr>
              <a:t>TODAY</a:t>
            </a:r>
            <a:r>
              <a:rPr lang="en-US" dirty="0"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chemeClr val="accent4"/>
                </a:solidFill>
                <a:cs typeface="Aharoni" panose="02010803020104030203" pitchFamily="2" charset="-79"/>
              </a:rPr>
              <a:t>AGENDA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1FFA0F1-901E-345A-6BBB-3B709AA1DACF}"/>
              </a:ext>
            </a:extLst>
          </p:cNvPr>
          <p:cNvGrpSpPr/>
          <p:nvPr/>
        </p:nvGrpSpPr>
        <p:grpSpPr>
          <a:xfrm>
            <a:off x="1565373" y="4924011"/>
            <a:ext cx="3427967" cy="6506463"/>
            <a:chOff x="1565373" y="4924011"/>
            <a:chExt cx="3427967" cy="650646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04F6133-4269-A50A-7467-6217D4806189}"/>
                </a:ext>
              </a:extLst>
            </p:cNvPr>
            <p:cNvSpPr txBox="1"/>
            <p:nvPr/>
          </p:nvSpPr>
          <p:spPr>
            <a:xfrm>
              <a:off x="1565374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01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319D964-7C1B-7323-794B-7276216F6034}"/>
                </a:ext>
              </a:extLst>
            </p:cNvPr>
            <p:cNvSpPr txBox="1"/>
            <p:nvPr/>
          </p:nvSpPr>
          <p:spPr>
            <a:xfrm>
              <a:off x="1565373" y="5871985"/>
              <a:ext cx="342796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Review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chỉ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số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chính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quả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nổi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bật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vấn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đề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tồn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đọng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cần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xử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lý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dứt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điểm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này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600B43B-AE24-DCE9-73F3-734DE6E97002}"/>
                </a:ext>
              </a:extLst>
            </p:cNvPr>
            <p:cNvSpPr txBox="1"/>
            <p:nvPr/>
          </p:nvSpPr>
          <p:spPr>
            <a:xfrm>
              <a:off x="1565373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LAST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38B8C97-1A33-7723-BD16-307EB32C9032}"/>
              </a:ext>
            </a:extLst>
          </p:cNvPr>
          <p:cNvGrpSpPr/>
          <p:nvPr/>
        </p:nvGrpSpPr>
        <p:grpSpPr>
          <a:xfrm>
            <a:off x="6021694" y="4924011"/>
            <a:ext cx="3427967" cy="6506463"/>
            <a:chOff x="6021694" y="4924011"/>
            <a:chExt cx="3427967" cy="650646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775C316-0FBD-1D79-7B3E-C42FAE42916A}"/>
                </a:ext>
              </a:extLst>
            </p:cNvPr>
            <p:cNvSpPr txBox="1"/>
            <p:nvPr/>
          </p:nvSpPr>
          <p:spPr>
            <a:xfrm>
              <a:off x="6021695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02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1BB5C4B-9D7F-DB7A-38BB-808207AAFDE5}"/>
                </a:ext>
              </a:extLst>
            </p:cNvPr>
            <p:cNvSpPr txBox="1"/>
            <p:nvPr/>
          </p:nvSpPr>
          <p:spPr>
            <a:xfrm>
              <a:off x="6021694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Mỗi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team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báo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cáo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ngắn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gọn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về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tiến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độ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mốc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hoàn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khó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khăn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đang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gặp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phải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để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kịp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thời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điều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chỉnh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915C9CD-DA49-59F6-A4A8-2957BE65C4BE}"/>
                </a:ext>
              </a:extLst>
            </p:cNvPr>
            <p:cNvSpPr txBox="1"/>
            <p:nvPr/>
          </p:nvSpPr>
          <p:spPr>
            <a:xfrm>
              <a:off x="6021694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REPORT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C130B77-0397-9082-239F-0E8ACD195544}"/>
              </a:ext>
            </a:extLst>
          </p:cNvPr>
          <p:cNvGrpSpPr/>
          <p:nvPr/>
        </p:nvGrpSpPr>
        <p:grpSpPr>
          <a:xfrm>
            <a:off x="10478015" y="4924011"/>
            <a:ext cx="3427967" cy="6506463"/>
            <a:chOff x="10478015" y="4924011"/>
            <a:chExt cx="3427967" cy="650646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B30BF96-D040-08B9-99A4-D97583C75D18}"/>
                </a:ext>
              </a:extLst>
            </p:cNvPr>
            <p:cNvSpPr txBox="1"/>
            <p:nvPr/>
          </p:nvSpPr>
          <p:spPr>
            <a:xfrm>
              <a:off x="10478016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03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03F8317-A76F-984D-DCF2-6D1B0E4CD926}"/>
                </a:ext>
              </a:extLst>
            </p:cNvPr>
            <p:cNvSpPr txBox="1"/>
            <p:nvPr/>
          </p:nvSpPr>
          <p:spPr>
            <a:xfrm>
              <a:off x="10478015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Thảo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luận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chốt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3–5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mục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tiêu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quan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trọng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nhất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phân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bổ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nguồn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lực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trách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nhiệm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cụ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thể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cho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từng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đầu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việc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AAC32C2-0D06-B5CC-4793-CCE0737F1D69}"/>
                </a:ext>
              </a:extLst>
            </p:cNvPr>
            <p:cNvSpPr txBox="1"/>
            <p:nvPr/>
          </p:nvSpPr>
          <p:spPr>
            <a:xfrm>
              <a:off x="10478015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DISCUSSION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A4FF367-35B5-DF5E-5BCF-7091FEA8AA4A}"/>
              </a:ext>
            </a:extLst>
          </p:cNvPr>
          <p:cNvGrpSpPr/>
          <p:nvPr/>
        </p:nvGrpSpPr>
        <p:grpSpPr>
          <a:xfrm>
            <a:off x="14934336" y="4924011"/>
            <a:ext cx="3427967" cy="6506463"/>
            <a:chOff x="14934336" y="4924011"/>
            <a:chExt cx="3427967" cy="650646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6A640A3-C303-5C4C-3E7F-79BCBB3028D8}"/>
                </a:ext>
              </a:extLst>
            </p:cNvPr>
            <p:cNvSpPr txBox="1"/>
            <p:nvPr/>
          </p:nvSpPr>
          <p:spPr>
            <a:xfrm>
              <a:off x="14934337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04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182BEE6-0B5F-132E-95EC-44668FD2D7E5}"/>
                </a:ext>
              </a:extLst>
            </p:cNvPr>
            <p:cNvSpPr txBox="1"/>
            <p:nvPr/>
          </p:nvSpPr>
          <p:spPr>
            <a:xfrm>
              <a:off x="14934336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1">
                      <a:lumMod val="75000"/>
                    </a:schemeClr>
                  </a:solidFill>
                </a:rPr>
                <a:t>Mở</a:t>
              </a:r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75000"/>
                    </a:schemeClr>
                  </a:solidFill>
                </a:rPr>
                <a:t>không</a:t>
              </a:r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75000"/>
                    </a:schemeClr>
                  </a:solidFill>
                </a:rPr>
                <a:t>gian</a:t>
              </a:r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75000"/>
                    </a:schemeClr>
                  </a:solidFill>
                </a:rPr>
                <a:t>cho</a:t>
              </a:r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75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</a:rPr>
                <a:t> team chia </a:t>
              </a:r>
              <a:r>
                <a:rPr lang="en-US" sz="3000" dirty="0" err="1">
                  <a:solidFill>
                    <a:schemeClr val="bg1">
                      <a:lumMod val="75000"/>
                    </a:schemeClr>
                  </a:solidFill>
                </a:rPr>
                <a:t>sẻ</a:t>
              </a:r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75000"/>
                    </a:schemeClr>
                  </a:solidFill>
                </a:rPr>
                <a:t>thách</a:t>
              </a:r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75000"/>
                    </a:schemeClr>
                  </a:solidFill>
                </a:rPr>
                <a:t>thức</a:t>
              </a:r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75000"/>
                    </a:schemeClr>
                  </a:solidFill>
                </a:rPr>
                <a:t>thực</a:t>
              </a:r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75000"/>
                    </a:schemeClr>
                  </a:solidFill>
                </a:rPr>
                <a:t>tế</a:t>
              </a:r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75000"/>
                    </a:schemeClr>
                  </a:solidFill>
                </a:rPr>
                <a:t>cùng</a:t>
              </a:r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75000"/>
                    </a:schemeClr>
                  </a:solidFill>
                </a:rPr>
                <a:t>nhau</a:t>
              </a:r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</a:rPr>
                <a:t> brainstorm </a:t>
              </a:r>
              <a:r>
                <a:rPr lang="en-US" sz="3000" dirty="0" err="1">
                  <a:solidFill>
                    <a:schemeClr val="bg1">
                      <a:lumMod val="75000"/>
                    </a:schemeClr>
                  </a:solidFill>
                </a:rPr>
                <a:t>giải</a:t>
              </a:r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75000"/>
                    </a:schemeClr>
                  </a:solidFill>
                </a:rPr>
                <a:t>pháp</a:t>
              </a:r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75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75000"/>
                    </a:schemeClr>
                  </a:solidFill>
                </a:rPr>
                <a:t>thực</a:t>
              </a:r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75000"/>
                    </a:schemeClr>
                  </a:solidFill>
                </a:rPr>
                <a:t>tế</a:t>
              </a:r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75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75000"/>
                    </a:schemeClr>
                  </a:solidFill>
                </a:rPr>
                <a:t>khả</a:t>
              </a:r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75000"/>
                    </a:schemeClr>
                  </a:solidFill>
                </a:rPr>
                <a:t>thi</a:t>
              </a:r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</a:rPr>
                <a:t>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1E99427-5642-60A1-5137-7A6CFEE85CA4}"/>
                </a:ext>
              </a:extLst>
            </p:cNvPr>
            <p:cNvSpPr txBox="1"/>
            <p:nvPr/>
          </p:nvSpPr>
          <p:spPr>
            <a:xfrm>
              <a:off x="14934336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CHALLENGES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AF91DC3-9BAD-2B17-880A-472090BEAAC1}"/>
              </a:ext>
            </a:extLst>
          </p:cNvPr>
          <p:cNvGrpSpPr/>
          <p:nvPr/>
        </p:nvGrpSpPr>
        <p:grpSpPr>
          <a:xfrm>
            <a:off x="19390659" y="4924011"/>
            <a:ext cx="3427967" cy="6506463"/>
            <a:chOff x="19390659" y="4924011"/>
            <a:chExt cx="3427967" cy="65064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863E825-9706-2206-37FC-EFE1554E774B}"/>
                </a:ext>
              </a:extLst>
            </p:cNvPr>
            <p:cNvSpPr txBox="1"/>
            <p:nvPr/>
          </p:nvSpPr>
          <p:spPr>
            <a:xfrm>
              <a:off x="19390660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05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3B5C951-D49C-2778-CAE8-C18AD3B775E3}"/>
                </a:ext>
              </a:extLst>
            </p:cNvPr>
            <p:cNvSpPr txBox="1"/>
            <p:nvPr/>
          </p:nvSpPr>
          <p:spPr>
            <a:xfrm>
              <a:off x="19390659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vi-VN" sz="3000" dirty="0">
                  <a:solidFill>
                    <a:schemeClr val="bg1">
                      <a:lumMod val="50000"/>
                    </a:schemeClr>
                  </a:solidFill>
                </a:rPr>
                <a:t>Lãnh đạo chia sẻ định hướng, kỳ vọng và lời khích lệ để toàn team cùng đồng lòng bắt đầu tuần mới thật hiệu quả.</a:t>
              </a:r>
              <a:endParaRPr lang="en-US" sz="3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A2C508F-2E1C-5198-2A63-F1E9ADD0F2D3}"/>
                </a:ext>
              </a:extLst>
            </p:cNvPr>
            <p:cNvSpPr txBox="1"/>
            <p:nvPr/>
          </p:nvSpPr>
          <p:spPr>
            <a:xfrm>
              <a:off x="19390659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NEXT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316272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!!BG">
            <a:extLst>
              <a:ext uri="{FF2B5EF4-FFF2-40B4-BE49-F238E27FC236}">
                <a16:creationId xmlns:a16="http://schemas.microsoft.com/office/drawing/2014/main" id="{92D3E634-BAD6-3045-02AE-B659EDCD4F12}"/>
              </a:ext>
            </a:extLst>
          </p:cNvPr>
          <p:cNvSpPr/>
          <p:nvPr/>
        </p:nvSpPr>
        <p:spPr>
          <a:xfrm>
            <a:off x="19114475" y="4511385"/>
            <a:ext cx="3980330" cy="7071016"/>
          </a:xfrm>
          <a:prstGeom prst="roundRect">
            <a:avLst>
              <a:gd name="adj" fmla="val 8645"/>
            </a:avLst>
          </a:prstGeom>
          <a:solidFill>
            <a:schemeClr val="accent6"/>
          </a:solidFill>
          <a:ln>
            <a:noFill/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BBFA9A-42EC-0110-EB9E-5824ABA53D2D}"/>
              </a:ext>
            </a:extLst>
          </p:cNvPr>
          <p:cNvSpPr txBox="1">
            <a:spLocks/>
          </p:cNvSpPr>
          <p:nvPr/>
        </p:nvSpPr>
        <p:spPr>
          <a:xfrm>
            <a:off x="1565373" y="1642849"/>
            <a:ext cx="10949356" cy="164377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>
                    <a:lumMod val="60000"/>
                    <a:lumOff val="40000"/>
                  </a:schemeClr>
                </a:solidFill>
                <a:latin typeface="+mn-lt"/>
                <a:cs typeface="Aharoni" panose="02010803020104030203" pitchFamily="2" charset="-79"/>
              </a:rPr>
              <a:t>TODAY</a:t>
            </a:r>
            <a:r>
              <a:rPr lang="en-US" dirty="0"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chemeClr val="accent4"/>
                </a:solidFill>
                <a:cs typeface="Aharoni" panose="02010803020104030203" pitchFamily="2" charset="-79"/>
              </a:rPr>
              <a:t>AGENDA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1FFA0F1-901E-345A-6BBB-3B709AA1DACF}"/>
              </a:ext>
            </a:extLst>
          </p:cNvPr>
          <p:cNvGrpSpPr/>
          <p:nvPr/>
        </p:nvGrpSpPr>
        <p:grpSpPr>
          <a:xfrm>
            <a:off x="1565373" y="4924011"/>
            <a:ext cx="3427967" cy="6506463"/>
            <a:chOff x="1565373" y="4924011"/>
            <a:chExt cx="3427967" cy="650646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04F6133-4269-A50A-7467-6217D4806189}"/>
                </a:ext>
              </a:extLst>
            </p:cNvPr>
            <p:cNvSpPr txBox="1"/>
            <p:nvPr/>
          </p:nvSpPr>
          <p:spPr>
            <a:xfrm>
              <a:off x="1565374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01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319D964-7C1B-7323-794B-7276216F6034}"/>
                </a:ext>
              </a:extLst>
            </p:cNvPr>
            <p:cNvSpPr txBox="1"/>
            <p:nvPr/>
          </p:nvSpPr>
          <p:spPr>
            <a:xfrm>
              <a:off x="1565373" y="5871985"/>
              <a:ext cx="342796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Review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chỉ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số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chính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quả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nổi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bật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vấn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đề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tồn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đọng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cần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xử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lý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dứt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điểm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này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600B43B-AE24-DCE9-73F3-734DE6E97002}"/>
                </a:ext>
              </a:extLst>
            </p:cNvPr>
            <p:cNvSpPr txBox="1"/>
            <p:nvPr/>
          </p:nvSpPr>
          <p:spPr>
            <a:xfrm>
              <a:off x="1565373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LAST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38B8C97-1A33-7723-BD16-307EB32C9032}"/>
              </a:ext>
            </a:extLst>
          </p:cNvPr>
          <p:cNvGrpSpPr/>
          <p:nvPr/>
        </p:nvGrpSpPr>
        <p:grpSpPr>
          <a:xfrm>
            <a:off x="6021694" y="4924011"/>
            <a:ext cx="3427967" cy="6506463"/>
            <a:chOff x="6021694" y="4924011"/>
            <a:chExt cx="3427967" cy="650646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775C316-0FBD-1D79-7B3E-C42FAE42916A}"/>
                </a:ext>
              </a:extLst>
            </p:cNvPr>
            <p:cNvSpPr txBox="1"/>
            <p:nvPr/>
          </p:nvSpPr>
          <p:spPr>
            <a:xfrm>
              <a:off x="6021695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02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1BB5C4B-9D7F-DB7A-38BB-808207AAFDE5}"/>
                </a:ext>
              </a:extLst>
            </p:cNvPr>
            <p:cNvSpPr txBox="1"/>
            <p:nvPr/>
          </p:nvSpPr>
          <p:spPr>
            <a:xfrm>
              <a:off x="6021694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Mỗi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team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báo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cáo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ngắn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gọn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về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tiến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độ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mốc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hoàn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thành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khó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khăn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đang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gặp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phải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để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kịp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thời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điều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chỉnh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915C9CD-DA49-59F6-A4A8-2957BE65C4BE}"/>
                </a:ext>
              </a:extLst>
            </p:cNvPr>
            <p:cNvSpPr txBox="1"/>
            <p:nvPr/>
          </p:nvSpPr>
          <p:spPr>
            <a:xfrm>
              <a:off x="6021694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REPORT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C130B77-0397-9082-239F-0E8ACD195544}"/>
              </a:ext>
            </a:extLst>
          </p:cNvPr>
          <p:cNvGrpSpPr/>
          <p:nvPr/>
        </p:nvGrpSpPr>
        <p:grpSpPr>
          <a:xfrm>
            <a:off x="10478015" y="4924011"/>
            <a:ext cx="3427967" cy="6506463"/>
            <a:chOff x="10478015" y="4924011"/>
            <a:chExt cx="3427967" cy="650646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B30BF96-D040-08B9-99A4-D97583C75D18}"/>
                </a:ext>
              </a:extLst>
            </p:cNvPr>
            <p:cNvSpPr txBox="1"/>
            <p:nvPr/>
          </p:nvSpPr>
          <p:spPr>
            <a:xfrm>
              <a:off x="10478016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03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03F8317-A76F-984D-DCF2-6D1B0E4CD926}"/>
                </a:ext>
              </a:extLst>
            </p:cNvPr>
            <p:cNvSpPr txBox="1"/>
            <p:nvPr/>
          </p:nvSpPr>
          <p:spPr>
            <a:xfrm>
              <a:off x="10478015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Thảo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luận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chốt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3–5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mục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tiêu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quan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trọng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nhất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trong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tuần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phân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bổ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nguồn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lực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trách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nhiệm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cụ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thể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cho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từng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đầu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việc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AAC32C2-0D06-B5CC-4793-CCE0737F1D69}"/>
                </a:ext>
              </a:extLst>
            </p:cNvPr>
            <p:cNvSpPr txBox="1"/>
            <p:nvPr/>
          </p:nvSpPr>
          <p:spPr>
            <a:xfrm>
              <a:off x="10478015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DISCUSSION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A4FF367-35B5-DF5E-5BCF-7091FEA8AA4A}"/>
              </a:ext>
            </a:extLst>
          </p:cNvPr>
          <p:cNvGrpSpPr/>
          <p:nvPr/>
        </p:nvGrpSpPr>
        <p:grpSpPr>
          <a:xfrm>
            <a:off x="14934336" y="4924011"/>
            <a:ext cx="3427967" cy="6506463"/>
            <a:chOff x="14934336" y="4924011"/>
            <a:chExt cx="3427967" cy="650646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6A640A3-C303-5C4C-3E7F-79BCBB3028D8}"/>
                </a:ext>
              </a:extLst>
            </p:cNvPr>
            <p:cNvSpPr txBox="1"/>
            <p:nvPr/>
          </p:nvSpPr>
          <p:spPr>
            <a:xfrm>
              <a:off x="14934337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04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182BEE6-0B5F-132E-95EC-44668FD2D7E5}"/>
                </a:ext>
              </a:extLst>
            </p:cNvPr>
            <p:cNvSpPr txBox="1"/>
            <p:nvPr/>
          </p:nvSpPr>
          <p:spPr>
            <a:xfrm>
              <a:off x="14934336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Mở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không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gian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cho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các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team chia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sẻ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thách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thức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thực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tế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cùng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nhau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brainstorm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giải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pháp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nhanh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,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thực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tế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và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khả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3000" dirty="0" err="1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thi</a:t>
              </a:r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1E99427-5642-60A1-5137-7A6CFEE85CA4}"/>
                </a:ext>
              </a:extLst>
            </p:cNvPr>
            <p:cNvSpPr txBox="1"/>
            <p:nvPr/>
          </p:nvSpPr>
          <p:spPr>
            <a:xfrm>
              <a:off x="14934336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CHALLENGES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AF91DC3-9BAD-2B17-880A-472090BEAAC1}"/>
              </a:ext>
            </a:extLst>
          </p:cNvPr>
          <p:cNvGrpSpPr/>
          <p:nvPr/>
        </p:nvGrpSpPr>
        <p:grpSpPr>
          <a:xfrm>
            <a:off x="19390659" y="4924011"/>
            <a:ext cx="3427967" cy="6506463"/>
            <a:chOff x="19390659" y="4924011"/>
            <a:chExt cx="3427967" cy="65064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863E825-9706-2206-37FC-EFE1554E774B}"/>
                </a:ext>
              </a:extLst>
            </p:cNvPr>
            <p:cNvSpPr txBox="1"/>
            <p:nvPr/>
          </p:nvSpPr>
          <p:spPr>
            <a:xfrm>
              <a:off x="19390660" y="9983924"/>
              <a:ext cx="342796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800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05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3B5C951-D49C-2778-CAE8-C18AD3B775E3}"/>
                </a:ext>
              </a:extLst>
            </p:cNvPr>
            <p:cNvSpPr txBox="1"/>
            <p:nvPr/>
          </p:nvSpPr>
          <p:spPr>
            <a:xfrm>
              <a:off x="19390659" y="5871985"/>
              <a:ext cx="34279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vi-VN" sz="3000" dirty="0">
                  <a:solidFill>
                    <a:schemeClr val="bg1">
                      <a:lumMod val="75000"/>
                    </a:schemeClr>
                  </a:solidFill>
                </a:rPr>
                <a:t>Lãnh đạo chia sẻ định hướng, kỳ vọng và lời khích lệ để toàn team cùng đồng lòng bắt đầu tuần mới thật hiệu quả.</a:t>
              </a:r>
              <a:endParaRPr lang="en-US" sz="30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A2C508F-2E1C-5198-2A63-F1E9ADD0F2D3}"/>
                </a:ext>
              </a:extLst>
            </p:cNvPr>
            <p:cNvSpPr txBox="1"/>
            <p:nvPr/>
          </p:nvSpPr>
          <p:spPr>
            <a:xfrm>
              <a:off x="19390659" y="4924011"/>
              <a:ext cx="3427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  <a:latin typeface="+mj-lt"/>
                </a:rPr>
                <a:t>NEXT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969165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A 1">
      <a:majorFont>
        <a:latin typeface="Montserrat Black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1048</TotalTime>
  <Words>720</Words>
  <Application>Microsoft Office PowerPoint</Application>
  <PresentationFormat>Custom</PresentationFormat>
  <Paragraphs>80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Aharoni</vt:lpstr>
      <vt:lpstr>Aptos</vt:lpstr>
      <vt:lpstr>Arial</vt:lpstr>
      <vt:lpstr>Calibri</vt:lpstr>
      <vt:lpstr>Montserrat Black</vt:lpstr>
      <vt:lpstr>Open Sans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5Points_Morph</dc:title>
  <dc:creator>Slide Ocean</dc:creator>
  <cp:lastModifiedBy>SO</cp:lastModifiedBy>
  <cp:revision>180</cp:revision>
  <dcterms:created xsi:type="dcterms:W3CDTF">2024-04-24T08:43:56Z</dcterms:created>
  <dcterms:modified xsi:type="dcterms:W3CDTF">2025-07-09T08:02:37Z</dcterms:modified>
</cp:coreProperties>
</file>