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4" r:id="rId2"/>
    <p:sldId id="276" r:id="rId3"/>
    <p:sldId id="277" r:id="rId4"/>
    <p:sldId id="278" r:id="rId5"/>
    <p:sldId id="279" r:id="rId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6BAE"/>
    <a:srgbClr val="B5FFF2"/>
    <a:srgbClr val="E3E9F5"/>
    <a:srgbClr val="587D01"/>
    <a:srgbClr val="204911"/>
    <a:srgbClr val="E0DADC"/>
    <a:srgbClr val="008FB0"/>
    <a:srgbClr val="6A8AC7"/>
    <a:srgbClr val="A4FDE6"/>
    <a:srgbClr val="4F5A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28" autoAdjust="0"/>
    <p:restoredTop sz="94069" autoAdjust="0"/>
  </p:normalViewPr>
  <p:slideViewPr>
    <p:cSldViewPr snapToGrid="0">
      <p:cViewPr>
        <p:scale>
          <a:sx n="33" d="100"/>
          <a:sy n="33" d="100"/>
        </p:scale>
        <p:origin x="1914" y="1002"/>
      </p:cViewPr>
      <p:guideLst/>
    </p:cSldViewPr>
  </p:slideViewPr>
  <p:notesTextViewPr>
    <p:cViewPr>
      <p:scale>
        <a:sx n="3" d="2"/>
        <a:sy n="3" d="2"/>
      </p:scale>
      <p:origin x="0" y="-5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82AD9-BE7C-4E2B-8B89-9B7910A6BD79}" type="datetimeFigureOut">
              <a:rPr lang="en-US" smtClean="0"/>
              <a:t>7/27/2025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0A55AA-2644-45F8-876B-81D440075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39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0A55AA-2644-45F8-876B-81D4400759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359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0A55AA-2644-45F8-876B-81D4400759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03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7/27/2025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757371"/>
            </a:gs>
            <a:gs pos="30000">
              <a:srgbClr val="A3A3A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7/27/2025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!!Main1">
            <a:extLst>
              <a:ext uri="{FF2B5EF4-FFF2-40B4-BE49-F238E27FC236}">
                <a16:creationId xmlns:a16="http://schemas.microsoft.com/office/drawing/2014/main" id="{877C4438-204C-48CF-B4A6-1DE7366D2754}"/>
              </a:ext>
            </a:extLst>
          </p:cNvPr>
          <p:cNvSpPr txBox="1"/>
          <p:nvPr/>
        </p:nvSpPr>
        <p:spPr>
          <a:xfrm>
            <a:off x="7994650" y="3995543"/>
            <a:ext cx="8763000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500" b="0" i="0" dirty="0">
                <a:solidFill>
                  <a:schemeClr val="bg2">
                    <a:lumMod val="85000"/>
                  </a:schemeClr>
                </a:solidFill>
                <a:effectLst/>
                <a:latin typeface="+mj-lt"/>
              </a:rPr>
              <a:t>DU LỊCH</a:t>
            </a:r>
          </a:p>
        </p:txBody>
      </p:sp>
      <p:sp>
        <p:nvSpPr>
          <p:cNvPr id="8" name="!!web">
            <a:extLst>
              <a:ext uri="{FF2B5EF4-FFF2-40B4-BE49-F238E27FC236}">
                <a16:creationId xmlns:a16="http://schemas.microsoft.com/office/drawing/2014/main" id="{B686FEDA-AE7F-4747-B997-9CB78EBBEF3A}"/>
              </a:ext>
            </a:extLst>
          </p:cNvPr>
          <p:cNvSpPr>
            <a:spLocks/>
          </p:cNvSpPr>
          <p:nvPr/>
        </p:nvSpPr>
        <p:spPr bwMode="auto">
          <a:xfrm rot="16200000">
            <a:off x="22753074" y="12100085"/>
            <a:ext cx="21672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600" spc="300" dirty="0">
                <a:solidFill>
                  <a:schemeClr val="accent1">
                    <a:lumMod val="60000"/>
                    <a:lumOff val="40000"/>
                  </a:schemeClr>
                </a:solidFill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B3BDC3FF-E14B-4E6F-8BBD-05A30FF96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16" b="34216"/>
          <a:stretch/>
        </p:blipFill>
        <p:spPr bwMode="auto">
          <a:xfrm>
            <a:off x="6629400" y="5857591"/>
            <a:ext cx="11125200" cy="2339487"/>
          </a:xfrm>
          <a:prstGeom prst="round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3B7B33-8B3F-4D68-83D3-16420EE90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446586"/>
            <a:ext cx="12801600" cy="3321566"/>
          </a:xfrm>
          <a:prstGeom prst="rect">
            <a:avLst/>
          </a:prstGeom>
          <a:effectLst>
            <a:outerShdw blurRad="127000" dist="190500" dir="5400000" algn="t" rotWithShape="0">
              <a:prstClr val="black">
                <a:alpha val="30000"/>
              </a:prstClr>
            </a:outerShdw>
          </a:effectLst>
        </p:spPr>
      </p:pic>
      <p:sp>
        <p:nvSpPr>
          <p:cNvPr id="15" name="!!Sub">
            <a:extLst>
              <a:ext uri="{FF2B5EF4-FFF2-40B4-BE49-F238E27FC236}">
                <a16:creationId xmlns:a16="http://schemas.microsoft.com/office/drawing/2014/main" id="{659F6ABE-F618-4086-A6B4-55F3B8A04D79}"/>
              </a:ext>
            </a:extLst>
          </p:cNvPr>
          <p:cNvSpPr txBox="1"/>
          <p:nvPr/>
        </p:nvSpPr>
        <p:spPr>
          <a:xfrm>
            <a:off x="8464550" y="8532826"/>
            <a:ext cx="755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dirty="0">
                <a:solidFill>
                  <a:schemeClr val="accent5">
                    <a:lumMod val="50000"/>
                  </a:schemeClr>
                </a:solidFill>
              </a:rPr>
              <a:t>Quốc đảo xinh đẹp với biển xanh ngọc và biệt thự trên mặt nước.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!!Main2">
            <a:extLst>
              <a:ext uri="{FF2B5EF4-FFF2-40B4-BE49-F238E27FC236}">
                <a16:creationId xmlns:a16="http://schemas.microsoft.com/office/drawing/2014/main" id="{2C1C32A5-A973-916C-63BD-C5ADAD465F32}"/>
              </a:ext>
            </a:extLst>
          </p:cNvPr>
          <p:cNvSpPr txBox="1"/>
          <p:nvPr/>
        </p:nvSpPr>
        <p:spPr>
          <a:xfrm>
            <a:off x="3984171" y="13433071"/>
            <a:ext cx="16415658" cy="1862048"/>
          </a:xfrm>
          <a:prstGeom prst="rect">
            <a:avLst/>
          </a:prstGeom>
          <a:noFill/>
          <a:effectLst>
            <a:outerShdw blurRad="152400" dist="1524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ln>
                  <a:solidFill>
                    <a:schemeClr val="bg2"/>
                  </a:solidFill>
                </a:ln>
                <a:gradFill>
                  <a:gsLst>
                    <a:gs pos="77000">
                      <a:srgbClr val="A4FDE6"/>
                    </a:gs>
                    <a:gs pos="0">
                      <a:srgbClr val="6A8AC7">
                        <a:alpha val="34000"/>
                      </a:srgbClr>
                    </a:gs>
                  </a:gsLst>
                  <a:lin ang="5400000" scaled="0"/>
                </a:gradFill>
                <a:latin typeface="+mj-lt"/>
              </a:rPr>
              <a:t>MALDIVES</a:t>
            </a:r>
          </a:p>
        </p:txBody>
      </p:sp>
    </p:spTree>
    <p:extLst>
      <p:ext uri="{BB962C8B-B14F-4D97-AF65-F5344CB8AC3E}">
        <p14:creationId xmlns:p14="http://schemas.microsoft.com/office/powerpoint/2010/main" val="365796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>
            <a:extLst>
              <a:ext uri="{FF2B5EF4-FFF2-40B4-BE49-F238E27FC236}">
                <a16:creationId xmlns:a16="http://schemas.microsoft.com/office/drawing/2014/main" id="{B3BDC3FF-E14B-4E6F-8BBD-05A30FF96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" r="700"/>
          <a:stretch/>
        </p:blipFill>
        <p:spPr bwMode="auto">
          <a:xfrm>
            <a:off x="-1046290" y="-2085929"/>
            <a:ext cx="26476581" cy="17887858"/>
          </a:xfrm>
          <a:prstGeom prst="roundRect">
            <a:avLst>
              <a:gd name="adj" fmla="val 83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3B7B33-8B3F-4D68-83D3-16420EE90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081" y="-5423988"/>
            <a:ext cx="18695838" cy="4850914"/>
          </a:xfrm>
          <a:prstGeom prst="rect">
            <a:avLst/>
          </a:prstGeom>
          <a:effectLst>
            <a:outerShdw blurRad="127000" dist="190500" dir="5400000" algn="t" rotWithShape="0">
              <a:prstClr val="black">
                <a:alpha val="30000"/>
              </a:prstClr>
            </a:outerShdw>
          </a:effectLst>
        </p:spPr>
      </p:pic>
      <p:sp>
        <p:nvSpPr>
          <p:cNvPr id="15" name="!!Sub">
            <a:extLst>
              <a:ext uri="{FF2B5EF4-FFF2-40B4-BE49-F238E27FC236}">
                <a16:creationId xmlns:a16="http://schemas.microsoft.com/office/drawing/2014/main" id="{659F6ABE-F618-4086-A6B4-55F3B8A04D79}"/>
              </a:ext>
            </a:extLst>
          </p:cNvPr>
          <p:cNvSpPr txBox="1"/>
          <p:nvPr/>
        </p:nvSpPr>
        <p:spPr>
          <a:xfrm>
            <a:off x="7208684" y="11173249"/>
            <a:ext cx="9966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400" b="1" dirty="0"/>
              <a:t>Thiên đường nghỉ dưỡng giữa đại dương</a:t>
            </a:r>
            <a:br>
              <a:rPr lang="vi-VN" sz="2400" dirty="0"/>
            </a:br>
            <a:r>
              <a:rPr lang="vi-VN" sz="2400" dirty="0"/>
              <a:t>Quốc đảo xinh đẹp với biển xanh ngọc và biệt thự trên mặt nước.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!!Main2">
            <a:extLst>
              <a:ext uri="{FF2B5EF4-FFF2-40B4-BE49-F238E27FC236}">
                <a16:creationId xmlns:a16="http://schemas.microsoft.com/office/drawing/2014/main" id="{68FF150F-2F2C-4462-9862-3ED878F2DC5A}"/>
              </a:ext>
            </a:extLst>
          </p:cNvPr>
          <p:cNvSpPr txBox="1"/>
          <p:nvPr/>
        </p:nvSpPr>
        <p:spPr>
          <a:xfrm>
            <a:off x="3984171" y="5280645"/>
            <a:ext cx="16415658" cy="3154710"/>
          </a:xfrm>
          <a:prstGeom prst="rect">
            <a:avLst/>
          </a:prstGeom>
          <a:noFill/>
          <a:effectLst>
            <a:outerShdw blurRad="152400" dist="1524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9900" dirty="0">
                <a:ln>
                  <a:solidFill>
                    <a:schemeClr val="bg2"/>
                  </a:solidFill>
                </a:ln>
                <a:gradFill>
                  <a:gsLst>
                    <a:gs pos="77000">
                      <a:srgbClr val="A4FDE6"/>
                    </a:gs>
                    <a:gs pos="0">
                      <a:srgbClr val="6A8AC7">
                        <a:alpha val="34000"/>
                      </a:srgbClr>
                    </a:gs>
                  </a:gsLst>
                  <a:lin ang="5400000" scaled="0"/>
                </a:gradFill>
                <a:latin typeface="+mj-lt"/>
              </a:rPr>
              <a:t>MALDIVES</a:t>
            </a:r>
          </a:p>
        </p:txBody>
      </p:sp>
      <p:sp>
        <p:nvSpPr>
          <p:cNvPr id="2" name="!!web">
            <a:extLst>
              <a:ext uri="{FF2B5EF4-FFF2-40B4-BE49-F238E27FC236}">
                <a16:creationId xmlns:a16="http://schemas.microsoft.com/office/drawing/2014/main" id="{A7BABB2E-5B9E-2AE6-38C5-D7E960C10E7B}"/>
              </a:ext>
            </a:extLst>
          </p:cNvPr>
          <p:cNvSpPr>
            <a:spLocks/>
          </p:cNvSpPr>
          <p:nvPr/>
        </p:nvSpPr>
        <p:spPr bwMode="auto">
          <a:xfrm rot="16200000">
            <a:off x="22753074" y="12100085"/>
            <a:ext cx="21672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600" spc="300" dirty="0">
                <a:solidFill>
                  <a:schemeClr val="accent1">
                    <a:lumMod val="60000"/>
                    <a:lumOff val="40000"/>
                  </a:schemeClr>
                </a:solidFill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sp>
        <p:nvSpPr>
          <p:cNvPr id="7" name="!!sub2">
            <a:extLst>
              <a:ext uri="{FF2B5EF4-FFF2-40B4-BE49-F238E27FC236}">
                <a16:creationId xmlns:a16="http://schemas.microsoft.com/office/drawing/2014/main" id="{8F2742F1-66DC-91AF-E485-0E28CAD07166}"/>
              </a:ext>
            </a:extLst>
          </p:cNvPr>
          <p:cNvSpPr txBox="1"/>
          <p:nvPr/>
        </p:nvSpPr>
        <p:spPr>
          <a:xfrm>
            <a:off x="-17662076" y="5118133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b="1" dirty="0" err="1"/>
              <a:t>Gồm</a:t>
            </a:r>
            <a:r>
              <a:rPr lang="en-US" sz="2800" b="1" dirty="0"/>
              <a:t> 1.190 </a:t>
            </a:r>
            <a:r>
              <a:rPr lang="en-US" sz="2800" b="1" dirty="0" err="1"/>
              <a:t>hòn</a:t>
            </a:r>
            <a:r>
              <a:rPr lang="en-US" sz="2800" b="1" dirty="0"/>
              <a:t> </a:t>
            </a:r>
            <a:r>
              <a:rPr lang="en-US" sz="2800" b="1" dirty="0" err="1"/>
              <a:t>đảo</a:t>
            </a:r>
            <a:r>
              <a:rPr lang="en-US" sz="2800" b="1" dirty="0"/>
              <a:t> </a:t>
            </a:r>
            <a:r>
              <a:rPr lang="en-US" sz="2800" b="1" dirty="0" err="1"/>
              <a:t>san</a:t>
            </a:r>
            <a:r>
              <a:rPr lang="en-US" sz="2800" b="1" dirty="0"/>
              <a:t> </a:t>
            </a:r>
            <a:r>
              <a:rPr lang="en-US" sz="2800" b="1" dirty="0" err="1"/>
              <a:t>hô</a:t>
            </a:r>
            <a:br>
              <a:rPr lang="en-US" sz="2800" dirty="0"/>
            </a:br>
            <a:r>
              <a:rPr lang="en-US" sz="2800" dirty="0"/>
              <a:t>Maldives </a:t>
            </a:r>
            <a:r>
              <a:rPr lang="en-US" sz="2800" dirty="0" err="1"/>
              <a:t>có</a:t>
            </a:r>
            <a:r>
              <a:rPr lang="en-US" sz="2800" dirty="0"/>
              <a:t> </a:t>
            </a:r>
            <a:r>
              <a:rPr lang="en-US" sz="2800" dirty="0" err="1"/>
              <a:t>gần</a:t>
            </a:r>
            <a:r>
              <a:rPr lang="en-US" sz="2800" dirty="0"/>
              <a:t> 1.200 </a:t>
            </a:r>
            <a:r>
              <a:rPr lang="en-US" sz="2800" dirty="0" err="1"/>
              <a:t>đảo</a:t>
            </a:r>
            <a:r>
              <a:rPr lang="en-US" sz="2800" dirty="0"/>
              <a:t> </a:t>
            </a:r>
            <a:r>
              <a:rPr lang="en-US" sz="2800" dirty="0" err="1"/>
              <a:t>nhỏ</a:t>
            </a:r>
            <a:r>
              <a:rPr lang="en-US" sz="2800" dirty="0"/>
              <a:t> </a:t>
            </a:r>
            <a:r>
              <a:rPr lang="en-US" sz="2800" dirty="0" err="1"/>
              <a:t>nằm</a:t>
            </a:r>
            <a:r>
              <a:rPr lang="en-US" sz="2800" dirty="0"/>
              <a:t> </a:t>
            </a:r>
            <a:r>
              <a:rPr lang="en-US" sz="2800" dirty="0" err="1"/>
              <a:t>trong</a:t>
            </a:r>
            <a:r>
              <a:rPr lang="en-US" sz="2800" dirty="0"/>
              <a:t> 26 </a:t>
            </a:r>
            <a:r>
              <a:rPr lang="en-US" sz="2800" dirty="0" err="1"/>
              <a:t>quần</a:t>
            </a:r>
            <a:r>
              <a:rPr lang="en-US" sz="2800" dirty="0"/>
              <a:t> </a:t>
            </a:r>
            <a:r>
              <a:rPr lang="en-US" sz="2800" dirty="0" err="1"/>
              <a:t>đảo</a:t>
            </a:r>
            <a:r>
              <a:rPr lang="en-US" sz="2800" dirty="0"/>
              <a:t> </a:t>
            </a:r>
            <a:r>
              <a:rPr lang="en-US" sz="2800" dirty="0" err="1"/>
              <a:t>san</a:t>
            </a:r>
            <a:r>
              <a:rPr lang="en-US" sz="2800" dirty="0"/>
              <a:t> </a:t>
            </a:r>
            <a:r>
              <a:rPr lang="en-US" sz="2800" dirty="0" err="1"/>
              <a:t>hô</a:t>
            </a:r>
            <a:r>
              <a:rPr lang="en-US" sz="2800" dirty="0"/>
              <a:t>.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!!Main3">
            <a:extLst>
              <a:ext uri="{FF2B5EF4-FFF2-40B4-BE49-F238E27FC236}">
                <a16:creationId xmlns:a16="http://schemas.microsoft.com/office/drawing/2014/main" id="{0E91CB4C-2840-3A93-6A6B-AF3E77266457}"/>
              </a:ext>
            </a:extLst>
          </p:cNvPr>
          <p:cNvSpPr txBox="1"/>
          <p:nvPr/>
        </p:nvSpPr>
        <p:spPr>
          <a:xfrm>
            <a:off x="-12410442" y="3281141"/>
            <a:ext cx="8683576" cy="1200329"/>
          </a:xfrm>
          <a:prstGeom prst="rect">
            <a:avLst/>
          </a:prstGeom>
          <a:noFill/>
          <a:effectLst>
            <a:outerShdw blurRad="76200" dist="762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3 </a:t>
            </a:r>
            <a:r>
              <a:rPr lang="en-US" sz="7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Điều</a:t>
            </a:r>
            <a:r>
              <a:rPr lang="en-US" sz="7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thú</a:t>
            </a:r>
            <a:r>
              <a:rPr lang="en-US" sz="7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vị</a:t>
            </a:r>
            <a:endParaRPr lang="en-US" sz="7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" name="!!sub3">
            <a:extLst>
              <a:ext uri="{FF2B5EF4-FFF2-40B4-BE49-F238E27FC236}">
                <a16:creationId xmlns:a16="http://schemas.microsoft.com/office/drawing/2014/main" id="{8D4D0845-54AE-712D-C766-88A9EEAEA3BA}"/>
              </a:ext>
            </a:extLst>
          </p:cNvPr>
          <p:cNvSpPr txBox="1"/>
          <p:nvPr/>
        </p:nvSpPr>
        <p:spPr>
          <a:xfrm>
            <a:off x="-20354476" y="7336486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vi-VN" sz="2800" b="1" dirty="0"/>
              <a:t>Quốc gia thấp nhất thế giới</a:t>
            </a:r>
            <a:br>
              <a:rPr lang="vi-VN" sz="2800" dirty="0"/>
            </a:br>
            <a:r>
              <a:rPr lang="vi-VN" sz="2800" dirty="0"/>
              <a:t>Mặt đất trung bình chỉ cao 1,5 mét so với mực nước biển.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!!sub4">
            <a:extLst>
              <a:ext uri="{FF2B5EF4-FFF2-40B4-BE49-F238E27FC236}">
                <a16:creationId xmlns:a16="http://schemas.microsoft.com/office/drawing/2014/main" id="{767BCBD6-27EE-9862-A909-CA3DF67C1707}"/>
              </a:ext>
            </a:extLst>
          </p:cNvPr>
          <p:cNvSpPr txBox="1"/>
          <p:nvPr/>
        </p:nvSpPr>
        <p:spPr>
          <a:xfrm>
            <a:off x="-23046876" y="9554838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2800" b="1" dirty="0" err="1"/>
              <a:t>Bãi</a:t>
            </a:r>
            <a:r>
              <a:rPr lang="en-US" sz="2800" b="1" dirty="0"/>
              <a:t> </a:t>
            </a:r>
            <a:r>
              <a:rPr lang="en-US" sz="2800" b="1" dirty="0" err="1"/>
              <a:t>biển</a:t>
            </a:r>
            <a:r>
              <a:rPr lang="en-US" sz="2800" b="1" dirty="0"/>
              <a:t> </a:t>
            </a:r>
            <a:r>
              <a:rPr lang="en-US" sz="2800" b="1" dirty="0" err="1"/>
              <a:t>phát</a:t>
            </a:r>
            <a:r>
              <a:rPr lang="en-US" sz="2800" b="1" dirty="0"/>
              <a:t> </a:t>
            </a:r>
            <a:r>
              <a:rPr lang="en-US" sz="2800" b="1" dirty="0" err="1"/>
              <a:t>sáng</a:t>
            </a:r>
            <a:r>
              <a:rPr lang="en-US" sz="2800" b="1" dirty="0"/>
              <a:t> </a:t>
            </a:r>
            <a:r>
              <a:rPr lang="en-US" sz="2800" b="1" dirty="0" err="1"/>
              <a:t>kỳ</a:t>
            </a:r>
            <a:r>
              <a:rPr lang="en-US" sz="2800" b="1" dirty="0"/>
              <a:t> </a:t>
            </a:r>
            <a:r>
              <a:rPr lang="en-US" sz="2800" b="1" dirty="0" err="1"/>
              <a:t>ảo</a:t>
            </a:r>
            <a:br>
              <a:rPr lang="en-US" sz="2800" dirty="0"/>
            </a:br>
            <a:r>
              <a:rPr lang="en-US" sz="2800" dirty="0" err="1"/>
              <a:t>Một</a:t>
            </a:r>
            <a:r>
              <a:rPr lang="en-US" sz="2800" dirty="0"/>
              <a:t> </a:t>
            </a:r>
            <a:r>
              <a:rPr lang="en-US" sz="2800" dirty="0" err="1"/>
              <a:t>số</a:t>
            </a:r>
            <a:r>
              <a:rPr lang="en-US" sz="2800" dirty="0"/>
              <a:t> </a:t>
            </a:r>
            <a:r>
              <a:rPr lang="en-US" sz="2800" dirty="0" err="1"/>
              <a:t>bãi</a:t>
            </a:r>
            <a:r>
              <a:rPr lang="en-US" sz="2800" dirty="0"/>
              <a:t> </a:t>
            </a:r>
            <a:r>
              <a:rPr lang="en-US" sz="2800" dirty="0" err="1"/>
              <a:t>biển</a:t>
            </a:r>
            <a:r>
              <a:rPr lang="en-US" sz="2800" dirty="0"/>
              <a:t> </a:t>
            </a:r>
            <a:r>
              <a:rPr lang="en-US" sz="2800" dirty="0" err="1"/>
              <a:t>phát</a:t>
            </a:r>
            <a:r>
              <a:rPr lang="en-US" sz="2800" dirty="0"/>
              <a:t> </a:t>
            </a:r>
            <a:r>
              <a:rPr lang="en-US" sz="2800" dirty="0" err="1"/>
              <a:t>sáng</a:t>
            </a:r>
            <a:r>
              <a:rPr lang="en-US" sz="2800" dirty="0"/>
              <a:t> </a:t>
            </a:r>
            <a:r>
              <a:rPr lang="en-US" sz="2800" dirty="0" err="1"/>
              <a:t>vào</a:t>
            </a:r>
            <a:r>
              <a:rPr lang="en-US" sz="2800" dirty="0"/>
              <a:t> ban </a:t>
            </a:r>
            <a:r>
              <a:rPr lang="en-US" sz="2800" dirty="0" err="1"/>
              <a:t>đêm</a:t>
            </a:r>
            <a:r>
              <a:rPr lang="en-US" sz="2800" dirty="0"/>
              <a:t> </a:t>
            </a:r>
            <a:r>
              <a:rPr lang="en-US" sz="2800" dirty="0" err="1"/>
              <a:t>nhờ</a:t>
            </a:r>
            <a:r>
              <a:rPr lang="en-US" sz="2800" dirty="0"/>
              <a:t> </a:t>
            </a:r>
            <a:r>
              <a:rPr lang="en-US" sz="2800" dirty="0" err="1"/>
              <a:t>sinh</a:t>
            </a:r>
            <a:r>
              <a:rPr lang="en-US" sz="2800" dirty="0"/>
              <a:t> </a:t>
            </a:r>
            <a:r>
              <a:rPr lang="en-US" sz="2800" dirty="0" err="1"/>
              <a:t>vật</a:t>
            </a:r>
            <a:r>
              <a:rPr lang="en-US" sz="2800" dirty="0"/>
              <a:t> </a:t>
            </a:r>
            <a:r>
              <a:rPr lang="en-US" sz="2800" dirty="0" err="1"/>
              <a:t>phù</a:t>
            </a:r>
            <a:r>
              <a:rPr lang="en-US" sz="2800" dirty="0"/>
              <a:t> du.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80104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2500">
        <p159:morph option="byObject"/>
      </p:transition>
    </mc:Choice>
    <mc:Fallback xmlns="">
      <p:transition spd="slow" advClick="0" advTm="25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14">
            <a:extLst>
              <a:ext uri="{FF2B5EF4-FFF2-40B4-BE49-F238E27FC236}">
                <a16:creationId xmlns:a16="http://schemas.microsoft.com/office/drawing/2014/main" id="{C97EBBF5-618C-44B0-9848-94476995E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" r="700"/>
          <a:stretch/>
        </p:blipFill>
        <p:spPr bwMode="auto">
          <a:xfrm>
            <a:off x="12192000" y="-2085929"/>
            <a:ext cx="26476581" cy="17887858"/>
          </a:xfrm>
          <a:prstGeom prst="roundRect">
            <a:avLst>
              <a:gd name="adj" fmla="val 83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!!sub2">
            <a:extLst>
              <a:ext uri="{FF2B5EF4-FFF2-40B4-BE49-F238E27FC236}">
                <a16:creationId xmlns:a16="http://schemas.microsoft.com/office/drawing/2014/main" id="{659F6ABE-F618-4086-A6B4-55F3B8A04D79}"/>
              </a:ext>
            </a:extLst>
          </p:cNvPr>
          <p:cNvSpPr txBox="1"/>
          <p:nvPr/>
        </p:nvSpPr>
        <p:spPr>
          <a:xfrm>
            <a:off x="1946788" y="5118133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b="1" dirty="0" err="1"/>
              <a:t>Gồm</a:t>
            </a:r>
            <a:r>
              <a:rPr lang="en-US" sz="2800" b="1" dirty="0"/>
              <a:t> 1.190 </a:t>
            </a:r>
            <a:r>
              <a:rPr lang="en-US" sz="2800" b="1" dirty="0" err="1"/>
              <a:t>hòn</a:t>
            </a:r>
            <a:r>
              <a:rPr lang="en-US" sz="2800" b="1" dirty="0"/>
              <a:t> </a:t>
            </a:r>
            <a:r>
              <a:rPr lang="en-US" sz="2800" b="1" dirty="0" err="1"/>
              <a:t>đảo</a:t>
            </a:r>
            <a:r>
              <a:rPr lang="en-US" sz="2800" b="1" dirty="0"/>
              <a:t> </a:t>
            </a:r>
            <a:r>
              <a:rPr lang="en-US" sz="2800" b="1" dirty="0" err="1"/>
              <a:t>san</a:t>
            </a:r>
            <a:r>
              <a:rPr lang="en-US" sz="2800" b="1" dirty="0"/>
              <a:t> </a:t>
            </a:r>
            <a:r>
              <a:rPr lang="en-US" sz="2800" b="1" dirty="0" err="1"/>
              <a:t>hô</a:t>
            </a:r>
            <a:br>
              <a:rPr lang="en-US" sz="2800" dirty="0"/>
            </a:br>
            <a:r>
              <a:rPr lang="en-US" sz="2800" dirty="0"/>
              <a:t>Maldives </a:t>
            </a:r>
            <a:r>
              <a:rPr lang="en-US" sz="2800" dirty="0" err="1"/>
              <a:t>có</a:t>
            </a:r>
            <a:r>
              <a:rPr lang="en-US" sz="2800" dirty="0"/>
              <a:t> </a:t>
            </a:r>
            <a:r>
              <a:rPr lang="en-US" sz="2800" dirty="0" err="1"/>
              <a:t>gần</a:t>
            </a:r>
            <a:r>
              <a:rPr lang="en-US" sz="2800" dirty="0"/>
              <a:t> 1.200 </a:t>
            </a:r>
            <a:r>
              <a:rPr lang="en-US" sz="2800" dirty="0" err="1"/>
              <a:t>đảo</a:t>
            </a:r>
            <a:r>
              <a:rPr lang="en-US" sz="2800" dirty="0"/>
              <a:t> </a:t>
            </a:r>
            <a:r>
              <a:rPr lang="en-US" sz="2800" dirty="0" err="1"/>
              <a:t>nhỏ</a:t>
            </a:r>
            <a:r>
              <a:rPr lang="en-US" sz="2800" dirty="0"/>
              <a:t> </a:t>
            </a:r>
            <a:r>
              <a:rPr lang="en-US" sz="2800" dirty="0" err="1"/>
              <a:t>nằm</a:t>
            </a:r>
            <a:r>
              <a:rPr lang="en-US" sz="2800" dirty="0"/>
              <a:t> </a:t>
            </a:r>
            <a:r>
              <a:rPr lang="en-US" sz="2800" dirty="0" err="1"/>
              <a:t>trong</a:t>
            </a:r>
            <a:r>
              <a:rPr lang="en-US" sz="2800" dirty="0"/>
              <a:t> 26 </a:t>
            </a:r>
            <a:r>
              <a:rPr lang="en-US" sz="2800" dirty="0" err="1"/>
              <a:t>quần</a:t>
            </a:r>
            <a:r>
              <a:rPr lang="en-US" sz="2800" dirty="0"/>
              <a:t> </a:t>
            </a:r>
            <a:r>
              <a:rPr lang="en-US" sz="2800" dirty="0" err="1"/>
              <a:t>đảo</a:t>
            </a:r>
            <a:r>
              <a:rPr lang="en-US" sz="2800" dirty="0"/>
              <a:t> </a:t>
            </a:r>
            <a:r>
              <a:rPr lang="en-US" sz="2800" dirty="0" err="1"/>
              <a:t>san</a:t>
            </a:r>
            <a:r>
              <a:rPr lang="en-US" sz="2800" dirty="0"/>
              <a:t> </a:t>
            </a:r>
            <a:r>
              <a:rPr lang="en-US" sz="2800" dirty="0" err="1"/>
              <a:t>hô</a:t>
            </a:r>
            <a:r>
              <a:rPr lang="en-US" sz="2800" dirty="0"/>
              <a:t>.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!!Main3">
            <a:extLst>
              <a:ext uri="{FF2B5EF4-FFF2-40B4-BE49-F238E27FC236}">
                <a16:creationId xmlns:a16="http://schemas.microsoft.com/office/drawing/2014/main" id="{68FF150F-2F2C-4462-9862-3ED878F2DC5A}"/>
              </a:ext>
            </a:extLst>
          </p:cNvPr>
          <p:cNvSpPr txBox="1"/>
          <p:nvPr/>
        </p:nvSpPr>
        <p:spPr>
          <a:xfrm>
            <a:off x="2004630" y="3281141"/>
            <a:ext cx="8683576" cy="1200329"/>
          </a:xfrm>
          <a:prstGeom prst="rect">
            <a:avLst/>
          </a:prstGeom>
          <a:noFill/>
          <a:effectLst>
            <a:outerShdw blurRad="76200" dist="762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3 </a:t>
            </a:r>
            <a:r>
              <a:rPr lang="en-US" sz="7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Điều</a:t>
            </a:r>
            <a:r>
              <a:rPr lang="en-US" sz="7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thú</a:t>
            </a:r>
            <a:r>
              <a:rPr lang="en-US" sz="7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vị</a:t>
            </a:r>
            <a:endParaRPr lang="en-US" sz="7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9C17D6-B47F-4452-813D-856924F4FAAB}"/>
              </a:ext>
            </a:extLst>
          </p:cNvPr>
          <p:cNvCxnSpPr>
            <a:cxnSpLocks/>
          </p:cNvCxnSpPr>
          <p:nvPr/>
        </p:nvCxnSpPr>
        <p:spPr>
          <a:xfrm flipV="1">
            <a:off x="24384000" y="15826920"/>
            <a:ext cx="0" cy="33921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!!sub3">
            <a:extLst>
              <a:ext uri="{FF2B5EF4-FFF2-40B4-BE49-F238E27FC236}">
                <a16:creationId xmlns:a16="http://schemas.microsoft.com/office/drawing/2014/main" id="{BCD553F4-65FC-4E76-97A5-08078F257C67}"/>
              </a:ext>
            </a:extLst>
          </p:cNvPr>
          <p:cNvSpPr txBox="1"/>
          <p:nvPr/>
        </p:nvSpPr>
        <p:spPr>
          <a:xfrm>
            <a:off x="1946788" y="7336486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vi-VN" sz="2800" b="1" dirty="0"/>
              <a:t>Quốc gia thấp nhất thế giới</a:t>
            </a:r>
            <a:br>
              <a:rPr lang="vi-VN" sz="2800" dirty="0"/>
            </a:br>
            <a:r>
              <a:rPr lang="vi-VN" sz="2800" dirty="0"/>
              <a:t>Mặt đất trung bình chỉ cao 1,5 mét so với mực nước biển.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!!sub4">
            <a:extLst>
              <a:ext uri="{FF2B5EF4-FFF2-40B4-BE49-F238E27FC236}">
                <a16:creationId xmlns:a16="http://schemas.microsoft.com/office/drawing/2014/main" id="{C321E5E9-3C01-4F20-9AB6-6EE1C498B644}"/>
              </a:ext>
            </a:extLst>
          </p:cNvPr>
          <p:cNvSpPr txBox="1"/>
          <p:nvPr/>
        </p:nvSpPr>
        <p:spPr>
          <a:xfrm>
            <a:off x="1946788" y="9554838"/>
            <a:ext cx="929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2800" b="1" dirty="0" err="1"/>
              <a:t>Bãi</a:t>
            </a:r>
            <a:r>
              <a:rPr lang="en-US" sz="2800" b="1" dirty="0"/>
              <a:t> </a:t>
            </a:r>
            <a:r>
              <a:rPr lang="en-US" sz="2800" b="1" dirty="0" err="1"/>
              <a:t>biển</a:t>
            </a:r>
            <a:r>
              <a:rPr lang="en-US" sz="2800" b="1" dirty="0"/>
              <a:t> </a:t>
            </a:r>
            <a:r>
              <a:rPr lang="en-US" sz="2800" b="1" dirty="0" err="1"/>
              <a:t>phát</a:t>
            </a:r>
            <a:r>
              <a:rPr lang="en-US" sz="2800" b="1" dirty="0"/>
              <a:t> </a:t>
            </a:r>
            <a:r>
              <a:rPr lang="en-US" sz="2800" b="1" dirty="0" err="1"/>
              <a:t>sáng</a:t>
            </a:r>
            <a:r>
              <a:rPr lang="en-US" sz="2800" b="1" dirty="0"/>
              <a:t> </a:t>
            </a:r>
            <a:r>
              <a:rPr lang="en-US" sz="2800" b="1" dirty="0" err="1"/>
              <a:t>kỳ</a:t>
            </a:r>
            <a:r>
              <a:rPr lang="en-US" sz="2800" b="1" dirty="0"/>
              <a:t> </a:t>
            </a:r>
            <a:r>
              <a:rPr lang="en-US" sz="2800" b="1" dirty="0" err="1"/>
              <a:t>ảo</a:t>
            </a:r>
            <a:br>
              <a:rPr lang="en-US" sz="2800" dirty="0"/>
            </a:br>
            <a:r>
              <a:rPr lang="en-US" sz="2800" dirty="0" err="1"/>
              <a:t>Một</a:t>
            </a:r>
            <a:r>
              <a:rPr lang="en-US" sz="2800" dirty="0"/>
              <a:t> </a:t>
            </a:r>
            <a:r>
              <a:rPr lang="en-US" sz="2800" dirty="0" err="1"/>
              <a:t>số</a:t>
            </a:r>
            <a:r>
              <a:rPr lang="en-US" sz="2800" dirty="0"/>
              <a:t> </a:t>
            </a:r>
            <a:r>
              <a:rPr lang="en-US" sz="2800" dirty="0" err="1"/>
              <a:t>bãi</a:t>
            </a:r>
            <a:r>
              <a:rPr lang="en-US" sz="2800" dirty="0"/>
              <a:t> </a:t>
            </a:r>
            <a:r>
              <a:rPr lang="en-US" sz="2800" dirty="0" err="1"/>
              <a:t>biển</a:t>
            </a:r>
            <a:r>
              <a:rPr lang="en-US" sz="2800" dirty="0"/>
              <a:t> </a:t>
            </a:r>
            <a:r>
              <a:rPr lang="en-US" sz="2800" dirty="0" err="1"/>
              <a:t>phát</a:t>
            </a:r>
            <a:r>
              <a:rPr lang="en-US" sz="2800" dirty="0"/>
              <a:t> </a:t>
            </a:r>
            <a:r>
              <a:rPr lang="en-US" sz="2800" dirty="0" err="1"/>
              <a:t>sáng</a:t>
            </a:r>
            <a:r>
              <a:rPr lang="en-US" sz="2800" dirty="0"/>
              <a:t> </a:t>
            </a:r>
            <a:r>
              <a:rPr lang="en-US" sz="2800" dirty="0" err="1"/>
              <a:t>vào</a:t>
            </a:r>
            <a:r>
              <a:rPr lang="en-US" sz="2800" dirty="0"/>
              <a:t> ban </a:t>
            </a:r>
            <a:r>
              <a:rPr lang="en-US" sz="2800" dirty="0" err="1"/>
              <a:t>đêm</a:t>
            </a:r>
            <a:r>
              <a:rPr lang="en-US" sz="2800" dirty="0"/>
              <a:t> </a:t>
            </a:r>
            <a:r>
              <a:rPr lang="en-US" sz="2800" dirty="0" err="1"/>
              <a:t>nhờ</a:t>
            </a:r>
            <a:r>
              <a:rPr lang="en-US" sz="2800" dirty="0"/>
              <a:t> </a:t>
            </a:r>
            <a:r>
              <a:rPr lang="en-US" sz="2800" dirty="0" err="1"/>
              <a:t>sinh</a:t>
            </a:r>
            <a:r>
              <a:rPr lang="en-US" sz="2800" dirty="0"/>
              <a:t> </a:t>
            </a:r>
            <a:r>
              <a:rPr lang="en-US" sz="2800" dirty="0" err="1"/>
              <a:t>vật</a:t>
            </a:r>
            <a:r>
              <a:rPr lang="en-US" sz="2800" dirty="0"/>
              <a:t> </a:t>
            </a:r>
            <a:r>
              <a:rPr lang="en-US" sz="2800" dirty="0" err="1"/>
              <a:t>phù</a:t>
            </a:r>
            <a:r>
              <a:rPr lang="en-US" sz="2800" dirty="0"/>
              <a:t> du.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0562D9-B93C-4F14-B772-87E470A447D3}"/>
              </a:ext>
            </a:extLst>
          </p:cNvPr>
          <p:cNvSpPr txBox="1"/>
          <p:nvPr/>
        </p:nvSpPr>
        <p:spPr>
          <a:xfrm>
            <a:off x="6653720" y="-1182521"/>
            <a:ext cx="11076560" cy="1200329"/>
          </a:xfrm>
          <a:prstGeom prst="rect">
            <a:avLst/>
          </a:prstGeom>
          <a:noFill/>
          <a:effectLst>
            <a:outerShdw blurRad="76200" dist="762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>
                <a:solidFill>
                  <a:schemeClr val="accent5"/>
                </a:solidFill>
                <a:latin typeface="+mj-lt"/>
              </a:rPr>
              <a:t>Điểm</a:t>
            </a:r>
            <a:r>
              <a:rPr lang="en-US" sz="72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Đến</a:t>
            </a:r>
            <a:r>
              <a:rPr lang="en-US" sz="72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Tuyệt</a:t>
            </a:r>
            <a:r>
              <a:rPr lang="en-US" sz="7200" dirty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7200" dirty="0" err="1">
                <a:solidFill>
                  <a:schemeClr val="accent5"/>
                </a:solidFill>
                <a:latin typeface="+mj-lt"/>
              </a:rPr>
              <a:t>Vời</a:t>
            </a:r>
            <a:endParaRPr lang="en-US" sz="7200" dirty="0">
              <a:solidFill>
                <a:schemeClr val="accent5"/>
              </a:solidFill>
              <a:latin typeface="+mj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23B7B33-8B3F-4D68-83D3-16420EE90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994" y="4481470"/>
            <a:ext cx="18695838" cy="4850914"/>
          </a:xfrm>
          <a:prstGeom prst="rect">
            <a:avLst/>
          </a:prstGeom>
          <a:effectLst>
            <a:outerShdw blurRad="127000" dist="190500" dir="5400000" algn="t" rotWithShape="0">
              <a:prstClr val="black">
                <a:alpha val="30000"/>
              </a:prst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A5A0037-4072-4828-B256-40B1A9EF6A36}"/>
              </a:ext>
            </a:extLst>
          </p:cNvPr>
          <p:cNvSpPr txBox="1"/>
          <p:nvPr/>
        </p:nvSpPr>
        <p:spPr>
          <a:xfrm>
            <a:off x="32335722" y="8532826"/>
            <a:ext cx="9966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Lorem ipsum dolor sit amet, consectetuer adipiscing elit. Maecenas porttitor congue massa.  Nunc viverra imperdiet enim. Fusce est. </a:t>
            </a:r>
          </a:p>
        </p:txBody>
      </p:sp>
      <p:sp>
        <p:nvSpPr>
          <p:cNvPr id="4" name="!!web">
            <a:extLst>
              <a:ext uri="{FF2B5EF4-FFF2-40B4-BE49-F238E27FC236}">
                <a16:creationId xmlns:a16="http://schemas.microsoft.com/office/drawing/2014/main" id="{F3F5642D-D545-2246-C265-A5C81BB83D9C}"/>
              </a:ext>
            </a:extLst>
          </p:cNvPr>
          <p:cNvSpPr>
            <a:spLocks/>
          </p:cNvSpPr>
          <p:nvPr/>
        </p:nvSpPr>
        <p:spPr bwMode="auto">
          <a:xfrm rot="16200000">
            <a:off x="22753074" y="12100085"/>
            <a:ext cx="21672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600" spc="300" dirty="0">
                <a:solidFill>
                  <a:schemeClr val="accent1">
                    <a:lumMod val="60000"/>
                    <a:lumOff val="40000"/>
                  </a:schemeClr>
                </a:solidFill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sp>
        <p:nvSpPr>
          <p:cNvPr id="6" name="!!Main2">
            <a:extLst>
              <a:ext uri="{FF2B5EF4-FFF2-40B4-BE49-F238E27FC236}">
                <a16:creationId xmlns:a16="http://schemas.microsoft.com/office/drawing/2014/main" id="{2E9D5A2B-3FC8-62C0-6EC4-390D4DA2B8C0}"/>
              </a:ext>
            </a:extLst>
          </p:cNvPr>
          <p:cNvSpPr txBox="1"/>
          <p:nvPr/>
        </p:nvSpPr>
        <p:spPr>
          <a:xfrm>
            <a:off x="20639868" y="17957835"/>
            <a:ext cx="16415658" cy="3154710"/>
          </a:xfrm>
          <a:prstGeom prst="rect">
            <a:avLst/>
          </a:prstGeom>
          <a:noFill/>
          <a:effectLst>
            <a:outerShdw blurRad="152400" dist="1524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9900" dirty="0">
                <a:ln>
                  <a:solidFill>
                    <a:schemeClr val="bg2"/>
                  </a:solidFill>
                </a:ln>
                <a:gradFill>
                  <a:gsLst>
                    <a:gs pos="77000">
                      <a:srgbClr val="A4FDE6"/>
                    </a:gs>
                    <a:gs pos="0">
                      <a:srgbClr val="6A8AC7">
                        <a:alpha val="34000"/>
                      </a:srgbClr>
                    </a:gs>
                  </a:gsLst>
                  <a:lin ang="5400000" scaled="0"/>
                </a:gradFill>
                <a:latin typeface="+mj-lt"/>
              </a:rPr>
              <a:t>MALDIVES</a:t>
            </a:r>
          </a:p>
        </p:txBody>
      </p:sp>
      <p:sp>
        <p:nvSpPr>
          <p:cNvPr id="7" name="!!Sub">
            <a:extLst>
              <a:ext uri="{FF2B5EF4-FFF2-40B4-BE49-F238E27FC236}">
                <a16:creationId xmlns:a16="http://schemas.microsoft.com/office/drawing/2014/main" id="{424483DC-4261-7CD1-ACC8-620869396189}"/>
              </a:ext>
            </a:extLst>
          </p:cNvPr>
          <p:cNvSpPr txBox="1"/>
          <p:nvPr/>
        </p:nvSpPr>
        <p:spPr>
          <a:xfrm>
            <a:off x="23713593" y="21155809"/>
            <a:ext cx="9966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Lorem ipsum dolor sit amet, consectetuer adipiscing elit. Maecenas porttitor congue massa.  Nunc viverra imperdiet enim. Fusce est.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AAC6043-5342-8CD6-554A-38CBE27BC3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4" b="10514"/>
          <a:stretch/>
        </p:blipFill>
        <p:spPr>
          <a:xfrm>
            <a:off x="3178780" y="16479457"/>
            <a:ext cx="4591754" cy="4533900"/>
          </a:xfrm>
          <a:prstGeom prst="ellipse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EC6670C-48A9-5E7D-2B0E-03D4029594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" r="3965"/>
          <a:stretch/>
        </p:blipFill>
        <p:spPr>
          <a:xfrm>
            <a:off x="9867198" y="21013357"/>
            <a:ext cx="4591753" cy="4533900"/>
          </a:xfrm>
          <a:prstGeom prst="ellipse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325D9CE-DAA8-04C8-D9D3-E45D788C2C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1" r="24681"/>
          <a:stretch/>
        </p:blipFill>
        <p:spPr>
          <a:xfrm>
            <a:off x="16584541" y="25547257"/>
            <a:ext cx="4591753" cy="4533900"/>
          </a:xfrm>
          <a:prstGeom prst="ellipse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177105D-4B87-59F4-371F-0D54A1B74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494" y="16566201"/>
            <a:ext cx="11861012" cy="3077516"/>
          </a:xfrm>
          <a:prstGeom prst="rect">
            <a:avLst/>
          </a:prstGeom>
          <a:effectLst>
            <a:outerShdw blurRad="127000" dist="190500" dir="5400000" algn="t" rotWithShape="0">
              <a:prstClr val="black">
                <a:alpha val="30000"/>
              </a:prstClr>
            </a:outerShdw>
          </a:effec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4E2CB6C6-686E-EFE0-9C26-1F217CABB238}"/>
              </a:ext>
            </a:extLst>
          </p:cNvPr>
          <p:cNvSpPr txBox="1"/>
          <p:nvPr/>
        </p:nvSpPr>
        <p:spPr>
          <a:xfrm>
            <a:off x="2981230" y="21489412"/>
            <a:ext cx="4995277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NGẮM HOÀNG HÔN</a:t>
            </a:r>
          </a:p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CÙNG CÁ HEO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4F03431-0499-FF21-9823-8CCB600F8572}"/>
              </a:ext>
            </a:extLst>
          </p:cNvPr>
          <p:cNvSpPr txBox="1"/>
          <p:nvPr/>
        </p:nvSpPr>
        <p:spPr>
          <a:xfrm>
            <a:off x="4082882" y="22816231"/>
            <a:ext cx="2791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Du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thuyền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lúc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chiều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tà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ngắm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đàn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cá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heo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vui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đùa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98BE687-ADED-558B-194C-3A0A2AA15C9A}"/>
              </a:ext>
            </a:extLst>
          </p:cNvPr>
          <p:cNvSpPr txBox="1"/>
          <p:nvPr/>
        </p:nvSpPr>
        <p:spPr>
          <a:xfrm>
            <a:off x="9345720" y="26023312"/>
            <a:ext cx="5692584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ĂN TỐI TẠI </a:t>
            </a:r>
          </a:p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NHÀ HÀNG DƯỚI BIỂN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D2BFC2-5A78-588B-7267-36BA43ECF458}"/>
              </a:ext>
            </a:extLst>
          </p:cNvPr>
          <p:cNvSpPr txBox="1"/>
          <p:nvPr/>
        </p:nvSpPr>
        <p:spPr>
          <a:xfrm>
            <a:off x="10796016" y="27350131"/>
            <a:ext cx="2791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000" dirty="0">
                <a:solidFill>
                  <a:schemeClr val="accent5">
                    <a:lumMod val="50000"/>
                  </a:schemeClr>
                </a:solidFill>
              </a:rPr>
              <a:t>Thưởng thức hải sản giữa lòng đại dương đầy màu sắc.</a:t>
            </a: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2731EC-E7FA-431C-066C-DC29B3D28286}"/>
              </a:ext>
            </a:extLst>
          </p:cNvPr>
          <p:cNvSpPr txBox="1"/>
          <p:nvPr/>
        </p:nvSpPr>
        <p:spPr>
          <a:xfrm>
            <a:off x="16352999" y="30557212"/>
            <a:ext cx="5104281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vi-VN" sz="3600" dirty="0">
                <a:solidFill>
                  <a:schemeClr val="bg2"/>
                </a:solidFill>
                <a:latin typeface="+mj-lt"/>
              </a:rPr>
              <a:t>LẶN BIỂN </a:t>
            </a:r>
            <a:endParaRPr lang="en-US" sz="3600" dirty="0">
              <a:solidFill>
                <a:schemeClr val="bg2"/>
              </a:solidFill>
              <a:latin typeface="+mj-lt"/>
            </a:endParaRPr>
          </a:p>
          <a:p>
            <a:pPr algn="ctr"/>
            <a:r>
              <a:rPr lang="vi-VN" sz="3600" dirty="0">
                <a:solidFill>
                  <a:schemeClr val="bg2"/>
                </a:solidFill>
                <a:latin typeface="+mj-lt"/>
              </a:rPr>
              <a:t>NGAY</a:t>
            </a:r>
            <a:r>
              <a:rPr lang="en-US" sz="3600" dirty="0">
                <a:solidFill>
                  <a:schemeClr val="bg2"/>
                </a:solidFill>
                <a:latin typeface="+mj-lt"/>
              </a:rPr>
              <a:t> TRƯỚC</a:t>
            </a:r>
            <a:r>
              <a:rPr lang="vi-VN" sz="3600" dirty="0">
                <a:solidFill>
                  <a:schemeClr val="bg2"/>
                </a:solidFill>
                <a:latin typeface="+mj-lt"/>
              </a:rPr>
              <a:t> VILLA</a:t>
            </a:r>
            <a:endParaRPr lang="en-US" sz="3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A23F836-7981-A574-175A-172109C1C443}"/>
              </a:ext>
            </a:extLst>
          </p:cNvPr>
          <p:cNvSpPr txBox="1"/>
          <p:nvPr/>
        </p:nvSpPr>
        <p:spPr>
          <a:xfrm>
            <a:off x="17509150" y="31884031"/>
            <a:ext cx="2791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Đắm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mình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khám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phá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san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hô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đàn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cá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nhiệt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đới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sặc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sỡ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0419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2500">
        <p159:morph option="byObject"/>
      </p:transition>
    </mc:Choice>
    <mc:Fallback xmlns="">
      <p:transition spd="slow" advClick="0" advTm="2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2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45AFBF1-B173-C21A-5F62-96CDCD3B795B}"/>
              </a:ext>
            </a:extLst>
          </p:cNvPr>
          <p:cNvSpPr txBox="1"/>
          <p:nvPr/>
        </p:nvSpPr>
        <p:spPr>
          <a:xfrm>
            <a:off x="1600200" y="13547465"/>
            <a:ext cx="21183600" cy="3154710"/>
          </a:xfrm>
          <a:prstGeom prst="rect">
            <a:avLst/>
          </a:prstGeom>
          <a:noFill/>
          <a:effectLst>
            <a:outerShdw blurRad="152400" dist="279400" dir="5400000" algn="t" rotWithShape="0">
              <a:prstClr val="black">
                <a:alpha val="25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9900">
                <a:ln>
                  <a:solidFill>
                    <a:schemeClr val="bg2"/>
                  </a:solidFill>
                </a:ln>
                <a:gradFill>
                  <a:gsLst>
                    <a:gs pos="77000">
                      <a:srgbClr val="A4FDE6"/>
                    </a:gs>
                    <a:gs pos="0">
                      <a:srgbClr val="6A8AC7">
                        <a:alpha val="34000"/>
                      </a:srgb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r>
              <a:rPr lang="en-US" dirty="0">
                <a:gradFill>
                  <a:gsLst>
                    <a:gs pos="77000">
                      <a:srgbClr val="008FB0">
                        <a:alpha val="47000"/>
                      </a:srgbClr>
                    </a:gs>
                    <a:gs pos="0">
                      <a:srgbClr val="E3E9F5">
                        <a:alpha val="58000"/>
                      </a:srgbClr>
                    </a:gs>
                  </a:gsLst>
                  <a:lin ang="5400000" scaled="0"/>
                </a:gradFill>
              </a:rPr>
              <a:t>WELCOME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7F2D26-7ACD-2DDD-403A-1D35B5DEEB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4" b="10514"/>
          <a:stretch/>
        </p:blipFill>
        <p:spPr>
          <a:xfrm>
            <a:off x="3178780" y="4591050"/>
            <a:ext cx="4591754" cy="4533900"/>
          </a:xfrm>
          <a:prstGeom prst="ellipse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E518F3-2FEA-393C-6CE4-AD96A38B25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" r="3965"/>
          <a:stretch/>
        </p:blipFill>
        <p:spPr>
          <a:xfrm>
            <a:off x="9867198" y="4591050"/>
            <a:ext cx="4591753" cy="4533900"/>
          </a:xfrm>
          <a:prstGeom prst="ellipse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DDEF61-2769-86BA-013C-D4A3ABBCBE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1" r="24681"/>
          <a:stretch/>
        </p:blipFill>
        <p:spPr>
          <a:xfrm>
            <a:off x="16584541" y="4591050"/>
            <a:ext cx="4591753" cy="4533900"/>
          </a:xfrm>
          <a:prstGeom prst="ellipse">
            <a:avLst/>
          </a:prstGeom>
        </p:spPr>
      </p:pic>
      <p:pic>
        <p:nvPicPr>
          <p:cNvPr id="32" name="Picture 14">
            <a:extLst>
              <a:ext uri="{FF2B5EF4-FFF2-40B4-BE49-F238E27FC236}">
                <a16:creationId xmlns:a16="http://schemas.microsoft.com/office/drawing/2014/main" id="{5137EE8C-A78E-4E13-9D7F-B41C9BE3A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" r="700"/>
          <a:stretch/>
        </p:blipFill>
        <p:spPr bwMode="auto">
          <a:xfrm>
            <a:off x="24967636" y="-2085929"/>
            <a:ext cx="26476581" cy="17887858"/>
          </a:xfrm>
          <a:prstGeom prst="roundRect">
            <a:avLst>
              <a:gd name="adj" fmla="val 83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9C17D6-B47F-4452-813D-856924F4FAAB}"/>
              </a:ext>
            </a:extLst>
          </p:cNvPr>
          <p:cNvCxnSpPr>
            <a:cxnSpLocks/>
          </p:cNvCxnSpPr>
          <p:nvPr/>
        </p:nvCxnSpPr>
        <p:spPr>
          <a:xfrm flipV="1">
            <a:off x="24384000" y="13981471"/>
            <a:ext cx="0" cy="33921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23B7B33-8B3F-4D68-83D3-16420EE90F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494" y="4677794"/>
            <a:ext cx="11861012" cy="3077516"/>
          </a:xfrm>
          <a:prstGeom prst="rect">
            <a:avLst/>
          </a:prstGeom>
          <a:effectLst>
            <a:outerShdw blurRad="127000" dist="190500" dir="5400000" algn="t" rotWithShape="0">
              <a:prstClr val="black">
                <a:alpha val="30000"/>
              </a:prst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4FA031F-9053-4E18-A0D6-AD9A87252E03}"/>
              </a:ext>
            </a:extLst>
          </p:cNvPr>
          <p:cNvSpPr txBox="1"/>
          <p:nvPr/>
        </p:nvSpPr>
        <p:spPr>
          <a:xfrm>
            <a:off x="6653720" y="2221844"/>
            <a:ext cx="11076560" cy="1200329"/>
          </a:xfrm>
          <a:prstGeom prst="rect">
            <a:avLst/>
          </a:prstGeom>
          <a:noFill/>
          <a:effectLst>
            <a:outerShdw blurRad="76200" dist="76200" dir="5400000" algn="t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PARADISE ON EARTH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FE7A6D-4980-4B94-8969-4ADBD2518557}"/>
              </a:ext>
            </a:extLst>
          </p:cNvPr>
          <p:cNvSpPr txBox="1"/>
          <p:nvPr/>
        </p:nvSpPr>
        <p:spPr>
          <a:xfrm>
            <a:off x="2981230" y="9601005"/>
            <a:ext cx="4995277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NGẮM HOÀNG HÔN</a:t>
            </a:r>
          </a:p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CÙNG CÁ HEO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1EE2D6-C601-4A81-A915-F86C8274DE18}"/>
              </a:ext>
            </a:extLst>
          </p:cNvPr>
          <p:cNvSpPr txBox="1"/>
          <p:nvPr/>
        </p:nvSpPr>
        <p:spPr>
          <a:xfrm>
            <a:off x="4082882" y="10927824"/>
            <a:ext cx="2791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Du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thuyền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lúc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chiều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tà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ngắm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đàn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cá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heo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vui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đùa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97990F-2FFE-42EA-8BCC-5FA7A93BBB66}"/>
              </a:ext>
            </a:extLst>
          </p:cNvPr>
          <p:cNvSpPr txBox="1"/>
          <p:nvPr/>
        </p:nvSpPr>
        <p:spPr>
          <a:xfrm>
            <a:off x="9345720" y="9601005"/>
            <a:ext cx="5692584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ĂN TỐI TẠI </a:t>
            </a:r>
          </a:p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NHÀ HÀNG DƯỚI BIỂN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91BDBC-30EF-4A65-BF36-8B5992E96393}"/>
              </a:ext>
            </a:extLst>
          </p:cNvPr>
          <p:cNvSpPr txBox="1"/>
          <p:nvPr/>
        </p:nvSpPr>
        <p:spPr>
          <a:xfrm>
            <a:off x="10796016" y="10927824"/>
            <a:ext cx="2791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000" dirty="0">
                <a:solidFill>
                  <a:schemeClr val="accent5">
                    <a:lumMod val="50000"/>
                  </a:schemeClr>
                </a:solidFill>
              </a:rPr>
              <a:t>Thưởng thức hải sản giữa lòng đại dương đầy màu sắc.</a:t>
            </a: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A8F007A-BC50-43C1-AEAA-C8A741C95142}"/>
              </a:ext>
            </a:extLst>
          </p:cNvPr>
          <p:cNvSpPr txBox="1"/>
          <p:nvPr/>
        </p:nvSpPr>
        <p:spPr>
          <a:xfrm>
            <a:off x="16352999" y="9601005"/>
            <a:ext cx="5104281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vi-VN" sz="3600" dirty="0">
                <a:solidFill>
                  <a:schemeClr val="bg2"/>
                </a:solidFill>
                <a:latin typeface="+mj-lt"/>
              </a:rPr>
              <a:t>LẶN BIỂN </a:t>
            </a:r>
            <a:endParaRPr lang="en-US" sz="3600" dirty="0">
              <a:solidFill>
                <a:schemeClr val="bg2"/>
              </a:solidFill>
              <a:latin typeface="+mj-lt"/>
            </a:endParaRPr>
          </a:p>
          <a:p>
            <a:pPr algn="ctr"/>
            <a:r>
              <a:rPr lang="vi-VN" sz="3600" dirty="0">
                <a:solidFill>
                  <a:schemeClr val="bg2"/>
                </a:solidFill>
                <a:latin typeface="+mj-lt"/>
              </a:rPr>
              <a:t>NGAY</a:t>
            </a:r>
            <a:r>
              <a:rPr lang="en-US" sz="3600" dirty="0">
                <a:solidFill>
                  <a:schemeClr val="bg2"/>
                </a:solidFill>
                <a:latin typeface="+mj-lt"/>
              </a:rPr>
              <a:t> TRƯỚC</a:t>
            </a:r>
            <a:r>
              <a:rPr lang="vi-VN" sz="3600" dirty="0">
                <a:solidFill>
                  <a:schemeClr val="bg2"/>
                </a:solidFill>
                <a:latin typeface="+mj-lt"/>
              </a:rPr>
              <a:t> VILLA</a:t>
            </a:r>
            <a:endParaRPr lang="en-US" sz="3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43D533-E125-45F1-BEED-3B1FDBB36B90}"/>
              </a:ext>
            </a:extLst>
          </p:cNvPr>
          <p:cNvSpPr txBox="1"/>
          <p:nvPr/>
        </p:nvSpPr>
        <p:spPr>
          <a:xfrm>
            <a:off x="17509150" y="10927824"/>
            <a:ext cx="2791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Đắm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mình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khám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phá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san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hô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đàn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cá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nhiệt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đới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sặc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sỡ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5" name="!!web">
            <a:extLst>
              <a:ext uri="{FF2B5EF4-FFF2-40B4-BE49-F238E27FC236}">
                <a16:creationId xmlns:a16="http://schemas.microsoft.com/office/drawing/2014/main" id="{8314B905-7D6A-0FF8-A5AF-981E3C401F95}"/>
              </a:ext>
            </a:extLst>
          </p:cNvPr>
          <p:cNvSpPr>
            <a:spLocks/>
          </p:cNvSpPr>
          <p:nvPr/>
        </p:nvSpPr>
        <p:spPr bwMode="auto">
          <a:xfrm rot="16200000">
            <a:off x="22753074" y="12100085"/>
            <a:ext cx="21672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600" spc="300" dirty="0">
                <a:solidFill>
                  <a:schemeClr val="accent1">
                    <a:lumMod val="60000"/>
                    <a:lumOff val="40000"/>
                  </a:schemeClr>
                </a:solidFill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869860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2500">
        <p159:morph option="byObject"/>
      </p:transition>
    </mc:Choice>
    <mc:Fallback xmlns="">
      <p:transition spd="slow" advClick="0" advTm="2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2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4">
            <a:extLst>
              <a:ext uri="{FF2B5EF4-FFF2-40B4-BE49-F238E27FC236}">
                <a16:creationId xmlns:a16="http://schemas.microsoft.com/office/drawing/2014/main" id="{52DE81C8-D71D-4784-989F-A24A9809D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" b="4959"/>
          <a:stretch/>
        </p:blipFill>
        <p:spPr bwMode="auto">
          <a:xfrm>
            <a:off x="-1046290" y="-2085929"/>
            <a:ext cx="26476581" cy="17887858"/>
          </a:xfrm>
          <a:prstGeom prst="roundRect">
            <a:avLst>
              <a:gd name="adj" fmla="val 83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4FA031F-9053-4E18-A0D6-AD9A87252E03}"/>
              </a:ext>
            </a:extLst>
          </p:cNvPr>
          <p:cNvSpPr txBox="1"/>
          <p:nvPr/>
        </p:nvSpPr>
        <p:spPr>
          <a:xfrm>
            <a:off x="1600200" y="4211852"/>
            <a:ext cx="21183600" cy="4216539"/>
          </a:xfrm>
          <a:prstGeom prst="rect">
            <a:avLst/>
          </a:prstGeom>
          <a:noFill/>
          <a:effectLst>
            <a:outerShdw blurRad="152400" dist="279400" dir="5400000" algn="t" rotWithShape="0">
              <a:prstClr val="black">
                <a:alpha val="25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9900">
                <a:ln>
                  <a:solidFill>
                    <a:schemeClr val="bg2"/>
                  </a:solidFill>
                </a:ln>
                <a:gradFill>
                  <a:gsLst>
                    <a:gs pos="77000">
                      <a:srgbClr val="A4FDE6"/>
                    </a:gs>
                    <a:gs pos="0">
                      <a:srgbClr val="6A8AC7">
                        <a:alpha val="34000"/>
                      </a:srgb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r>
              <a:rPr lang="en-US" sz="26800" dirty="0">
                <a:gradFill>
                  <a:gsLst>
                    <a:gs pos="77000">
                      <a:srgbClr val="B5FFF2">
                        <a:alpha val="76000"/>
                      </a:srgbClr>
                    </a:gs>
                    <a:gs pos="0">
                      <a:srgbClr val="056BAE">
                        <a:alpha val="49000"/>
                      </a:srgbClr>
                    </a:gs>
                  </a:gsLst>
                  <a:lin ang="5400000" scaled="0"/>
                </a:gradFill>
              </a:rPr>
              <a:t>WELCOME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9C17D6-B47F-4452-813D-856924F4FAAB}"/>
              </a:ext>
            </a:extLst>
          </p:cNvPr>
          <p:cNvCxnSpPr>
            <a:cxnSpLocks/>
          </p:cNvCxnSpPr>
          <p:nvPr/>
        </p:nvCxnSpPr>
        <p:spPr>
          <a:xfrm flipV="1">
            <a:off x="24384000" y="13981471"/>
            <a:ext cx="0" cy="33921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23B7B33-8B3F-4D68-83D3-16420EE90F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06" y="3855915"/>
            <a:ext cx="23140588" cy="6004170"/>
          </a:xfrm>
          <a:prstGeom prst="rect">
            <a:avLst/>
          </a:prstGeom>
          <a:effectLst>
            <a:outerShdw blurRad="127000" dist="190500" dir="5400000" algn="t" rotWithShape="0">
              <a:prstClr val="black">
                <a:alpha val="30000"/>
              </a:prstClr>
            </a:outerShdw>
          </a:effectLst>
        </p:spPr>
      </p:pic>
      <p:sp>
        <p:nvSpPr>
          <p:cNvPr id="16" name="!!web2">
            <a:extLst>
              <a:ext uri="{FF2B5EF4-FFF2-40B4-BE49-F238E27FC236}">
                <a16:creationId xmlns:a16="http://schemas.microsoft.com/office/drawing/2014/main" id="{2F5CAFB2-AB25-42A6-8A4C-FFFFC6BF85AE}"/>
              </a:ext>
            </a:extLst>
          </p:cNvPr>
          <p:cNvSpPr>
            <a:spLocks/>
          </p:cNvSpPr>
          <p:nvPr/>
        </p:nvSpPr>
        <p:spPr bwMode="auto">
          <a:xfrm>
            <a:off x="18862821" y="1622362"/>
            <a:ext cx="3496150" cy="430887"/>
          </a:xfrm>
          <a:prstGeom prst="rect">
            <a:avLst/>
          </a:prstGeom>
          <a:noFill/>
          <a:ln>
            <a:noFill/>
          </a:ln>
          <a:effectLst>
            <a:outerShdw blurRad="25400" dist="254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800" b="1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800" spc="300" dirty="0">
                <a:solidFill>
                  <a:schemeClr val="tx2"/>
                </a:solidFill>
                <a:ea typeface="Roboto Black" charset="0"/>
                <a:cs typeface="Roboto Black" charset="0"/>
                <a:sym typeface="Bebas Neue" charset="0"/>
              </a:rPr>
              <a:t>.net</a:t>
            </a:r>
            <a:endParaRPr lang="en-US" sz="2800" i="0" spc="300" dirty="0">
              <a:solidFill>
                <a:schemeClr val="tx2"/>
              </a:solidFill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web">
            <a:extLst>
              <a:ext uri="{FF2B5EF4-FFF2-40B4-BE49-F238E27FC236}">
                <a16:creationId xmlns:a16="http://schemas.microsoft.com/office/drawing/2014/main" id="{DE2DD4BC-DD2C-AA5B-C9A4-D55312D2BAAE}"/>
              </a:ext>
            </a:extLst>
          </p:cNvPr>
          <p:cNvSpPr>
            <a:spLocks/>
          </p:cNvSpPr>
          <p:nvPr/>
        </p:nvSpPr>
        <p:spPr bwMode="auto">
          <a:xfrm rot="16200000">
            <a:off x="24935837" y="12100085"/>
            <a:ext cx="21672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600" b="1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600" spc="300" dirty="0">
                <a:solidFill>
                  <a:schemeClr val="accent1">
                    <a:lumMod val="60000"/>
                    <a:lumOff val="40000"/>
                  </a:schemeClr>
                </a:solidFill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7441271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2500">
        <p159:morph option="byObject"/>
      </p:transition>
    </mc:Choice>
    <mc:Fallback xmlns="">
      <p:transition spd="slow" advClick="0" advTm="2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Custom 3">
      <a:majorFont>
        <a:latin typeface="Montserrat black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675</TotalTime>
  <Words>368</Words>
  <Application>Microsoft Office PowerPoint</Application>
  <PresentationFormat>Custom</PresentationFormat>
  <Paragraphs>46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Montserrat black</vt:lpstr>
      <vt:lpstr>Open Sans</vt:lpstr>
      <vt:lpstr>Roboto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Tourism Morph</dc:title>
  <dc:creator>Slide Ocean</dc:creator>
  <cp:lastModifiedBy>SO</cp:lastModifiedBy>
  <cp:revision>55</cp:revision>
  <dcterms:created xsi:type="dcterms:W3CDTF">2024-04-24T08:43:56Z</dcterms:created>
  <dcterms:modified xsi:type="dcterms:W3CDTF">2025-07-27T08:04:45Z</dcterms:modified>
</cp:coreProperties>
</file>