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305" r:id="rId2"/>
    <p:sldId id="307" r:id="rId3"/>
    <p:sldId id="308" r:id="rId4"/>
    <p:sldId id="309" r:id="rId5"/>
    <p:sldId id="310" r:id="rId6"/>
    <p:sldId id="311" r:id="rId7"/>
    <p:sldId id="312" r:id="rId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2E3A"/>
    <a:srgbClr val="431109"/>
    <a:srgbClr val="CF0707"/>
    <a:srgbClr val="C4C4C4"/>
    <a:srgbClr val="626262"/>
    <a:srgbClr val="D9670E"/>
    <a:srgbClr val="F4B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601" autoAdjust="0"/>
    <p:restoredTop sz="95642" autoAdjust="0"/>
  </p:normalViewPr>
  <p:slideViewPr>
    <p:cSldViewPr snapToGrid="0">
      <p:cViewPr>
        <p:scale>
          <a:sx n="33" d="100"/>
          <a:sy n="33" d="100"/>
        </p:scale>
        <p:origin x="2682" y="846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3894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8976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slideocean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1/6/2026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57525D-F408-A4EA-2BA8-4070264FBA69}"/>
              </a:ext>
            </a:extLst>
          </p:cNvPr>
          <p:cNvSpPr txBox="1"/>
          <p:nvPr userDrawn="1"/>
        </p:nvSpPr>
        <p:spPr>
          <a:xfrm>
            <a:off x="10831704" y="12846993"/>
            <a:ext cx="2720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slideocean.net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!!Picture">
            <a:extLst>
              <a:ext uri="{FF2B5EF4-FFF2-40B4-BE49-F238E27FC236}">
                <a16:creationId xmlns:a16="http://schemas.microsoft.com/office/drawing/2014/main" id="{C3B5E416-5A6B-05EA-6CE1-C8A13A5536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06" b="41737"/>
          <a:stretch>
            <a:fillRect/>
          </a:stretch>
        </p:blipFill>
        <p:spPr>
          <a:xfrm>
            <a:off x="0" y="0"/>
            <a:ext cx="24384000" cy="13716001"/>
          </a:xfrm>
          <a:prstGeom prst="rect">
            <a:avLst/>
          </a:prstGeom>
        </p:spPr>
      </p:pic>
      <p:sp>
        <p:nvSpPr>
          <p:cNvPr id="18" name="!!Filter">
            <a:extLst>
              <a:ext uri="{FF2B5EF4-FFF2-40B4-BE49-F238E27FC236}">
                <a16:creationId xmlns:a16="http://schemas.microsoft.com/office/drawing/2014/main" id="{42DB50FF-BF89-E533-91B8-6703E8A3675D}"/>
              </a:ext>
            </a:extLst>
          </p:cNvPr>
          <p:cNvSpPr/>
          <p:nvPr/>
        </p:nvSpPr>
        <p:spPr>
          <a:xfrm>
            <a:off x="-57149" y="0"/>
            <a:ext cx="48653699" cy="13716000"/>
          </a:xfrm>
          <a:custGeom>
            <a:avLst/>
            <a:gdLst>
              <a:gd name="csX0" fmla="*/ 27988255 w 48653699"/>
              <a:gd name="csY0" fmla="*/ 1563683 h 13716000"/>
              <a:gd name="csX1" fmla="*/ 25572709 w 48653699"/>
              <a:gd name="csY1" fmla="*/ 3979228 h 13716000"/>
              <a:gd name="csX2" fmla="*/ 25572709 w 48653699"/>
              <a:gd name="csY2" fmla="*/ 9736772 h 13716000"/>
              <a:gd name="csX3" fmla="*/ 27988255 w 48653699"/>
              <a:gd name="csY3" fmla="*/ 12152317 h 13716000"/>
              <a:gd name="csX4" fmla="*/ 27988253 w 48653699"/>
              <a:gd name="csY4" fmla="*/ 12152318 h 13716000"/>
              <a:gd name="csX5" fmla="*/ 30403799 w 48653699"/>
              <a:gd name="csY5" fmla="*/ 9736773 h 13716000"/>
              <a:gd name="csX6" fmla="*/ 30403799 w 48653699"/>
              <a:gd name="csY6" fmla="*/ 3979228 h 13716000"/>
              <a:gd name="csX7" fmla="*/ 27988255 w 48653699"/>
              <a:gd name="csY7" fmla="*/ 1563683 h 13716000"/>
              <a:gd name="csX8" fmla="*/ 0 w 48653699"/>
              <a:gd name="csY8" fmla="*/ 0 h 13716000"/>
              <a:gd name="csX9" fmla="*/ 48653699 w 48653699"/>
              <a:gd name="csY9" fmla="*/ 0 h 13716000"/>
              <a:gd name="csX10" fmla="*/ 48653699 w 48653699"/>
              <a:gd name="csY10" fmla="*/ 13716000 h 13716000"/>
              <a:gd name="csX11" fmla="*/ 0 w 48653699"/>
              <a:gd name="csY11" fmla="*/ 13716000 h 13716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48653699" h="13716000">
                <a:moveTo>
                  <a:pt x="27988255" y="1563683"/>
                </a:moveTo>
                <a:cubicBezTo>
                  <a:pt x="26654185" y="1563683"/>
                  <a:pt x="25572709" y="2645159"/>
                  <a:pt x="25572709" y="3979228"/>
                </a:cubicBezTo>
                <a:lnTo>
                  <a:pt x="25572709" y="9736772"/>
                </a:lnTo>
                <a:cubicBezTo>
                  <a:pt x="25572709" y="11070841"/>
                  <a:pt x="26654185" y="12152317"/>
                  <a:pt x="27988255" y="12152317"/>
                </a:cubicBezTo>
                <a:lnTo>
                  <a:pt x="27988253" y="12152318"/>
                </a:lnTo>
                <a:cubicBezTo>
                  <a:pt x="29322323" y="12152318"/>
                  <a:pt x="30403799" y="11070842"/>
                  <a:pt x="30403799" y="9736773"/>
                </a:cubicBezTo>
                <a:cubicBezTo>
                  <a:pt x="30403799" y="7817591"/>
                  <a:pt x="30403799" y="5898411"/>
                  <a:pt x="30403799" y="3979228"/>
                </a:cubicBezTo>
                <a:cubicBezTo>
                  <a:pt x="30403799" y="2645159"/>
                  <a:pt x="29322323" y="1563683"/>
                  <a:pt x="27988255" y="1563683"/>
                </a:cubicBezTo>
                <a:close/>
                <a:moveTo>
                  <a:pt x="0" y="0"/>
                </a:moveTo>
                <a:lnTo>
                  <a:pt x="48653699" y="0"/>
                </a:lnTo>
                <a:lnTo>
                  <a:pt x="48653699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431109">
              <a:alpha val="16000"/>
            </a:srgbClr>
          </a:solidFill>
          <a:ln>
            <a:noFill/>
          </a:ln>
          <a:effectLst>
            <a:glow rad="7620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30" name="!!Logo" descr="STRANGER THINGS 5 LOGO PNG 2024 by Andrewvm on DeviantArt">
            <a:extLst>
              <a:ext uri="{FF2B5EF4-FFF2-40B4-BE49-F238E27FC236}">
                <a16:creationId xmlns:a16="http://schemas.microsoft.com/office/drawing/2014/main" id="{41F8FB40-CBE8-C5D1-5F12-09DF46EA22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1" t="647" r="11411" b="9731"/>
          <a:stretch>
            <a:fillRect/>
          </a:stretch>
        </p:blipFill>
        <p:spPr bwMode="auto">
          <a:xfrm>
            <a:off x="6406909" y="1266957"/>
            <a:ext cx="11613726" cy="761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!!Title">
            <a:extLst>
              <a:ext uri="{FF2B5EF4-FFF2-40B4-BE49-F238E27FC236}">
                <a16:creationId xmlns:a16="http://schemas.microsoft.com/office/drawing/2014/main" id="{A707473F-B07C-E0B8-1DEF-8C298038308B}"/>
              </a:ext>
            </a:extLst>
          </p:cNvPr>
          <p:cNvSpPr txBox="1"/>
          <p:nvPr/>
        </p:nvSpPr>
        <p:spPr>
          <a:xfrm>
            <a:off x="9940069" y="7400136"/>
            <a:ext cx="45038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2"/>
                </a:solidFill>
                <a:latin typeface="+mj-lt"/>
              </a:rPr>
              <a:t>Visual</a:t>
            </a:r>
            <a:r>
              <a:rPr lang="en-US" sz="6000" b="1" dirty="0">
                <a:solidFill>
                  <a:schemeClr val="bg2"/>
                </a:solidFill>
                <a:latin typeface="+mj-lt"/>
              </a:rPr>
              <a:t> Story</a:t>
            </a:r>
            <a:endParaRPr lang="en-US" sz="6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8530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!!Picture">
            <a:extLst>
              <a:ext uri="{FF2B5EF4-FFF2-40B4-BE49-F238E27FC236}">
                <a16:creationId xmlns:a16="http://schemas.microsoft.com/office/drawing/2014/main" id="{D8E99351-F435-B7A4-DBBC-435EEBF3BD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2" b="293"/>
          <a:stretch>
            <a:fillRect/>
          </a:stretch>
        </p:blipFill>
        <p:spPr>
          <a:xfrm>
            <a:off x="-901700" y="-11104133"/>
            <a:ext cx="25603200" cy="33070800"/>
          </a:xfrm>
          <a:prstGeom prst="rect">
            <a:avLst/>
          </a:prstGeom>
        </p:spPr>
      </p:pic>
      <p:sp>
        <p:nvSpPr>
          <p:cNvPr id="18" name="!!Filter">
            <a:extLst>
              <a:ext uri="{FF2B5EF4-FFF2-40B4-BE49-F238E27FC236}">
                <a16:creationId xmlns:a16="http://schemas.microsoft.com/office/drawing/2014/main" id="{42DB50FF-BF89-E533-91B8-6703E8A3675D}"/>
              </a:ext>
            </a:extLst>
          </p:cNvPr>
          <p:cNvSpPr/>
          <p:nvPr/>
        </p:nvSpPr>
        <p:spPr>
          <a:xfrm>
            <a:off x="-8515349" y="0"/>
            <a:ext cx="48653699" cy="13716000"/>
          </a:xfrm>
          <a:custGeom>
            <a:avLst/>
            <a:gdLst>
              <a:gd name="csX0" fmla="*/ 27988255 w 48653699"/>
              <a:gd name="csY0" fmla="*/ 1563683 h 13716000"/>
              <a:gd name="csX1" fmla="*/ 25572709 w 48653699"/>
              <a:gd name="csY1" fmla="*/ 3979228 h 13716000"/>
              <a:gd name="csX2" fmla="*/ 25572709 w 48653699"/>
              <a:gd name="csY2" fmla="*/ 9736772 h 13716000"/>
              <a:gd name="csX3" fmla="*/ 27988255 w 48653699"/>
              <a:gd name="csY3" fmla="*/ 12152317 h 13716000"/>
              <a:gd name="csX4" fmla="*/ 27988253 w 48653699"/>
              <a:gd name="csY4" fmla="*/ 12152318 h 13716000"/>
              <a:gd name="csX5" fmla="*/ 30403799 w 48653699"/>
              <a:gd name="csY5" fmla="*/ 9736773 h 13716000"/>
              <a:gd name="csX6" fmla="*/ 30403799 w 48653699"/>
              <a:gd name="csY6" fmla="*/ 3979228 h 13716000"/>
              <a:gd name="csX7" fmla="*/ 27988255 w 48653699"/>
              <a:gd name="csY7" fmla="*/ 1563683 h 13716000"/>
              <a:gd name="csX8" fmla="*/ 0 w 48653699"/>
              <a:gd name="csY8" fmla="*/ 0 h 13716000"/>
              <a:gd name="csX9" fmla="*/ 48653699 w 48653699"/>
              <a:gd name="csY9" fmla="*/ 0 h 13716000"/>
              <a:gd name="csX10" fmla="*/ 48653699 w 48653699"/>
              <a:gd name="csY10" fmla="*/ 13716000 h 13716000"/>
              <a:gd name="csX11" fmla="*/ 0 w 48653699"/>
              <a:gd name="csY11" fmla="*/ 13716000 h 13716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48653699" h="13716000">
                <a:moveTo>
                  <a:pt x="27988255" y="1563683"/>
                </a:moveTo>
                <a:cubicBezTo>
                  <a:pt x="26654185" y="1563683"/>
                  <a:pt x="25572709" y="2645159"/>
                  <a:pt x="25572709" y="3979228"/>
                </a:cubicBezTo>
                <a:lnTo>
                  <a:pt x="25572709" y="9736772"/>
                </a:lnTo>
                <a:cubicBezTo>
                  <a:pt x="25572709" y="11070841"/>
                  <a:pt x="26654185" y="12152317"/>
                  <a:pt x="27988255" y="12152317"/>
                </a:cubicBezTo>
                <a:lnTo>
                  <a:pt x="27988253" y="12152318"/>
                </a:lnTo>
                <a:cubicBezTo>
                  <a:pt x="29322323" y="12152318"/>
                  <a:pt x="30403799" y="11070842"/>
                  <a:pt x="30403799" y="9736773"/>
                </a:cubicBezTo>
                <a:cubicBezTo>
                  <a:pt x="30403799" y="7817591"/>
                  <a:pt x="30403799" y="5898411"/>
                  <a:pt x="30403799" y="3979228"/>
                </a:cubicBezTo>
                <a:cubicBezTo>
                  <a:pt x="30403799" y="2645159"/>
                  <a:pt x="29322323" y="1563683"/>
                  <a:pt x="27988255" y="1563683"/>
                </a:cubicBezTo>
                <a:close/>
                <a:moveTo>
                  <a:pt x="0" y="0"/>
                </a:moveTo>
                <a:lnTo>
                  <a:pt x="48653699" y="0"/>
                </a:lnTo>
                <a:lnTo>
                  <a:pt x="48653699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431109">
              <a:alpha val="85000"/>
            </a:srgbClr>
          </a:solidFill>
          <a:ln>
            <a:noFill/>
          </a:ln>
          <a:effectLst>
            <a:glow rad="7620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!!Title">
            <a:extLst>
              <a:ext uri="{FF2B5EF4-FFF2-40B4-BE49-F238E27FC236}">
                <a16:creationId xmlns:a16="http://schemas.microsoft.com/office/drawing/2014/main" id="{A707473F-B07C-E0B8-1DEF-8C298038308B}"/>
              </a:ext>
            </a:extLst>
          </p:cNvPr>
          <p:cNvSpPr txBox="1"/>
          <p:nvPr/>
        </p:nvSpPr>
        <p:spPr>
          <a:xfrm>
            <a:off x="898946" y="12357606"/>
            <a:ext cx="36413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rgbClr val="C00000"/>
                </a:solidFill>
                <a:latin typeface="+mj-lt"/>
              </a:rPr>
              <a:t>Visual</a:t>
            </a:r>
            <a:r>
              <a:rPr lang="en-US" sz="4800" b="1" dirty="0">
                <a:solidFill>
                  <a:srgbClr val="C00000"/>
                </a:solidFill>
                <a:latin typeface="+mj-lt"/>
              </a:rPr>
              <a:t> Story</a:t>
            </a:r>
            <a:endParaRPr lang="en-US" sz="4800" b="1" dirty="0">
              <a:solidFill>
                <a:srgbClr val="C00000"/>
              </a:solidFill>
            </a:endParaRPr>
          </a:p>
        </p:txBody>
      </p:sp>
      <p:sp>
        <p:nvSpPr>
          <p:cNvPr id="2" name="!!FullName">
            <a:extLst>
              <a:ext uri="{FF2B5EF4-FFF2-40B4-BE49-F238E27FC236}">
                <a16:creationId xmlns:a16="http://schemas.microsoft.com/office/drawing/2014/main" id="{1D107207-FDFC-B3B3-FAFC-77AF0BE341F4}"/>
              </a:ext>
            </a:extLst>
          </p:cNvPr>
          <p:cNvSpPr txBox="1"/>
          <p:nvPr/>
        </p:nvSpPr>
        <p:spPr>
          <a:xfrm>
            <a:off x="8013906" y="4105714"/>
            <a:ext cx="83561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b="1" dirty="0">
                <a:solidFill>
                  <a:schemeClr val="bg2"/>
                </a:solidFill>
                <a:latin typeface="+mj-lt"/>
              </a:rPr>
              <a:t>LUCAS </a:t>
            </a:r>
            <a:r>
              <a:rPr lang="en-US" sz="6600" dirty="0">
                <a:solidFill>
                  <a:schemeClr val="bg2"/>
                </a:solidFill>
                <a:latin typeface="+mj-lt"/>
              </a:rPr>
              <a:t>Sinclair</a:t>
            </a:r>
            <a:endParaRPr lang="en-US" sz="6600" dirty="0">
              <a:solidFill>
                <a:schemeClr val="bg2"/>
              </a:solidFill>
            </a:endParaRPr>
          </a:p>
        </p:txBody>
      </p:sp>
      <p:sp>
        <p:nvSpPr>
          <p:cNvPr id="3" name="!!RealName">
            <a:extLst>
              <a:ext uri="{FF2B5EF4-FFF2-40B4-BE49-F238E27FC236}">
                <a16:creationId xmlns:a16="http://schemas.microsoft.com/office/drawing/2014/main" id="{AA8723EC-EF7A-4032-F55C-123B831B8BC8}"/>
              </a:ext>
            </a:extLst>
          </p:cNvPr>
          <p:cNvSpPr txBox="1"/>
          <p:nvPr/>
        </p:nvSpPr>
        <p:spPr>
          <a:xfrm>
            <a:off x="8013906" y="5108102"/>
            <a:ext cx="8356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rgbClr val="FF0000"/>
                </a:solidFill>
              </a:rPr>
              <a:t>Caleb </a:t>
            </a:r>
            <a:r>
              <a:rPr lang="en-US" sz="3600" b="1" dirty="0" err="1">
                <a:solidFill>
                  <a:srgbClr val="FF0000"/>
                </a:solidFill>
              </a:rPr>
              <a:t>McLaughing</a:t>
            </a:r>
            <a:r>
              <a:rPr lang="en-US" sz="3600" b="1" dirty="0">
                <a:solidFill>
                  <a:srgbClr val="FF0000"/>
                </a:solidFill>
              </a:rPr>
              <a:t>, 2001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" name="!!Bio">
            <a:extLst>
              <a:ext uri="{FF2B5EF4-FFF2-40B4-BE49-F238E27FC236}">
                <a16:creationId xmlns:a16="http://schemas.microsoft.com/office/drawing/2014/main" id="{A6623468-5E38-A049-029E-84C5BFF3D3BC}"/>
              </a:ext>
            </a:extLst>
          </p:cNvPr>
          <p:cNvSpPr txBox="1"/>
          <p:nvPr/>
        </p:nvSpPr>
        <p:spPr>
          <a:xfrm>
            <a:off x="8013905" y="6201452"/>
            <a:ext cx="83561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>
                <a:solidFill>
                  <a:schemeClr val="bg2"/>
                </a:solidFill>
              </a:rPr>
              <a:t>RANGER – A pragmatic and brave member of the party who balances his athletic life with a fierce loyalty to his friends and his role as a protector.</a:t>
            </a:r>
          </a:p>
        </p:txBody>
      </p:sp>
      <p:pic>
        <p:nvPicPr>
          <p:cNvPr id="7" name="!!Logo" descr="STRANGER THINGS 5 LOGO PNG 2024 by Andrewvm on DeviantArt">
            <a:extLst>
              <a:ext uri="{FF2B5EF4-FFF2-40B4-BE49-F238E27FC236}">
                <a16:creationId xmlns:a16="http://schemas.microsoft.com/office/drawing/2014/main" id="{6A9BF414-C269-6BED-3854-32CB45A5CD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1" t="647" r="11411" b="9731"/>
          <a:stretch>
            <a:fillRect/>
          </a:stretch>
        </p:blipFill>
        <p:spPr bwMode="auto">
          <a:xfrm>
            <a:off x="19956437" y="591122"/>
            <a:ext cx="3793504" cy="2486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8032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Word"/>
      </p:transition>
    </mc:Choice>
    <mc:Fallback>
      <p:transition spd="slow" advClick="0" advTm="1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!!Picture">
            <a:extLst>
              <a:ext uri="{FF2B5EF4-FFF2-40B4-BE49-F238E27FC236}">
                <a16:creationId xmlns:a16="http://schemas.microsoft.com/office/drawing/2014/main" id="{C3B5E416-5A6B-05EA-6CE1-C8A13A5536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2" b="293"/>
          <a:stretch>
            <a:fillRect/>
          </a:stretch>
        </p:blipFill>
        <p:spPr>
          <a:xfrm>
            <a:off x="0" y="-9993567"/>
            <a:ext cx="24384000" cy="31496000"/>
          </a:xfrm>
          <a:prstGeom prst="rect">
            <a:avLst/>
          </a:prstGeom>
        </p:spPr>
      </p:pic>
      <p:sp>
        <p:nvSpPr>
          <p:cNvPr id="18" name="!!Filter">
            <a:extLst>
              <a:ext uri="{FF2B5EF4-FFF2-40B4-BE49-F238E27FC236}">
                <a16:creationId xmlns:a16="http://schemas.microsoft.com/office/drawing/2014/main" id="{42DB50FF-BF89-E533-91B8-6703E8A3675D}"/>
              </a:ext>
            </a:extLst>
          </p:cNvPr>
          <p:cNvSpPr/>
          <p:nvPr/>
        </p:nvSpPr>
        <p:spPr>
          <a:xfrm>
            <a:off x="-12349930" y="0"/>
            <a:ext cx="48653699" cy="13716000"/>
          </a:xfrm>
          <a:custGeom>
            <a:avLst/>
            <a:gdLst>
              <a:gd name="csX0" fmla="*/ 27988255 w 48653699"/>
              <a:gd name="csY0" fmla="*/ 1563683 h 13716000"/>
              <a:gd name="csX1" fmla="*/ 25572709 w 48653699"/>
              <a:gd name="csY1" fmla="*/ 3979228 h 13716000"/>
              <a:gd name="csX2" fmla="*/ 25572709 w 48653699"/>
              <a:gd name="csY2" fmla="*/ 9736772 h 13716000"/>
              <a:gd name="csX3" fmla="*/ 27988255 w 48653699"/>
              <a:gd name="csY3" fmla="*/ 12152317 h 13716000"/>
              <a:gd name="csX4" fmla="*/ 27988253 w 48653699"/>
              <a:gd name="csY4" fmla="*/ 12152318 h 13716000"/>
              <a:gd name="csX5" fmla="*/ 30403799 w 48653699"/>
              <a:gd name="csY5" fmla="*/ 9736773 h 13716000"/>
              <a:gd name="csX6" fmla="*/ 30403799 w 48653699"/>
              <a:gd name="csY6" fmla="*/ 3979228 h 13716000"/>
              <a:gd name="csX7" fmla="*/ 27988255 w 48653699"/>
              <a:gd name="csY7" fmla="*/ 1563683 h 13716000"/>
              <a:gd name="csX8" fmla="*/ 0 w 48653699"/>
              <a:gd name="csY8" fmla="*/ 0 h 13716000"/>
              <a:gd name="csX9" fmla="*/ 48653699 w 48653699"/>
              <a:gd name="csY9" fmla="*/ 0 h 13716000"/>
              <a:gd name="csX10" fmla="*/ 48653699 w 48653699"/>
              <a:gd name="csY10" fmla="*/ 13716000 h 13716000"/>
              <a:gd name="csX11" fmla="*/ 0 w 48653699"/>
              <a:gd name="csY11" fmla="*/ 13716000 h 13716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48653699" h="13716000">
                <a:moveTo>
                  <a:pt x="27988255" y="1563683"/>
                </a:moveTo>
                <a:cubicBezTo>
                  <a:pt x="26654185" y="1563683"/>
                  <a:pt x="25572709" y="2645159"/>
                  <a:pt x="25572709" y="3979228"/>
                </a:cubicBezTo>
                <a:lnTo>
                  <a:pt x="25572709" y="9736772"/>
                </a:lnTo>
                <a:cubicBezTo>
                  <a:pt x="25572709" y="11070841"/>
                  <a:pt x="26654185" y="12152317"/>
                  <a:pt x="27988255" y="12152317"/>
                </a:cubicBezTo>
                <a:lnTo>
                  <a:pt x="27988253" y="12152318"/>
                </a:lnTo>
                <a:cubicBezTo>
                  <a:pt x="29322323" y="12152318"/>
                  <a:pt x="30403799" y="11070842"/>
                  <a:pt x="30403799" y="9736773"/>
                </a:cubicBezTo>
                <a:cubicBezTo>
                  <a:pt x="30403799" y="7817591"/>
                  <a:pt x="30403799" y="5898411"/>
                  <a:pt x="30403799" y="3979228"/>
                </a:cubicBezTo>
                <a:cubicBezTo>
                  <a:pt x="30403799" y="2645159"/>
                  <a:pt x="29322323" y="1563683"/>
                  <a:pt x="27988255" y="1563683"/>
                </a:cubicBezTo>
                <a:close/>
                <a:moveTo>
                  <a:pt x="0" y="0"/>
                </a:moveTo>
                <a:lnTo>
                  <a:pt x="48653699" y="0"/>
                </a:lnTo>
                <a:lnTo>
                  <a:pt x="48653699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431109">
              <a:alpha val="85000"/>
            </a:srgbClr>
          </a:solidFill>
          <a:ln>
            <a:noFill/>
          </a:ln>
          <a:effectLst>
            <a:glow rad="7620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!!Title">
            <a:extLst>
              <a:ext uri="{FF2B5EF4-FFF2-40B4-BE49-F238E27FC236}">
                <a16:creationId xmlns:a16="http://schemas.microsoft.com/office/drawing/2014/main" id="{A707473F-B07C-E0B8-1DEF-8C298038308B}"/>
              </a:ext>
            </a:extLst>
          </p:cNvPr>
          <p:cNvSpPr txBox="1"/>
          <p:nvPr/>
        </p:nvSpPr>
        <p:spPr>
          <a:xfrm>
            <a:off x="898946" y="12357606"/>
            <a:ext cx="36413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rgbClr val="C00000"/>
                </a:solidFill>
                <a:latin typeface="+mj-lt"/>
              </a:rPr>
              <a:t>Visual</a:t>
            </a:r>
            <a:r>
              <a:rPr lang="en-US" sz="4800" b="1" dirty="0">
                <a:solidFill>
                  <a:srgbClr val="C00000"/>
                </a:solidFill>
                <a:latin typeface="+mj-lt"/>
              </a:rPr>
              <a:t> Story</a:t>
            </a:r>
            <a:endParaRPr lang="en-US" sz="4800" b="1" dirty="0">
              <a:solidFill>
                <a:srgbClr val="C00000"/>
              </a:solidFill>
            </a:endParaRPr>
          </a:p>
        </p:txBody>
      </p:sp>
      <p:sp>
        <p:nvSpPr>
          <p:cNvPr id="2" name="!!FullName">
            <a:extLst>
              <a:ext uri="{FF2B5EF4-FFF2-40B4-BE49-F238E27FC236}">
                <a16:creationId xmlns:a16="http://schemas.microsoft.com/office/drawing/2014/main" id="{1D107207-FDFC-B3B3-FAFC-77AF0BE341F4}"/>
              </a:ext>
            </a:extLst>
          </p:cNvPr>
          <p:cNvSpPr txBox="1"/>
          <p:nvPr/>
        </p:nvSpPr>
        <p:spPr>
          <a:xfrm>
            <a:off x="4061338" y="4105714"/>
            <a:ext cx="83561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b="1" dirty="0">
                <a:solidFill>
                  <a:schemeClr val="bg2"/>
                </a:solidFill>
                <a:latin typeface="+mj-lt"/>
              </a:rPr>
              <a:t>Mike </a:t>
            </a:r>
            <a:r>
              <a:rPr lang="en-US" sz="6600" dirty="0">
                <a:solidFill>
                  <a:schemeClr val="bg2"/>
                </a:solidFill>
                <a:latin typeface="+mj-lt"/>
              </a:rPr>
              <a:t>Wheeler</a:t>
            </a:r>
            <a:endParaRPr lang="en-US" sz="6600" dirty="0">
              <a:solidFill>
                <a:schemeClr val="bg2"/>
              </a:solidFill>
            </a:endParaRPr>
          </a:p>
        </p:txBody>
      </p:sp>
      <p:sp>
        <p:nvSpPr>
          <p:cNvPr id="3" name="!!RealName">
            <a:extLst>
              <a:ext uri="{FF2B5EF4-FFF2-40B4-BE49-F238E27FC236}">
                <a16:creationId xmlns:a16="http://schemas.microsoft.com/office/drawing/2014/main" id="{AA8723EC-EF7A-4032-F55C-123B831B8BC8}"/>
              </a:ext>
            </a:extLst>
          </p:cNvPr>
          <p:cNvSpPr txBox="1"/>
          <p:nvPr/>
        </p:nvSpPr>
        <p:spPr>
          <a:xfrm>
            <a:off x="4061338" y="5108102"/>
            <a:ext cx="8356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rgbClr val="FF0000"/>
                </a:solidFill>
              </a:rPr>
              <a:t> Finn Wolfhard, 2002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" name="!!Bio">
            <a:extLst>
              <a:ext uri="{FF2B5EF4-FFF2-40B4-BE49-F238E27FC236}">
                <a16:creationId xmlns:a16="http://schemas.microsoft.com/office/drawing/2014/main" id="{A6623468-5E38-A049-029E-84C5BFF3D3BC}"/>
              </a:ext>
            </a:extLst>
          </p:cNvPr>
          <p:cNvSpPr txBox="1"/>
          <p:nvPr/>
        </p:nvSpPr>
        <p:spPr>
          <a:xfrm>
            <a:off x="4061337" y="6201452"/>
            <a:ext cx="83561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>
                <a:solidFill>
                  <a:schemeClr val="bg2"/>
                </a:solidFill>
              </a:rPr>
              <a:t>PALADIN – The optimistic heart and leader of the friend group who remains deeply committed to finding and protecting his friends, especially Eleven.</a:t>
            </a:r>
          </a:p>
        </p:txBody>
      </p:sp>
      <p:pic>
        <p:nvPicPr>
          <p:cNvPr id="6" name="!!Logo" descr="STRANGER THINGS 5 LOGO PNG 2024 by Andrewvm on DeviantArt">
            <a:extLst>
              <a:ext uri="{FF2B5EF4-FFF2-40B4-BE49-F238E27FC236}">
                <a16:creationId xmlns:a16="http://schemas.microsoft.com/office/drawing/2014/main" id="{491E5059-44A8-6585-D61B-E56DF321E1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1" t="647" r="11411" b="9731"/>
          <a:stretch>
            <a:fillRect/>
          </a:stretch>
        </p:blipFill>
        <p:spPr bwMode="auto">
          <a:xfrm>
            <a:off x="19956437" y="591122"/>
            <a:ext cx="3793504" cy="2486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85983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Word"/>
      </p:transition>
    </mc:Choice>
    <mc:Fallback>
      <p:transition spd="slow" advClick="0" advTm="1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!!Picture">
            <a:extLst>
              <a:ext uri="{FF2B5EF4-FFF2-40B4-BE49-F238E27FC236}">
                <a16:creationId xmlns:a16="http://schemas.microsoft.com/office/drawing/2014/main" id="{C3B5E416-5A6B-05EA-6CE1-C8A13A5536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2" b="293"/>
          <a:stretch>
            <a:fillRect/>
          </a:stretch>
        </p:blipFill>
        <p:spPr>
          <a:xfrm>
            <a:off x="-1345791" y="-13919200"/>
            <a:ext cx="27432000" cy="35433000"/>
          </a:xfrm>
          <a:prstGeom prst="rect">
            <a:avLst/>
          </a:prstGeom>
        </p:spPr>
      </p:pic>
      <p:sp>
        <p:nvSpPr>
          <p:cNvPr id="18" name="!!Filter">
            <a:extLst>
              <a:ext uri="{FF2B5EF4-FFF2-40B4-BE49-F238E27FC236}">
                <a16:creationId xmlns:a16="http://schemas.microsoft.com/office/drawing/2014/main" id="{42DB50FF-BF89-E533-91B8-6703E8A3675D}"/>
              </a:ext>
            </a:extLst>
          </p:cNvPr>
          <p:cNvSpPr/>
          <p:nvPr/>
        </p:nvSpPr>
        <p:spPr>
          <a:xfrm>
            <a:off x="-15712562" y="0"/>
            <a:ext cx="48653699" cy="13716000"/>
          </a:xfrm>
          <a:custGeom>
            <a:avLst/>
            <a:gdLst>
              <a:gd name="csX0" fmla="*/ 27988255 w 48653699"/>
              <a:gd name="csY0" fmla="*/ 1563683 h 13716000"/>
              <a:gd name="csX1" fmla="*/ 25572709 w 48653699"/>
              <a:gd name="csY1" fmla="*/ 3979228 h 13716000"/>
              <a:gd name="csX2" fmla="*/ 25572709 w 48653699"/>
              <a:gd name="csY2" fmla="*/ 9736772 h 13716000"/>
              <a:gd name="csX3" fmla="*/ 27988255 w 48653699"/>
              <a:gd name="csY3" fmla="*/ 12152317 h 13716000"/>
              <a:gd name="csX4" fmla="*/ 27988253 w 48653699"/>
              <a:gd name="csY4" fmla="*/ 12152318 h 13716000"/>
              <a:gd name="csX5" fmla="*/ 30403799 w 48653699"/>
              <a:gd name="csY5" fmla="*/ 9736773 h 13716000"/>
              <a:gd name="csX6" fmla="*/ 30403799 w 48653699"/>
              <a:gd name="csY6" fmla="*/ 3979228 h 13716000"/>
              <a:gd name="csX7" fmla="*/ 27988255 w 48653699"/>
              <a:gd name="csY7" fmla="*/ 1563683 h 13716000"/>
              <a:gd name="csX8" fmla="*/ 0 w 48653699"/>
              <a:gd name="csY8" fmla="*/ 0 h 13716000"/>
              <a:gd name="csX9" fmla="*/ 48653699 w 48653699"/>
              <a:gd name="csY9" fmla="*/ 0 h 13716000"/>
              <a:gd name="csX10" fmla="*/ 48653699 w 48653699"/>
              <a:gd name="csY10" fmla="*/ 13716000 h 13716000"/>
              <a:gd name="csX11" fmla="*/ 0 w 48653699"/>
              <a:gd name="csY11" fmla="*/ 13716000 h 13716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48653699" h="13716000">
                <a:moveTo>
                  <a:pt x="27988255" y="1563683"/>
                </a:moveTo>
                <a:cubicBezTo>
                  <a:pt x="26654185" y="1563683"/>
                  <a:pt x="25572709" y="2645159"/>
                  <a:pt x="25572709" y="3979228"/>
                </a:cubicBezTo>
                <a:lnTo>
                  <a:pt x="25572709" y="9736772"/>
                </a:lnTo>
                <a:cubicBezTo>
                  <a:pt x="25572709" y="11070841"/>
                  <a:pt x="26654185" y="12152317"/>
                  <a:pt x="27988255" y="12152317"/>
                </a:cubicBezTo>
                <a:lnTo>
                  <a:pt x="27988253" y="12152318"/>
                </a:lnTo>
                <a:cubicBezTo>
                  <a:pt x="29322323" y="12152318"/>
                  <a:pt x="30403799" y="11070842"/>
                  <a:pt x="30403799" y="9736773"/>
                </a:cubicBezTo>
                <a:cubicBezTo>
                  <a:pt x="30403799" y="7817591"/>
                  <a:pt x="30403799" y="5898411"/>
                  <a:pt x="30403799" y="3979228"/>
                </a:cubicBezTo>
                <a:cubicBezTo>
                  <a:pt x="30403799" y="2645159"/>
                  <a:pt x="29322323" y="1563683"/>
                  <a:pt x="27988255" y="1563683"/>
                </a:cubicBezTo>
                <a:close/>
                <a:moveTo>
                  <a:pt x="0" y="0"/>
                </a:moveTo>
                <a:lnTo>
                  <a:pt x="48653699" y="0"/>
                </a:lnTo>
                <a:lnTo>
                  <a:pt x="48653699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431109">
              <a:alpha val="85000"/>
            </a:srgbClr>
          </a:solidFill>
          <a:ln>
            <a:noFill/>
          </a:ln>
          <a:effectLst>
            <a:glow rad="7620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!!Title">
            <a:extLst>
              <a:ext uri="{FF2B5EF4-FFF2-40B4-BE49-F238E27FC236}">
                <a16:creationId xmlns:a16="http://schemas.microsoft.com/office/drawing/2014/main" id="{A707473F-B07C-E0B8-1DEF-8C298038308B}"/>
              </a:ext>
            </a:extLst>
          </p:cNvPr>
          <p:cNvSpPr txBox="1"/>
          <p:nvPr/>
        </p:nvSpPr>
        <p:spPr>
          <a:xfrm>
            <a:off x="898946" y="12357606"/>
            <a:ext cx="36413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rgbClr val="C00000"/>
                </a:solidFill>
                <a:latin typeface="+mj-lt"/>
              </a:rPr>
              <a:t>Visual</a:t>
            </a:r>
            <a:r>
              <a:rPr lang="en-US" sz="4800" b="1" dirty="0">
                <a:solidFill>
                  <a:srgbClr val="C00000"/>
                </a:solidFill>
                <a:latin typeface="+mj-lt"/>
              </a:rPr>
              <a:t> Story</a:t>
            </a:r>
            <a:endParaRPr lang="en-US" sz="4800" b="1" dirty="0">
              <a:solidFill>
                <a:srgbClr val="C00000"/>
              </a:solidFill>
            </a:endParaRPr>
          </a:p>
        </p:txBody>
      </p:sp>
      <p:sp>
        <p:nvSpPr>
          <p:cNvPr id="2" name="!!FullName">
            <a:extLst>
              <a:ext uri="{FF2B5EF4-FFF2-40B4-BE49-F238E27FC236}">
                <a16:creationId xmlns:a16="http://schemas.microsoft.com/office/drawing/2014/main" id="{1D107207-FDFC-B3B3-FAFC-77AF0BE341F4}"/>
              </a:ext>
            </a:extLst>
          </p:cNvPr>
          <p:cNvSpPr txBox="1"/>
          <p:nvPr/>
        </p:nvSpPr>
        <p:spPr>
          <a:xfrm>
            <a:off x="15152124" y="6858000"/>
            <a:ext cx="94731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/>
                </a:solidFill>
                <a:latin typeface="+mj-lt"/>
              </a:rPr>
              <a:t>Eleven </a:t>
            </a:r>
            <a:r>
              <a:rPr lang="en-US" sz="6600" dirty="0">
                <a:solidFill>
                  <a:schemeClr val="bg2"/>
                </a:solidFill>
                <a:latin typeface="+mj-lt"/>
              </a:rPr>
              <a:t>Jane Hopper</a:t>
            </a:r>
            <a:endParaRPr lang="en-US" sz="6600" dirty="0">
              <a:solidFill>
                <a:schemeClr val="bg2"/>
              </a:solidFill>
            </a:endParaRPr>
          </a:p>
        </p:txBody>
      </p:sp>
      <p:sp>
        <p:nvSpPr>
          <p:cNvPr id="3" name="!!RealName">
            <a:extLst>
              <a:ext uri="{FF2B5EF4-FFF2-40B4-BE49-F238E27FC236}">
                <a16:creationId xmlns:a16="http://schemas.microsoft.com/office/drawing/2014/main" id="{AA8723EC-EF7A-4032-F55C-123B831B8BC8}"/>
              </a:ext>
            </a:extLst>
          </p:cNvPr>
          <p:cNvSpPr txBox="1"/>
          <p:nvPr/>
        </p:nvSpPr>
        <p:spPr>
          <a:xfrm>
            <a:off x="15152124" y="7860388"/>
            <a:ext cx="8356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Millie Bobby Brown, 2004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" name="!!Bio">
            <a:extLst>
              <a:ext uri="{FF2B5EF4-FFF2-40B4-BE49-F238E27FC236}">
                <a16:creationId xmlns:a16="http://schemas.microsoft.com/office/drawing/2014/main" id="{A6623468-5E38-A049-029E-84C5BFF3D3BC}"/>
              </a:ext>
            </a:extLst>
          </p:cNvPr>
          <p:cNvSpPr txBox="1"/>
          <p:nvPr/>
        </p:nvSpPr>
        <p:spPr>
          <a:xfrm>
            <a:off x="15152124" y="8953738"/>
            <a:ext cx="83561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2"/>
                </a:solidFill>
              </a:rPr>
              <a:t>SORCERER – A powerful girl with psychokinetic and telepathic abilities who has transformed from a lab test subject into a fiercely independent protector of Hawkins.</a:t>
            </a:r>
          </a:p>
        </p:txBody>
      </p:sp>
      <p:pic>
        <p:nvPicPr>
          <p:cNvPr id="6" name="!!Logo" descr="STRANGER THINGS 5 LOGO PNG 2024 by Andrewvm on DeviantArt">
            <a:extLst>
              <a:ext uri="{FF2B5EF4-FFF2-40B4-BE49-F238E27FC236}">
                <a16:creationId xmlns:a16="http://schemas.microsoft.com/office/drawing/2014/main" id="{50B9C6F3-284D-DC6B-D8BD-37904D0345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1" t="647" r="11411" b="9731"/>
          <a:stretch>
            <a:fillRect/>
          </a:stretch>
        </p:blipFill>
        <p:spPr bwMode="auto">
          <a:xfrm>
            <a:off x="19956437" y="591122"/>
            <a:ext cx="3793504" cy="2486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016347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Word"/>
      </p:transition>
    </mc:Choice>
    <mc:Fallback>
      <p:transition spd="slow" advClick="0" advTm="1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!!Picture">
            <a:extLst>
              <a:ext uri="{FF2B5EF4-FFF2-40B4-BE49-F238E27FC236}">
                <a16:creationId xmlns:a16="http://schemas.microsoft.com/office/drawing/2014/main" id="{C3B5E416-5A6B-05EA-6CE1-C8A13A5536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2" b="293"/>
          <a:stretch>
            <a:fillRect/>
          </a:stretch>
        </p:blipFill>
        <p:spPr>
          <a:xfrm>
            <a:off x="0" y="-10615561"/>
            <a:ext cx="24384000" cy="31496000"/>
          </a:xfrm>
          <a:prstGeom prst="rect">
            <a:avLst/>
          </a:prstGeom>
        </p:spPr>
      </p:pic>
      <p:sp>
        <p:nvSpPr>
          <p:cNvPr id="18" name="!!Filter">
            <a:extLst>
              <a:ext uri="{FF2B5EF4-FFF2-40B4-BE49-F238E27FC236}">
                <a16:creationId xmlns:a16="http://schemas.microsoft.com/office/drawing/2014/main" id="{42DB50FF-BF89-E533-91B8-6703E8A3675D}"/>
              </a:ext>
            </a:extLst>
          </p:cNvPr>
          <p:cNvSpPr/>
          <p:nvPr/>
        </p:nvSpPr>
        <p:spPr>
          <a:xfrm>
            <a:off x="-19786523" y="0"/>
            <a:ext cx="48653699" cy="13716000"/>
          </a:xfrm>
          <a:custGeom>
            <a:avLst/>
            <a:gdLst>
              <a:gd name="csX0" fmla="*/ 27988255 w 48653699"/>
              <a:gd name="csY0" fmla="*/ 1563683 h 13716000"/>
              <a:gd name="csX1" fmla="*/ 25572709 w 48653699"/>
              <a:gd name="csY1" fmla="*/ 3979228 h 13716000"/>
              <a:gd name="csX2" fmla="*/ 25572709 w 48653699"/>
              <a:gd name="csY2" fmla="*/ 9736772 h 13716000"/>
              <a:gd name="csX3" fmla="*/ 27988255 w 48653699"/>
              <a:gd name="csY3" fmla="*/ 12152317 h 13716000"/>
              <a:gd name="csX4" fmla="*/ 27988253 w 48653699"/>
              <a:gd name="csY4" fmla="*/ 12152318 h 13716000"/>
              <a:gd name="csX5" fmla="*/ 30403799 w 48653699"/>
              <a:gd name="csY5" fmla="*/ 9736773 h 13716000"/>
              <a:gd name="csX6" fmla="*/ 30403799 w 48653699"/>
              <a:gd name="csY6" fmla="*/ 3979228 h 13716000"/>
              <a:gd name="csX7" fmla="*/ 27988255 w 48653699"/>
              <a:gd name="csY7" fmla="*/ 1563683 h 13716000"/>
              <a:gd name="csX8" fmla="*/ 0 w 48653699"/>
              <a:gd name="csY8" fmla="*/ 0 h 13716000"/>
              <a:gd name="csX9" fmla="*/ 48653699 w 48653699"/>
              <a:gd name="csY9" fmla="*/ 0 h 13716000"/>
              <a:gd name="csX10" fmla="*/ 48653699 w 48653699"/>
              <a:gd name="csY10" fmla="*/ 13716000 h 13716000"/>
              <a:gd name="csX11" fmla="*/ 0 w 48653699"/>
              <a:gd name="csY11" fmla="*/ 13716000 h 13716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48653699" h="13716000">
                <a:moveTo>
                  <a:pt x="27988255" y="1563683"/>
                </a:moveTo>
                <a:cubicBezTo>
                  <a:pt x="26654185" y="1563683"/>
                  <a:pt x="25572709" y="2645159"/>
                  <a:pt x="25572709" y="3979228"/>
                </a:cubicBezTo>
                <a:lnTo>
                  <a:pt x="25572709" y="9736772"/>
                </a:lnTo>
                <a:cubicBezTo>
                  <a:pt x="25572709" y="11070841"/>
                  <a:pt x="26654185" y="12152317"/>
                  <a:pt x="27988255" y="12152317"/>
                </a:cubicBezTo>
                <a:lnTo>
                  <a:pt x="27988253" y="12152318"/>
                </a:lnTo>
                <a:cubicBezTo>
                  <a:pt x="29322323" y="12152318"/>
                  <a:pt x="30403799" y="11070842"/>
                  <a:pt x="30403799" y="9736773"/>
                </a:cubicBezTo>
                <a:cubicBezTo>
                  <a:pt x="30403799" y="7817591"/>
                  <a:pt x="30403799" y="5898411"/>
                  <a:pt x="30403799" y="3979228"/>
                </a:cubicBezTo>
                <a:cubicBezTo>
                  <a:pt x="30403799" y="2645159"/>
                  <a:pt x="29322323" y="1563683"/>
                  <a:pt x="27988255" y="1563683"/>
                </a:cubicBezTo>
                <a:close/>
                <a:moveTo>
                  <a:pt x="0" y="0"/>
                </a:moveTo>
                <a:lnTo>
                  <a:pt x="48653699" y="0"/>
                </a:lnTo>
                <a:lnTo>
                  <a:pt x="48653699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431109">
              <a:alpha val="85000"/>
            </a:srgbClr>
          </a:solidFill>
          <a:ln>
            <a:noFill/>
          </a:ln>
          <a:effectLst>
            <a:glow rad="7620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!!Title">
            <a:extLst>
              <a:ext uri="{FF2B5EF4-FFF2-40B4-BE49-F238E27FC236}">
                <a16:creationId xmlns:a16="http://schemas.microsoft.com/office/drawing/2014/main" id="{A707473F-B07C-E0B8-1DEF-8C298038308B}"/>
              </a:ext>
            </a:extLst>
          </p:cNvPr>
          <p:cNvSpPr txBox="1"/>
          <p:nvPr/>
        </p:nvSpPr>
        <p:spPr>
          <a:xfrm>
            <a:off x="898946" y="12357606"/>
            <a:ext cx="36413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rgbClr val="C00000"/>
                </a:solidFill>
                <a:latin typeface="+mj-lt"/>
              </a:rPr>
              <a:t>Visual</a:t>
            </a:r>
            <a:r>
              <a:rPr lang="en-US" sz="4800" b="1" dirty="0">
                <a:solidFill>
                  <a:srgbClr val="C00000"/>
                </a:solidFill>
                <a:latin typeface="+mj-lt"/>
              </a:rPr>
              <a:t> Story</a:t>
            </a:r>
            <a:endParaRPr lang="en-US" sz="4800" b="1" dirty="0">
              <a:solidFill>
                <a:srgbClr val="C00000"/>
              </a:solidFill>
            </a:endParaRPr>
          </a:p>
        </p:txBody>
      </p:sp>
      <p:sp>
        <p:nvSpPr>
          <p:cNvPr id="2" name="!!FullName">
            <a:extLst>
              <a:ext uri="{FF2B5EF4-FFF2-40B4-BE49-F238E27FC236}">
                <a16:creationId xmlns:a16="http://schemas.microsoft.com/office/drawing/2014/main" id="{1D107207-FDFC-B3B3-FAFC-77AF0BE341F4}"/>
              </a:ext>
            </a:extLst>
          </p:cNvPr>
          <p:cNvSpPr txBox="1"/>
          <p:nvPr/>
        </p:nvSpPr>
        <p:spPr>
          <a:xfrm>
            <a:off x="11347040" y="6150078"/>
            <a:ext cx="94731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/>
                </a:solidFill>
                <a:latin typeface="+mj-lt"/>
              </a:rPr>
              <a:t>Will </a:t>
            </a:r>
            <a:r>
              <a:rPr lang="en-US" sz="6600" dirty="0">
                <a:solidFill>
                  <a:schemeClr val="bg2"/>
                </a:solidFill>
                <a:latin typeface="+mj-lt"/>
              </a:rPr>
              <a:t>Byers</a:t>
            </a:r>
            <a:endParaRPr lang="en-US" sz="6600" dirty="0">
              <a:solidFill>
                <a:schemeClr val="bg2"/>
              </a:solidFill>
            </a:endParaRPr>
          </a:p>
        </p:txBody>
      </p:sp>
      <p:sp>
        <p:nvSpPr>
          <p:cNvPr id="3" name="!!RealName">
            <a:extLst>
              <a:ext uri="{FF2B5EF4-FFF2-40B4-BE49-F238E27FC236}">
                <a16:creationId xmlns:a16="http://schemas.microsoft.com/office/drawing/2014/main" id="{AA8723EC-EF7A-4032-F55C-123B831B8BC8}"/>
              </a:ext>
            </a:extLst>
          </p:cNvPr>
          <p:cNvSpPr txBox="1"/>
          <p:nvPr/>
        </p:nvSpPr>
        <p:spPr>
          <a:xfrm>
            <a:off x="11347040" y="7152466"/>
            <a:ext cx="8356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Noah Schnapp, 2004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" name="!!Bio">
            <a:extLst>
              <a:ext uri="{FF2B5EF4-FFF2-40B4-BE49-F238E27FC236}">
                <a16:creationId xmlns:a16="http://schemas.microsoft.com/office/drawing/2014/main" id="{A6623468-5E38-A049-029E-84C5BFF3D3BC}"/>
              </a:ext>
            </a:extLst>
          </p:cNvPr>
          <p:cNvSpPr txBox="1"/>
          <p:nvPr/>
        </p:nvSpPr>
        <p:spPr>
          <a:xfrm>
            <a:off x="11347039" y="8245816"/>
            <a:ext cx="865177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2"/>
                </a:solidFill>
              </a:rPr>
              <a:t>CLERIC – The quiet and artistic core of the mystery whose connection to the Upside Down continues to play a vital role in understanding the threats facing the town.</a:t>
            </a:r>
          </a:p>
        </p:txBody>
      </p:sp>
      <p:pic>
        <p:nvPicPr>
          <p:cNvPr id="6" name="!!Logo" descr="STRANGER THINGS 5 LOGO PNG 2024 by Andrewvm on DeviantArt">
            <a:extLst>
              <a:ext uri="{FF2B5EF4-FFF2-40B4-BE49-F238E27FC236}">
                <a16:creationId xmlns:a16="http://schemas.microsoft.com/office/drawing/2014/main" id="{E6A70167-16EA-64BC-8739-08CA949EF7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1" t="647" r="11411" b="9731"/>
          <a:stretch>
            <a:fillRect/>
          </a:stretch>
        </p:blipFill>
        <p:spPr bwMode="auto">
          <a:xfrm>
            <a:off x="19956437" y="591122"/>
            <a:ext cx="3793504" cy="2486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7643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Word"/>
      </p:transition>
    </mc:Choice>
    <mc:Fallback>
      <p:transition spd="slow" advClick="0" advTm="1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!!Picture">
            <a:extLst>
              <a:ext uri="{FF2B5EF4-FFF2-40B4-BE49-F238E27FC236}">
                <a16:creationId xmlns:a16="http://schemas.microsoft.com/office/drawing/2014/main" id="{C3B5E416-5A6B-05EA-6CE1-C8A13A5536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2" b="293"/>
          <a:stretch>
            <a:fillRect/>
          </a:stretch>
        </p:blipFill>
        <p:spPr>
          <a:xfrm>
            <a:off x="-298747" y="-11219140"/>
            <a:ext cx="25603200" cy="33070800"/>
          </a:xfrm>
          <a:prstGeom prst="rect">
            <a:avLst/>
          </a:prstGeom>
        </p:spPr>
      </p:pic>
      <p:sp>
        <p:nvSpPr>
          <p:cNvPr id="18" name="!!Filter">
            <a:extLst>
              <a:ext uri="{FF2B5EF4-FFF2-40B4-BE49-F238E27FC236}">
                <a16:creationId xmlns:a16="http://schemas.microsoft.com/office/drawing/2014/main" id="{42DB50FF-BF89-E533-91B8-6703E8A3675D}"/>
              </a:ext>
            </a:extLst>
          </p:cNvPr>
          <p:cNvSpPr/>
          <p:nvPr/>
        </p:nvSpPr>
        <p:spPr>
          <a:xfrm>
            <a:off x="-23427904" y="0"/>
            <a:ext cx="48653699" cy="13716000"/>
          </a:xfrm>
          <a:custGeom>
            <a:avLst/>
            <a:gdLst>
              <a:gd name="csX0" fmla="*/ 27988255 w 48653699"/>
              <a:gd name="csY0" fmla="*/ 1563683 h 13716000"/>
              <a:gd name="csX1" fmla="*/ 25572709 w 48653699"/>
              <a:gd name="csY1" fmla="*/ 3979228 h 13716000"/>
              <a:gd name="csX2" fmla="*/ 25572709 w 48653699"/>
              <a:gd name="csY2" fmla="*/ 9736772 h 13716000"/>
              <a:gd name="csX3" fmla="*/ 27988255 w 48653699"/>
              <a:gd name="csY3" fmla="*/ 12152317 h 13716000"/>
              <a:gd name="csX4" fmla="*/ 27988253 w 48653699"/>
              <a:gd name="csY4" fmla="*/ 12152318 h 13716000"/>
              <a:gd name="csX5" fmla="*/ 30403799 w 48653699"/>
              <a:gd name="csY5" fmla="*/ 9736773 h 13716000"/>
              <a:gd name="csX6" fmla="*/ 30403799 w 48653699"/>
              <a:gd name="csY6" fmla="*/ 3979228 h 13716000"/>
              <a:gd name="csX7" fmla="*/ 27988255 w 48653699"/>
              <a:gd name="csY7" fmla="*/ 1563683 h 13716000"/>
              <a:gd name="csX8" fmla="*/ 0 w 48653699"/>
              <a:gd name="csY8" fmla="*/ 0 h 13716000"/>
              <a:gd name="csX9" fmla="*/ 48653699 w 48653699"/>
              <a:gd name="csY9" fmla="*/ 0 h 13716000"/>
              <a:gd name="csX10" fmla="*/ 48653699 w 48653699"/>
              <a:gd name="csY10" fmla="*/ 13716000 h 13716000"/>
              <a:gd name="csX11" fmla="*/ 0 w 48653699"/>
              <a:gd name="csY11" fmla="*/ 13716000 h 13716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48653699" h="13716000">
                <a:moveTo>
                  <a:pt x="27988255" y="1563683"/>
                </a:moveTo>
                <a:cubicBezTo>
                  <a:pt x="26654185" y="1563683"/>
                  <a:pt x="25572709" y="2645159"/>
                  <a:pt x="25572709" y="3979228"/>
                </a:cubicBezTo>
                <a:lnTo>
                  <a:pt x="25572709" y="9736772"/>
                </a:lnTo>
                <a:cubicBezTo>
                  <a:pt x="25572709" y="11070841"/>
                  <a:pt x="26654185" y="12152317"/>
                  <a:pt x="27988255" y="12152317"/>
                </a:cubicBezTo>
                <a:lnTo>
                  <a:pt x="27988253" y="12152318"/>
                </a:lnTo>
                <a:cubicBezTo>
                  <a:pt x="29322323" y="12152318"/>
                  <a:pt x="30403799" y="11070842"/>
                  <a:pt x="30403799" y="9736773"/>
                </a:cubicBezTo>
                <a:cubicBezTo>
                  <a:pt x="30403799" y="7817591"/>
                  <a:pt x="30403799" y="5898411"/>
                  <a:pt x="30403799" y="3979228"/>
                </a:cubicBezTo>
                <a:cubicBezTo>
                  <a:pt x="30403799" y="2645159"/>
                  <a:pt x="29322323" y="1563683"/>
                  <a:pt x="27988255" y="1563683"/>
                </a:cubicBezTo>
                <a:close/>
                <a:moveTo>
                  <a:pt x="0" y="0"/>
                </a:moveTo>
                <a:lnTo>
                  <a:pt x="48653699" y="0"/>
                </a:lnTo>
                <a:lnTo>
                  <a:pt x="48653699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431109">
              <a:alpha val="85000"/>
            </a:srgbClr>
          </a:solidFill>
          <a:ln>
            <a:noFill/>
          </a:ln>
          <a:effectLst>
            <a:glow rad="7620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30" name="!!Logo" descr="STRANGER THINGS 5 LOGO PNG 2024 by Andrewvm on DeviantArt">
            <a:extLst>
              <a:ext uri="{FF2B5EF4-FFF2-40B4-BE49-F238E27FC236}">
                <a16:creationId xmlns:a16="http://schemas.microsoft.com/office/drawing/2014/main" id="{41F8FB40-CBE8-C5D1-5F12-09DF46EA22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1" t="647" r="11411" b="9731"/>
          <a:stretch>
            <a:fillRect/>
          </a:stretch>
        </p:blipFill>
        <p:spPr bwMode="auto">
          <a:xfrm>
            <a:off x="19956437" y="591122"/>
            <a:ext cx="3793504" cy="2486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!!Title">
            <a:extLst>
              <a:ext uri="{FF2B5EF4-FFF2-40B4-BE49-F238E27FC236}">
                <a16:creationId xmlns:a16="http://schemas.microsoft.com/office/drawing/2014/main" id="{A707473F-B07C-E0B8-1DEF-8C298038308B}"/>
              </a:ext>
            </a:extLst>
          </p:cNvPr>
          <p:cNvSpPr txBox="1"/>
          <p:nvPr/>
        </p:nvSpPr>
        <p:spPr>
          <a:xfrm>
            <a:off x="898946" y="12357606"/>
            <a:ext cx="36413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rgbClr val="C00000"/>
                </a:solidFill>
                <a:latin typeface="+mj-lt"/>
              </a:rPr>
              <a:t>Visual</a:t>
            </a:r>
            <a:r>
              <a:rPr lang="en-US" sz="4800" b="1" dirty="0">
                <a:solidFill>
                  <a:srgbClr val="C00000"/>
                </a:solidFill>
                <a:latin typeface="+mj-lt"/>
              </a:rPr>
              <a:t> Story</a:t>
            </a:r>
            <a:endParaRPr lang="en-US" sz="4800" b="1" dirty="0">
              <a:solidFill>
                <a:srgbClr val="C00000"/>
              </a:solidFill>
            </a:endParaRPr>
          </a:p>
        </p:txBody>
      </p:sp>
      <p:sp>
        <p:nvSpPr>
          <p:cNvPr id="2" name="!!FullName">
            <a:extLst>
              <a:ext uri="{FF2B5EF4-FFF2-40B4-BE49-F238E27FC236}">
                <a16:creationId xmlns:a16="http://schemas.microsoft.com/office/drawing/2014/main" id="{1D107207-FDFC-B3B3-FAFC-77AF0BE341F4}"/>
              </a:ext>
            </a:extLst>
          </p:cNvPr>
          <p:cNvSpPr txBox="1"/>
          <p:nvPr/>
        </p:nvSpPr>
        <p:spPr>
          <a:xfrm>
            <a:off x="7866114" y="4762262"/>
            <a:ext cx="94731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/>
                </a:solidFill>
                <a:latin typeface="+mj-lt"/>
              </a:rPr>
              <a:t>Dustin </a:t>
            </a:r>
            <a:r>
              <a:rPr lang="en-US" sz="6600" dirty="0">
                <a:solidFill>
                  <a:schemeClr val="bg2"/>
                </a:solidFill>
                <a:latin typeface="+mj-lt"/>
              </a:rPr>
              <a:t>Henderson</a:t>
            </a:r>
            <a:endParaRPr lang="en-US" sz="6600" dirty="0">
              <a:solidFill>
                <a:schemeClr val="bg2"/>
              </a:solidFill>
            </a:endParaRPr>
          </a:p>
        </p:txBody>
      </p:sp>
      <p:sp>
        <p:nvSpPr>
          <p:cNvPr id="3" name="!!RealName">
            <a:extLst>
              <a:ext uri="{FF2B5EF4-FFF2-40B4-BE49-F238E27FC236}">
                <a16:creationId xmlns:a16="http://schemas.microsoft.com/office/drawing/2014/main" id="{AA8723EC-EF7A-4032-F55C-123B831B8BC8}"/>
              </a:ext>
            </a:extLst>
          </p:cNvPr>
          <p:cNvSpPr txBox="1"/>
          <p:nvPr/>
        </p:nvSpPr>
        <p:spPr>
          <a:xfrm>
            <a:off x="7866114" y="5764650"/>
            <a:ext cx="8356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Gaten Matarazzo, 2002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" name="!!Bio">
            <a:extLst>
              <a:ext uri="{FF2B5EF4-FFF2-40B4-BE49-F238E27FC236}">
                <a16:creationId xmlns:a16="http://schemas.microsoft.com/office/drawing/2014/main" id="{A6623468-5E38-A049-029E-84C5BFF3D3BC}"/>
              </a:ext>
            </a:extLst>
          </p:cNvPr>
          <p:cNvSpPr txBox="1"/>
          <p:nvPr/>
        </p:nvSpPr>
        <p:spPr>
          <a:xfrm>
            <a:off x="7866113" y="6858000"/>
            <a:ext cx="812113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2"/>
                </a:solidFill>
              </a:rPr>
              <a:t>BARD – The group’s resident logic-driven science expert, known for his quick wit, diplomatic nature, and close bond with Steve Harrington.</a:t>
            </a:r>
          </a:p>
        </p:txBody>
      </p:sp>
    </p:spTree>
    <p:extLst>
      <p:ext uri="{BB962C8B-B14F-4D97-AF65-F5344CB8AC3E}">
        <p14:creationId xmlns:p14="http://schemas.microsoft.com/office/powerpoint/2010/main" val="251287831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Word"/>
      </p:transition>
    </mc:Choice>
    <mc:Fallback>
      <p:transition spd="slow" advClick="0" advTm="1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!!Picture">
            <a:extLst>
              <a:ext uri="{FF2B5EF4-FFF2-40B4-BE49-F238E27FC236}">
                <a16:creationId xmlns:a16="http://schemas.microsoft.com/office/drawing/2014/main" id="{C3B5E416-5A6B-05EA-6CE1-C8A13A5536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06" b="41737"/>
          <a:stretch>
            <a:fillRect/>
          </a:stretch>
        </p:blipFill>
        <p:spPr>
          <a:xfrm>
            <a:off x="0" y="0"/>
            <a:ext cx="24384000" cy="13716001"/>
          </a:xfrm>
          <a:prstGeom prst="rect">
            <a:avLst/>
          </a:prstGeom>
        </p:spPr>
      </p:pic>
      <p:sp>
        <p:nvSpPr>
          <p:cNvPr id="18" name="!!Filter">
            <a:extLst>
              <a:ext uri="{FF2B5EF4-FFF2-40B4-BE49-F238E27FC236}">
                <a16:creationId xmlns:a16="http://schemas.microsoft.com/office/drawing/2014/main" id="{42DB50FF-BF89-E533-91B8-6703E8A3675D}"/>
              </a:ext>
            </a:extLst>
          </p:cNvPr>
          <p:cNvSpPr/>
          <p:nvPr/>
        </p:nvSpPr>
        <p:spPr>
          <a:xfrm>
            <a:off x="-57149" y="0"/>
            <a:ext cx="48653699" cy="13716000"/>
          </a:xfrm>
          <a:custGeom>
            <a:avLst/>
            <a:gdLst>
              <a:gd name="csX0" fmla="*/ 27988255 w 48653699"/>
              <a:gd name="csY0" fmla="*/ 1563683 h 13716000"/>
              <a:gd name="csX1" fmla="*/ 25572709 w 48653699"/>
              <a:gd name="csY1" fmla="*/ 3979228 h 13716000"/>
              <a:gd name="csX2" fmla="*/ 25572709 w 48653699"/>
              <a:gd name="csY2" fmla="*/ 9736772 h 13716000"/>
              <a:gd name="csX3" fmla="*/ 27988255 w 48653699"/>
              <a:gd name="csY3" fmla="*/ 12152317 h 13716000"/>
              <a:gd name="csX4" fmla="*/ 27988253 w 48653699"/>
              <a:gd name="csY4" fmla="*/ 12152318 h 13716000"/>
              <a:gd name="csX5" fmla="*/ 30403799 w 48653699"/>
              <a:gd name="csY5" fmla="*/ 9736773 h 13716000"/>
              <a:gd name="csX6" fmla="*/ 30403799 w 48653699"/>
              <a:gd name="csY6" fmla="*/ 3979228 h 13716000"/>
              <a:gd name="csX7" fmla="*/ 27988255 w 48653699"/>
              <a:gd name="csY7" fmla="*/ 1563683 h 13716000"/>
              <a:gd name="csX8" fmla="*/ 0 w 48653699"/>
              <a:gd name="csY8" fmla="*/ 0 h 13716000"/>
              <a:gd name="csX9" fmla="*/ 48653699 w 48653699"/>
              <a:gd name="csY9" fmla="*/ 0 h 13716000"/>
              <a:gd name="csX10" fmla="*/ 48653699 w 48653699"/>
              <a:gd name="csY10" fmla="*/ 13716000 h 13716000"/>
              <a:gd name="csX11" fmla="*/ 0 w 48653699"/>
              <a:gd name="csY11" fmla="*/ 13716000 h 13716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48653699" h="13716000">
                <a:moveTo>
                  <a:pt x="27988255" y="1563683"/>
                </a:moveTo>
                <a:cubicBezTo>
                  <a:pt x="26654185" y="1563683"/>
                  <a:pt x="25572709" y="2645159"/>
                  <a:pt x="25572709" y="3979228"/>
                </a:cubicBezTo>
                <a:lnTo>
                  <a:pt x="25572709" y="9736772"/>
                </a:lnTo>
                <a:cubicBezTo>
                  <a:pt x="25572709" y="11070841"/>
                  <a:pt x="26654185" y="12152317"/>
                  <a:pt x="27988255" y="12152317"/>
                </a:cubicBezTo>
                <a:lnTo>
                  <a:pt x="27988253" y="12152318"/>
                </a:lnTo>
                <a:cubicBezTo>
                  <a:pt x="29322323" y="12152318"/>
                  <a:pt x="30403799" y="11070842"/>
                  <a:pt x="30403799" y="9736773"/>
                </a:cubicBezTo>
                <a:cubicBezTo>
                  <a:pt x="30403799" y="7817591"/>
                  <a:pt x="30403799" y="5898411"/>
                  <a:pt x="30403799" y="3979228"/>
                </a:cubicBezTo>
                <a:cubicBezTo>
                  <a:pt x="30403799" y="2645159"/>
                  <a:pt x="29322323" y="1563683"/>
                  <a:pt x="27988255" y="1563683"/>
                </a:cubicBezTo>
                <a:close/>
                <a:moveTo>
                  <a:pt x="0" y="0"/>
                </a:moveTo>
                <a:lnTo>
                  <a:pt x="48653699" y="0"/>
                </a:lnTo>
                <a:lnTo>
                  <a:pt x="48653699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431109">
              <a:alpha val="16000"/>
            </a:srgbClr>
          </a:solidFill>
          <a:ln>
            <a:noFill/>
          </a:ln>
          <a:effectLst>
            <a:glow rad="7620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30" name="!!Logo" descr="STRANGER THINGS 5 LOGO PNG 2024 by Andrewvm on DeviantArt">
            <a:extLst>
              <a:ext uri="{FF2B5EF4-FFF2-40B4-BE49-F238E27FC236}">
                <a16:creationId xmlns:a16="http://schemas.microsoft.com/office/drawing/2014/main" id="{41F8FB40-CBE8-C5D1-5F12-09DF46EA22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1" t="647" r="11411" b="9731"/>
          <a:stretch>
            <a:fillRect/>
          </a:stretch>
        </p:blipFill>
        <p:spPr bwMode="auto">
          <a:xfrm>
            <a:off x="6406909" y="1266957"/>
            <a:ext cx="11613726" cy="761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!!Title">
            <a:extLst>
              <a:ext uri="{FF2B5EF4-FFF2-40B4-BE49-F238E27FC236}">
                <a16:creationId xmlns:a16="http://schemas.microsoft.com/office/drawing/2014/main" id="{A707473F-B07C-E0B8-1DEF-8C298038308B}"/>
              </a:ext>
            </a:extLst>
          </p:cNvPr>
          <p:cNvSpPr txBox="1"/>
          <p:nvPr/>
        </p:nvSpPr>
        <p:spPr>
          <a:xfrm>
            <a:off x="9940069" y="7400136"/>
            <a:ext cx="45038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2"/>
                </a:solidFill>
                <a:latin typeface="+mj-lt"/>
              </a:rPr>
              <a:t>Visual</a:t>
            </a:r>
            <a:r>
              <a:rPr lang="en-US" sz="6000" b="1" dirty="0">
                <a:solidFill>
                  <a:schemeClr val="bg2"/>
                </a:solidFill>
                <a:latin typeface="+mj-lt"/>
              </a:rPr>
              <a:t> Story</a:t>
            </a:r>
            <a:endParaRPr lang="en-US" sz="6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03424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P_L_78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749</TotalTime>
  <Words>182</Words>
  <Application>Microsoft Office PowerPoint</Application>
  <PresentationFormat>Custom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Arial</vt:lpstr>
      <vt:lpstr>Calibri</vt:lpstr>
      <vt:lpstr>Open Sans Light</vt:lpstr>
      <vt:lpstr>UTM Avo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Movie_Spotlight_2</dc:title>
  <dc:creator>Slide Ocean</dc:creator>
  <cp:lastModifiedBy>SO</cp:lastModifiedBy>
  <cp:revision>146</cp:revision>
  <dcterms:created xsi:type="dcterms:W3CDTF">2024-04-24T08:43:56Z</dcterms:created>
  <dcterms:modified xsi:type="dcterms:W3CDTF">2026-01-06T08:04:35Z</dcterms:modified>
</cp:coreProperties>
</file>