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305" r:id="rId2"/>
    <p:sldId id="297" r:id="rId3"/>
    <p:sldId id="298" r:id="rId4"/>
    <p:sldId id="299" r:id="rId5"/>
    <p:sldId id="300" r:id="rId6"/>
    <p:sldId id="301" r:id="rId7"/>
    <p:sldId id="302" r:id="rId8"/>
    <p:sldId id="304" r:id="rId9"/>
    <p:sldId id="303" r:id="rId10"/>
    <p:sldId id="306" r:id="rId11"/>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626262"/>
    <a:srgbClr val="A42E3A"/>
    <a:srgbClr val="D9670E"/>
    <a:srgbClr val="F4B7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601" autoAdjust="0"/>
    <p:restoredTop sz="95642" autoAdjust="0"/>
  </p:normalViewPr>
  <p:slideViewPr>
    <p:cSldViewPr snapToGrid="0">
      <p:cViewPr varScale="1">
        <p:scale>
          <a:sx n="50" d="100"/>
          <a:sy n="50" d="100"/>
        </p:scale>
        <p:origin x="1452" y="78"/>
      </p:cViewPr>
      <p:guideLst/>
    </p:cSldViewPr>
  </p:slideViewPr>
  <p:outlineViewPr>
    <p:cViewPr>
      <p:scale>
        <a:sx n="100" d="100"/>
        <a:sy n="100" d="100"/>
      </p:scale>
      <p:origin x="0" y="0"/>
    </p:cViewPr>
  </p:outlineViewPr>
  <p:notesTextViewPr>
    <p:cViewPr>
      <p:scale>
        <a:sx n="3" d="2"/>
        <a:sy n="3" d="2"/>
      </p:scale>
      <p:origin x="0" y="0"/>
    </p:cViewPr>
  </p:notesTextViewPr>
  <p:notesViewPr>
    <p:cSldViewPr snapToGrid="0">
      <p:cViewPr varScale="1">
        <p:scale>
          <a:sx n="81" d="100"/>
          <a:sy n="81" d="100"/>
        </p:scale>
        <p:origin x="389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0B765F-9DC0-449B-87C6-17F108D8DEB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541207FE-FADE-492F-BF55-2D410B1E85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1EB70A9-6B1B-4DCD-A48F-BE1CF0028C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06C32C1-4A6B-417D-A32E-959E909573DC}" type="slidenum">
              <a:rPr lang="en-US" smtClean="0"/>
              <a:t>‹#›</a:t>
            </a:fld>
            <a:endParaRPr lang="en-US"/>
          </a:p>
        </p:txBody>
      </p:sp>
    </p:spTree>
    <p:extLst>
      <p:ext uri="{BB962C8B-B14F-4D97-AF65-F5344CB8AC3E}">
        <p14:creationId xmlns:p14="http://schemas.microsoft.com/office/powerpoint/2010/main" val="27060657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AA4A9-BDEE-4FDA-860B-EA2B4645B7FB}" type="datetimeFigureOut">
              <a:rPr lang="en-US" smtClean="0"/>
              <a:t>6/30/2025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DDA91-FBA9-472B-B745-9841A595F092}" type="slidenum">
              <a:rPr lang="en-US" smtClean="0"/>
              <a:t>‹#›</a:t>
            </a:fld>
            <a:endParaRPr lang="en-US"/>
          </a:p>
        </p:txBody>
      </p:sp>
    </p:spTree>
    <p:extLst>
      <p:ext uri="{BB962C8B-B14F-4D97-AF65-F5344CB8AC3E}">
        <p14:creationId xmlns:p14="http://schemas.microsoft.com/office/powerpoint/2010/main" val="39069211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F25946B-DE84-C780-179B-5B23A7892703}"/>
              </a:ext>
            </a:extLst>
          </p:cNvPr>
          <p:cNvSpPr>
            <a:spLocks noGrp="1"/>
          </p:cNvSpPr>
          <p:nvPr>
            <p:ph type="pic" sz="quarter" idx="10"/>
          </p:nvPr>
        </p:nvSpPr>
        <p:spPr>
          <a:xfrm>
            <a:off x="0" y="0"/>
            <a:ext cx="24384000" cy="13716000"/>
          </a:xfrm>
          <a:solidFill>
            <a:schemeClr val="accent1">
              <a:lumMod val="20000"/>
              <a:lumOff val="80000"/>
            </a:schemeClr>
          </a:solidFill>
        </p:spPr>
        <p:txBody>
          <a:bodyPr/>
          <a:lstStyle/>
          <a:p>
            <a:endParaRPr lang="en-US" dirty="0"/>
          </a:p>
        </p:txBody>
      </p:sp>
    </p:spTree>
    <p:extLst>
      <p:ext uri="{BB962C8B-B14F-4D97-AF65-F5344CB8AC3E}">
        <p14:creationId xmlns:p14="http://schemas.microsoft.com/office/powerpoint/2010/main" val="3068976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6B7AF61F-0DDF-4683-ACD2-2A19712B0FB8}" type="datetimeFigureOut">
              <a:rPr lang="en-US" smtClean="0"/>
              <a:t>6/30/2025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4178066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7AF61F-0DDF-4683-ACD2-2A19712B0FB8}" type="datetimeFigureOut">
              <a:rPr lang="en-US" smtClean="0"/>
              <a:t>6/30/2025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283898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7AF61F-0DDF-4683-ACD2-2A19712B0FB8}" type="datetimeFigureOut">
              <a:rPr lang="en-US" smtClean="0"/>
              <a:t>6/30/2025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99435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solidFill>
                  <a:schemeClr val="tx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6B7AF61F-0DDF-4683-ACD2-2A19712B0FB8}" type="datetimeFigureOut">
              <a:rPr lang="en-US" smtClean="0"/>
              <a:pPr/>
              <a:t>6/30/2025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BC03B56-34A9-463B-AB22-B04839E2F032}" type="slidenum">
              <a:rPr lang="en-US" smtClean="0"/>
              <a:pPr/>
              <a:t>‹#›</a:t>
            </a:fld>
            <a:endParaRPr lang="en-US"/>
          </a:p>
        </p:txBody>
      </p:sp>
    </p:spTree>
    <p:extLst>
      <p:ext uri="{BB962C8B-B14F-4D97-AF65-F5344CB8AC3E}">
        <p14:creationId xmlns:p14="http://schemas.microsoft.com/office/powerpoint/2010/main" val="8558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7AF61F-0DDF-4683-ACD2-2A19712B0FB8}" type="datetimeFigureOut">
              <a:rPr lang="en-US" smtClean="0"/>
              <a:t>6/30/2025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312846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7AF61F-0DDF-4683-ACD2-2A19712B0FB8}" type="datetimeFigureOut">
              <a:rPr lang="en-US" smtClean="0"/>
              <a:t>6/30/2025</a:t>
            </a:fld>
            <a:endParaRPr lang="en-US"/>
          </a:p>
        </p:txBody>
      </p:sp>
      <p:sp>
        <p:nvSpPr>
          <p:cNvPr id="5" name="Footer Placeholder 4"/>
          <p:cNvSpPr>
            <a:spLocks noGrp="1"/>
          </p:cNvSpPr>
          <p:nvPr>
            <p:ph type="ftr" sz="quarter" idx="11"/>
          </p:nvPr>
        </p:nvSpPr>
        <p:spPr>
          <a:xfrm>
            <a:off x="8077200" y="12712701"/>
            <a:ext cx="8229600"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2260504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B7AF61F-0DDF-4683-ACD2-2A19712B0FB8}" type="datetimeFigureOut">
              <a:rPr lang="en-US" smtClean="0"/>
              <a:t>6/30/2025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1734841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577" y="5010150"/>
            <a:ext cx="10315574"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4400" y="5010150"/>
            <a:ext cx="1036637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B7AF61F-0DDF-4683-ACD2-2A19712B0FB8}" type="datetimeFigureOut">
              <a:rPr lang="en-US" smtClean="0"/>
              <a:t>6/30/2025</a:t>
            </a:fld>
            <a:endParaRPr lang="en-US"/>
          </a:p>
        </p:txBody>
      </p:sp>
      <p:sp>
        <p:nvSpPr>
          <p:cNvPr id="8" name="Footer Placeholder 7"/>
          <p:cNvSpPr>
            <a:spLocks noGrp="1"/>
          </p:cNvSpPr>
          <p:nvPr>
            <p:ph type="ftr" sz="quarter" idx="11"/>
          </p:nvPr>
        </p:nvSpPr>
        <p:spPr>
          <a:xfrm>
            <a:off x="8077200" y="12712701"/>
            <a:ext cx="8229600" cy="730250"/>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86050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B7AF61F-0DDF-4683-ACD2-2A19712B0FB8}" type="datetimeFigureOut">
              <a:rPr lang="en-US" smtClean="0"/>
              <a:t>6/30/2025</a:t>
            </a:fld>
            <a:endParaRPr lang="en-US"/>
          </a:p>
        </p:txBody>
      </p:sp>
      <p:sp>
        <p:nvSpPr>
          <p:cNvPr id="4" name="Footer Placeholder 3"/>
          <p:cNvSpPr>
            <a:spLocks noGrp="1"/>
          </p:cNvSpPr>
          <p:nvPr>
            <p:ph type="ftr" sz="quarter" idx="11"/>
          </p:nvPr>
        </p:nvSpPr>
        <p:spPr>
          <a:xfrm>
            <a:off x="8077200" y="12712701"/>
            <a:ext cx="8229600"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887556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AF61F-0DDF-4683-ACD2-2A19712B0FB8}" type="datetimeFigureOut">
              <a:rPr lang="en-US" smtClean="0"/>
              <a:t>6/30/2025</a:t>
            </a:fld>
            <a:endParaRPr lang="en-US"/>
          </a:p>
        </p:txBody>
      </p:sp>
      <p:sp>
        <p:nvSpPr>
          <p:cNvPr id="3" name="Footer Placeholder 2"/>
          <p:cNvSpPr>
            <a:spLocks noGrp="1"/>
          </p:cNvSpPr>
          <p:nvPr>
            <p:ph type="ftr" sz="quarter" idx="11"/>
          </p:nvPr>
        </p:nvSpPr>
        <p:spPr>
          <a:xfrm>
            <a:off x="8077200" y="12712701"/>
            <a:ext cx="8229600" cy="730250"/>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353726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6B7AF61F-0DDF-4683-ACD2-2A19712B0FB8}" type="datetimeFigureOut">
              <a:rPr lang="en-US" smtClean="0"/>
              <a:t>6/30/2025</a:t>
            </a:fld>
            <a:endParaRPr lang="en-US"/>
          </a:p>
        </p:txBody>
      </p:sp>
      <p:sp>
        <p:nvSpPr>
          <p:cNvPr id="6" name="Footer Placeholder 5"/>
          <p:cNvSpPr>
            <a:spLocks noGrp="1"/>
          </p:cNvSpPr>
          <p:nvPr>
            <p:ph type="ftr" sz="quarter" idx="11"/>
          </p:nvPr>
        </p:nvSpPr>
        <p:spPr>
          <a:xfrm>
            <a:off x="8077200" y="12712701"/>
            <a:ext cx="8229600"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7BC03B56-34A9-463B-AB22-B04839E2F032}" type="slidenum">
              <a:rPr lang="en-US" smtClean="0"/>
              <a:t>‹#›</a:t>
            </a:fld>
            <a:endParaRPr lang="en-US"/>
          </a:p>
        </p:txBody>
      </p:sp>
    </p:spTree>
    <p:extLst>
      <p:ext uri="{BB962C8B-B14F-4D97-AF65-F5344CB8AC3E}">
        <p14:creationId xmlns:p14="http://schemas.microsoft.com/office/powerpoint/2010/main" val="705164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slideocean.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2"/>
                </a:solidFill>
              </a:defRPr>
            </a:lvl1pPr>
          </a:lstStyle>
          <a:p>
            <a:fld id="{6B7AF61F-0DDF-4683-ACD2-2A19712B0FB8}" type="datetimeFigureOut">
              <a:rPr lang="en-US" smtClean="0"/>
              <a:pPr/>
              <a:t>6/30/2025</a:t>
            </a:fld>
            <a:endParaRPr lang="en-US"/>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2"/>
                </a:solidFill>
              </a:defRPr>
            </a:lvl1pPr>
          </a:lstStyle>
          <a:p>
            <a:fld id="{7BC03B56-34A9-463B-AB22-B04839E2F032}" type="slidenum">
              <a:rPr lang="en-US" smtClean="0"/>
              <a:pPr/>
              <a:t>‹#›</a:t>
            </a:fld>
            <a:endParaRPr lang="en-US"/>
          </a:p>
        </p:txBody>
      </p:sp>
      <p:sp>
        <p:nvSpPr>
          <p:cNvPr id="5" name="!!slideocean">
            <a:extLst>
              <a:ext uri="{FF2B5EF4-FFF2-40B4-BE49-F238E27FC236}">
                <a16:creationId xmlns:a16="http://schemas.microsoft.com/office/drawing/2014/main" id="{875CAFB2-D1B0-86FF-0683-6A2CE9989ADE}"/>
              </a:ext>
            </a:extLst>
          </p:cNvPr>
          <p:cNvSpPr txBox="1"/>
          <p:nvPr userDrawn="1"/>
        </p:nvSpPr>
        <p:spPr>
          <a:xfrm>
            <a:off x="10623915" y="14158619"/>
            <a:ext cx="6711646" cy="461665"/>
          </a:xfrm>
          <a:prstGeom prst="rect">
            <a:avLst/>
          </a:prstGeom>
          <a:noFill/>
        </p:spPr>
        <p:txBody>
          <a:bodyPr wrap="none" rtlCol="0">
            <a:spAutoFit/>
          </a:bodyPr>
          <a:lstStyle/>
          <a:p>
            <a:pPr algn="ctr"/>
            <a:r>
              <a:rPr lang="en-US" sz="2400" b="1" dirty="0">
                <a:solidFill>
                  <a:schemeClr val="tx1"/>
                </a:solidFill>
              </a:rPr>
              <a:t>MOVIE SPOTLIGHT - presents by </a:t>
            </a:r>
            <a:r>
              <a:rPr lang="en-US" sz="2400" b="1" dirty="0">
                <a:solidFill>
                  <a:srgbClr val="A8BFFE"/>
                </a:solidFill>
                <a:hlinkClick r:id="rId14">
                  <a:extLst>
                    <a:ext uri="{A12FA001-AC4F-418D-AE19-62706E023703}">
                      <ahyp:hlinkClr xmlns:ahyp="http://schemas.microsoft.com/office/drawing/2018/hyperlinkcolor" val="tx"/>
                    </a:ext>
                  </a:extLst>
                </a:hlinkClick>
              </a:rPr>
              <a:t>slideocean</a:t>
            </a:r>
            <a:r>
              <a:rPr lang="en-US" sz="2400" b="1" dirty="0">
                <a:solidFill>
                  <a:schemeClr val="accent3"/>
                </a:solidFill>
                <a:hlinkClick r:id="rId14">
                  <a:extLst>
                    <a:ext uri="{A12FA001-AC4F-418D-AE19-62706E023703}">
                      <ahyp:hlinkClr xmlns:ahyp="http://schemas.microsoft.com/office/drawing/2018/hyperlinkcolor" val="tx"/>
                    </a:ext>
                  </a:extLst>
                </a:hlinkClick>
              </a:rPr>
              <a:t>.net</a:t>
            </a:r>
            <a:endParaRPr lang="en-US" sz="2400" b="1" dirty="0">
              <a:solidFill>
                <a:schemeClr val="accent3"/>
              </a:solidFill>
            </a:endParaRPr>
          </a:p>
        </p:txBody>
      </p:sp>
    </p:spTree>
    <p:extLst>
      <p:ext uri="{BB962C8B-B14F-4D97-AF65-F5344CB8AC3E}">
        <p14:creationId xmlns:p14="http://schemas.microsoft.com/office/powerpoint/2010/main" val="4029193902"/>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1828800" rtl="0" eaLnBrk="1" latinLnBrk="0" hangingPunct="1">
        <a:lnSpc>
          <a:spcPct val="90000"/>
        </a:lnSpc>
        <a:spcBef>
          <a:spcPct val="0"/>
        </a:spcBef>
        <a:buNone/>
        <a:defRPr sz="8800" kern="1200">
          <a:solidFill>
            <a:schemeClr val="tx2"/>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2"/>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2"/>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2"/>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2"/>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34826520" y="-19212108"/>
            <a:ext cx="65916120" cy="65916120"/>
          </a:xfrm>
          <a:prstGeom prst="donut">
            <a:avLst>
              <a:gd name="adj" fmla="val 47823"/>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11533395" y="-5873413"/>
            <a:ext cx="6571030" cy="1200329"/>
          </a:xfrm>
          <a:prstGeom prst="rect">
            <a:avLst/>
          </a:prstGeom>
          <a:noFill/>
        </p:spPr>
        <p:txBody>
          <a:bodyPr wrap="none" rtlCol="0">
            <a:spAutoFit/>
          </a:bodyPr>
          <a:lstStyle/>
          <a:p>
            <a:r>
              <a:rPr lang="en-US" sz="7200" b="1" dirty="0">
                <a:solidFill>
                  <a:schemeClr val="bg2"/>
                </a:solidFill>
                <a:latin typeface="+mj-lt"/>
              </a:rPr>
              <a:t>ELENA </a:t>
            </a:r>
            <a:r>
              <a:rPr lang="en-US" sz="7200" dirty="0">
                <a:solidFill>
                  <a:schemeClr val="bg2"/>
                </a:solidFill>
              </a:rPr>
              <a:t>Gilbert</a:t>
            </a:r>
          </a:p>
        </p:txBody>
      </p:sp>
      <p:sp>
        <p:nvSpPr>
          <p:cNvPr id="9" name="!!RealName">
            <a:extLst>
              <a:ext uri="{FF2B5EF4-FFF2-40B4-BE49-F238E27FC236}">
                <a16:creationId xmlns:a16="http://schemas.microsoft.com/office/drawing/2014/main" id="{C962B3C0-D083-3138-7812-CD92049809F7}"/>
              </a:ext>
            </a:extLst>
          </p:cNvPr>
          <p:cNvSpPr txBox="1"/>
          <p:nvPr/>
        </p:nvSpPr>
        <p:spPr>
          <a:xfrm>
            <a:off x="11563875" y="-4871025"/>
            <a:ext cx="4860754" cy="523220"/>
          </a:xfrm>
          <a:prstGeom prst="rect">
            <a:avLst/>
          </a:prstGeom>
          <a:noFill/>
        </p:spPr>
        <p:txBody>
          <a:bodyPr wrap="none" rtlCol="0">
            <a:spAutoFit/>
          </a:bodyPr>
          <a:lstStyle/>
          <a:p>
            <a:r>
              <a:rPr lang="en-US" sz="2800" b="1" dirty="0">
                <a:solidFill>
                  <a:srgbClr val="FF0000"/>
                </a:solidFill>
              </a:rPr>
              <a:t>Nina Dobrev, Canadian, 1989</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1563874" y="-3777675"/>
            <a:ext cx="10457925" cy="2400657"/>
          </a:xfrm>
          <a:prstGeom prst="rect">
            <a:avLst/>
          </a:prstGeom>
          <a:noFill/>
        </p:spPr>
        <p:txBody>
          <a:bodyPr wrap="square" rtlCol="0">
            <a:spAutoFit/>
          </a:bodyPr>
          <a:lstStyle/>
          <a:p>
            <a:r>
              <a:rPr lang="en-US" sz="3000" dirty="0">
                <a:solidFill>
                  <a:schemeClr val="bg2"/>
                </a:solidFill>
              </a:rPr>
              <a:t>Elena is the compassionate, courageous heart of The Vampire Diaries — a human girl caught in a supernatural love triangle with two vampire brothers. Her journey takes her from innocent high school student to a powerful doppelgänger tied to ancient prophecies.</a:t>
            </a:r>
          </a:p>
        </p:txBody>
      </p:sp>
      <p:sp>
        <p:nvSpPr>
          <p:cNvPr id="12" name="!!SpotLight">
            <a:extLst>
              <a:ext uri="{FF2B5EF4-FFF2-40B4-BE49-F238E27FC236}">
                <a16:creationId xmlns:a16="http://schemas.microsoft.com/office/drawing/2014/main" id="{BD1F0911-5A73-D55F-74D0-8F3D21BAAD39}"/>
              </a:ext>
            </a:extLst>
          </p:cNvPr>
          <p:cNvSpPr/>
          <p:nvPr/>
        </p:nvSpPr>
        <p:spPr>
          <a:xfrm rot="13500000">
            <a:off x="-4639134" y="13094376"/>
            <a:ext cx="2979816" cy="3864684"/>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Logo" descr="The Vampire Diaries (TV Series 2009-2017) - Logos — The ...">
            <a:extLst>
              <a:ext uri="{FF2B5EF4-FFF2-40B4-BE49-F238E27FC236}">
                <a16:creationId xmlns:a16="http://schemas.microsoft.com/office/drawing/2014/main" id="{EE35C9E1-F392-0A75-7DC4-FFAC21D067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1977" y="3505200"/>
            <a:ext cx="15880046" cy="6705600"/>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slideocean">
            <a:extLst>
              <a:ext uri="{FF2B5EF4-FFF2-40B4-BE49-F238E27FC236}">
                <a16:creationId xmlns:a16="http://schemas.microsoft.com/office/drawing/2014/main" id="{5657525D-F408-A4EA-2BA8-4070264FBA69}"/>
              </a:ext>
            </a:extLst>
          </p:cNvPr>
          <p:cNvSpPr txBox="1"/>
          <p:nvPr/>
        </p:nvSpPr>
        <p:spPr>
          <a:xfrm>
            <a:off x="10623915" y="10530516"/>
            <a:ext cx="6711646" cy="461665"/>
          </a:xfrm>
          <a:prstGeom prst="rect">
            <a:avLst/>
          </a:prstGeom>
          <a:noFill/>
        </p:spPr>
        <p:txBody>
          <a:bodyPr wrap="none" rtlCol="0">
            <a:spAutoFit/>
          </a:bodyPr>
          <a:lstStyle/>
          <a:p>
            <a:pPr algn="ctr"/>
            <a:r>
              <a:rPr lang="en-US" sz="2400" b="1" dirty="0">
                <a:solidFill>
                  <a:schemeClr val="accent1">
                    <a:lumMod val="60000"/>
                    <a:lumOff val="40000"/>
                  </a:schemeClr>
                </a:solidFill>
              </a:rPr>
              <a:t>MOVIE SPOTLIGHT - presents by slideocean.net</a:t>
            </a:r>
          </a:p>
        </p:txBody>
      </p:sp>
    </p:spTree>
    <p:extLst>
      <p:ext uri="{BB962C8B-B14F-4D97-AF65-F5344CB8AC3E}">
        <p14:creationId xmlns:p14="http://schemas.microsoft.com/office/powerpoint/2010/main" val="27648530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E77822-D35D-C0EF-C219-C7451A12E2AF}"/>
            </a:ext>
          </a:extLst>
        </p:cNvPr>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2686F424-AA83-88E7-7909-325B1FE1167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7B4BD18C-A28C-3D78-9122-69B8EDEF7B73}"/>
              </a:ext>
            </a:extLst>
          </p:cNvPr>
          <p:cNvSpPr/>
          <p:nvPr/>
        </p:nvSpPr>
        <p:spPr>
          <a:xfrm>
            <a:off x="-34826520" y="-19212108"/>
            <a:ext cx="65916120" cy="65916120"/>
          </a:xfrm>
          <a:prstGeom prst="donut">
            <a:avLst>
              <a:gd name="adj" fmla="val 47823"/>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CB031BB-CDB7-934B-E10C-5B007ACBD3BF}"/>
              </a:ext>
            </a:extLst>
          </p:cNvPr>
          <p:cNvSpPr txBox="1"/>
          <p:nvPr/>
        </p:nvSpPr>
        <p:spPr>
          <a:xfrm>
            <a:off x="11533395" y="-5873413"/>
            <a:ext cx="6571030" cy="1200329"/>
          </a:xfrm>
          <a:prstGeom prst="rect">
            <a:avLst/>
          </a:prstGeom>
          <a:noFill/>
        </p:spPr>
        <p:txBody>
          <a:bodyPr wrap="none" rtlCol="0">
            <a:spAutoFit/>
          </a:bodyPr>
          <a:lstStyle/>
          <a:p>
            <a:r>
              <a:rPr lang="en-US" sz="7200" b="1" dirty="0">
                <a:solidFill>
                  <a:schemeClr val="bg2"/>
                </a:solidFill>
                <a:latin typeface="+mj-lt"/>
              </a:rPr>
              <a:t>ELENA </a:t>
            </a:r>
            <a:r>
              <a:rPr lang="en-US" sz="7200" dirty="0">
                <a:solidFill>
                  <a:schemeClr val="bg2"/>
                </a:solidFill>
              </a:rPr>
              <a:t>Gilbert</a:t>
            </a:r>
          </a:p>
        </p:txBody>
      </p:sp>
      <p:sp>
        <p:nvSpPr>
          <p:cNvPr id="9" name="!!RealName">
            <a:extLst>
              <a:ext uri="{FF2B5EF4-FFF2-40B4-BE49-F238E27FC236}">
                <a16:creationId xmlns:a16="http://schemas.microsoft.com/office/drawing/2014/main" id="{B3A4B4AD-3D3C-75B7-A2D1-B4896A8DDA7E}"/>
              </a:ext>
            </a:extLst>
          </p:cNvPr>
          <p:cNvSpPr txBox="1"/>
          <p:nvPr/>
        </p:nvSpPr>
        <p:spPr>
          <a:xfrm>
            <a:off x="11563875" y="-4871025"/>
            <a:ext cx="4860754" cy="523220"/>
          </a:xfrm>
          <a:prstGeom prst="rect">
            <a:avLst/>
          </a:prstGeom>
          <a:noFill/>
        </p:spPr>
        <p:txBody>
          <a:bodyPr wrap="none" rtlCol="0">
            <a:spAutoFit/>
          </a:bodyPr>
          <a:lstStyle/>
          <a:p>
            <a:r>
              <a:rPr lang="en-US" sz="2800" b="1" dirty="0">
                <a:solidFill>
                  <a:srgbClr val="FF0000"/>
                </a:solidFill>
              </a:rPr>
              <a:t>Nina Dobrev, Canadian, 1989</a:t>
            </a:r>
            <a:endParaRPr lang="en-US" sz="2800" dirty="0">
              <a:solidFill>
                <a:srgbClr val="FF0000"/>
              </a:solidFill>
            </a:endParaRPr>
          </a:p>
        </p:txBody>
      </p:sp>
      <p:sp>
        <p:nvSpPr>
          <p:cNvPr id="11" name="!!Bio">
            <a:extLst>
              <a:ext uri="{FF2B5EF4-FFF2-40B4-BE49-F238E27FC236}">
                <a16:creationId xmlns:a16="http://schemas.microsoft.com/office/drawing/2014/main" id="{2B263B21-A25B-DC67-D9AB-D72C08D9F13C}"/>
              </a:ext>
            </a:extLst>
          </p:cNvPr>
          <p:cNvSpPr txBox="1"/>
          <p:nvPr/>
        </p:nvSpPr>
        <p:spPr>
          <a:xfrm>
            <a:off x="11563874" y="-3777675"/>
            <a:ext cx="10457925" cy="2400657"/>
          </a:xfrm>
          <a:prstGeom prst="rect">
            <a:avLst/>
          </a:prstGeom>
          <a:noFill/>
        </p:spPr>
        <p:txBody>
          <a:bodyPr wrap="square" rtlCol="0">
            <a:spAutoFit/>
          </a:bodyPr>
          <a:lstStyle/>
          <a:p>
            <a:r>
              <a:rPr lang="en-US" sz="3000" dirty="0">
                <a:solidFill>
                  <a:schemeClr val="bg2"/>
                </a:solidFill>
              </a:rPr>
              <a:t>Elena is the compassionate, courageous heart of The Vampire Diaries — a human girl caught in a supernatural love triangle with two vampire brothers. Her journey takes her from innocent high school student to a powerful doppelgänger tied to ancient prophecies.</a:t>
            </a:r>
          </a:p>
        </p:txBody>
      </p:sp>
      <p:sp>
        <p:nvSpPr>
          <p:cNvPr id="12" name="!!SpotLight">
            <a:extLst>
              <a:ext uri="{FF2B5EF4-FFF2-40B4-BE49-F238E27FC236}">
                <a16:creationId xmlns:a16="http://schemas.microsoft.com/office/drawing/2014/main" id="{77E63B16-BDB8-4703-5D8F-F32EC1A73F18}"/>
              </a:ext>
            </a:extLst>
          </p:cNvPr>
          <p:cNvSpPr/>
          <p:nvPr/>
        </p:nvSpPr>
        <p:spPr>
          <a:xfrm rot="13500000">
            <a:off x="-4639134" y="13094376"/>
            <a:ext cx="2979816" cy="3864684"/>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Logo" descr="The Vampire Diaries (TV Series 2009-2017) - Logos — The ...">
            <a:extLst>
              <a:ext uri="{FF2B5EF4-FFF2-40B4-BE49-F238E27FC236}">
                <a16:creationId xmlns:a16="http://schemas.microsoft.com/office/drawing/2014/main" id="{6D6919E9-C12B-9765-9796-F0CBC8A388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1977" y="3505200"/>
            <a:ext cx="15880046" cy="6705600"/>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slideocean">
            <a:extLst>
              <a:ext uri="{FF2B5EF4-FFF2-40B4-BE49-F238E27FC236}">
                <a16:creationId xmlns:a16="http://schemas.microsoft.com/office/drawing/2014/main" id="{162656BA-310E-34E1-E0F3-0140538D7799}"/>
              </a:ext>
            </a:extLst>
          </p:cNvPr>
          <p:cNvSpPr txBox="1"/>
          <p:nvPr/>
        </p:nvSpPr>
        <p:spPr>
          <a:xfrm>
            <a:off x="10623915" y="10530516"/>
            <a:ext cx="6711646" cy="461665"/>
          </a:xfrm>
          <a:prstGeom prst="rect">
            <a:avLst/>
          </a:prstGeom>
          <a:noFill/>
        </p:spPr>
        <p:txBody>
          <a:bodyPr wrap="none" rtlCol="0">
            <a:spAutoFit/>
          </a:bodyPr>
          <a:lstStyle/>
          <a:p>
            <a:pPr algn="ctr"/>
            <a:r>
              <a:rPr lang="en-US" sz="2400" b="1" dirty="0">
                <a:solidFill>
                  <a:schemeClr val="accent1">
                    <a:lumMod val="60000"/>
                    <a:lumOff val="40000"/>
                  </a:schemeClr>
                </a:solidFill>
              </a:rPr>
              <a:t>MOVIE SPOTLIGHT - presents by slideocean.net</a:t>
            </a:r>
          </a:p>
        </p:txBody>
      </p:sp>
    </p:spTree>
    <p:extLst>
      <p:ext uri="{BB962C8B-B14F-4D97-AF65-F5344CB8AC3E}">
        <p14:creationId xmlns:p14="http://schemas.microsoft.com/office/powerpoint/2010/main" val="4742687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14509750" y="-21787425"/>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11533395" y="1289387"/>
            <a:ext cx="6571030" cy="1200329"/>
          </a:xfrm>
          <a:prstGeom prst="rect">
            <a:avLst/>
          </a:prstGeom>
          <a:noFill/>
        </p:spPr>
        <p:txBody>
          <a:bodyPr wrap="none" rtlCol="0">
            <a:spAutoFit/>
          </a:bodyPr>
          <a:lstStyle/>
          <a:p>
            <a:r>
              <a:rPr lang="en-US" sz="7200" b="1" dirty="0">
                <a:solidFill>
                  <a:schemeClr val="bg2"/>
                </a:solidFill>
                <a:latin typeface="+mj-lt"/>
              </a:rPr>
              <a:t>ELENA </a:t>
            </a:r>
            <a:r>
              <a:rPr lang="en-US" sz="7200" dirty="0">
                <a:solidFill>
                  <a:schemeClr val="bg2"/>
                </a:solidFill>
              </a:rPr>
              <a:t>Gilbert</a:t>
            </a:r>
          </a:p>
        </p:txBody>
      </p:sp>
      <p:sp>
        <p:nvSpPr>
          <p:cNvPr id="9" name="!!RealName">
            <a:extLst>
              <a:ext uri="{FF2B5EF4-FFF2-40B4-BE49-F238E27FC236}">
                <a16:creationId xmlns:a16="http://schemas.microsoft.com/office/drawing/2014/main" id="{C962B3C0-D083-3138-7812-CD92049809F7}"/>
              </a:ext>
            </a:extLst>
          </p:cNvPr>
          <p:cNvSpPr txBox="1"/>
          <p:nvPr/>
        </p:nvSpPr>
        <p:spPr>
          <a:xfrm>
            <a:off x="11563875" y="2291775"/>
            <a:ext cx="4860754" cy="523220"/>
          </a:xfrm>
          <a:prstGeom prst="rect">
            <a:avLst/>
          </a:prstGeom>
          <a:noFill/>
        </p:spPr>
        <p:txBody>
          <a:bodyPr wrap="none" rtlCol="0">
            <a:spAutoFit/>
          </a:bodyPr>
          <a:lstStyle/>
          <a:p>
            <a:r>
              <a:rPr lang="en-US" sz="2800" b="1" dirty="0">
                <a:solidFill>
                  <a:srgbClr val="FF0000"/>
                </a:solidFill>
              </a:rPr>
              <a:t>Nina Dobrev, Canadian, 1989</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1563874" y="3385125"/>
            <a:ext cx="10457925" cy="2400657"/>
          </a:xfrm>
          <a:prstGeom prst="rect">
            <a:avLst/>
          </a:prstGeom>
          <a:noFill/>
        </p:spPr>
        <p:txBody>
          <a:bodyPr wrap="square" rtlCol="0">
            <a:spAutoFit/>
          </a:bodyPr>
          <a:lstStyle/>
          <a:p>
            <a:r>
              <a:rPr lang="en-US" sz="3000" dirty="0">
                <a:solidFill>
                  <a:schemeClr val="bg2"/>
                </a:solidFill>
              </a:rPr>
              <a:t>Elena is the compassionate, courageous heart of The Vampire Diaries — a human girl caught in a supernatural love triangle with two vampire brothers. Her journey takes her from innocent high school student to a powerful doppelgänger tied to ancient prophecies.</a:t>
            </a:r>
          </a:p>
        </p:txBody>
      </p:sp>
      <p:sp>
        <p:nvSpPr>
          <p:cNvPr id="12" name="!!SpotLight">
            <a:extLst>
              <a:ext uri="{FF2B5EF4-FFF2-40B4-BE49-F238E27FC236}">
                <a16:creationId xmlns:a16="http://schemas.microsoft.com/office/drawing/2014/main" id="{BD1F0911-5A73-D55F-74D0-8F3D21BAAD39}"/>
              </a:ext>
            </a:extLst>
          </p:cNvPr>
          <p:cNvSpPr/>
          <p:nvPr/>
        </p:nvSpPr>
        <p:spPr>
          <a:xfrm rot="13500000">
            <a:off x="1944750" y="-183762"/>
            <a:ext cx="2979816" cy="17253195"/>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Logo" descr="The Vampire Diaries (TV Series 2009-2017) - Logos — The ...">
            <a:extLst>
              <a:ext uri="{FF2B5EF4-FFF2-40B4-BE49-F238E27FC236}">
                <a16:creationId xmlns:a16="http://schemas.microsoft.com/office/drawing/2014/main" id="{EE35C9E1-F392-0A75-7DC4-FFAC21D067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slideocean">
            <a:extLst>
              <a:ext uri="{FF2B5EF4-FFF2-40B4-BE49-F238E27FC236}">
                <a16:creationId xmlns:a16="http://schemas.microsoft.com/office/drawing/2014/main" id="{B93985EF-22E1-E536-30A8-8D05296C7609}"/>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38240165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19907660" y="-22111889"/>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6069976" y="1156037"/>
            <a:ext cx="8189230" cy="1200329"/>
          </a:xfrm>
          <a:prstGeom prst="rect">
            <a:avLst/>
          </a:prstGeom>
          <a:noFill/>
        </p:spPr>
        <p:txBody>
          <a:bodyPr wrap="none" rtlCol="0">
            <a:spAutoFit/>
          </a:bodyPr>
          <a:lstStyle/>
          <a:p>
            <a:r>
              <a:rPr lang="en-US" sz="7200" b="1" dirty="0">
                <a:solidFill>
                  <a:schemeClr val="bg2"/>
                </a:solidFill>
                <a:latin typeface="+mj-lt"/>
              </a:rPr>
              <a:t>DAMON </a:t>
            </a:r>
            <a:r>
              <a:rPr lang="en-US" sz="7200" b="1" dirty="0">
                <a:solidFill>
                  <a:schemeClr val="bg2"/>
                </a:solidFill>
              </a:rPr>
              <a:t>Salvatore</a:t>
            </a:r>
            <a:endParaRPr lang="en-US" sz="7200" dirty="0">
              <a:solidFill>
                <a:schemeClr val="bg2"/>
              </a:solidFill>
            </a:endParaRPr>
          </a:p>
        </p:txBody>
      </p:sp>
      <p:sp>
        <p:nvSpPr>
          <p:cNvPr id="9" name="!!RealName">
            <a:extLst>
              <a:ext uri="{FF2B5EF4-FFF2-40B4-BE49-F238E27FC236}">
                <a16:creationId xmlns:a16="http://schemas.microsoft.com/office/drawing/2014/main" id="{C962B3C0-D083-3138-7812-CD92049809F7}"/>
              </a:ext>
            </a:extLst>
          </p:cNvPr>
          <p:cNvSpPr txBox="1"/>
          <p:nvPr/>
        </p:nvSpPr>
        <p:spPr>
          <a:xfrm>
            <a:off x="6100456" y="2158425"/>
            <a:ext cx="5551520" cy="523220"/>
          </a:xfrm>
          <a:prstGeom prst="rect">
            <a:avLst/>
          </a:prstGeom>
          <a:noFill/>
        </p:spPr>
        <p:txBody>
          <a:bodyPr wrap="none" rtlCol="0">
            <a:spAutoFit/>
          </a:bodyPr>
          <a:lstStyle/>
          <a:p>
            <a:r>
              <a:rPr lang="en-US" sz="2800" b="1" dirty="0">
                <a:solidFill>
                  <a:srgbClr val="FF0000"/>
                </a:solidFill>
              </a:rPr>
              <a:t>Ian Somerhalder, American, 1978</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6100456" y="3251775"/>
            <a:ext cx="14054444" cy="1477328"/>
          </a:xfrm>
          <a:prstGeom prst="rect">
            <a:avLst/>
          </a:prstGeom>
          <a:noFill/>
        </p:spPr>
        <p:txBody>
          <a:bodyPr wrap="square" rtlCol="0">
            <a:spAutoFit/>
          </a:bodyPr>
          <a:lstStyle/>
          <a:p>
            <a:r>
              <a:rPr lang="en-US" sz="3000" dirty="0">
                <a:solidFill>
                  <a:schemeClr val="bg2"/>
                </a:solidFill>
              </a:rPr>
              <a:t>The seductive and witty older Salvatore brother, Damon is a vampire with a dark past and a dangerously charming personality. Known for his bad-boy ways and epic love for Elena, Damon’s arc is a fan-favorite redemption story.</a:t>
            </a:r>
          </a:p>
        </p:txBody>
      </p:sp>
      <p:sp>
        <p:nvSpPr>
          <p:cNvPr id="12" name="!!SpotLight">
            <a:extLst>
              <a:ext uri="{FF2B5EF4-FFF2-40B4-BE49-F238E27FC236}">
                <a16:creationId xmlns:a16="http://schemas.microsoft.com/office/drawing/2014/main" id="{BD1F0911-5A73-D55F-74D0-8F3D21BAAD39}"/>
              </a:ext>
            </a:extLst>
          </p:cNvPr>
          <p:cNvSpPr/>
          <p:nvPr/>
        </p:nvSpPr>
        <p:spPr>
          <a:xfrm rot="12600000">
            <a:off x="-1621781" y="757975"/>
            <a:ext cx="3011334" cy="17180796"/>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Logo" descr="The Vampire Diaries (TV Series 2009-2017) - Logos — The ...">
            <a:extLst>
              <a:ext uri="{FF2B5EF4-FFF2-40B4-BE49-F238E27FC236}">
                <a16:creationId xmlns:a16="http://schemas.microsoft.com/office/drawing/2014/main" id="{34103B87-1629-5FFD-A959-1F202FE10F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slideocean">
            <a:extLst>
              <a:ext uri="{FF2B5EF4-FFF2-40B4-BE49-F238E27FC236}">
                <a16:creationId xmlns:a16="http://schemas.microsoft.com/office/drawing/2014/main" id="{1CD4E199-6D7D-AD92-69A9-52044975552C}"/>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23224161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18193160" y="-17221200"/>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7958725" y="5905079"/>
            <a:ext cx="8466549" cy="1200329"/>
          </a:xfrm>
          <a:prstGeom prst="rect">
            <a:avLst/>
          </a:prstGeom>
          <a:noFill/>
        </p:spPr>
        <p:txBody>
          <a:bodyPr wrap="none" rtlCol="0">
            <a:spAutoFit/>
          </a:bodyPr>
          <a:lstStyle/>
          <a:p>
            <a:r>
              <a:rPr lang="en-US" sz="7200" b="1" dirty="0">
                <a:solidFill>
                  <a:schemeClr val="bg2"/>
                </a:solidFill>
                <a:latin typeface="+mj-lt"/>
              </a:rPr>
              <a:t>STEFAN </a:t>
            </a:r>
            <a:r>
              <a:rPr lang="en-US" sz="7200" b="1" dirty="0">
                <a:solidFill>
                  <a:schemeClr val="bg2"/>
                </a:solidFill>
              </a:rPr>
              <a:t>Salvatore</a:t>
            </a:r>
            <a:endParaRPr lang="en-US" sz="7200" dirty="0">
              <a:solidFill>
                <a:schemeClr val="bg2"/>
              </a:solidFill>
            </a:endParaRPr>
          </a:p>
        </p:txBody>
      </p:sp>
      <p:sp>
        <p:nvSpPr>
          <p:cNvPr id="9" name="!!RealName">
            <a:extLst>
              <a:ext uri="{FF2B5EF4-FFF2-40B4-BE49-F238E27FC236}">
                <a16:creationId xmlns:a16="http://schemas.microsoft.com/office/drawing/2014/main" id="{C962B3C0-D083-3138-7812-CD92049809F7}"/>
              </a:ext>
            </a:extLst>
          </p:cNvPr>
          <p:cNvSpPr txBox="1"/>
          <p:nvPr/>
        </p:nvSpPr>
        <p:spPr>
          <a:xfrm>
            <a:off x="7989205" y="6907467"/>
            <a:ext cx="4758162" cy="523220"/>
          </a:xfrm>
          <a:prstGeom prst="rect">
            <a:avLst/>
          </a:prstGeom>
          <a:noFill/>
        </p:spPr>
        <p:txBody>
          <a:bodyPr wrap="none" rtlCol="0">
            <a:spAutoFit/>
          </a:bodyPr>
          <a:lstStyle/>
          <a:p>
            <a:r>
              <a:rPr lang="en-US" sz="2800" b="1" dirty="0">
                <a:solidFill>
                  <a:srgbClr val="FF0000"/>
                </a:solidFill>
              </a:rPr>
              <a:t>Paul Wesley, American, 1982</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7989205" y="3920426"/>
            <a:ext cx="14489795" cy="1477328"/>
          </a:xfrm>
          <a:prstGeom prst="rect">
            <a:avLst/>
          </a:prstGeom>
          <a:noFill/>
        </p:spPr>
        <p:txBody>
          <a:bodyPr wrap="square" rtlCol="0">
            <a:spAutoFit/>
          </a:bodyPr>
          <a:lstStyle/>
          <a:p>
            <a:r>
              <a:rPr lang="en-US" sz="3000" dirty="0">
                <a:solidFill>
                  <a:schemeClr val="bg2"/>
                </a:solidFill>
              </a:rPr>
              <a:t>Stefan is the noble younger Salvatore brother, a vampire who struggles to hold onto his humanity. His love for Elena and moral compass often clash with his darker “Ripper” side, making him one of the show’s most complex heroes.</a:t>
            </a:r>
          </a:p>
        </p:txBody>
      </p:sp>
      <p:sp>
        <p:nvSpPr>
          <p:cNvPr id="12" name="!!SpotLight">
            <a:extLst>
              <a:ext uri="{FF2B5EF4-FFF2-40B4-BE49-F238E27FC236}">
                <a16:creationId xmlns:a16="http://schemas.microsoft.com/office/drawing/2014/main" id="{BD1F0911-5A73-D55F-74D0-8F3D21BAAD39}"/>
              </a:ext>
            </a:extLst>
          </p:cNvPr>
          <p:cNvSpPr/>
          <p:nvPr/>
        </p:nvSpPr>
        <p:spPr>
          <a:xfrm rot="12600000">
            <a:off x="188714" y="5507018"/>
            <a:ext cx="3011334" cy="17180796"/>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Logo" descr="The Vampire Diaries (TV Series 2009-2017) - Logos — The ...">
            <a:extLst>
              <a:ext uri="{FF2B5EF4-FFF2-40B4-BE49-F238E27FC236}">
                <a16:creationId xmlns:a16="http://schemas.microsoft.com/office/drawing/2014/main" id="{72EE7D0F-5550-740B-2EB9-0F8B433DF8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slideocean">
            <a:extLst>
              <a:ext uri="{FF2B5EF4-FFF2-40B4-BE49-F238E27FC236}">
                <a16:creationId xmlns:a16="http://schemas.microsoft.com/office/drawing/2014/main" id="{2E6FF166-6040-C16C-6BAF-3A2FC7D23A49}"/>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6475386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5772560" y="-21717000"/>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7586105" y="1244480"/>
            <a:ext cx="8472192" cy="1200329"/>
          </a:xfrm>
          <a:prstGeom prst="rect">
            <a:avLst/>
          </a:prstGeom>
          <a:noFill/>
        </p:spPr>
        <p:txBody>
          <a:bodyPr wrap="none" rtlCol="0">
            <a:spAutoFit/>
          </a:bodyPr>
          <a:lstStyle/>
          <a:p>
            <a:pPr algn="r"/>
            <a:r>
              <a:rPr lang="en-US" sz="7200" b="1" dirty="0">
                <a:solidFill>
                  <a:schemeClr val="bg2"/>
                </a:solidFill>
                <a:latin typeface="+mj-lt"/>
              </a:rPr>
              <a:t>CAROLINE </a:t>
            </a:r>
            <a:r>
              <a:rPr lang="en-US" sz="7200" b="1" dirty="0">
                <a:solidFill>
                  <a:schemeClr val="bg2"/>
                </a:solidFill>
              </a:rPr>
              <a:t>Forbes</a:t>
            </a:r>
            <a:endParaRPr lang="en-US" sz="7200" dirty="0">
              <a:solidFill>
                <a:schemeClr val="bg2"/>
              </a:solidFill>
            </a:endParaRPr>
          </a:p>
        </p:txBody>
      </p:sp>
      <p:pic>
        <p:nvPicPr>
          <p:cNvPr id="1026" name="!!Logo" descr="The Vampire Diaries (TV Series 2009-2017) - Logos — The ...">
            <a:extLst>
              <a:ext uri="{FF2B5EF4-FFF2-40B4-BE49-F238E27FC236}">
                <a16:creationId xmlns:a16="http://schemas.microsoft.com/office/drawing/2014/main" id="{A4A2291A-C708-9652-CCAD-D4D50E03AD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RealName">
            <a:extLst>
              <a:ext uri="{FF2B5EF4-FFF2-40B4-BE49-F238E27FC236}">
                <a16:creationId xmlns:a16="http://schemas.microsoft.com/office/drawing/2014/main" id="{C962B3C0-D083-3138-7812-CD92049809F7}"/>
              </a:ext>
            </a:extLst>
          </p:cNvPr>
          <p:cNvSpPr txBox="1"/>
          <p:nvPr/>
        </p:nvSpPr>
        <p:spPr>
          <a:xfrm>
            <a:off x="11115918" y="2246868"/>
            <a:ext cx="4942379" cy="523220"/>
          </a:xfrm>
          <a:prstGeom prst="rect">
            <a:avLst/>
          </a:prstGeom>
          <a:noFill/>
        </p:spPr>
        <p:txBody>
          <a:bodyPr wrap="none" rtlCol="0">
            <a:spAutoFit/>
          </a:bodyPr>
          <a:lstStyle/>
          <a:p>
            <a:pPr algn="r"/>
            <a:r>
              <a:rPr lang="en-US" sz="2800" b="1" dirty="0">
                <a:solidFill>
                  <a:srgbClr val="FF0000"/>
                </a:solidFill>
              </a:rPr>
              <a:t>Candice King, American, 1987</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8586963" y="4821338"/>
            <a:ext cx="4610100" cy="5170646"/>
          </a:xfrm>
          <a:prstGeom prst="rect">
            <a:avLst/>
          </a:prstGeom>
          <a:noFill/>
        </p:spPr>
        <p:txBody>
          <a:bodyPr wrap="square" rtlCol="0">
            <a:spAutoFit/>
          </a:bodyPr>
          <a:lstStyle/>
          <a:p>
            <a:r>
              <a:rPr lang="en-US" sz="3000" dirty="0">
                <a:solidFill>
                  <a:schemeClr val="bg2"/>
                </a:solidFill>
              </a:rPr>
              <a:t>Once a high school queen bee, Caroline evolves into a fiercely loyal and organized vampire. She becomes one of Mystic Falls’ strongest protectors and surprises everyone with her strength, compassion, and leadership.</a:t>
            </a:r>
          </a:p>
        </p:txBody>
      </p:sp>
      <p:sp>
        <p:nvSpPr>
          <p:cNvPr id="12" name="!!SpotLight">
            <a:extLst>
              <a:ext uri="{FF2B5EF4-FFF2-40B4-BE49-F238E27FC236}">
                <a16:creationId xmlns:a16="http://schemas.microsoft.com/office/drawing/2014/main" id="{BD1F0911-5A73-D55F-74D0-8F3D21BAAD39}"/>
              </a:ext>
            </a:extLst>
          </p:cNvPr>
          <p:cNvSpPr/>
          <p:nvPr/>
        </p:nvSpPr>
        <p:spPr>
          <a:xfrm rot="13770123">
            <a:off x="7666980" y="-2166613"/>
            <a:ext cx="3011334" cy="24657042"/>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ocean">
            <a:extLst>
              <a:ext uri="{FF2B5EF4-FFF2-40B4-BE49-F238E27FC236}">
                <a16:creationId xmlns:a16="http://schemas.microsoft.com/office/drawing/2014/main" id="{2B9D093A-FDDF-44E7-98BC-0FB334363B3B}"/>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25262193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11583424" y="-20625619"/>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3465972" y="2451193"/>
            <a:ext cx="7017435" cy="1200329"/>
          </a:xfrm>
          <a:prstGeom prst="rect">
            <a:avLst/>
          </a:prstGeom>
          <a:noFill/>
        </p:spPr>
        <p:txBody>
          <a:bodyPr wrap="none" rtlCol="0">
            <a:spAutoFit/>
          </a:bodyPr>
          <a:lstStyle/>
          <a:p>
            <a:pPr algn="r"/>
            <a:r>
              <a:rPr lang="en-US" sz="7200" b="1" dirty="0">
                <a:solidFill>
                  <a:schemeClr val="bg2"/>
                </a:solidFill>
                <a:latin typeface="+mj-lt"/>
              </a:rPr>
              <a:t>MATT </a:t>
            </a:r>
            <a:r>
              <a:rPr lang="en-US" sz="7200" b="1" dirty="0">
                <a:solidFill>
                  <a:schemeClr val="bg2"/>
                </a:solidFill>
              </a:rPr>
              <a:t>Donovan</a:t>
            </a:r>
            <a:endParaRPr lang="en-US" sz="7200" dirty="0">
              <a:solidFill>
                <a:schemeClr val="bg2"/>
              </a:solidFill>
            </a:endParaRPr>
          </a:p>
        </p:txBody>
      </p:sp>
      <p:pic>
        <p:nvPicPr>
          <p:cNvPr id="1026" name="!!Logo" descr="The Vampire Diaries (TV Series 2009-2017) - Logos — The ...">
            <a:extLst>
              <a:ext uri="{FF2B5EF4-FFF2-40B4-BE49-F238E27FC236}">
                <a16:creationId xmlns:a16="http://schemas.microsoft.com/office/drawing/2014/main" id="{A4A2291A-C708-9652-CCAD-D4D50E03AD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RealName">
            <a:extLst>
              <a:ext uri="{FF2B5EF4-FFF2-40B4-BE49-F238E27FC236}">
                <a16:creationId xmlns:a16="http://schemas.microsoft.com/office/drawing/2014/main" id="{C962B3C0-D083-3138-7812-CD92049809F7}"/>
              </a:ext>
            </a:extLst>
          </p:cNvPr>
          <p:cNvSpPr txBox="1"/>
          <p:nvPr/>
        </p:nvSpPr>
        <p:spPr>
          <a:xfrm>
            <a:off x="5541028" y="3453581"/>
            <a:ext cx="4942379" cy="523220"/>
          </a:xfrm>
          <a:prstGeom prst="rect">
            <a:avLst/>
          </a:prstGeom>
          <a:noFill/>
        </p:spPr>
        <p:txBody>
          <a:bodyPr wrap="none" rtlCol="0">
            <a:spAutoFit/>
          </a:bodyPr>
          <a:lstStyle/>
          <a:p>
            <a:pPr algn="r"/>
            <a:r>
              <a:rPr lang="en-US" sz="2800" b="1" dirty="0">
                <a:solidFill>
                  <a:srgbClr val="FF0000"/>
                </a:solidFill>
              </a:rPr>
              <a:t>Zach Roerig, American, 1985</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4523640" y="2336893"/>
            <a:ext cx="8416153" cy="1938992"/>
          </a:xfrm>
          <a:prstGeom prst="rect">
            <a:avLst/>
          </a:prstGeom>
          <a:noFill/>
        </p:spPr>
        <p:txBody>
          <a:bodyPr wrap="square" rtlCol="0">
            <a:spAutoFit/>
          </a:bodyPr>
          <a:lstStyle/>
          <a:p>
            <a:r>
              <a:rPr lang="en-US" sz="3000" dirty="0">
                <a:solidFill>
                  <a:schemeClr val="bg2"/>
                </a:solidFill>
              </a:rPr>
              <a:t>Matt is the only main character who remains human throughout the show. Loyal and brave, he represents the normalcy of Mystic Falls while proving you don’t need powers to be a hero.</a:t>
            </a:r>
          </a:p>
        </p:txBody>
      </p:sp>
      <p:sp>
        <p:nvSpPr>
          <p:cNvPr id="12" name="!!SpotLight">
            <a:extLst>
              <a:ext uri="{FF2B5EF4-FFF2-40B4-BE49-F238E27FC236}">
                <a16:creationId xmlns:a16="http://schemas.microsoft.com/office/drawing/2014/main" id="{BD1F0911-5A73-D55F-74D0-8F3D21BAAD39}"/>
              </a:ext>
            </a:extLst>
          </p:cNvPr>
          <p:cNvSpPr/>
          <p:nvPr/>
        </p:nvSpPr>
        <p:spPr>
          <a:xfrm rot="13500000">
            <a:off x="4172518" y="564256"/>
            <a:ext cx="3011334" cy="19374329"/>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ocean">
            <a:extLst>
              <a:ext uri="{FF2B5EF4-FFF2-40B4-BE49-F238E27FC236}">
                <a16:creationId xmlns:a16="http://schemas.microsoft.com/office/drawing/2014/main" id="{6A582B53-DD0A-3811-797F-54679EA5F1D4}"/>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21550393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9312173" y="-22247942"/>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FullName">
            <a:extLst>
              <a:ext uri="{FF2B5EF4-FFF2-40B4-BE49-F238E27FC236}">
                <a16:creationId xmlns:a16="http://schemas.microsoft.com/office/drawing/2014/main" id="{A707473F-B07C-E0B8-1DEF-8C298038308B}"/>
              </a:ext>
            </a:extLst>
          </p:cNvPr>
          <p:cNvSpPr txBox="1"/>
          <p:nvPr/>
        </p:nvSpPr>
        <p:spPr>
          <a:xfrm>
            <a:off x="14780280" y="3839630"/>
            <a:ext cx="7965642" cy="1200329"/>
          </a:xfrm>
          <a:prstGeom prst="rect">
            <a:avLst/>
          </a:prstGeom>
          <a:noFill/>
        </p:spPr>
        <p:txBody>
          <a:bodyPr wrap="none" rtlCol="0">
            <a:spAutoFit/>
          </a:bodyPr>
          <a:lstStyle/>
          <a:p>
            <a:r>
              <a:rPr lang="en-US" sz="7200" b="1" dirty="0">
                <a:solidFill>
                  <a:schemeClr val="bg2"/>
                </a:solidFill>
                <a:latin typeface="+mj-lt"/>
              </a:rPr>
              <a:t>BONNIE </a:t>
            </a:r>
            <a:r>
              <a:rPr lang="en-US" sz="7200" b="1" dirty="0">
                <a:solidFill>
                  <a:schemeClr val="bg2"/>
                </a:solidFill>
              </a:rPr>
              <a:t>Bennett</a:t>
            </a:r>
            <a:endParaRPr lang="en-US" sz="7200" dirty="0">
              <a:solidFill>
                <a:schemeClr val="bg2"/>
              </a:solidFill>
            </a:endParaRPr>
          </a:p>
        </p:txBody>
      </p:sp>
      <p:pic>
        <p:nvPicPr>
          <p:cNvPr id="1026" name="!!Logo" descr="The Vampire Diaries (TV Series 2009-2017) - Logos — The ...">
            <a:extLst>
              <a:ext uri="{FF2B5EF4-FFF2-40B4-BE49-F238E27FC236}">
                <a16:creationId xmlns:a16="http://schemas.microsoft.com/office/drawing/2014/main" id="{A4A2291A-C708-9652-CCAD-D4D50E03AD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RealName">
            <a:extLst>
              <a:ext uri="{FF2B5EF4-FFF2-40B4-BE49-F238E27FC236}">
                <a16:creationId xmlns:a16="http://schemas.microsoft.com/office/drawing/2014/main" id="{C962B3C0-D083-3138-7812-CD92049809F7}"/>
              </a:ext>
            </a:extLst>
          </p:cNvPr>
          <p:cNvSpPr txBox="1"/>
          <p:nvPr/>
        </p:nvSpPr>
        <p:spPr>
          <a:xfrm>
            <a:off x="14780280" y="4842018"/>
            <a:ext cx="5771965" cy="523220"/>
          </a:xfrm>
          <a:prstGeom prst="rect">
            <a:avLst/>
          </a:prstGeom>
          <a:noFill/>
        </p:spPr>
        <p:txBody>
          <a:bodyPr wrap="none" rtlCol="0">
            <a:spAutoFit/>
          </a:bodyPr>
          <a:lstStyle/>
          <a:p>
            <a:r>
              <a:rPr lang="en-US" sz="2800" b="1" dirty="0">
                <a:solidFill>
                  <a:srgbClr val="FF0000"/>
                </a:solidFill>
              </a:rPr>
              <a:t>Kat Graham, American-Swiss, 1989</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4780280" y="5844992"/>
            <a:ext cx="8416153" cy="2400657"/>
          </a:xfrm>
          <a:prstGeom prst="rect">
            <a:avLst/>
          </a:prstGeom>
          <a:noFill/>
        </p:spPr>
        <p:txBody>
          <a:bodyPr wrap="square" rtlCol="0">
            <a:spAutoFit/>
          </a:bodyPr>
          <a:lstStyle/>
          <a:p>
            <a:r>
              <a:rPr lang="en-US" sz="3000" dirty="0">
                <a:solidFill>
                  <a:schemeClr val="bg2"/>
                </a:solidFill>
              </a:rPr>
              <a:t>Bonnie is the powerful witch and Elena’s best friend, constantly sacrificing herself for those she loves. Her magic plays a critical role in every major battle, making her one of the series’ unsung heroes.</a:t>
            </a:r>
          </a:p>
        </p:txBody>
      </p:sp>
      <p:sp>
        <p:nvSpPr>
          <p:cNvPr id="12" name="!!SpotLight">
            <a:extLst>
              <a:ext uri="{FF2B5EF4-FFF2-40B4-BE49-F238E27FC236}">
                <a16:creationId xmlns:a16="http://schemas.microsoft.com/office/drawing/2014/main" id="{BD1F0911-5A73-D55F-74D0-8F3D21BAAD39}"/>
              </a:ext>
            </a:extLst>
          </p:cNvPr>
          <p:cNvSpPr/>
          <p:nvPr/>
        </p:nvSpPr>
        <p:spPr>
          <a:xfrm rot="13500000">
            <a:off x="5533683" y="-1433962"/>
            <a:ext cx="3011334" cy="21930463"/>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ocean">
            <a:extLst>
              <a:ext uri="{FF2B5EF4-FFF2-40B4-BE49-F238E27FC236}">
                <a16:creationId xmlns:a16="http://schemas.microsoft.com/office/drawing/2014/main" id="{99026303-6AF8-7C86-424C-53D8C0B12CFC}"/>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7699623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B99E3-54AF-7106-D327-4F8BE44E8601}"/>
            </a:ext>
          </a:extLst>
        </p:cNvPr>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058A11CC-EA53-E1E9-4FFC-5D8CE011C1C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0851300E-09F9-541D-1F50-D75B0AABAC31}"/>
              </a:ext>
            </a:extLst>
          </p:cNvPr>
          <p:cNvSpPr/>
          <p:nvPr/>
        </p:nvSpPr>
        <p:spPr>
          <a:xfrm>
            <a:off x="-3526955" y="-21775994"/>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6" name="!!Logo" descr="The Vampire Diaries (TV Series 2009-2017) - Logos — The ...">
            <a:extLst>
              <a:ext uri="{FF2B5EF4-FFF2-40B4-BE49-F238E27FC236}">
                <a16:creationId xmlns:a16="http://schemas.microsoft.com/office/drawing/2014/main" id="{73A6D9A1-60E5-10BE-519B-4715725C7B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2" name="!!SpotLight">
            <a:extLst>
              <a:ext uri="{FF2B5EF4-FFF2-40B4-BE49-F238E27FC236}">
                <a16:creationId xmlns:a16="http://schemas.microsoft.com/office/drawing/2014/main" id="{B223C0BD-3EEE-0ABD-229A-A5456188A510}"/>
              </a:ext>
            </a:extLst>
          </p:cNvPr>
          <p:cNvSpPr/>
          <p:nvPr/>
        </p:nvSpPr>
        <p:spPr>
          <a:xfrm rot="14400000">
            <a:off x="7816743" y="-4126447"/>
            <a:ext cx="3011334" cy="25903495"/>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ullName">
            <a:extLst>
              <a:ext uri="{FF2B5EF4-FFF2-40B4-BE49-F238E27FC236}">
                <a16:creationId xmlns:a16="http://schemas.microsoft.com/office/drawing/2014/main" id="{C5386060-0E8F-BE61-D68B-3B2C00C571EB}"/>
              </a:ext>
            </a:extLst>
          </p:cNvPr>
          <p:cNvSpPr txBox="1"/>
          <p:nvPr/>
        </p:nvSpPr>
        <p:spPr>
          <a:xfrm>
            <a:off x="10294723" y="977308"/>
            <a:ext cx="7805342" cy="1200329"/>
          </a:xfrm>
          <a:prstGeom prst="rect">
            <a:avLst/>
          </a:prstGeom>
          <a:noFill/>
        </p:spPr>
        <p:txBody>
          <a:bodyPr wrap="none" rtlCol="0">
            <a:spAutoFit/>
          </a:bodyPr>
          <a:lstStyle/>
          <a:p>
            <a:pPr algn="r"/>
            <a:r>
              <a:rPr lang="en-US" sz="7200" b="1" dirty="0">
                <a:solidFill>
                  <a:schemeClr val="bg2"/>
                </a:solidFill>
                <a:latin typeface="+mj-lt"/>
              </a:rPr>
              <a:t>TYLER </a:t>
            </a:r>
            <a:r>
              <a:rPr lang="en-US" sz="7200" b="1" dirty="0">
                <a:solidFill>
                  <a:schemeClr val="bg2"/>
                </a:solidFill>
              </a:rPr>
              <a:t>Lockwood</a:t>
            </a:r>
            <a:endParaRPr lang="en-US" sz="7200" dirty="0">
              <a:solidFill>
                <a:schemeClr val="bg2"/>
              </a:solidFill>
            </a:endParaRPr>
          </a:p>
        </p:txBody>
      </p:sp>
      <p:sp>
        <p:nvSpPr>
          <p:cNvPr id="9" name="!!RealName">
            <a:extLst>
              <a:ext uri="{FF2B5EF4-FFF2-40B4-BE49-F238E27FC236}">
                <a16:creationId xmlns:a16="http://schemas.microsoft.com/office/drawing/2014/main" id="{6E28F234-3AEA-496C-8DC5-F23AF10DC36B}"/>
              </a:ext>
            </a:extLst>
          </p:cNvPr>
          <p:cNvSpPr txBox="1"/>
          <p:nvPr/>
        </p:nvSpPr>
        <p:spPr>
          <a:xfrm>
            <a:off x="12731479" y="1979696"/>
            <a:ext cx="5368586" cy="523220"/>
          </a:xfrm>
          <a:prstGeom prst="rect">
            <a:avLst/>
          </a:prstGeom>
          <a:noFill/>
        </p:spPr>
        <p:txBody>
          <a:bodyPr wrap="none" rtlCol="0">
            <a:spAutoFit/>
          </a:bodyPr>
          <a:lstStyle/>
          <a:p>
            <a:pPr algn="r"/>
            <a:r>
              <a:rPr lang="en-US" sz="2800" b="1" dirty="0">
                <a:solidFill>
                  <a:srgbClr val="FF0000"/>
                </a:solidFill>
              </a:rPr>
              <a:t>Michael Trevino, American, 1985</a:t>
            </a:r>
            <a:endParaRPr lang="en-US" sz="2800" dirty="0">
              <a:solidFill>
                <a:srgbClr val="FF0000"/>
              </a:solidFill>
            </a:endParaRPr>
          </a:p>
        </p:txBody>
      </p:sp>
      <p:sp>
        <p:nvSpPr>
          <p:cNvPr id="11" name="!!Bio">
            <a:extLst>
              <a:ext uri="{FF2B5EF4-FFF2-40B4-BE49-F238E27FC236}">
                <a16:creationId xmlns:a16="http://schemas.microsoft.com/office/drawing/2014/main" id="{F130EE10-6811-FF7B-E3A6-74AB85B257B8}"/>
              </a:ext>
            </a:extLst>
          </p:cNvPr>
          <p:cNvSpPr txBox="1"/>
          <p:nvPr/>
        </p:nvSpPr>
        <p:spPr>
          <a:xfrm>
            <a:off x="3658209" y="2875529"/>
            <a:ext cx="7314591" cy="2862322"/>
          </a:xfrm>
          <a:prstGeom prst="rect">
            <a:avLst/>
          </a:prstGeom>
          <a:noFill/>
        </p:spPr>
        <p:txBody>
          <a:bodyPr wrap="square" rtlCol="0">
            <a:spAutoFit/>
          </a:bodyPr>
          <a:lstStyle/>
          <a:p>
            <a:pPr algn="r"/>
            <a:r>
              <a:rPr lang="en-US" sz="3000" dirty="0">
                <a:solidFill>
                  <a:schemeClr val="bg2"/>
                </a:solidFill>
              </a:rPr>
              <a:t>Tyler begins as a hot-headed jock and eventually becomes a werewolf—and later, a hybrid. His struggle to control his transformations and emotions drives much of his growth throughout the series.</a:t>
            </a:r>
          </a:p>
        </p:txBody>
      </p:sp>
      <p:sp>
        <p:nvSpPr>
          <p:cNvPr id="3" name="!!slideocean">
            <a:extLst>
              <a:ext uri="{FF2B5EF4-FFF2-40B4-BE49-F238E27FC236}">
                <a16:creationId xmlns:a16="http://schemas.microsoft.com/office/drawing/2014/main" id="{ACF12ACB-1A69-063D-8B7A-A62E16957E24}"/>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12764502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people in black clothes&#10;&#10;AI-generated content may be incorrect.">
            <a:extLst>
              <a:ext uri="{FF2B5EF4-FFF2-40B4-BE49-F238E27FC236}">
                <a16:creationId xmlns:a16="http://schemas.microsoft.com/office/drawing/2014/main" id="{C50361C3-7308-7DF7-70A3-AACA31D18D1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6" name="!!Cover">
            <a:extLst>
              <a:ext uri="{FF2B5EF4-FFF2-40B4-BE49-F238E27FC236}">
                <a16:creationId xmlns:a16="http://schemas.microsoft.com/office/drawing/2014/main" id="{EDF3A086-E0EB-2595-3C4F-749A305E0995}"/>
              </a:ext>
            </a:extLst>
          </p:cNvPr>
          <p:cNvSpPr/>
          <p:nvPr/>
        </p:nvSpPr>
        <p:spPr>
          <a:xfrm>
            <a:off x="-8364426" y="-20124174"/>
            <a:ext cx="48158400" cy="48158400"/>
          </a:xfrm>
          <a:prstGeom prst="donut">
            <a:avLst>
              <a:gd name="adj" fmla="val 46904"/>
            </a:avLst>
          </a:prstGeom>
          <a:solidFill>
            <a:schemeClr val="accent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26" name="!!Logo" descr="The Vampire Diaries (TV Series 2009-2017) - Logos — The ...">
            <a:extLst>
              <a:ext uri="{FF2B5EF4-FFF2-40B4-BE49-F238E27FC236}">
                <a16:creationId xmlns:a16="http://schemas.microsoft.com/office/drawing/2014/main" id="{A4A2291A-C708-9652-CCAD-D4D50E03AD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1748" y="8972785"/>
            <a:ext cx="9200504" cy="3885058"/>
          </a:xfrm>
          <a:prstGeom prst="rect">
            <a:avLst/>
          </a:prstGeom>
          <a:noFill/>
          <a:effectLst>
            <a:outerShdw blurRad="190500" dist="1905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2" name="!!SpotLight">
            <a:extLst>
              <a:ext uri="{FF2B5EF4-FFF2-40B4-BE49-F238E27FC236}">
                <a16:creationId xmlns:a16="http://schemas.microsoft.com/office/drawing/2014/main" id="{BD1F0911-5A73-D55F-74D0-8F3D21BAAD39}"/>
              </a:ext>
            </a:extLst>
          </p:cNvPr>
          <p:cNvSpPr/>
          <p:nvPr/>
        </p:nvSpPr>
        <p:spPr>
          <a:xfrm rot="13500000">
            <a:off x="6710005" y="828660"/>
            <a:ext cx="3011334" cy="21246895"/>
          </a:xfrm>
          <a:prstGeom prst="trapezoid">
            <a:avLst>
              <a:gd name="adj" fmla="val 42818"/>
            </a:avLst>
          </a:prstGeom>
          <a:gradFill flip="none" rotWithShape="1">
            <a:gsLst>
              <a:gs pos="0">
                <a:schemeClr val="bg2"/>
              </a:gs>
              <a:gs pos="100000">
                <a:schemeClr val="bg2">
                  <a:alpha val="0"/>
                </a:schemeClr>
              </a:gs>
            </a:gsLst>
            <a:lin ang="540000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ullName">
            <a:extLst>
              <a:ext uri="{FF2B5EF4-FFF2-40B4-BE49-F238E27FC236}">
                <a16:creationId xmlns:a16="http://schemas.microsoft.com/office/drawing/2014/main" id="{A707473F-B07C-E0B8-1DEF-8C298038308B}"/>
              </a:ext>
            </a:extLst>
          </p:cNvPr>
          <p:cNvSpPr txBox="1"/>
          <p:nvPr/>
        </p:nvSpPr>
        <p:spPr>
          <a:xfrm>
            <a:off x="5907852" y="2875528"/>
            <a:ext cx="7274748" cy="1200329"/>
          </a:xfrm>
          <a:prstGeom prst="rect">
            <a:avLst/>
          </a:prstGeom>
          <a:noFill/>
        </p:spPr>
        <p:txBody>
          <a:bodyPr wrap="none" rtlCol="0">
            <a:spAutoFit/>
          </a:bodyPr>
          <a:lstStyle/>
          <a:p>
            <a:pPr algn="r"/>
            <a:r>
              <a:rPr lang="en-US" sz="7200" b="1" dirty="0">
                <a:solidFill>
                  <a:schemeClr val="bg2"/>
                </a:solidFill>
                <a:latin typeface="+mj-lt"/>
              </a:rPr>
              <a:t>JEREMY </a:t>
            </a:r>
            <a:r>
              <a:rPr lang="en-US" sz="7200" b="1" dirty="0">
                <a:solidFill>
                  <a:schemeClr val="bg2"/>
                </a:solidFill>
              </a:rPr>
              <a:t>Gilbert</a:t>
            </a:r>
            <a:endParaRPr lang="en-US" sz="7200" dirty="0">
              <a:solidFill>
                <a:schemeClr val="bg2"/>
              </a:solidFill>
            </a:endParaRPr>
          </a:p>
        </p:txBody>
      </p:sp>
      <p:sp>
        <p:nvSpPr>
          <p:cNvPr id="9" name="!!RealName">
            <a:extLst>
              <a:ext uri="{FF2B5EF4-FFF2-40B4-BE49-F238E27FC236}">
                <a16:creationId xmlns:a16="http://schemas.microsoft.com/office/drawing/2014/main" id="{C962B3C0-D083-3138-7812-CD92049809F7}"/>
              </a:ext>
            </a:extLst>
          </p:cNvPr>
          <p:cNvSpPr txBox="1"/>
          <p:nvPr/>
        </p:nvSpPr>
        <p:spPr>
          <a:xfrm>
            <a:off x="7174993" y="3877916"/>
            <a:ext cx="6007607" cy="523220"/>
          </a:xfrm>
          <a:prstGeom prst="rect">
            <a:avLst/>
          </a:prstGeom>
          <a:noFill/>
        </p:spPr>
        <p:txBody>
          <a:bodyPr wrap="none" rtlCol="0">
            <a:spAutoFit/>
          </a:bodyPr>
          <a:lstStyle/>
          <a:p>
            <a:pPr algn="r"/>
            <a:r>
              <a:rPr lang="en-US" sz="2800" b="1" dirty="0">
                <a:solidFill>
                  <a:srgbClr val="FF0000"/>
                </a:solidFill>
              </a:rPr>
              <a:t>Steven R. McQueen, American, 1988</a:t>
            </a:r>
            <a:endParaRPr lang="en-US" sz="2800" dirty="0">
              <a:solidFill>
                <a:srgbClr val="FF0000"/>
              </a:solidFill>
            </a:endParaRPr>
          </a:p>
        </p:txBody>
      </p:sp>
      <p:sp>
        <p:nvSpPr>
          <p:cNvPr id="11" name="!!Bio">
            <a:extLst>
              <a:ext uri="{FF2B5EF4-FFF2-40B4-BE49-F238E27FC236}">
                <a16:creationId xmlns:a16="http://schemas.microsoft.com/office/drawing/2014/main" id="{62B24E29-CFD0-A254-BD8B-F4B08D50FC1A}"/>
              </a:ext>
            </a:extLst>
          </p:cNvPr>
          <p:cNvSpPr txBox="1"/>
          <p:nvPr/>
        </p:nvSpPr>
        <p:spPr>
          <a:xfrm>
            <a:off x="17842087" y="2875528"/>
            <a:ext cx="4858017" cy="3785652"/>
          </a:xfrm>
          <a:prstGeom prst="rect">
            <a:avLst/>
          </a:prstGeom>
          <a:noFill/>
        </p:spPr>
        <p:txBody>
          <a:bodyPr wrap="square" rtlCol="0">
            <a:spAutoFit/>
          </a:bodyPr>
          <a:lstStyle/>
          <a:p>
            <a:r>
              <a:rPr lang="en-US" sz="3000" dirty="0">
                <a:solidFill>
                  <a:schemeClr val="bg2"/>
                </a:solidFill>
              </a:rPr>
              <a:t>Elena’s younger brother, Jeremy, transforms from troubled teen into a supernatural hunter. His emotional resilience and tragic storylines add serious depth to the Gilbert family saga.</a:t>
            </a:r>
          </a:p>
        </p:txBody>
      </p:sp>
      <p:sp>
        <p:nvSpPr>
          <p:cNvPr id="3" name="!!slideocean">
            <a:extLst>
              <a:ext uri="{FF2B5EF4-FFF2-40B4-BE49-F238E27FC236}">
                <a16:creationId xmlns:a16="http://schemas.microsoft.com/office/drawing/2014/main" id="{009B765A-F0E7-A13A-E323-266B5550A434}"/>
              </a:ext>
            </a:extLst>
          </p:cNvPr>
          <p:cNvSpPr txBox="1"/>
          <p:nvPr/>
        </p:nvSpPr>
        <p:spPr>
          <a:xfrm>
            <a:off x="19821324" y="12606821"/>
            <a:ext cx="3870483" cy="461665"/>
          </a:xfrm>
          <a:prstGeom prst="rect">
            <a:avLst/>
          </a:prstGeom>
          <a:noFill/>
        </p:spPr>
        <p:txBody>
          <a:bodyPr wrap="none" rtlCol="0">
            <a:spAutoFit/>
          </a:bodyPr>
          <a:lstStyle/>
          <a:p>
            <a:pPr algn="ctr"/>
            <a:r>
              <a:rPr lang="en-US" sz="2400" b="1" dirty="0">
                <a:solidFill>
                  <a:schemeClr val="accent1">
                    <a:lumMod val="60000"/>
                    <a:lumOff val="40000"/>
                  </a:schemeClr>
                </a:solidFill>
              </a:rPr>
              <a:t>presents by slideocean.net</a:t>
            </a:r>
          </a:p>
        </p:txBody>
      </p:sp>
    </p:spTree>
    <p:extLst>
      <p:ext uri="{BB962C8B-B14F-4D97-AF65-F5344CB8AC3E}">
        <p14:creationId xmlns:p14="http://schemas.microsoft.com/office/powerpoint/2010/main" val="25293057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125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CP_L_78">
      <a:dk1>
        <a:srgbClr val="374047"/>
      </a:dk1>
      <a:lt1>
        <a:srgbClr val="FFFFFF"/>
      </a:lt1>
      <a:dk2>
        <a:srgbClr val="242655"/>
      </a:dk2>
      <a:lt2>
        <a:srgbClr val="FFFFFF"/>
      </a:lt2>
      <a:accent1>
        <a:srgbClr val="393156"/>
      </a:accent1>
      <a:accent2>
        <a:srgbClr val="152644"/>
      </a:accent2>
      <a:accent3>
        <a:srgbClr val="1743D7"/>
      </a:accent3>
      <a:accent4>
        <a:srgbClr val="E2FF65"/>
      </a:accent4>
      <a:accent5>
        <a:srgbClr val="8CC3E1"/>
      </a:accent5>
      <a:accent6>
        <a:srgbClr val="ECECE0"/>
      </a:accent6>
      <a:hlink>
        <a:srgbClr val="A8BFFE"/>
      </a:hlink>
      <a:folHlink>
        <a:srgbClr val="002691"/>
      </a:folHlink>
    </a:clrScheme>
    <a:fontScheme name="A 1">
      <a:majorFont>
        <a:latin typeface="Montserrat Black"/>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710</TotalTime>
  <Words>533</Words>
  <Application>Microsoft Office PowerPoint</Application>
  <PresentationFormat>Custom</PresentationFormat>
  <Paragraphs>40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Arial</vt:lpstr>
      <vt:lpstr>Calibri</vt:lpstr>
      <vt:lpstr>Montserrat Black</vt:lpstr>
      <vt:lpstr>Open Sans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Slide Ocean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Movie_Spotlight</dc:title>
  <dc:creator>Slide Ocean</dc:creator>
  <cp:lastModifiedBy>SO</cp:lastModifiedBy>
  <cp:revision>139</cp:revision>
  <dcterms:created xsi:type="dcterms:W3CDTF">2024-04-24T08:43:56Z</dcterms:created>
  <dcterms:modified xsi:type="dcterms:W3CDTF">2025-06-30T05:03:30Z</dcterms:modified>
</cp:coreProperties>
</file>